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0688638" cy="7562850"/>
  <p:notesSz cx="6858000" cy="9144000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  <p:embeddedFont>
      <p:font typeface="Ruluko" panose="020B0604020202020204" charset="0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000000"/>
          </p15:clr>
        </p15:guide>
        <p15:guide id="2" pos="3367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knNM2yGYjM25n0oYmtrZmcS/2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440" y="53"/>
      </p:cViewPr>
      <p:guideLst>
        <p:guide orient="horz" pos="238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customschemas.google.com/relationships/presentationmetadata" Target="metadata"/><Relationship Id="rId19" Type="http://schemas.openxmlformats.org/officeDocument/2006/relationships/tableStyles" Target="tableStyle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611613" y="685800"/>
            <a:ext cx="3635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606e41253dd981dd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6" name="Google Shape;116;g606e41253dd981dd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611621" y="685800"/>
            <a:ext cx="3635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336166" y="1237594"/>
            <a:ext cx="8016900" cy="26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336166" y="3971854"/>
            <a:ext cx="8016900" cy="18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734891" y="402612"/>
            <a:ext cx="9219600" cy="14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945534" y="-197642"/>
            <a:ext cx="4798200" cy="92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5597684" y="2454462"/>
            <a:ext cx="6408600" cy="23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921182" y="216462"/>
            <a:ext cx="6408600" cy="6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734891" y="402612"/>
            <a:ext cx="9219600" cy="14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734891" y="2013059"/>
            <a:ext cx="9219600" cy="479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729324" y="1885274"/>
            <a:ext cx="9219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729324" y="5060656"/>
            <a:ext cx="9219600" cy="16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734891" y="402612"/>
            <a:ext cx="9219600" cy="14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734891" y="2013059"/>
            <a:ext cx="4542900" cy="479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5411471" y="2013059"/>
            <a:ext cx="4542900" cy="479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736283" y="402612"/>
            <a:ext cx="9219600" cy="14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736283" y="1853765"/>
            <a:ext cx="4522200" cy="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736283" y="2762267"/>
            <a:ext cx="4522200" cy="40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5411471" y="1853765"/>
            <a:ext cx="4544400" cy="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5411471" y="2762267"/>
            <a:ext cx="4544400" cy="40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734891" y="402612"/>
            <a:ext cx="9219600" cy="14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736283" y="504140"/>
            <a:ext cx="3447600" cy="176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4544355" y="1088802"/>
            <a:ext cx="5411400" cy="53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736283" y="2268630"/>
            <a:ext cx="3447600" cy="42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736283" y="504140"/>
            <a:ext cx="3447600" cy="176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4544355" y="1088802"/>
            <a:ext cx="5411400" cy="53739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736283" y="2268630"/>
            <a:ext cx="3447600" cy="42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734891" y="402612"/>
            <a:ext cx="9219600" cy="14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734891" y="2013059"/>
            <a:ext cx="9219600" cy="479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734891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540839" y="7008946"/>
            <a:ext cx="36075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7549336" y="7008946"/>
            <a:ext cx="24051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606e41253dd981dd_0"/>
          <p:cNvSpPr/>
          <p:nvPr/>
        </p:nvSpPr>
        <p:spPr>
          <a:xfrm>
            <a:off x="9382274" y="5409675"/>
            <a:ext cx="1297200" cy="18327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FF"/>
          </a:solidFill>
          <a:ln w="12700" cap="flat" cmpd="sng">
            <a:solidFill>
              <a:srgbClr val="FF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accen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9" name="Google Shape;119;g606e41253dd981dd_0"/>
          <p:cNvSpPr/>
          <p:nvPr/>
        </p:nvSpPr>
        <p:spPr>
          <a:xfrm>
            <a:off x="395282" y="1136066"/>
            <a:ext cx="10006061" cy="5561699"/>
          </a:xfrm>
          <a:custGeom>
            <a:avLst/>
            <a:gdLst/>
            <a:ahLst/>
            <a:cxnLst/>
            <a:rect l="l" t="t" r="r" b="b"/>
            <a:pathLst>
              <a:path w="7263928" h="3582415" extrusionOk="0">
                <a:moveTo>
                  <a:pt x="0" y="75127"/>
                </a:moveTo>
                <a:cubicBezTo>
                  <a:pt x="2510947" y="6234"/>
                  <a:pt x="5021894" y="-62659"/>
                  <a:pt x="6150280" y="100179"/>
                </a:cubicBezTo>
                <a:cubicBezTo>
                  <a:pt x="7278666" y="263017"/>
                  <a:pt x="7662797" y="768234"/>
                  <a:pt x="6770318" y="1052157"/>
                </a:cubicBezTo>
                <a:cubicBezTo>
                  <a:pt x="5877839" y="1336080"/>
                  <a:pt x="1758863" y="1466560"/>
                  <a:pt x="795403" y="1803719"/>
                </a:cubicBezTo>
                <a:cubicBezTo>
                  <a:pt x="-168057" y="2140878"/>
                  <a:pt x="12527" y="2778661"/>
                  <a:pt x="989557" y="3075110"/>
                </a:cubicBezTo>
                <a:cubicBezTo>
                  <a:pt x="1966587" y="3371559"/>
                  <a:pt x="4312085" y="3476987"/>
                  <a:pt x="6657584" y="3582415"/>
                </a:cubicBezTo>
              </a:path>
            </a:pathLst>
          </a:custGeom>
          <a:noFill/>
          <a:ln w="28575" cap="flat" cmpd="sng">
            <a:solidFill>
              <a:srgbClr val="FF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highlight>
                <a:srgbClr val="03ABE1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20" name="Google Shape;120;g606e41253dd981dd_0"/>
          <p:cNvGrpSpPr/>
          <p:nvPr/>
        </p:nvGrpSpPr>
        <p:grpSpPr>
          <a:xfrm>
            <a:off x="3576415" y="301476"/>
            <a:ext cx="5851485" cy="1961461"/>
            <a:chOff x="6691488" y="151947"/>
            <a:chExt cx="2618700" cy="2136900"/>
          </a:xfrm>
        </p:grpSpPr>
        <p:sp>
          <p:nvSpPr>
            <p:cNvPr id="121" name="Google Shape;121;g606e41253dd981dd_0"/>
            <p:cNvSpPr/>
            <p:nvPr/>
          </p:nvSpPr>
          <p:spPr>
            <a:xfrm>
              <a:off x="6691488" y="151947"/>
              <a:ext cx="2618700" cy="21369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rgbClr val="FF00F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2" name="Google Shape;122;g606e41253dd981dd_0"/>
            <p:cNvSpPr/>
            <p:nvPr/>
          </p:nvSpPr>
          <p:spPr>
            <a:xfrm>
              <a:off x="6721801" y="265357"/>
              <a:ext cx="1164900" cy="187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14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900" b="1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S1: What are Models of our Solar System?</a:t>
              </a:r>
              <a:endParaRPr sz="9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900" b="1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B:</a:t>
              </a:r>
              <a:r>
                <a:rPr lang="en-US" sz="900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 Recognise that the Sun, Earth and Moon are objects in space.</a:t>
              </a:r>
              <a:br>
                <a:rPr lang="en-US" sz="900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</a:br>
              <a:r>
                <a:rPr lang="en-US" sz="900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 </a:t>
              </a:r>
              <a:r>
                <a:rPr lang="en-US" sz="900" b="1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W:</a:t>
              </a:r>
              <a:r>
                <a:rPr lang="en-US" sz="900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 With support, describe simple features of the Solar System using a model.</a:t>
              </a:r>
              <a:br>
                <a:rPr lang="en-US" sz="900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</a:br>
              <a:r>
                <a:rPr lang="en-US" sz="900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 </a:t>
              </a:r>
              <a:r>
                <a:rPr lang="en-US" sz="900" b="1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A:</a:t>
              </a:r>
              <a:r>
                <a:rPr lang="en-US" sz="900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 Explain the heliocentric model and use a model to represent the Solar System.</a:t>
              </a:r>
              <a:br>
                <a:rPr lang="en-US" sz="900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</a:br>
              <a:r>
                <a:rPr lang="en-US" sz="900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 </a:t>
              </a:r>
              <a:r>
                <a:rPr lang="en-US" sz="900" b="1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G:</a:t>
              </a:r>
              <a:r>
                <a:rPr lang="en-US" sz="900">
                  <a:solidFill>
                    <a:schemeClr val="dk1"/>
                  </a:solidFill>
                  <a:latin typeface="Ruluko"/>
                  <a:ea typeface="Ruluko"/>
                  <a:cs typeface="Ruluko"/>
                  <a:sym typeface="Ruluko"/>
                </a:rPr>
                <a:t> Compare different historical models of the Solar System and explain why scientific ideas changed.</a:t>
              </a:r>
              <a:endParaRPr sz="9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0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endParaRPr>
            </a:p>
          </p:txBody>
        </p:sp>
      </p:grpSp>
      <p:sp>
        <p:nvSpPr>
          <p:cNvPr id="123" name="Google Shape;123;g606e41253dd981dd_0"/>
          <p:cNvSpPr/>
          <p:nvPr/>
        </p:nvSpPr>
        <p:spPr>
          <a:xfrm>
            <a:off x="369425" y="4928875"/>
            <a:ext cx="4683900" cy="2066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FF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4" name="Google Shape;124;g606e41253dd981dd_0"/>
          <p:cNvSpPr/>
          <p:nvPr/>
        </p:nvSpPr>
        <p:spPr>
          <a:xfrm>
            <a:off x="395275" y="5028450"/>
            <a:ext cx="2445000" cy="18327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15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S5: How Do We Measure Time?</a:t>
            </a:r>
            <a:endParaRPr sz="1150" b="1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5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B:</a:t>
            </a:r>
            <a:r>
              <a:rPr lang="en-US" sz="11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Recognise that time can be measured.</a:t>
            </a:r>
            <a:br>
              <a:rPr lang="en-US" sz="11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</a:br>
            <a:r>
              <a:rPr lang="en-US" sz="11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</a:t>
            </a:r>
            <a:r>
              <a:rPr lang="en-US" sz="115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W:</a:t>
            </a:r>
            <a:r>
              <a:rPr lang="en-US" sz="11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With support, use simple equipment to measure time.</a:t>
            </a:r>
            <a:br>
              <a:rPr lang="en-US" sz="11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</a:br>
            <a:r>
              <a:rPr lang="en-US" sz="11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</a:t>
            </a:r>
            <a:r>
              <a:rPr lang="en-US" sz="115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A:</a:t>
            </a:r>
            <a:r>
              <a:rPr lang="en-US" sz="11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Describe how time is measured using sundials and modern methods.</a:t>
            </a:r>
            <a:br>
              <a:rPr lang="en-US" sz="11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</a:br>
            <a:r>
              <a:rPr lang="en-US" sz="11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</a:t>
            </a:r>
            <a:r>
              <a:rPr lang="en-US" sz="115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G:</a:t>
            </a:r>
            <a:r>
              <a:rPr lang="en-US" sz="11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Evaluate the accuracy of different time-measuring methods.</a:t>
            </a:r>
            <a:endParaRPr sz="1150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1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accent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sp>
        <p:nvSpPr>
          <p:cNvPr id="125" name="Google Shape;125;g606e41253dd981dd_0"/>
          <p:cNvSpPr/>
          <p:nvPr/>
        </p:nvSpPr>
        <p:spPr>
          <a:xfrm>
            <a:off x="227425" y="562375"/>
            <a:ext cx="2380200" cy="11397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FF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26" name="Google Shape;126;g606e41253dd981dd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0287" y="590022"/>
            <a:ext cx="313163" cy="421728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pic>
      <p:pic>
        <p:nvPicPr>
          <p:cNvPr id="127" name="Google Shape;127;g606e41253dd981dd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639940" y="6338467"/>
            <a:ext cx="634679" cy="595707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pic>
      <p:sp>
        <p:nvSpPr>
          <p:cNvPr id="128" name="Google Shape;128;g606e41253dd981dd_0"/>
          <p:cNvSpPr/>
          <p:nvPr/>
        </p:nvSpPr>
        <p:spPr>
          <a:xfrm>
            <a:off x="5804713" y="2604125"/>
            <a:ext cx="4830300" cy="2066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FF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9" name="Google Shape;129;g606e41253dd981dd_0"/>
          <p:cNvSpPr/>
          <p:nvPr/>
        </p:nvSpPr>
        <p:spPr>
          <a:xfrm>
            <a:off x="5847125" y="2689850"/>
            <a:ext cx="2886300" cy="19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S2: How is our Solar System Structured?</a:t>
            </a:r>
            <a:endParaRPr sz="1200" b="1" i="0" u="none" strike="noStrike" cap="none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B:</a:t>
            </a:r>
            <a: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Name some planets in the Solar System.</a:t>
            </a:r>
            <a:endParaRPr sz="1200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W:</a:t>
            </a:r>
            <a: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With support, describe the order of the planets from the Sun.</a:t>
            </a:r>
            <a:endParaRPr sz="1200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A:</a:t>
            </a:r>
            <a: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Describe the structure of the Solar System, including planets and their orbits.</a:t>
            </a:r>
            <a:endParaRPr sz="1200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G:</a:t>
            </a:r>
            <a: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Explain how gravity keeps planets in orbit around the Sun.</a:t>
            </a:r>
            <a:endParaRPr sz="1200" b="1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1" i="0" u="none" strike="noStrike" cap="none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sp>
        <p:nvSpPr>
          <p:cNvPr id="130" name="Google Shape;130;g606e41253dd981dd_0"/>
          <p:cNvSpPr/>
          <p:nvPr/>
        </p:nvSpPr>
        <p:spPr>
          <a:xfrm>
            <a:off x="9861870" y="80522"/>
            <a:ext cx="925500" cy="3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Science</a:t>
            </a:r>
            <a:endParaRPr sz="1200" b="0" i="0" u="none" strike="noStrike" cap="none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pic>
        <p:nvPicPr>
          <p:cNvPr id="131" name="Google Shape;131;g606e41253dd981dd_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072315" y="341626"/>
            <a:ext cx="504625" cy="497374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g606e41253dd981dd_0"/>
          <p:cNvSpPr/>
          <p:nvPr/>
        </p:nvSpPr>
        <p:spPr>
          <a:xfrm>
            <a:off x="395275" y="804475"/>
            <a:ext cx="2044500" cy="611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5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Spring</a:t>
            </a:r>
            <a:r>
              <a:rPr lang="en-US" sz="1500" b="1" i="0" u="none" strike="noStrike" cap="none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1:</a:t>
            </a:r>
            <a:endParaRPr sz="1500" b="1" i="0" u="none" strike="noStrike" cap="none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5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Forces and Space – Earth and Space</a:t>
            </a:r>
            <a:r>
              <a:rPr lang="en-US" sz="1500" b="1" i="0" u="none" strike="noStrike" cap="none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</a:t>
            </a:r>
            <a:endParaRPr sz="1200" b="0" i="0" u="none" strike="noStrike" cap="none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sp>
        <p:nvSpPr>
          <p:cNvPr id="133" name="Google Shape;133;g606e41253dd981dd_0"/>
          <p:cNvSpPr/>
          <p:nvPr/>
        </p:nvSpPr>
        <p:spPr>
          <a:xfrm>
            <a:off x="6177575" y="454025"/>
            <a:ext cx="2576700" cy="1670400"/>
          </a:xfrm>
          <a:prstGeom prst="foldedCorner">
            <a:avLst>
              <a:gd name="adj" fmla="val 16667"/>
            </a:avLst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Ruluko"/>
                <a:ea typeface="Ruluko"/>
                <a:cs typeface="Ruluko"/>
                <a:sym typeface="Ruluko"/>
              </a:rPr>
              <a:t>Sticky Knowledge:</a:t>
            </a:r>
            <a:endParaRPr sz="1100" b="1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100" b="1"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latin typeface="Ruluko"/>
                <a:ea typeface="Ruluko"/>
                <a:cs typeface="Ruluko"/>
                <a:sym typeface="Ruluko"/>
              </a:rPr>
              <a:t>The Solar System is heliocentric, meaning the planets orbit the Sun</a:t>
            </a:r>
            <a:endParaRPr sz="1200"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500">
                <a:latin typeface="Ruluko"/>
                <a:ea typeface="Ruluko"/>
                <a:cs typeface="Ruluko"/>
                <a:sym typeface="Ruluko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sp>
        <p:nvSpPr>
          <p:cNvPr id="134" name="Google Shape;134;g606e41253dd981dd_0"/>
          <p:cNvSpPr/>
          <p:nvPr/>
        </p:nvSpPr>
        <p:spPr>
          <a:xfrm>
            <a:off x="8648250" y="2754200"/>
            <a:ext cx="1928700" cy="1832700"/>
          </a:xfrm>
          <a:prstGeom prst="foldedCorner">
            <a:avLst>
              <a:gd name="adj" fmla="val 16667"/>
            </a:avLst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Ruluko"/>
                <a:ea typeface="Ruluko"/>
                <a:cs typeface="Ruluko"/>
                <a:sym typeface="Ruluko"/>
              </a:rPr>
              <a:t>Sticky Knowledge:</a:t>
            </a:r>
            <a:endParaRPr sz="1200" b="1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000" b="1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latin typeface="Ruluko"/>
                <a:ea typeface="Ruluko"/>
                <a:cs typeface="Ruluko"/>
                <a:sym typeface="Ruluko"/>
              </a:rPr>
              <a:t>The Solar System is made up of the Sun, planets, moons and other celestial bodies held together by gravity.</a:t>
            </a:r>
            <a:endParaRPr sz="1200" b="0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sp>
        <p:nvSpPr>
          <p:cNvPr id="135" name="Google Shape;135;g606e41253dd981dd_0"/>
          <p:cNvSpPr/>
          <p:nvPr/>
        </p:nvSpPr>
        <p:spPr>
          <a:xfrm>
            <a:off x="2724774" y="5057550"/>
            <a:ext cx="2165100" cy="1774500"/>
          </a:xfrm>
          <a:prstGeom prst="foldedCorner">
            <a:avLst>
              <a:gd name="adj" fmla="val 16667"/>
            </a:avLst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Ruluko"/>
                <a:ea typeface="Ruluko"/>
                <a:cs typeface="Ruluko"/>
                <a:sym typeface="Ruluko"/>
              </a:rPr>
              <a:t>Sticky Knowledge:</a:t>
            </a:r>
            <a:endParaRPr sz="1500" b="1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Time can be measured using different tools, including sundials that rely on the Sun’s position.</a:t>
            </a:r>
            <a:endParaRPr sz="1500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pic>
        <p:nvPicPr>
          <p:cNvPr id="136" name="Google Shape;136;g606e41253dd981dd_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53328" y="6448443"/>
            <a:ext cx="398297" cy="485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g606e41253dd981dd_0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839547" y="4902758"/>
            <a:ext cx="398307" cy="4818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g606e41253dd981dd_0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896393" y="1011760"/>
            <a:ext cx="398307" cy="491786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g606e41253dd981dd_0"/>
          <p:cNvSpPr/>
          <p:nvPr/>
        </p:nvSpPr>
        <p:spPr>
          <a:xfrm>
            <a:off x="3441225" y="2562850"/>
            <a:ext cx="1987500" cy="2066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FF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0" name="Google Shape;140;g606e41253dd981dd_0"/>
          <p:cNvSpPr/>
          <p:nvPr/>
        </p:nvSpPr>
        <p:spPr>
          <a:xfrm>
            <a:off x="333525" y="2562850"/>
            <a:ext cx="2886300" cy="2066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FF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1" name="Google Shape;141;g606e41253dd981dd_0"/>
          <p:cNvSpPr/>
          <p:nvPr/>
        </p:nvSpPr>
        <p:spPr>
          <a:xfrm>
            <a:off x="5852050" y="4928875"/>
            <a:ext cx="3176400" cy="23727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FF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2" name="Google Shape;142;g606e41253dd981dd_0"/>
          <p:cNvSpPr/>
          <p:nvPr/>
        </p:nvSpPr>
        <p:spPr>
          <a:xfrm>
            <a:off x="3453225" y="2615200"/>
            <a:ext cx="1928700" cy="19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S3: What is the Moon and how does it Move?</a:t>
            </a:r>
            <a:endParaRPr sz="1100" b="1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100" b="1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B:</a:t>
            </a:r>
            <a:r>
              <a:rPr lang="en-US" sz="9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Recognise the Moon as a natural satellite of the Earth.</a:t>
            </a:r>
            <a:endParaRPr sz="900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W:</a:t>
            </a:r>
            <a:r>
              <a:rPr lang="en-US" sz="9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With support, describe how the Moon moves around the Earth.</a:t>
            </a:r>
            <a:endParaRPr sz="900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A:</a:t>
            </a:r>
            <a:r>
              <a:rPr lang="en-US" sz="9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Explain the movement of the Moon and its relationship with the Earth.</a:t>
            </a:r>
            <a:endParaRPr sz="900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G:</a:t>
            </a:r>
            <a:r>
              <a:rPr lang="en-US" sz="9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Use diagrams and scientific language to explain the Moon’s orbit and phases.</a:t>
            </a:r>
            <a:endParaRPr sz="900" b="1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1" i="0" u="none" strike="noStrike" cap="none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sp>
        <p:nvSpPr>
          <p:cNvPr id="143" name="Google Shape;143;g606e41253dd981dd_0"/>
          <p:cNvSpPr/>
          <p:nvPr/>
        </p:nvSpPr>
        <p:spPr>
          <a:xfrm>
            <a:off x="395275" y="2656475"/>
            <a:ext cx="2747700" cy="19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S4: Why do we have Day and Night?</a:t>
            </a:r>
            <a:endParaRPr sz="1050" b="1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B:</a:t>
            </a:r>
            <a:r>
              <a:rPr lang="en-US" sz="10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Recognise that day and night happen on Earth.</a:t>
            </a:r>
            <a:br>
              <a:rPr lang="en-US" sz="10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</a:br>
            <a:r>
              <a:rPr lang="en-US" sz="10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</a:t>
            </a:r>
            <a:r>
              <a:rPr lang="en-US" sz="105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W:</a:t>
            </a:r>
            <a:r>
              <a:rPr lang="en-US" sz="10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With support, describe how Earth’s movement causes day and night.</a:t>
            </a:r>
            <a:br>
              <a:rPr lang="en-US" sz="10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</a:br>
            <a:r>
              <a:rPr lang="en-US" sz="10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</a:t>
            </a:r>
            <a:r>
              <a:rPr lang="en-US" sz="105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A:</a:t>
            </a:r>
            <a:r>
              <a:rPr lang="en-US" sz="10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Explain how Earth’s rotation causes day and night using diagrams.</a:t>
            </a:r>
            <a:br>
              <a:rPr lang="en-US" sz="10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</a:br>
            <a:r>
              <a:rPr lang="en-US" sz="10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</a:t>
            </a:r>
            <a:r>
              <a:rPr lang="en-US" sz="105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G:</a:t>
            </a:r>
            <a:r>
              <a:rPr lang="en-US" sz="105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Explain day and night using scientific vocabulary and accurate labelled diagrams.</a:t>
            </a:r>
            <a:endParaRPr sz="1050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1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sp>
        <p:nvSpPr>
          <p:cNvPr id="144" name="Google Shape;144;g606e41253dd981dd_0"/>
          <p:cNvSpPr/>
          <p:nvPr/>
        </p:nvSpPr>
        <p:spPr>
          <a:xfrm>
            <a:off x="5782599" y="5011425"/>
            <a:ext cx="3245700" cy="19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. </a:t>
            </a:r>
            <a:endParaRPr sz="1000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S6: How Do Satellites Help Us?</a:t>
            </a:r>
            <a:endParaRPr sz="1200" b="1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B:</a:t>
            </a:r>
            <a: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Recognise that satellites are used in space.</a:t>
            </a:r>
            <a:b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</a:br>
            <a: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</a:t>
            </a:r>
            <a:r>
              <a:rPr lang="en-US" sz="12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W:</a:t>
            </a:r>
            <a: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With support, describe what satellites do.</a:t>
            </a:r>
            <a:b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</a:br>
            <a: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</a:t>
            </a:r>
            <a:r>
              <a:rPr lang="en-US" sz="12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A:</a:t>
            </a:r>
            <a: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Explain how satellites are used for communication, GPS and weather forecasting.</a:t>
            </a:r>
            <a:b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</a:br>
            <a: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</a:t>
            </a:r>
            <a:r>
              <a:rPr lang="en-US" sz="12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G:</a:t>
            </a:r>
            <a:r>
              <a:rPr lang="en-US" sz="12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 Use scientific evidence to explain how satellites help us understand climate change.</a:t>
            </a:r>
            <a:endParaRPr sz="1200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1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sp>
        <p:nvSpPr>
          <p:cNvPr id="145" name="Google Shape;145;g606e41253dd981dd_0"/>
          <p:cNvSpPr/>
          <p:nvPr/>
        </p:nvSpPr>
        <p:spPr>
          <a:xfrm>
            <a:off x="8733430" y="4819800"/>
            <a:ext cx="1843500" cy="1285800"/>
          </a:xfrm>
          <a:prstGeom prst="foldedCorner">
            <a:avLst>
              <a:gd name="adj" fmla="val 16667"/>
            </a:avLst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Sticky Knowledge:</a:t>
            </a:r>
            <a:endParaRPr sz="1100" b="1">
              <a:solidFill>
                <a:schemeClr val="dk1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Ruluko"/>
                <a:ea typeface="Ruluko"/>
                <a:cs typeface="Ruluko"/>
                <a:sym typeface="Ruluko"/>
              </a:rPr>
              <a:t>Satellites orbit the Earth and collect data used for communication, navigation and climate science.</a:t>
            </a:r>
            <a:endParaRPr sz="1100" b="1"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sp>
        <p:nvSpPr>
          <p:cNvPr id="146" name="Google Shape;146;g606e41253dd981dd_0"/>
          <p:cNvSpPr/>
          <p:nvPr/>
        </p:nvSpPr>
        <p:spPr>
          <a:xfrm>
            <a:off x="2197925" y="1575100"/>
            <a:ext cx="1378500" cy="1040100"/>
          </a:xfrm>
          <a:prstGeom prst="foldedCorner">
            <a:avLst>
              <a:gd name="adj" fmla="val 16667"/>
            </a:avLst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Ruluko"/>
                <a:ea typeface="Ruluko"/>
                <a:cs typeface="Ruluko"/>
                <a:sym typeface="Ruluko"/>
              </a:rPr>
              <a:t>Sticky Knowledge:</a:t>
            </a:r>
            <a:endParaRPr sz="1000" b="1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000">
                <a:latin typeface="Ruluko"/>
                <a:ea typeface="Ruluko"/>
                <a:cs typeface="Ruluko"/>
                <a:sym typeface="Ruluko"/>
              </a:rPr>
              <a:t>The Moon orbits the Earth and reflects light from the Sun.</a:t>
            </a:r>
            <a:endParaRPr sz="1000"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000" b="1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1"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Ruluko"/>
              <a:ea typeface="Ruluko"/>
              <a:cs typeface="Ruluko"/>
              <a:sym typeface="Ruluko"/>
            </a:endParaRPr>
          </a:p>
        </p:txBody>
      </p:sp>
      <p:pic>
        <p:nvPicPr>
          <p:cNvPr id="147" name="Google Shape;147;g606e41253dd981dd_0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068826" y="2604127"/>
            <a:ext cx="313175" cy="3788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509</Words>
  <Application>Microsoft Office PowerPoint</Application>
  <PresentationFormat>Custom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Century Gothic</vt:lpstr>
      <vt:lpstr>Ruluko</vt:lpstr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10109101</dc:creator>
  <cp:lastModifiedBy>Natalie Abel</cp:lastModifiedBy>
  <cp:revision>2</cp:revision>
  <dcterms:created xsi:type="dcterms:W3CDTF">2020-02-10T13:26:59Z</dcterms:created>
  <dcterms:modified xsi:type="dcterms:W3CDTF">2026-01-07T13:22:37Z</dcterms:modified>
</cp:coreProperties>
</file>