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797675" cy="9926625"/>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1AGOx9lYtHN6cFeN/b2zAb9V7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e17eef5b6_0_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2e17eef5b6_0_29: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12e17eef5b6_0_29: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686c0dff28_0_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686c0dff28_0_3: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686c0dff28_0_3: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686c0dff28_0_15: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3686c0dff28_0_1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68072874cf_2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368072874cf_2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e57d71744_0_1: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12e57d71744_0_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91d582b68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691d582b68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e17eef5b6_0_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2e17eef5b6_0_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12e17eef5b6_0_7: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2e17eef5b6_0_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2e17eef5b6_0_1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12e17eef5b6_0_17: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e17eef5b6_0_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2e17eef5b6_0_23: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2e17eef5b6_0_23: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11"/>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20"/>
              </a:spcBef>
              <a:spcAft>
                <a:spcPts val="0"/>
              </a:spcAft>
              <a:buSzPts val="1680"/>
              <a:buNone/>
              <a:defRPr sz="2100">
                <a:solidFill>
                  <a:srgbClr val="0F486F"/>
                </a:solidFill>
              </a:defRPr>
            </a:lvl1pPr>
            <a:lvl2pPr lvl="1" algn="ctr">
              <a:lnSpc>
                <a:spcPct val="100000"/>
              </a:lnSpc>
              <a:spcBef>
                <a:spcPts val="600"/>
              </a:spcBef>
              <a:spcAft>
                <a:spcPts val="0"/>
              </a:spcAft>
              <a:buSzPts val="1440"/>
              <a:buNone/>
              <a:defRPr>
                <a:solidFill>
                  <a:schemeClr val="lt1"/>
                </a:solidFill>
              </a:defRPr>
            </a:lvl2pPr>
            <a:lvl3pPr lvl="2" algn="ctr">
              <a:lnSpc>
                <a:spcPct val="100000"/>
              </a:lnSpc>
              <a:spcBef>
                <a:spcPts val="600"/>
              </a:spcBef>
              <a:spcAft>
                <a:spcPts val="0"/>
              </a:spcAft>
              <a:buSzPts val="128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1120"/>
              <a:buNone/>
              <a:defRPr>
                <a:solidFill>
                  <a:schemeClr val="lt1"/>
                </a:solidFill>
              </a:defRPr>
            </a:lvl6pPr>
            <a:lvl7pPr lvl="6" algn="ctr">
              <a:lnSpc>
                <a:spcPct val="100000"/>
              </a:lnSpc>
              <a:spcBef>
                <a:spcPts val="600"/>
              </a:spcBef>
              <a:spcAft>
                <a:spcPts val="0"/>
              </a:spcAft>
              <a:buSzPts val="1120"/>
              <a:buNone/>
              <a:defRPr>
                <a:solidFill>
                  <a:schemeClr val="lt1"/>
                </a:solidFill>
              </a:defRPr>
            </a:lvl7pPr>
            <a:lvl8pPr lvl="7" algn="ctr">
              <a:lnSpc>
                <a:spcPct val="100000"/>
              </a:lnSpc>
              <a:spcBef>
                <a:spcPts val="600"/>
              </a:spcBef>
              <a:spcAft>
                <a:spcPts val="0"/>
              </a:spcAft>
              <a:buSzPts val="1120"/>
              <a:buNone/>
              <a:defRPr>
                <a:solidFill>
                  <a:schemeClr val="lt1"/>
                </a:solidFill>
              </a:defRPr>
            </a:lvl8pPr>
            <a:lvl9pPr lvl="8" algn="ctr">
              <a:lnSpc>
                <a:spcPct val="100000"/>
              </a:lnSpc>
              <a:spcBef>
                <a:spcPts val="600"/>
              </a:spcBef>
              <a:spcAft>
                <a:spcPts val="600"/>
              </a:spcAft>
              <a:buSzPts val="1120"/>
              <a:buNone/>
              <a:defRPr>
                <a:solidFill>
                  <a:schemeClr val="lt1"/>
                </a:solidFill>
              </a:defRPr>
            </a:lvl9pPr>
          </a:lstStyle>
          <a:p/>
        </p:txBody>
      </p:sp>
      <p:sp>
        <p:nvSpPr>
          <p:cNvPr id="24" name="Google Shape;24;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cxnSp>
        <p:nvCxnSpPr>
          <p:cNvPr id="27" name="Google Shape;27;p11"/>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11"/>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9" name="Google Shape;29;p11"/>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30" name="Google Shape;30;p11"/>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31" name="Google Shape;31;p11"/>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3" name="Shape 83"/>
        <p:cNvGrpSpPr/>
        <p:nvPr/>
      </p:nvGrpSpPr>
      <p:grpSpPr>
        <a:xfrm>
          <a:off x="0" y="0"/>
          <a:ext cx="0" cy="0"/>
          <a:chOff x="0" y="0"/>
          <a:chExt cx="0" cy="0"/>
        </a:xfrm>
      </p:grpSpPr>
      <p:sp>
        <p:nvSpPr>
          <p:cNvPr id="84" name="Google Shape;84;p2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0"/>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6" name="Google Shape;86;p20"/>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80"/>
              <a:buFont typeface="Century Gothic"/>
              <a:buNone/>
              <a:defRPr sz="1600"/>
            </a:lvl1pPr>
            <a:lvl2pPr indent="-228600" lvl="1" marL="914400" algn="l">
              <a:lnSpc>
                <a:spcPct val="100000"/>
              </a:lnSpc>
              <a:spcBef>
                <a:spcPts val="600"/>
              </a:spcBef>
              <a:spcAft>
                <a:spcPts val="0"/>
              </a:spcAft>
              <a:buSzPts val="1440"/>
              <a:buFont typeface="Century Gothic"/>
              <a:buNone/>
              <a:defRPr/>
            </a:lvl2pPr>
            <a:lvl3pPr indent="-228600" lvl="2" marL="1371600" algn="l">
              <a:lnSpc>
                <a:spcPct val="100000"/>
              </a:lnSpc>
              <a:spcBef>
                <a:spcPts val="600"/>
              </a:spcBef>
              <a:spcAft>
                <a:spcPts val="0"/>
              </a:spcAft>
              <a:buSzPts val="1280"/>
              <a:buFont typeface="Century Gothic"/>
              <a:buNone/>
              <a:defRPr/>
            </a:lvl3pPr>
            <a:lvl4pPr indent="-228600" lvl="3" marL="1828800" algn="l">
              <a:lnSpc>
                <a:spcPct val="100000"/>
              </a:lnSpc>
              <a:spcBef>
                <a:spcPts val="600"/>
              </a:spcBef>
              <a:spcAft>
                <a:spcPts val="0"/>
              </a:spcAft>
              <a:buSzPts val="1120"/>
              <a:buFont typeface="Century Gothic"/>
              <a:buNone/>
              <a:defRPr/>
            </a:lvl4pPr>
            <a:lvl5pPr indent="-228600" lvl="4" marL="2286000" algn="l">
              <a:lnSpc>
                <a:spcPct val="100000"/>
              </a:lnSpc>
              <a:spcBef>
                <a:spcPts val="600"/>
              </a:spcBef>
              <a:spcAft>
                <a:spcPts val="0"/>
              </a:spcAft>
              <a:buSzPts val="1120"/>
              <a:buFont typeface="Century Gothic"/>
              <a:buNone/>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87" name="Google Shape;87;p2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1"/>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entury Gothic"/>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1"/>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00"/>
              </a:spcBef>
              <a:spcAft>
                <a:spcPts val="0"/>
              </a:spcAft>
              <a:buSzPts val="1600"/>
              <a:buNone/>
              <a:defRPr sz="20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93" name="Google Shape;93;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2"/>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entury Gothic"/>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2"/>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00"/>
              </a:spcBef>
              <a:spcAft>
                <a:spcPts val="0"/>
              </a:spcAft>
              <a:buSzPts val="1600"/>
              <a:buFont typeface="Century Gothic"/>
              <a:buNone/>
              <a:defRPr/>
            </a:lvl1pPr>
            <a:lvl2pPr indent="-228600" lvl="1" marL="914400" algn="l">
              <a:lnSpc>
                <a:spcPct val="100000"/>
              </a:lnSpc>
              <a:spcBef>
                <a:spcPts val="600"/>
              </a:spcBef>
              <a:spcAft>
                <a:spcPts val="0"/>
              </a:spcAft>
              <a:buSzPts val="1440"/>
              <a:buFont typeface="Century Gothic"/>
              <a:buNone/>
              <a:defRPr/>
            </a:lvl2pPr>
            <a:lvl3pPr indent="-228600" lvl="2" marL="1371600" algn="l">
              <a:lnSpc>
                <a:spcPct val="100000"/>
              </a:lnSpc>
              <a:spcBef>
                <a:spcPts val="600"/>
              </a:spcBef>
              <a:spcAft>
                <a:spcPts val="0"/>
              </a:spcAft>
              <a:buSzPts val="1280"/>
              <a:buFont typeface="Century Gothic"/>
              <a:buNone/>
              <a:defRPr/>
            </a:lvl3pPr>
            <a:lvl4pPr indent="-228600" lvl="3" marL="1828800" algn="l">
              <a:lnSpc>
                <a:spcPct val="100000"/>
              </a:lnSpc>
              <a:spcBef>
                <a:spcPts val="600"/>
              </a:spcBef>
              <a:spcAft>
                <a:spcPts val="0"/>
              </a:spcAft>
              <a:buSzPts val="1120"/>
              <a:buFont typeface="Century Gothic"/>
              <a:buNone/>
              <a:defRPr/>
            </a:lvl4pPr>
            <a:lvl5pPr indent="-228600" lvl="4" marL="2286000" algn="l">
              <a:lnSpc>
                <a:spcPct val="100000"/>
              </a:lnSpc>
              <a:spcBef>
                <a:spcPts val="600"/>
              </a:spcBef>
              <a:spcAft>
                <a:spcPts val="0"/>
              </a:spcAft>
              <a:buSzPts val="1120"/>
              <a:buFont typeface="Century Gothic"/>
              <a:buNone/>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99" name="Google Shape;99;p22"/>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00"/>
              </a:spcBef>
              <a:spcAft>
                <a:spcPts val="0"/>
              </a:spcAft>
              <a:buSzPts val="1600"/>
              <a:buNone/>
              <a:defRPr sz="20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100" name="Google Shape;100;p2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2"/>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04" name="Google Shape;104;p22"/>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GB"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3"/>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entury Gothic"/>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3"/>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1600"/>
              <a:buNone/>
              <a:defRPr sz="20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108" name="Google Shape;108;p2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4"/>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entury Gothic"/>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4"/>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920"/>
              <a:buNone/>
              <a:defRPr b="0" sz="2400" cap="none">
                <a:solidFill>
                  <a:schemeClr val="lt1"/>
                </a:solidFill>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114" name="Google Shape;114;p24"/>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40"/>
              <a:buNone/>
              <a:defRPr sz="18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115" name="Google Shape;115;p2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24"/>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19" name="Google Shape;119;p24"/>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GB" sz="8000" u="none" cap="none" strike="noStrike">
                <a:solidFill>
                  <a:schemeClr val="lt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5"/>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entury Gothic"/>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5"/>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1920"/>
              <a:buNone/>
              <a:defRPr b="0" sz="2400" cap="none">
                <a:solidFill>
                  <a:schemeClr val="lt1"/>
                </a:solidFill>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123" name="Google Shape;123;p25"/>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40"/>
              <a:buNone/>
              <a:defRPr sz="18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124" name="Google Shape;124;p2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130" name="Google Shape;130;p2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7"/>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7"/>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136" name="Google Shape;136;p2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35" name="Google Shape;35;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3"/>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Century Gothic"/>
              <a:buNone/>
              <a:defRPr b="0"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40"/>
              <a:buNone/>
              <a:defRPr sz="1800">
                <a:solidFill>
                  <a:srgbClr val="0F486F"/>
                </a:solidFill>
              </a:defRPr>
            </a:lvl1pPr>
            <a:lvl2pPr indent="-228600" lvl="1" marL="914400" algn="l">
              <a:lnSpc>
                <a:spcPct val="100000"/>
              </a:lnSpc>
              <a:spcBef>
                <a:spcPts val="600"/>
              </a:spcBef>
              <a:spcAft>
                <a:spcPts val="0"/>
              </a:spcAft>
              <a:buSzPts val="1440"/>
              <a:buNone/>
              <a:defRPr sz="1800">
                <a:solidFill>
                  <a:schemeClr val="lt1"/>
                </a:solidFill>
              </a:defRPr>
            </a:lvl2pPr>
            <a:lvl3pPr indent="-228600" lvl="2" marL="1371600" algn="l">
              <a:lnSpc>
                <a:spcPct val="100000"/>
              </a:lnSpc>
              <a:spcBef>
                <a:spcPts val="600"/>
              </a:spcBef>
              <a:spcAft>
                <a:spcPts val="0"/>
              </a:spcAft>
              <a:buSzPts val="1280"/>
              <a:buNone/>
              <a:defRPr sz="1600">
                <a:solidFill>
                  <a:schemeClr val="lt1"/>
                </a:solidFill>
              </a:defRPr>
            </a:lvl3pPr>
            <a:lvl4pPr indent="-228600" lvl="3" marL="1828800" algn="l">
              <a:lnSpc>
                <a:spcPct val="100000"/>
              </a:lnSpc>
              <a:spcBef>
                <a:spcPts val="600"/>
              </a:spcBef>
              <a:spcAft>
                <a:spcPts val="0"/>
              </a:spcAft>
              <a:buSzPts val="1120"/>
              <a:buNone/>
              <a:defRPr sz="1400">
                <a:solidFill>
                  <a:schemeClr val="lt1"/>
                </a:solidFill>
              </a:defRPr>
            </a:lvl4pPr>
            <a:lvl5pPr indent="-228600" lvl="4" marL="2286000" algn="l">
              <a:lnSpc>
                <a:spcPct val="100000"/>
              </a:lnSpc>
              <a:spcBef>
                <a:spcPts val="600"/>
              </a:spcBef>
              <a:spcAft>
                <a:spcPts val="0"/>
              </a:spcAft>
              <a:buSzPts val="1120"/>
              <a:buNone/>
              <a:defRPr sz="1400">
                <a:solidFill>
                  <a:schemeClr val="lt1"/>
                </a:solidFill>
              </a:defRPr>
            </a:lvl5pPr>
            <a:lvl6pPr indent="-228600" lvl="5" marL="2743200" algn="l">
              <a:lnSpc>
                <a:spcPct val="100000"/>
              </a:lnSpc>
              <a:spcBef>
                <a:spcPts val="600"/>
              </a:spcBef>
              <a:spcAft>
                <a:spcPts val="0"/>
              </a:spcAft>
              <a:buSzPts val="1120"/>
              <a:buNone/>
              <a:defRPr sz="1400">
                <a:solidFill>
                  <a:schemeClr val="lt1"/>
                </a:solidFill>
              </a:defRPr>
            </a:lvl6pPr>
            <a:lvl7pPr indent="-228600" lvl="6" marL="3200400" algn="l">
              <a:lnSpc>
                <a:spcPct val="100000"/>
              </a:lnSpc>
              <a:spcBef>
                <a:spcPts val="600"/>
              </a:spcBef>
              <a:spcAft>
                <a:spcPts val="0"/>
              </a:spcAft>
              <a:buSzPts val="1120"/>
              <a:buNone/>
              <a:defRPr sz="1400">
                <a:solidFill>
                  <a:schemeClr val="lt1"/>
                </a:solidFill>
              </a:defRPr>
            </a:lvl7pPr>
            <a:lvl8pPr indent="-228600" lvl="7" marL="3657600" algn="l">
              <a:lnSpc>
                <a:spcPct val="100000"/>
              </a:lnSpc>
              <a:spcBef>
                <a:spcPts val="600"/>
              </a:spcBef>
              <a:spcAft>
                <a:spcPts val="0"/>
              </a:spcAft>
              <a:buSzPts val="1120"/>
              <a:buNone/>
              <a:defRPr sz="1400">
                <a:solidFill>
                  <a:schemeClr val="lt1"/>
                </a:solidFill>
              </a:defRPr>
            </a:lvl8pPr>
            <a:lvl9pPr indent="-228600" lvl="8" marL="4114800" algn="l">
              <a:lnSpc>
                <a:spcPct val="100000"/>
              </a:lnSpc>
              <a:spcBef>
                <a:spcPts val="600"/>
              </a:spcBef>
              <a:spcAft>
                <a:spcPts val="600"/>
              </a:spcAft>
              <a:buSzPts val="1120"/>
              <a:buNone/>
              <a:defRPr sz="1400">
                <a:solidFill>
                  <a:schemeClr val="lt1"/>
                </a:solidFill>
              </a:defRPr>
            </a:lvl9pPr>
          </a:lstStyle>
          <a:p/>
        </p:txBody>
      </p:sp>
      <p:sp>
        <p:nvSpPr>
          <p:cNvPr id="41" name="Google Shape;41;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14"/>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4"/>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47" name="Google Shape;47;p14"/>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48" name="Google Shape;48;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1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2240"/>
              <a:buNone/>
              <a:defRPr b="0" sz="2800">
                <a:solidFill>
                  <a:schemeClr val="lt1"/>
                </a:solidFill>
              </a:defRPr>
            </a:lvl1pPr>
            <a:lvl2pPr indent="-228600" lvl="1" marL="914400" algn="l">
              <a:lnSpc>
                <a:spcPct val="100000"/>
              </a:lnSpc>
              <a:spcBef>
                <a:spcPts val="600"/>
              </a:spcBef>
              <a:spcAft>
                <a:spcPts val="0"/>
              </a:spcAft>
              <a:buSzPts val="1600"/>
              <a:buNone/>
              <a:defRPr b="1" sz="2000"/>
            </a:lvl2pPr>
            <a:lvl3pPr indent="-228600" lvl="2" marL="1371600" algn="l">
              <a:lnSpc>
                <a:spcPct val="100000"/>
              </a:lnSpc>
              <a:spcBef>
                <a:spcPts val="600"/>
              </a:spcBef>
              <a:spcAft>
                <a:spcPts val="0"/>
              </a:spcAft>
              <a:buSzPts val="1440"/>
              <a:buNone/>
              <a:defRPr b="1" sz="1800"/>
            </a:lvl3pPr>
            <a:lvl4pPr indent="-228600" lvl="3" marL="1828800" algn="l">
              <a:lnSpc>
                <a:spcPct val="100000"/>
              </a:lnSpc>
              <a:spcBef>
                <a:spcPts val="600"/>
              </a:spcBef>
              <a:spcAft>
                <a:spcPts val="0"/>
              </a:spcAft>
              <a:buSzPts val="1280"/>
              <a:buNone/>
              <a:defRPr b="1" sz="1600"/>
            </a:lvl4pPr>
            <a:lvl5pPr indent="-228600" lvl="4" marL="2286000" algn="l">
              <a:lnSpc>
                <a:spcPct val="100000"/>
              </a:lnSpc>
              <a:spcBef>
                <a:spcPts val="600"/>
              </a:spcBef>
              <a:spcAft>
                <a:spcPts val="0"/>
              </a:spcAft>
              <a:buSzPts val="1280"/>
              <a:buNone/>
              <a:defRPr b="1" sz="1600"/>
            </a:lvl5pPr>
            <a:lvl6pPr indent="-228600" lvl="5" marL="2743200" algn="l">
              <a:lnSpc>
                <a:spcPct val="100000"/>
              </a:lnSpc>
              <a:spcBef>
                <a:spcPts val="600"/>
              </a:spcBef>
              <a:spcAft>
                <a:spcPts val="0"/>
              </a:spcAft>
              <a:buSzPts val="1280"/>
              <a:buNone/>
              <a:defRPr b="1" sz="1600"/>
            </a:lvl6pPr>
            <a:lvl7pPr indent="-228600" lvl="6" marL="3200400" algn="l">
              <a:lnSpc>
                <a:spcPct val="100000"/>
              </a:lnSpc>
              <a:spcBef>
                <a:spcPts val="600"/>
              </a:spcBef>
              <a:spcAft>
                <a:spcPts val="0"/>
              </a:spcAft>
              <a:buSzPts val="1280"/>
              <a:buNone/>
              <a:defRPr b="1" sz="1600"/>
            </a:lvl7pPr>
            <a:lvl8pPr indent="-228600" lvl="7" marL="3657600" algn="l">
              <a:lnSpc>
                <a:spcPct val="100000"/>
              </a:lnSpc>
              <a:spcBef>
                <a:spcPts val="600"/>
              </a:spcBef>
              <a:spcAft>
                <a:spcPts val="0"/>
              </a:spcAft>
              <a:buSzPts val="1280"/>
              <a:buNone/>
              <a:defRPr b="1" sz="1600"/>
            </a:lvl8pPr>
            <a:lvl9pPr indent="-228600" lvl="8" marL="4114800" algn="l">
              <a:lnSpc>
                <a:spcPct val="100000"/>
              </a:lnSpc>
              <a:spcBef>
                <a:spcPts val="600"/>
              </a:spcBef>
              <a:spcAft>
                <a:spcPts val="600"/>
              </a:spcAft>
              <a:buSzPts val="1280"/>
              <a:buNone/>
              <a:defRPr b="1" sz="1600"/>
            </a:lvl9pPr>
          </a:lstStyle>
          <a:p/>
        </p:txBody>
      </p:sp>
      <p:sp>
        <p:nvSpPr>
          <p:cNvPr id="54" name="Google Shape;54;p15"/>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55" name="Google Shape;55;p15"/>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2240"/>
              <a:buNone/>
              <a:defRPr b="0" sz="2800">
                <a:solidFill>
                  <a:schemeClr val="lt1"/>
                </a:solidFill>
              </a:defRPr>
            </a:lvl1pPr>
            <a:lvl2pPr indent="-228600" lvl="1" marL="914400" algn="l">
              <a:lnSpc>
                <a:spcPct val="100000"/>
              </a:lnSpc>
              <a:spcBef>
                <a:spcPts val="600"/>
              </a:spcBef>
              <a:spcAft>
                <a:spcPts val="0"/>
              </a:spcAft>
              <a:buSzPts val="1600"/>
              <a:buNone/>
              <a:defRPr b="1" sz="2000"/>
            </a:lvl2pPr>
            <a:lvl3pPr indent="-228600" lvl="2" marL="1371600" algn="l">
              <a:lnSpc>
                <a:spcPct val="100000"/>
              </a:lnSpc>
              <a:spcBef>
                <a:spcPts val="600"/>
              </a:spcBef>
              <a:spcAft>
                <a:spcPts val="0"/>
              </a:spcAft>
              <a:buSzPts val="1440"/>
              <a:buNone/>
              <a:defRPr b="1" sz="1800"/>
            </a:lvl3pPr>
            <a:lvl4pPr indent="-228600" lvl="3" marL="1828800" algn="l">
              <a:lnSpc>
                <a:spcPct val="100000"/>
              </a:lnSpc>
              <a:spcBef>
                <a:spcPts val="600"/>
              </a:spcBef>
              <a:spcAft>
                <a:spcPts val="0"/>
              </a:spcAft>
              <a:buSzPts val="1280"/>
              <a:buNone/>
              <a:defRPr b="1" sz="1600"/>
            </a:lvl4pPr>
            <a:lvl5pPr indent="-228600" lvl="4" marL="2286000" algn="l">
              <a:lnSpc>
                <a:spcPct val="100000"/>
              </a:lnSpc>
              <a:spcBef>
                <a:spcPts val="600"/>
              </a:spcBef>
              <a:spcAft>
                <a:spcPts val="0"/>
              </a:spcAft>
              <a:buSzPts val="1280"/>
              <a:buNone/>
              <a:defRPr b="1" sz="1600"/>
            </a:lvl5pPr>
            <a:lvl6pPr indent="-228600" lvl="5" marL="2743200" algn="l">
              <a:lnSpc>
                <a:spcPct val="100000"/>
              </a:lnSpc>
              <a:spcBef>
                <a:spcPts val="600"/>
              </a:spcBef>
              <a:spcAft>
                <a:spcPts val="0"/>
              </a:spcAft>
              <a:buSzPts val="1280"/>
              <a:buNone/>
              <a:defRPr b="1" sz="1600"/>
            </a:lvl6pPr>
            <a:lvl7pPr indent="-228600" lvl="6" marL="3200400" algn="l">
              <a:lnSpc>
                <a:spcPct val="100000"/>
              </a:lnSpc>
              <a:spcBef>
                <a:spcPts val="600"/>
              </a:spcBef>
              <a:spcAft>
                <a:spcPts val="0"/>
              </a:spcAft>
              <a:buSzPts val="1280"/>
              <a:buNone/>
              <a:defRPr b="1" sz="1600"/>
            </a:lvl7pPr>
            <a:lvl8pPr indent="-228600" lvl="7" marL="3657600" algn="l">
              <a:lnSpc>
                <a:spcPct val="100000"/>
              </a:lnSpc>
              <a:spcBef>
                <a:spcPts val="600"/>
              </a:spcBef>
              <a:spcAft>
                <a:spcPts val="0"/>
              </a:spcAft>
              <a:buSzPts val="1280"/>
              <a:buNone/>
              <a:defRPr b="1" sz="1600"/>
            </a:lvl8pPr>
            <a:lvl9pPr indent="-228600" lvl="8" marL="4114800" algn="l">
              <a:lnSpc>
                <a:spcPct val="100000"/>
              </a:lnSpc>
              <a:spcBef>
                <a:spcPts val="600"/>
              </a:spcBef>
              <a:spcAft>
                <a:spcPts val="600"/>
              </a:spcAft>
              <a:buSzPts val="1280"/>
              <a:buNone/>
              <a:defRPr b="1" sz="1600"/>
            </a:lvl9pPr>
          </a:lstStyle>
          <a:p/>
        </p:txBody>
      </p:sp>
      <p:sp>
        <p:nvSpPr>
          <p:cNvPr id="56" name="Google Shape;56;p15"/>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57" name="Google Shape;57;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8"/>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600"/>
              </a:spcBef>
              <a:spcAft>
                <a:spcPts val="0"/>
              </a:spcAft>
              <a:buSzPts val="1440"/>
              <a:buChar char="▶"/>
              <a:defRPr/>
            </a:lvl2pPr>
            <a:lvl3pPr indent="-320039" lvl="2" marL="1371600" algn="l">
              <a:lnSpc>
                <a:spcPct val="100000"/>
              </a:lnSpc>
              <a:spcBef>
                <a:spcPts val="600"/>
              </a:spcBef>
              <a:spcAft>
                <a:spcPts val="0"/>
              </a:spcAft>
              <a:buSzPts val="144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20040" lvl="7" marL="3657600" algn="l">
              <a:lnSpc>
                <a:spcPct val="100000"/>
              </a:lnSpc>
              <a:spcBef>
                <a:spcPts val="600"/>
              </a:spcBef>
              <a:spcAft>
                <a:spcPts val="0"/>
              </a:spcAft>
              <a:buSzPts val="1440"/>
              <a:buChar char="▶"/>
              <a:defRPr/>
            </a:lvl8pPr>
            <a:lvl9pPr indent="-320040" lvl="8" marL="4114800" algn="l">
              <a:lnSpc>
                <a:spcPct val="100000"/>
              </a:lnSpc>
              <a:spcBef>
                <a:spcPts val="600"/>
              </a:spcBef>
              <a:spcAft>
                <a:spcPts val="600"/>
              </a:spcAft>
              <a:buSzPts val="1440"/>
              <a:buChar char="▶"/>
              <a:defRPr/>
            </a:lvl9pPr>
          </a:lstStyle>
          <a:p/>
        </p:txBody>
      </p:sp>
      <p:sp>
        <p:nvSpPr>
          <p:cNvPr id="72" name="Google Shape;72;p18"/>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280"/>
              <a:buNone/>
              <a:defRPr sz="1600"/>
            </a:lvl1pPr>
            <a:lvl2pPr indent="-228600" lvl="1" marL="914400" algn="l">
              <a:lnSpc>
                <a:spcPct val="100000"/>
              </a:lnSpc>
              <a:spcBef>
                <a:spcPts val="600"/>
              </a:spcBef>
              <a:spcAft>
                <a:spcPts val="0"/>
              </a:spcAft>
              <a:buSzPts val="960"/>
              <a:buNone/>
              <a:defRPr sz="1200"/>
            </a:lvl2pPr>
            <a:lvl3pPr indent="-228600" lvl="2" marL="1371600" algn="l">
              <a:lnSpc>
                <a:spcPct val="100000"/>
              </a:lnSpc>
              <a:spcBef>
                <a:spcPts val="600"/>
              </a:spcBef>
              <a:spcAft>
                <a:spcPts val="0"/>
              </a:spcAft>
              <a:buSzPts val="800"/>
              <a:buNone/>
              <a:defRPr sz="1000"/>
            </a:lvl3pPr>
            <a:lvl4pPr indent="-228600" lvl="3" marL="1828800" algn="l">
              <a:lnSpc>
                <a:spcPct val="100000"/>
              </a:lnSpc>
              <a:spcBef>
                <a:spcPts val="600"/>
              </a:spcBef>
              <a:spcAft>
                <a:spcPts val="0"/>
              </a:spcAft>
              <a:buSzPts val="720"/>
              <a:buNone/>
              <a:defRPr sz="900"/>
            </a:lvl4pPr>
            <a:lvl5pPr indent="-228600" lvl="4" marL="2286000" algn="l">
              <a:lnSpc>
                <a:spcPct val="100000"/>
              </a:lnSpc>
              <a:spcBef>
                <a:spcPts val="600"/>
              </a:spcBef>
              <a:spcAft>
                <a:spcPts val="0"/>
              </a:spcAft>
              <a:buSzPts val="720"/>
              <a:buNone/>
              <a:defRPr sz="900"/>
            </a:lvl5pPr>
            <a:lvl6pPr indent="-228600" lvl="5" marL="2743200" algn="l">
              <a:lnSpc>
                <a:spcPct val="100000"/>
              </a:lnSpc>
              <a:spcBef>
                <a:spcPts val="600"/>
              </a:spcBef>
              <a:spcAft>
                <a:spcPts val="0"/>
              </a:spcAft>
              <a:buSzPts val="720"/>
              <a:buNone/>
              <a:defRPr sz="900"/>
            </a:lvl6pPr>
            <a:lvl7pPr indent="-228600" lvl="6" marL="3200400" algn="l">
              <a:lnSpc>
                <a:spcPct val="100000"/>
              </a:lnSpc>
              <a:spcBef>
                <a:spcPts val="600"/>
              </a:spcBef>
              <a:spcAft>
                <a:spcPts val="0"/>
              </a:spcAft>
              <a:buSzPts val="720"/>
              <a:buNone/>
              <a:defRPr sz="900"/>
            </a:lvl7pPr>
            <a:lvl8pPr indent="-228600" lvl="7" marL="3657600" algn="l">
              <a:lnSpc>
                <a:spcPct val="100000"/>
              </a:lnSpc>
              <a:spcBef>
                <a:spcPts val="600"/>
              </a:spcBef>
              <a:spcAft>
                <a:spcPts val="0"/>
              </a:spcAft>
              <a:buSzPts val="720"/>
              <a:buNone/>
              <a:defRPr sz="900"/>
            </a:lvl8pPr>
            <a:lvl9pPr indent="-228600" lvl="8" marL="4114800" algn="l">
              <a:lnSpc>
                <a:spcPct val="100000"/>
              </a:lnSpc>
              <a:spcBef>
                <a:spcPts val="600"/>
              </a:spcBef>
              <a:spcAft>
                <a:spcPts val="600"/>
              </a:spcAft>
              <a:buSzPts val="720"/>
              <a:buNone/>
              <a:defRPr sz="900"/>
            </a:lvl9pPr>
          </a:lstStyle>
          <a:p/>
        </p:txBody>
      </p:sp>
      <p:sp>
        <p:nvSpPr>
          <p:cNvPr id="73" name="Google Shape;73;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9"/>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Century Gothic"/>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9" name="Google Shape;79;p19"/>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40"/>
              <a:buNone/>
              <a:defRPr sz="1800"/>
            </a:lvl1pPr>
            <a:lvl2pPr indent="-228600" lvl="1" marL="914400" algn="l">
              <a:lnSpc>
                <a:spcPct val="100000"/>
              </a:lnSpc>
              <a:spcBef>
                <a:spcPts val="600"/>
              </a:spcBef>
              <a:spcAft>
                <a:spcPts val="0"/>
              </a:spcAft>
              <a:buSzPts val="960"/>
              <a:buNone/>
              <a:defRPr sz="1200"/>
            </a:lvl2pPr>
            <a:lvl3pPr indent="-228600" lvl="2" marL="1371600" algn="l">
              <a:lnSpc>
                <a:spcPct val="100000"/>
              </a:lnSpc>
              <a:spcBef>
                <a:spcPts val="600"/>
              </a:spcBef>
              <a:spcAft>
                <a:spcPts val="0"/>
              </a:spcAft>
              <a:buSzPts val="800"/>
              <a:buNone/>
              <a:defRPr sz="1000"/>
            </a:lvl3pPr>
            <a:lvl4pPr indent="-228600" lvl="3" marL="1828800" algn="l">
              <a:lnSpc>
                <a:spcPct val="100000"/>
              </a:lnSpc>
              <a:spcBef>
                <a:spcPts val="600"/>
              </a:spcBef>
              <a:spcAft>
                <a:spcPts val="0"/>
              </a:spcAft>
              <a:buSzPts val="720"/>
              <a:buNone/>
              <a:defRPr sz="900"/>
            </a:lvl4pPr>
            <a:lvl5pPr indent="-228600" lvl="4" marL="2286000" algn="l">
              <a:lnSpc>
                <a:spcPct val="100000"/>
              </a:lnSpc>
              <a:spcBef>
                <a:spcPts val="600"/>
              </a:spcBef>
              <a:spcAft>
                <a:spcPts val="0"/>
              </a:spcAft>
              <a:buSzPts val="720"/>
              <a:buNone/>
              <a:defRPr sz="900"/>
            </a:lvl5pPr>
            <a:lvl6pPr indent="-228600" lvl="5" marL="2743200" algn="l">
              <a:lnSpc>
                <a:spcPct val="100000"/>
              </a:lnSpc>
              <a:spcBef>
                <a:spcPts val="600"/>
              </a:spcBef>
              <a:spcAft>
                <a:spcPts val="0"/>
              </a:spcAft>
              <a:buSzPts val="720"/>
              <a:buNone/>
              <a:defRPr sz="900"/>
            </a:lvl6pPr>
            <a:lvl7pPr indent="-228600" lvl="6" marL="3200400" algn="l">
              <a:lnSpc>
                <a:spcPct val="100000"/>
              </a:lnSpc>
              <a:spcBef>
                <a:spcPts val="600"/>
              </a:spcBef>
              <a:spcAft>
                <a:spcPts val="0"/>
              </a:spcAft>
              <a:buSzPts val="720"/>
              <a:buNone/>
              <a:defRPr sz="900"/>
            </a:lvl7pPr>
            <a:lvl8pPr indent="-228600" lvl="7" marL="3657600" algn="l">
              <a:lnSpc>
                <a:spcPct val="100000"/>
              </a:lnSpc>
              <a:spcBef>
                <a:spcPts val="600"/>
              </a:spcBef>
              <a:spcAft>
                <a:spcPts val="0"/>
              </a:spcAft>
              <a:buSzPts val="720"/>
              <a:buNone/>
              <a:defRPr sz="900"/>
            </a:lvl8pPr>
            <a:lvl9pPr indent="-228600" lvl="8" marL="4114800" algn="l">
              <a:lnSpc>
                <a:spcPct val="100000"/>
              </a:lnSpc>
              <a:spcBef>
                <a:spcPts val="600"/>
              </a:spcBef>
              <a:spcAft>
                <a:spcPts val="600"/>
              </a:spcAft>
              <a:buSzPts val="720"/>
              <a:buNone/>
              <a:defRPr sz="900"/>
            </a:lvl9pPr>
          </a:lstStyle>
          <a:p/>
        </p:txBody>
      </p:sp>
      <p:sp>
        <p:nvSpPr>
          <p:cNvPr id="80" name="Google Shape;80;p1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9" name="Shape 9"/>
        <p:cNvGrpSpPr/>
        <p:nvPr/>
      </p:nvGrpSpPr>
      <p:grpSpPr>
        <a:xfrm>
          <a:off x="0" y="0"/>
          <a:ext cx="0" cy="0"/>
          <a:chOff x="0" y="0"/>
          <a:chExt cx="0" cy="0"/>
        </a:xfrm>
      </p:grpSpPr>
      <p:grpSp>
        <p:nvGrpSpPr>
          <p:cNvPr id="10" name="Google Shape;10;p10"/>
          <p:cNvGrpSpPr/>
          <p:nvPr/>
        </p:nvGrpSpPr>
        <p:grpSpPr>
          <a:xfrm>
            <a:off x="9206969" y="2963333"/>
            <a:ext cx="2981858" cy="3208867"/>
            <a:chOff x="9206969" y="2963333"/>
            <a:chExt cx="2981858" cy="3208867"/>
          </a:xfrm>
        </p:grpSpPr>
        <p:cxnSp>
          <p:nvCxnSpPr>
            <p:cNvPr id="11" name="Google Shape;11;p10"/>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10"/>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10"/>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10"/>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10"/>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1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7" name="Google Shape;17;p10"/>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lnSpc>
                <a:spcPct val="100000"/>
              </a:lnSpc>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lnSpc>
                <a:spcPct val="100000"/>
              </a:lnSpc>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lnSpc>
                <a:spcPct val="100000"/>
              </a:lnSpc>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lnSpc>
                <a:spcPct val="100000"/>
              </a:lnSpc>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lnSpc>
                <a:spcPct val="100000"/>
              </a:lnSpc>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lnSpc>
                <a:spcPct val="100000"/>
              </a:lnSpc>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lnSpc>
                <a:spcPct val="100000"/>
              </a:lnSpc>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lnSpc>
                <a:spcPct val="100000"/>
              </a:lnSpc>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lnSpc>
                <a:spcPct val="100000"/>
              </a:lnSpc>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1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9304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9304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3200"/>
              <a:buFont typeface="Arial"/>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3.jp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2.jpg"/><Relationship Id="rId5"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19.jpg"/><Relationship Id="rId6"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0.jpg"/><Relationship Id="rId5" Type="http://schemas.openxmlformats.org/officeDocument/2006/relationships/image" Target="../media/image17.jpg"/><Relationship Id="rId6" Type="http://schemas.openxmlformats.org/officeDocument/2006/relationships/image" Target="../media/image10.jpg"/><Relationship Id="rId7"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42" name="Shape 142"/>
        <p:cNvGrpSpPr/>
        <p:nvPr/>
      </p:nvGrpSpPr>
      <p:grpSpPr>
        <a:xfrm>
          <a:off x="0" y="0"/>
          <a:ext cx="0" cy="0"/>
          <a:chOff x="0" y="0"/>
          <a:chExt cx="0" cy="0"/>
        </a:xfrm>
      </p:grpSpPr>
      <p:sp>
        <p:nvSpPr>
          <p:cNvPr id="143" name="Google Shape;143;p1"/>
          <p:cNvSpPr txBox="1"/>
          <p:nvPr>
            <p:ph type="ctrTitle"/>
          </p:nvPr>
        </p:nvSpPr>
        <p:spPr>
          <a:xfrm>
            <a:off x="356675" y="283725"/>
            <a:ext cx="94641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entury Gothic"/>
              <a:buNone/>
            </a:pPr>
            <a:r>
              <a:rPr b="1" lang="en-GB" sz="6000">
                <a:solidFill>
                  <a:schemeClr val="dk1"/>
                </a:solidFill>
              </a:rPr>
              <a:t>Welcome to Reception!</a:t>
            </a:r>
            <a:endParaRPr b="1" sz="6000">
              <a:solidFill>
                <a:schemeClr val="dk1"/>
              </a:solidFill>
            </a:endParaRPr>
          </a:p>
        </p:txBody>
      </p:sp>
      <p:sp>
        <p:nvSpPr>
          <p:cNvPr id="144" name="Google Shape;144;p1"/>
          <p:cNvSpPr txBox="1"/>
          <p:nvPr>
            <p:ph idx="1" type="subTitle"/>
          </p:nvPr>
        </p:nvSpPr>
        <p:spPr>
          <a:xfrm>
            <a:off x="1161575" y="1686825"/>
            <a:ext cx="7028700" cy="1320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560"/>
              <a:buNone/>
            </a:pPr>
            <a:r>
              <a:rPr lang="en-GB" sz="3200">
                <a:solidFill>
                  <a:schemeClr val="dk1"/>
                </a:solidFill>
              </a:rPr>
              <a:t>All Saints Catholic Primary School</a:t>
            </a:r>
            <a:endParaRPr>
              <a:solidFill>
                <a:schemeClr val="dk1"/>
              </a:solidFill>
            </a:endParaRPr>
          </a:p>
          <a:p>
            <a:pPr indent="0" lvl="0" marL="0" rtl="0" algn="ctr">
              <a:lnSpc>
                <a:spcPct val="100000"/>
              </a:lnSpc>
              <a:spcBef>
                <a:spcPts val="1240"/>
              </a:spcBef>
              <a:spcAft>
                <a:spcPts val="0"/>
              </a:spcAft>
              <a:buSzPts val="2560"/>
              <a:buNone/>
            </a:pPr>
            <a:r>
              <a:t/>
            </a:r>
            <a:endParaRPr/>
          </a:p>
        </p:txBody>
      </p:sp>
      <p:pic>
        <p:nvPicPr>
          <p:cNvPr descr="Image result for quotes about play" id="145" name="Google Shape;145;p1"/>
          <p:cNvPicPr preferRelativeResize="0"/>
          <p:nvPr/>
        </p:nvPicPr>
        <p:blipFill rotWithShape="1">
          <a:blip r:embed="rId3">
            <a:alphaModFix/>
          </a:blip>
          <a:srcRect b="0" l="0" r="0" t="0"/>
          <a:stretch/>
        </p:blipFill>
        <p:spPr>
          <a:xfrm>
            <a:off x="246458" y="3397490"/>
            <a:ext cx="2165667" cy="3055794"/>
          </a:xfrm>
          <a:prstGeom prst="rect">
            <a:avLst/>
          </a:prstGeom>
          <a:noFill/>
          <a:ln>
            <a:noFill/>
          </a:ln>
        </p:spPr>
      </p:pic>
      <p:pic>
        <p:nvPicPr>
          <p:cNvPr descr="Related image" id="146" name="Google Shape;146;p1"/>
          <p:cNvPicPr preferRelativeResize="0"/>
          <p:nvPr/>
        </p:nvPicPr>
        <p:blipFill rotWithShape="1">
          <a:blip r:embed="rId4">
            <a:alphaModFix/>
          </a:blip>
          <a:srcRect b="0" l="0" r="0" t="0"/>
          <a:stretch/>
        </p:blipFill>
        <p:spPr>
          <a:xfrm>
            <a:off x="2569779" y="3397490"/>
            <a:ext cx="3055793" cy="3055794"/>
          </a:xfrm>
          <a:prstGeom prst="rect">
            <a:avLst/>
          </a:prstGeom>
          <a:noFill/>
          <a:ln>
            <a:noFill/>
          </a:ln>
        </p:spPr>
      </p:pic>
      <p:pic>
        <p:nvPicPr>
          <p:cNvPr descr="Image result for quotes about play" id="147" name="Google Shape;147;p1"/>
          <p:cNvPicPr preferRelativeResize="0"/>
          <p:nvPr/>
        </p:nvPicPr>
        <p:blipFill rotWithShape="1">
          <a:blip r:embed="rId5">
            <a:alphaModFix/>
          </a:blip>
          <a:srcRect b="6945" l="9047" r="15180" t="4874"/>
          <a:stretch/>
        </p:blipFill>
        <p:spPr>
          <a:xfrm>
            <a:off x="5783226" y="3397490"/>
            <a:ext cx="2625833" cy="3055794"/>
          </a:xfrm>
          <a:prstGeom prst="rect">
            <a:avLst/>
          </a:prstGeom>
          <a:noFill/>
          <a:ln>
            <a:noFill/>
          </a:ln>
        </p:spPr>
      </p:pic>
      <p:pic>
        <p:nvPicPr>
          <p:cNvPr descr="Image result for quotes about children's play" id="148" name="Google Shape;148;p1"/>
          <p:cNvPicPr preferRelativeResize="0"/>
          <p:nvPr/>
        </p:nvPicPr>
        <p:blipFill rotWithShape="1">
          <a:blip r:embed="rId6">
            <a:alphaModFix/>
          </a:blip>
          <a:srcRect b="7054" l="6431" r="5196" t="5276"/>
          <a:stretch/>
        </p:blipFill>
        <p:spPr>
          <a:xfrm>
            <a:off x="8517289" y="3405352"/>
            <a:ext cx="3101897" cy="3077278"/>
          </a:xfrm>
          <a:prstGeom prst="rect">
            <a:avLst/>
          </a:prstGeom>
          <a:noFill/>
          <a:ln>
            <a:noFill/>
          </a:ln>
        </p:spPr>
      </p:pic>
      <p:pic>
        <p:nvPicPr>
          <p:cNvPr id="149" name="Google Shape;149;p1"/>
          <p:cNvPicPr preferRelativeResize="0"/>
          <p:nvPr/>
        </p:nvPicPr>
        <p:blipFill rotWithShape="1">
          <a:blip r:embed="rId7">
            <a:alphaModFix/>
          </a:blip>
          <a:srcRect b="0" l="0" r="0" t="0"/>
          <a:stretch/>
        </p:blipFill>
        <p:spPr>
          <a:xfrm>
            <a:off x="9820823" y="167899"/>
            <a:ext cx="2203453" cy="2839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20" name="Shape 220"/>
        <p:cNvGrpSpPr/>
        <p:nvPr/>
      </p:nvGrpSpPr>
      <p:grpSpPr>
        <a:xfrm>
          <a:off x="0" y="0"/>
          <a:ext cx="0" cy="0"/>
          <a:chOff x="0" y="0"/>
          <a:chExt cx="0" cy="0"/>
        </a:xfrm>
      </p:grpSpPr>
      <p:sp>
        <p:nvSpPr>
          <p:cNvPr id="221" name="Google Shape;221;g12e17eef5b6_0_29"/>
          <p:cNvSpPr txBox="1"/>
          <p:nvPr>
            <p:ph idx="1" type="body"/>
          </p:nvPr>
        </p:nvSpPr>
        <p:spPr>
          <a:xfrm>
            <a:off x="145925" y="1111475"/>
            <a:ext cx="11946900" cy="5652900"/>
          </a:xfrm>
          <a:prstGeom prst="rect">
            <a:avLst/>
          </a:prstGeom>
          <a:noFill/>
          <a:ln>
            <a:noFill/>
          </a:ln>
        </p:spPr>
        <p:txBody>
          <a:bodyPr anchorCtr="0" anchor="ctr" bIns="45700" lIns="91425" spcFirstLastPara="1" rIns="91425" wrap="square" tIns="45700">
            <a:normAutofit/>
          </a:bodyPr>
          <a:lstStyle/>
          <a:p>
            <a:pPr indent="0" lvl="0" marL="457200" rtl="0" algn="l">
              <a:lnSpc>
                <a:spcPct val="100000"/>
              </a:lnSpc>
              <a:spcBef>
                <a:spcPts val="1040"/>
              </a:spcBef>
              <a:spcAft>
                <a:spcPts val="0"/>
              </a:spcAft>
              <a:buSzPts val="1440"/>
              <a:buNone/>
            </a:pPr>
            <a:r>
              <a:t/>
            </a:r>
            <a:endParaRPr sz="2200">
              <a:solidFill>
                <a:schemeClr val="lt1"/>
              </a:solidFill>
            </a:endParaRPr>
          </a:p>
          <a:p>
            <a:pPr indent="0" lvl="0" marL="0" rtl="0" algn="ctr">
              <a:lnSpc>
                <a:spcPct val="100000"/>
              </a:lnSpc>
              <a:spcBef>
                <a:spcPts val="0"/>
              </a:spcBef>
              <a:spcAft>
                <a:spcPts val="0"/>
              </a:spcAft>
              <a:buSzPts val="1440"/>
              <a:buNone/>
            </a:pPr>
            <a:r>
              <a:t/>
            </a:r>
            <a:endParaRPr b="1" sz="2200">
              <a:solidFill>
                <a:schemeClr val="lt1"/>
              </a:solidFill>
            </a:endParaRPr>
          </a:p>
        </p:txBody>
      </p:sp>
      <p:sp>
        <p:nvSpPr>
          <p:cNvPr id="222" name="Google Shape;222;g12e17eef5b6_0_29"/>
          <p:cNvSpPr txBox="1"/>
          <p:nvPr/>
        </p:nvSpPr>
        <p:spPr>
          <a:xfrm>
            <a:off x="880844" y="342028"/>
            <a:ext cx="10310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FF0000"/>
              </a:buClr>
              <a:buSzPts val="3300"/>
              <a:buFont typeface="Comic Sans MS"/>
              <a:buNone/>
            </a:pPr>
            <a:r>
              <a:rPr b="1" lang="en-GB" sz="6000">
                <a:solidFill>
                  <a:schemeClr val="dk1"/>
                </a:solidFill>
                <a:latin typeface="Century Gothic"/>
                <a:ea typeface="Century Gothic"/>
                <a:cs typeface="Century Gothic"/>
                <a:sym typeface="Century Gothic"/>
              </a:rPr>
              <a:t>Lunch</a:t>
            </a:r>
            <a:r>
              <a:rPr b="1" i="0" lang="en-GB" sz="6000" u="none" cap="none" strike="noStrike">
                <a:solidFill>
                  <a:schemeClr val="dk1"/>
                </a:solidFill>
                <a:latin typeface="Century Gothic"/>
                <a:ea typeface="Century Gothic"/>
                <a:cs typeface="Century Gothic"/>
                <a:sym typeface="Century Gothic"/>
              </a:rPr>
              <a:t> </a:t>
            </a:r>
            <a:endParaRPr b="0" i="0" sz="6000" u="none" cap="none" strike="noStrike">
              <a:solidFill>
                <a:schemeClr val="dk1"/>
              </a:solidFill>
              <a:latin typeface="Century Gothic"/>
              <a:ea typeface="Century Gothic"/>
              <a:cs typeface="Century Gothic"/>
              <a:sym typeface="Century Gothic"/>
            </a:endParaRPr>
          </a:p>
        </p:txBody>
      </p:sp>
      <p:sp>
        <p:nvSpPr>
          <p:cNvPr id="223" name="Google Shape;223;g12e17eef5b6_0_29"/>
          <p:cNvSpPr txBox="1"/>
          <p:nvPr/>
        </p:nvSpPr>
        <p:spPr>
          <a:xfrm>
            <a:off x="273600" y="1459125"/>
            <a:ext cx="11709600" cy="5305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GB" sz="2200">
                <a:solidFill>
                  <a:schemeClr val="dk1"/>
                </a:solidFill>
                <a:latin typeface="Century Gothic"/>
                <a:ea typeface="Century Gothic"/>
                <a:cs typeface="Century Gothic"/>
                <a:sym typeface="Century Gothic"/>
              </a:rPr>
              <a:t>Lunchtime 11.30am-12.30pm.  Our EYFS team will look after your child during the lunch break.</a:t>
            </a:r>
            <a:endParaRPr sz="2200">
              <a:solidFill>
                <a:schemeClr val="dk1"/>
              </a:solidFill>
              <a:latin typeface="Century Gothic"/>
              <a:ea typeface="Century Gothic"/>
              <a:cs typeface="Century Gothic"/>
              <a:sym typeface="Century Gothic"/>
            </a:endParaRPr>
          </a:p>
          <a:p>
            <a:pPr indent="-19050" lvl="0" marL="171450" rtl="0" algn="l">
              <a:lnSpc>
                <a:spcPct val="90000"/>
              </a:lnSpc>
              <a:spcBef>
                <a:spcPts val="750"/>
              </a:spcBef>
              <a:spcAft>
                <a:spcPts val="0"/>
              </a:spcAft>
              <a:buClr>
                <a:schemeClr val="dk1"/>
              </a:buClr>
              <a:buSzPts val="2400"/>
              <a:buFont typeface="Arial"/>
              <a:buNone/>
            </a:pPr>
            <a:r>
              <a:t/>
            </a:r>
            <a:endParaRPr sz="2200">
              <a:solidFill>
                <a:schemeClr val="dk1"/>
              </a:solidFill>
              <a:latin typeface="Century Gothic"/>
              <a:ea typeface="Century Gothic"/>
              <a:cs typeface="Century Gothic"/>
              <a:sym typeface="Century Gothic"/>
            </a:endParaRPr>
          </a:p>
          <a:p>
            <a:pPr indent="0" lvl="0" marL="0" rtl="0" algn="l">
              <a:lnSpc>
                <a:spcPct val="90000"/>
              </a:lnSpc>
              <a:spcBef>
                <a:spcPts val="750"/>
              </a:spcBef>
              <a:spcAft>
                <a:spcPts val="0"/>
              </a:spcAft>
              <a:buClr>
                <a:schemeClr val="dk1"/>
              </a:buClr>
              <a:buSzPts val="2400"/>
              <a:buFont typeface="Arial"/>
              <a:buNone/>
            </a:pPr>
            <a:r>
              <a:rPr lang="en-GB" sz="2200">
                <a:solidFill>
                  <a:schemeClr val="dk1"/>
                </a:solidFill>
                <a:latin typeface="Century Gothic"/>
                <a:ea typeface="Century Gothic"/>
                <a:cs typeface="Century Gothic"/>
                <a:sym typeface="Century Gothic"/>
              </a:rPr>
              <a:t>All EYFS children are entitled to a free school meal. The children will eat together in the hall then play on the playground. </a:t>
            </a:r>
            <a:endParaRPr sz="2200">
              <a:solidFill>
                <a:schemeClr val="dk1"/>
              </a:solidFill>
              <a:latin typeface="Century Gothic"/>
              <a:ea typeface="Century Gothic"/>
              <a:cs typeface="Century Gothic"/>
              <a:sym typeface="Century Gothic"/>
            </a:endParaRPr>
          </a:p>
          <a:p>
            <a:pPr indent="-171450" lvl="0" marL="171450" rtl="0" algn="l">
              <a:lnSpc>
                <a:spcPct val="90000"/>
              </a:lnSpc>
              <a:spcBef>
                <a:spcPts val="750"/>
              </a:spcBef>
              <a:spcAft>
                <a:spcPts val="0"/>
              </a:spcAft>
              <a:buClr>
                <a:schemeClr val="dk1"/>
              </a:buClr>
              <a:buSzPts val="2400"/>
              <a:buFont typeface="Arial"/>
              <a:buNone/>
            </a:pPr>
            <a:r>
              <a:t/>
            </a:r>
            <a:endParaRPr sz="2200">
              <a:solidFill>
                <a:schemeClr val="dk1"/>
              </a:solidFill>
              <a:latin typeface="Century Gothic"/>
              <a:ea typeface="Century Gothic"/>
              <a:cs typeface="Century Gothic"/>
              <a:sym typeface="Century Gothic"/>
            </a:endParaRPr>
          </a:p>
          <a:p>
            <a:pPr indent="0" lvl="0" marL="0" rtl="0" algn="l">
              <a:lnSpc>
                <a:spcPct val="90000"/>
              </a:lnSpc>
              <a:spcBef>
                <a:spcPts val="750"/>
              </a:spcBef>
              <a:spcAft>
                <a:spcPts val="0"/>
              </a:spcAft>
              <a:buClr>
                <a:schemeClr val="dk1"/>
              </a:buClr>
              <a:buSzPts val="2400"/>
              <a:buFont typeface="Arial"/>
              <a:buNone/>
            </a:pPr>
            <a:r>
              <a:rPr lang="en-GB" sz="2200">
                <a:solidFill>
                  <a:schemeClr val="dk1"/>
                </a:solidFill>
                <a:latin typeface="Century Gothic"/>
                <a:ea typeface="Century Gothic"/>
                <a:cs typeface="Century Gothic"/>
                <a:sym typeface="Century Gothic"/>
              </a:rPr>
              <a:t>Children should only change from hot dinners to packed lunches or vice versa, at the start of a new half term. You must inform the school office of any changes.</a:t>
            </a:r>
            <a:endParaRPr sz="2200">
              <a:solidFill>
                <a:schemeClr val="dk1"/>
              </a:solidFill>
              <a:latin typeface="Century Gothic"/>
              <a:ea typeface="Century Gothic"/>
              <a:cs typeface="Century Gothic"/>
              <a:sym typeface="Century Gothic"/>
            </a:endParaRPr>
          </a:p>
          <a:p>
            <a:pPr indent="0" lvl="0" marL="0" rtl="0" algn="l">
              <a:lnSpc>
                <a:spcPct val="90000"/>
              </a:lnSpc>
              <a:spcBef>
                <a:spcPts val="750"/>
              </a:spcBef>
              <a:spcAft>
                <a:spcPts val="0"/>
              </a:spcAft>
              <a:buClr>
                <a:schemeClr val="dk1"/>
              </a:buClr>
              <a:buSzPts val="2400"/>
              <a:buFont typeface="Arial"/>
              <a:buNone/>
            </a:pPr>
            <a:r>
              <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2800"/>
              <a:buFont typeface="Calibri"/>
              <a:buNone/>
            </a:pPr>
            <a:r>
              <a:rPr lang="en-GB" sz="2200">
                <a:solidFill>
                  <a:schemeClr val="dk1"/>
                </a:solidFill>
                <a:latin typeface="Century Gothic"/>
                <a:ea typeface="Century Gothic"/>
                <a:cs typeface="Century Gothic"/>
                <a:sym typeface="Century Gothic"/>
              </a:rPr>
              <a:t>We are a Healthy School so we encourage healthy  packed lunches with limited treats. Plain water or milk only.</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2800"/>
              <a:buFont typeface="Garamond"/>
              <a:buNone/>
            </a:pPr>
            <a:r>
              <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2800"/>
              <a:buFont typeface="Calibri"/>
              <a:buNone/>
            </a:pPr>
            <a:r>
              <a:rPr lang="en-GB" sz="2200">
                <a:solidFill>
                  <a:schemeClr val="dk1"/>
                </a:solidFill>
                <a:latin typeface="Century Gothic"/>
                <a:ea typeface="Century Gothic"/>
                <a:cs typeface="Century Gothic"/>
                <a:sym typeface="Century Gothic"/>
              </a:rPr>
              <a:t>No sweets, chocolate bars or products that contain nuts.</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2800"/>
              <a:buFont typeface="Garamond"/>
              <a:buNone/>
            </a:pPr>
            <a:r>
              <a:t/>
            </a:r>
            <a:endParaRPr sz="2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2800"/>
              <a:buFont typeface="Calibri"/>
              <a:buNone/>
            </a:pPr>
            <a:r>
              <a:rPr lang="en-GB" sz="2200">
                <a:solidFill>
                  <a:schemeClr val="dk1"/>
                </a:solidFill>
                <a:latin typeface="Century Gothic"/>
                <a:ea typeface="Century Gothic"/>
                <a:cs typeface="Century Gothic"/>
                <a:sym typeface="Century Gothic"/>
              </a:rPr>
              <a:t>Grapes must be cut into halves/quarters as they are a choking hazard. </a:t>
            </a:r>
            <a:endParaRPr sz="2200">
              <a:solidFill>
                <a:schemeClr val="dk1"/>
              </a:solidFill>
              <a:latin typeface="Century Gothic"/>
              <a:ea typeface="Century Gothic"/>
              <a:cs typeface="Century Gothic"/>
              <a:sym typeface="Century Gothic"/>
            </a:endParaRPr>
          </a:p>
        </p:txBody>
      </p:sp>
      <p:pic>
        <p:nvPicPr>
          <p:cNvPr id="224" name="Google Shape;224;g12e17eef5b6_0_29"/>
          <p:cNvPicPr preferRelativeResize="0"/>
          <p:nvPr/>
        </p:nvPicPr>
        <p:blipFill>
          <a:blip r:embed="rId3">
            <a:alphaModFix/>
          </a:blip>
          <a:stretch>
            <a:fillRect/>
          </a:stretch>
        </p:blipFill>
        <p:spPr>
          <a:xfrm>
            <a:off x="9985098" y="5389398"/>
            <a:ext cx="2206900" cy="1468600"/>
          </a:xfrm>
          <a:prstGeom prst="rect">
            <a:avLst/>
          </a:prstGeom>
          <a:noFill/>
          <a:ln>
            <a:noFill/>
          </a:ln>
        </p:spPr>
      </p:pic>
      <p:pic>
        <p:nvPicPr>
          <p:cNvPr id="225" name="Google Shape;225;g12e17eef5b6_0_29"/>
          <p:cNvPicPr preferRelativeResize="0"/>
          <p:nvPr/>
        </p:nvPicPr>
        <p:blipFill>
          <a:blip r:embed="rId4">
            <a:alphaModFix/>
          </a:blip>
          <a:stretch>
            <a:fillRect/>
          </a:stretch>
        </p:blipFill>
        <p:spPr>
          <a:xfrm>
            <a:off x="-4" y="0"/>
            <a:ext cx="1812635" cy="1299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30" name="Shape 230"/>
        <p:cNvGrpSpPr/>
        <p:nvPr/>
      </p:nvGrpSpPr>
      <p:grpSpPr>
        <a:xfrm>
          <a:off x="0" y="0"/>
          <a:ext cx="0" cy="0"/>
          <a:chOff x="0" y="0"/>
          <a:chExt cx="0" cy="0"/>
        </a:xfrm>
      </p:grpSpPr>
      <p:sp>
        <p:nvSpPr>
          <p:cNvPr id="231" name="Google Shape;231;g3686c0dff28_0_3"/>
          <p:cNvSpPr txBox="1"/>
          <p:nvPr>
            <p:ph idx="1" type="body"/>
          </p:nvPr>
        </p:nvSpPr>
        <p:spPr>
          <a:xfrm>
            <a:off x="479729" y="1111469"/>
            <a:ext cx="11112300" cy="5305200"/>
          </a:xfrm>
          <a:prstGeom prst="rect">
            <a:avLst/>
          </a:prstGeom>
          <a:noFill/>
          <a:ln>
            <a:noFill/>
          </a:ln>
        </p:spPr>
        <p:txBody>
          <a:bodyPr anchorCtr="0" anchor="ctr" bIns="45700" lIns="91425" spcFirstLastPara="1" rIns="91425" wrap="square" tIns="45700">
            <a:normAutofit/>
          </a:bodyPr>
          <a:lstStyle/>
          <a:p>
            <a:pPr indent="0" lvl="0" marL="457200" rtl="0" algn="l">
              <a:lnSpc>
                <a:spcPct val="100000"/>
              </a:lnSpc>
              <a:spcBef>
                <a:spcPts val="1040"/>
              </a:spcBef>
              <a:spcAft>
                <a:spcPts val="0"/>
              </a:spcAft>
              <a:buSzPts val="1440"/>
              <a:buNone/>
            </a:pPr>
            <a:r>
              <a:t/>
            </a:r>
            <a:endParaRPr sz="2200">
              <a:solidFill>
                <a:schemeClr val="lt1"/>
              </a:solidFill>
            </a:endParaRPr>
          </a:p>
          <a:p>
            <a:pPr indent="0" lvl="0" marL="0" rtl="0" algn="ctr">
              <a:lnSpc>
                <a:spcPct val="100000"/>
              </a:lnSpc>
              <a:spcBef>
                <a:spcPts val="0"/>
              </a:spcBef>
              <a:spcAft>
                <a:spcPts val="0"/>
              </a:spcAft>
              <a:buSzPts val="1440"/>
              <a:buNone/>
            </a:pPr>
            <a:r>
              <a:t/>
            </a:r>
            <a:endParaRPr b="1" sz="2200">
              <a:solidFill>
                <a:schemeClr val="lt1"/>
              </a:solidFill>
            </a:endParaRPr>
          </a:p>
        </p:txBody>
      </p:sp>
      <p:sp>
        <p:nvSpPr>
          <p:cNvPr id="232" name="Google Shape;232;g3686c0dff28_0_3"/>
          <p:cNvSpPr txBox="1"/>
          <p:nvPr/>
        </p:nvSpPr>
        <p:spPr>
          <a:xfrm>
            <a:off x="880844" y="342028"/>
            <a:ext cx="10310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FF0000"/>
              </a:buClr>
              <a:buSzPts val="3300"/>
              <a:buFont typeface="Comic Sans MS"/>
              <a:buNone/>
            </a:pPr>
            <a:r>
              <a:rPr b="1" i="0" lang="en-GB" sz="6000" u="none" cap="none" strike="noStrike">
                <a:solidFill>
                  <a:schemeClr val="dk1"/>
                </a:solidFill>
                <a:latin typeface="Century Gothic"/>
                <a:ea typeface="Century Gothic"/>
                <a:cs typeface="Century Gothic"/>
                <a:sym typeface="Century Gothic"/>
              </a:rPr>
              <a:t>Outdoor Learning </a:t>
            </a:r>
            <a:endParaRPr b="0" i="0" sz="6000" u="none" cap="none" strike="noStrike">
              <a:solidFill>
                <a:schemeClr val="dk1"/>
              </a:solidFill>
              <a:latin typeface="Century Gothic"/>
              <a:ea typeface="Century Gothic"/>
              <a:cs typeface="Century Gothic"/>
              <a:sym typeface="Century Gothic"/>
            </a:endParaRPr>
          </a:p>
        </p:txBody>
      </p:sp>
      <p:pic>
        <p:nvPicPr>
          <p:cNvPr descr="Gorgeous photos with beautiful quotes on nature, how we learn, and the importance of play! A compilation of lovely word art and inspiring quotes that grows each week! www.HowWeeLearn.com" id="233" name="Google Shape;233;g3686c0dff28_0_3"/>
          <p:cNvPicPr preferRelativeResize="0"/>
          <p:nvPr/>
        </p:nvPicPr>
        <p:blipFill rotWithShape="1">
          <a:blip r:embed="rId3">
            <a:alphaModFix/>
          </a:blip>
          <a:srcRect b="0" l="0" r="0" t="0"/>
          <a:stretch/>
        </p:blipFill>
        <p:spPr>
          <a:xfrm>
            <a:off x="407200" y="1611363"/>
            <a:ext cx="5308250" cy="4624424"/>
          </a:xfrm>
          <a:prstGeom prst="rect">
            <a:avLst/>
          </a:prstGeom>
          <a:noFill/>
          <a:ln>
            <a:noFill/>
          </a:ln>
        </p:spPr>
      </p:pic>
      <p:sp>
        <p:nvSpPr>
          <p:cNvPr id="234" name="Google Shape;234;g3686c0dff28_0_3"/>
          <p:cNvSpPr txBox="1"/>
          <p:nvPr/>
        </p:nvSpPr>
        <p:spPr>
          <a:xfrm>
            <a:off x="5454500" y="1494925"/>
            <a:ext cx="6452100" cy="48573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Children discover how they learn best by:</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developing their personal, social and emotional skills</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challenging themselves and become self motivated.</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working through practical problems alongside their peers</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experiencing success and achievement</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supporting mental health and wellbeing </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developing their communication and language skills</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improving their fine motor and gross motor skills</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exploring the world through all their senses</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improving well being and spirituality</a:t>
            </a:r>
            <a:endParaRPr b="0" i="0" sz="17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1040"/>
              </a:spcBef>
              <a:spcAft>
                <a:spcPts val="0"/>
              </a:spcAft>
              <a:buClr>
                <a:schemeClr val="dk1"/>
              </a:buClr>
              <a:buSzPts val="1557"/>
              <a:buFont typeface="Arial"/>
              <a:buNone/>
            </a:pPr>
            <a:r>
              <a:rPr b="0" i="0" lang="en-GB" sz="1700" u="none" cap="none" strike="noStrike">
                <a:solidFill>
                  <a:schemeClr val="dk1"/>
                </a:solidFill>
                <a:latin typeface="Century Gothic"/>
                <a:ea typeface="Century Gothic"/>
                <a:cs typeface="Century Gothic"/>
                <a:sym typeface="Century Gothic"/>
              </a:rPr>
              <a:t>• providing children with a sense of belonging</a:t>
            </a:r>
            <a:endParaRPr b="0" i="0" sz="1700" u="none" cap="none" strike="noStrike">
              <a:solidFill>
                <a:schemeClr val="dk1"/>
              </a:solidFill>
              <a:latin typeface="Century Gothic"/>
              <a:ea typeface="Century Gothic"/>
              <a:cs typeface="Century Gothic"/>
              <a:sym typeface="Century Gothic"/>
            </a:endParaRPr>
          </a:p>
        </p:txBody>
      </p:sp>
      <p:pic>
        <p:nvPicPr>
          <p:cNvPr descr="A picture containing several&#10;&#10;Description automatically generated" id="235" name="Google Shape;235;g3686c0dff28_0_3"/>
          <p:cNvPicPr preferRelativeResize="0"/>
          <p:nvPr/>
        </p:nvPicPr>
        <p:blipFill rotWithShape="1">
          <a:blip r:embed="rId4">
            <a:alphaModFix/>
          </a:blip>
          <a:srcRect b="0" l="0" r="0" t="0"/>
          <a:stretch/>
        </p:blipFill>
        <p:spPr>
          <a:xfrm rot="5400013">
            <a:off x="10306762" y="310539"/>
            <a:ext cx="1960725" cy="1470794"/>
          </a:xfrm>
          <a:prstGeom prst="rect">
            <a:avLst/>
          </a:prstGeom>
          <a:noFill/>
          <a:ln>
            <a:noFill/>
          </a:ln>
        </p:spPr>
      </p:pic>
      <p:pic>
        <p:nvPicPr>
          <p:cNvPr descr="A picture containing person, grass, outdoor, little&#10;&#10;Description automatically generated" id="236" name="Google Shape;236;g3686c0dff28_0_3"/>
          <p:cNvPicPr preferRelativeResize="0"/>
          <p:nvPr/>
        </p:nvPicPr>
        <p:blipFill rotWithShape="1">
          <a:blip r:embed="rId5">
            <a:alphaModFix/>
          </a:blip>
          <a:srcRect b="0" l="0" r="0" t="0"/>
          <a:stretch/>
        </p:blipFill>
        <p:spPr>
          <a:xfrm>
            <a:off x="107875" y="171525"/>
            <a:ext cx="2614276" cy="1960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40" name="Shape 240"/>
        <p:cNvGrpSpPr/>
        <p:nvPr/>
      </p:nvGrpSpPr>
      <p:grpSpPr>
        <a:xfrm>
          <a:off x="0" y="0"/>
          <a:ext cx="0" cy="0"/>
          <a:chOff x="0" y="0"/>
          <a:chExt cx="0" cy="0"/>
        </a:xfrm>
      </p:grpSpPr>
      <p:sp>
        <p:nvSpPr>
          <p:cNvPr id="241" name="Google Shape;241;p4"/>
          <p:cNvSpPr/>
          <p:nvPr/>
        </p:nvSpPr>
        <p:spPr>
          <a:xfrm>
            <a:off x="380086" y="3545809"/>
            <a:ext cx="11490343"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lang="en-GB" sz="2200">
                <a:solidFill>
                  <a:schemeClr val="lt1"/>
                </a:solidFill>
                <a:latin typeface="Century Gothic"/>
                <a:ea typeface="Century Gothic"/>
                <a:cs typeface="Century Gothic"/>
                <a:sym typeface="Century Gothic"/>
              </a:rPr>
              <a:t>      School supply a first free set of uniform free of charge </a:t>
            </a:r>
            <a:endParaRPr b="1" i="0" sz="22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GB" sz="2200" u="none" cap="none" strike="noStrike">
                <a:solidFill>
                  <a:schemeClr val="lt1"/>
                </a:solidFill>
                <a:latin typeface="Century Gothic"/>
                <a:ea typeface="Century Gothic"/>
                <a:cs typeface="Century Gothic"/>
                <a:sym typeface="Century Gothic"/>
              </a:rPr>
              <a:t>We ask for all school uniform – including PE kits, coats and shoes – to be labelled.</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42" name="Google Shape;242;p4"/>
          <p:cNvSpPr txBox="1"/>
          <p:nvPr/>
        </p:nvSpPr>
        <p:spPr>
          <a:xfrm>
            <a:off x="860006" y="308751"/>
            <a:ext cx="9882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6000" u="none" cap="none" strike="noStrike">
                <a:solidFill>
                  <a:schemeClr val="dk1"/>
                </a:solidFill>
                <a:latin typeface="Century Gothic"/>
                <a:ea typeface="Century Gothic"/>
                <a:cs typeface="Century Gothic"/>
                <a:sym typeface="Century Gothic"/>
              </a:rPr>
              <a:t>Uniforms</a:t>
            </a:r>
            <a:endParaRPr b="1" i="0" sz="6000" u="none" cap="none" strike="noStrike">
              <a:solidFill>
                <a:schemeClr val="dk1"/>
              </a:solidFill>
              <a:latin typeface="Century Gothic"/>
              <a:ea typeface="Century Gothic"/>
              <a:cs typeface="Century Gothic"/>
              <a:sym typeface="Century Gothic"/>
            </a:endParaRPr>
          </a:p>
        </p:txBody>
      </p:sp>
      <p:sp>
        <p:nvSpPr>
          <p:cNvPr id="243" name="Google Shape;243;p4"/>
          <p:cNvSpPr txBox="1"/>
          <p:nvPr/>
        </p:nvSpPr>
        <p:spPr>
          <a:xfrm>
            <a:off x="-142100" y="3161825"/>
            <a:ext cx="4074300" cy="240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sng" cap="none" strike="noStrike">
                <a:solidFill>
                  <a:schemeClr val="lt1"/>
                </a:solidFill>
                <a:latin typeface="Arial"/>
                <a:ea typeface="Arial"/>
                <a:cs typeface="Arial"/>
                <a:sym typeface="Arial"/>
              </a:rPr>
              <a:t>Winter Uniform</a:t>
            </a:r>
            <a:endParaRPr b="0" i="0" sz="22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White polo shirt, black jogging bottoms,  red sweatshirt, black shoes</a:t>
            </a:r>
            <a:endParaRPr b="0" i="0" sz="2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GB" sz="2200" u="sng" cap="none" strike="noStrike">
                <a:solidFill>
                  <a:schemeClr val="lt1"/>
                </a:solidFill>
                <a:latin typeface="Arial"/>
                <a:ea typeface="Arial"/>
                <a:cs typeface="Arial"/>
                <a:sym typeface="Arial"/>
              </a:rPr>
              <a:t>Summer Uniform </a:t>
            </a:r>
            <a:endParaRPr b="0" i="0" sz="22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White polo shirt, black shorts </a:t>
            </a:r>
            <a:endParaRPr b="0" i="0" sz="2200" u="none" cap="none" strike="noStrike">
              <a:solidFill>
                <a:schemeClr val="lt1"/>
              </a:solidFill>
              <a:latin typeface="Arial"/>
              <a:ea typeface="Arial"/>
              <a:cs typeface="Arial"/>
              <a:sym typeface="Arial"/>
            </a:endParaRPr>
          </a:p>
        </p:txBody>
      </p:sp>
      <p:sp>
        <p:nvSpPr>
          <p:cNvPr id="244" name="Google Shape;244;p4"/>
          <p:cNvSpPr txBox="1"/>
          <p:nvPr/>
        </p:nvSpPr>
        <p:spPr>
          <a:xfrm>
            <a:off x="9335975" y="1709450"/>
            <a:ext cx="22764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rPr>
              <a:t>    </a:t>
            </a:r>
            <a:r>
              <a:rPr b="0" i="0" lang="en-GB" sz="2200" u="none" cap="none" strike="noStrike">
                <a:solidFill>
                  <a:schemeClr val="lt1"/>
                </a:solidFill>
                <a:latin typeface="Arial"/>
                <a:ea typeface="Arial"/>
                <a:cs typeface="Arial"/>
                <a:sym typeface="Arial"/>
              </a:rPr>
              <a:t>Book bag</a:t>
            </a:r>
            <a:endParaRPr b="0" i="0" sz="2200" u="none" cap="none" strike="noStrike">
              <a:solidFill>
                <a:schemeClr val="lt1"/>
              </a:solidFill>
              <a:latin typeface="Arial"/>
              <a:ea typeface="Arial"/>
              <a:cs typeface="Arial"/>
              <a:sym typeface="Arial"/>
            </a:endParaRPr>
          </a:p>
        </p:txBody>
      </p:sp>
      <p:pic>
        <p:nvPicPr>
          <p:cNvPr id="245" name="Google Shape;245;p4"/>
          <p:cNvPicPr preferRelativeResize="0"/>
          <p:nvPr/>
        </p:nvPicPr>
        <p:blipFill rotWithShape="1">
          <a:blip r:embed="rId3">
            <a:alphaModFix/>
          </a:blip>
          <a:srcRect b="0" l="7166" r="0" t="0"/>
          <a:stretch/>
        </p:blipFill>
        <p:spPr>
          <a:xfrm rot="-5400000">
            <a:off x="-111000" y="459298"/>
            <a:ext cx="2979425" cy="2425626"/>
          </a:xfrm>
          <a:prstGeom prst="rect">
            <a:avLst/>
          </a:prstGeom>
          <a:noFill/>
          <a:ln>
            <a:noFill/>
          </a:ln>
        </p:spPr>
      </p:pic>
      <p:pic>
        <p:nvPicPr>
          <p:cNvPr id="246" name="Google Shape;246;p4"/>
          <p:cNvPicPr preferRelativeResize="0"/>
          <p:nvPr/>
        </p:nvPicPr>
        <p:blipFill rotWithShape="1">
          <a:blip r:embed="rId4">
            <a:alphaModFix/>
          </a:blip>
          <a:srcRect b="16303" l="3585" r="0" t="15506"/>
          <a:stretch/>
        </p:blipFill>
        <p:spPr>
          <a:xfrm>
            <a:off x="8861747" y="147750"/>
            <a:ext cx="3000000" cy="1575798"/>
          </a:xfrm>
          <a:prstGeom prst="rect">
            <a:avLst/>
          </a:prstGeom>
          <a:noFill/>
          <a:ln>
            <a:noFill/>
          </a:ln>
        </p:spPr>
      </p:pic>
      <p:pic>
        <p:nvPicPr>
          <p:cNvPr id="247" name="Google Shape;247;p4"/>
          <p:cNvPicPr preferRelativeResize="0"/>
          <p:nvPr>
            <p:ph idx="1" type="body"/>
          </p:nvPr>
        </p:nvPicPr>
        <p:blipFill rotWithShape="1">
          <a:blip r:embed="rId5">
            <a:alphaModFix/>
          </a:blip>
          <a:srcRect b="0" l="0" r="0" t="0"/>
          <a:stretch/>
        </p:blipFill>
        <p:spPr>
          <a:xfrm>
            <a:off x="4712601" y="2525148"/>
            <a:ext cx="2176800" cy="2779500"/>
          </a:xfrm>
          <a:prstGeom prst="rect">
            <a:avLst/>
          </a:prstGeom>
          <a:noFill/>
          <a:ln>
            <a:noFill/>
          </a:ln>
        </p:spPr>
      </p:pic>
      <p:sp>
        <p:nvSpPr>
          <p:cNvPr id="248" name="Google Shape;248;p4"/>
          <p:cNvSpPr txBox="1"/>
          <p:nvPr/>
        </p:nvSpPr>
        <p:spPr>
          <a:xfrm>
            <a:off x="4020850" y="1324550"/>
            <a:ext cx="30000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sng" cap="none" strike="noStrike">
                <a:solidFill>
                  <a:schemeClr val="lt1"/>
                </a:solidFill>
                <a:latin typeface="Arial"/>
                <a:ea typeface="Arial"/>
                <a:cs typeface="Arial"/>
                <a:sym typeface="Arial"/>
              </a:rPr>
              <a:t>PE Kit </a:t>
            </a:r>
            <a:endParaRPr b="0" i="0" sz="22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White t-shirt, black shorts, black pumps </a:t>
            </a:r>
            <a:endParaRPr b="0" i="0" sz="2200" u="none" cap="none" strike="noStrike">
              <a:solidFill>
                <a:schemeClr val="lt1"/>
              </a:solidFill>
              <a:latin typeface="Arial"/>
              <a:ea typeface="Arial"/>
              <a:cs typeface="Arial"/>
              <a:sym typeface="Arial"/>
            </a:endParaRPr>
          </a:p>
        </p:txBody>
      </p:sp>
      <p:pic>
        <p:nvPicPr>
          <p:cNvPr id="249" name="Google Shape;249;p4"/>
          <p:cNvPicPr preferRelativeResize="0"/>
          <p:nvPr/>
        </p:nvPicPr>
        <p:blipFill rotWithShape="1">
          <a:blip r:embed="rId6">
            <a:alphaModFix/>
          </a:blip>
          <a:srcRect b="16007" l="10136" r="7855" t="10185"/>
          <a:stretch/>
        </p:blipFill>
        <p:spPr>
          <a:xfrm rot="5400000">
            <a:off x="9263501" y="2750675"/>
            <a:ext cx="2421325" cy="1609374"/>
          </a:xfrm>
          <a:prstGeom prst="rect">
            <a:avLst/>
          </a:prstGeom>
          <a:noFill/>
          <a:ln>
            <a:noFill/>
          </a:ln>
        </p:spPr>
      </p:pic>
      <p:sp>
        <p:nvSpPr>
          <p:cNvPr id="250" name="Google Shape;250;p4"/>
          <p:cNvSpPr txBox="1"/>
          <p:nvPr/>
        </p:nvSpPr>
        <p:spPr>
          <a:xfrm>
            <a:off x="9335975" y="4700025"/>
            <a:ext cx="2276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PE bag - £3.50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54" name="Shape 254"/>
        <p:cNvGrpSpPr/>
        <p:nvPr/>
      </p:nvGrpSpPr>
      <p:grpSpPr>
        <a:xfrm>
          <a:off x="0" y="0"/>
          <a:ext cx="0" cy="0"/>
          <a:chOff x="0" y="0"/>
          <a:chExt cx="0" cy="0"/>
        </a:xfrm>
      </p:grpSpPr>
      <p:sp>
        <p:nvSpPr>
          <p:cNvPr id="255" name="Google Shape;255;p8"/>
          <p:cNvSpPr txBox="1"/>
          <p:nvPr/>
        </p:nvSpPr>
        <p:spPr>
          <a:xfrm>
            <a:off x="1041100" y="225175"/>
            <a:ext cx="101298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lang="en-GB" sz="6000">
                <a:solidFill>
                  <a:schemeClr val="dk1"/>
                </a:solidFill>
                <a:latin typeface="Century Gothic"/>
                <a:ea typeface="Century Gothic"/>
                <a:cs typeface="Century Gothic"/>
                <a:sym typeface="Century Gothic"/>
              </a:rPr>
              <a:t>Toileting issues </a:t>
            </a:r>
            <a:endParaRPr b="1" i="0" sz="6000" u="none" cap="none" strike="noStrike">
              <a:solidFill>
                <a:schemeClr val="dk1"/>
              </a:solidFill>
              <a:latin typeface="Century Gothic"/>
              <a:ea typeface="Century Gothic"/>
              <a:cs typeface="Century Gothic"/>
              <a:sym typeface="Century Gothic"/>
            </a:endParaRPr>
          </a:p>
        </p:txBody>
      </p:sp>
      <p:sp>
        <p:nvSpPr>
          <p:cNvPr id="256" name="Google Shape;256;p8"/>
          <p:cNvSpPr txBox="1"/>
          <p:nvPr>
            <p:ph idx="1" type="body"/>
          </p:nvPr>
        </p:nvSpPr>
        <p:spPr>
          <a:xfrm>
            <a:off x="523399" y="1671725"/>
            <a:ext cx="11095200" cy="5305200"/>
          </a:xfrm>
          <a:prstGeom prst="rect">
            <a:avLst/>
          </a:prstGeom>
          <a:noFill/>
          <a:ln>
            <a:noFill/>
          </a:ln>
        </p:spPr>
        <p:txBody>
          <a:bodyPr anchorCtr="0" anchor="ctr" bIns="45700" lIns="91425" spcFirstLastPara="1" rIns="91425" wrap="square" tIns="45700">
            <a:normAutofit/>
          </a:bodyPr>
          <a:lstStyle/>
          <a:p>
            <a:pPr indent="-444500" lvl="0" marL="457200" rtl="0" algn="l">
              <a:lnSpc>
                <a:spcPct val="90000"/>
              </a:lnSpc>
              <a:spcBef>
                <a:spcPts val="750"/>
              </a:spcBef>
              <a:spcAft>
                <a:spcPts val="0"/>
              </a:spcAft>
              <a:buClr>
                <a:schemeClr val="dk1"/>
              </a:buClr>
              <a:buSzPts val="3400"/>
              <a:buFont typeface="Century Gothic"/>
              <a:buChar char="▶"/>
            </a:pPr>
            <a:r>
              <a:rPr lang="en-GB" sz="3400">
                <a:solidFill>
                  <a:schemeClr val="dk1"/>
                </a:solidFill>
              </a:rPr>
              <a:t>If your child has any toileting issues,  please let us know.</a:t>
            </a:r>
            <a:endParaRPr sz="3400">
              <a:solidFill>
                <a:schemeClr val="dk1"/>
              </a:solidFill>
            </a:endParaRPr>
          </a:p>
          <a:p>
            <a:pPr indent="0" lvl="0" marL="457200" rtl="0" algn="l">
              <a:lnSpc>
                <a:spcPct val="90000"/>
              </a:lnSpc>
              <a:spcBef>
                <a:spcPts val="750"/>
              </a:spcBef>
              <a:spcAft>
                <a:spcPts val="0"/>
              </a:spcAft>
              <a:buNone/>
            </a:pPr>
            <a:r>
              <a:t/>
            </a:r>
            <a:endParaRPr sz="3400">
              <a:solidFill>
                <a:schemeClr val="dk1"/>
              </a:solidFill>
            </a:endParaRPr>
          </a:p>
          <a:p>
            <a:pPr indent="-444500" lvl="0" marL="457200" rtl="0" algn="l">
              <a:lnSpc>
                <a:spcPct val="90000"/>
              </a:lnSpc>
              <a:spcBef>
                <a:spcPts val="750"/>
              </a:spcBef>
              <a:spcAft>
                <a:spcPts val="0"/>
              </a:spcAft>
              <a:buClr>
                <a:schemeClr val="dk1"/>
              </a:buClr>
              <a:buSzPts val="3400"/>
              <a:buFont typeface="Century Gothic"/>
              <a:buChar char="▶"/>
            </a:pPr>
            <a:r>
              <a:rPr lang="en-GB" sz="3400">
                <a:solidFill>
                  <a:schemeClr val="dk1"/>
                </a:solidFill>
              </a:rPr>
              <a:t>Please provide a bag containing named, spare school uniform, underwear and wipes.  The bag will be left in school so that your child always has his/her own clothing available.</a:t>
            </a:r>
            <a:endParaRPr sz="3400">
              <a:solidFill>
                <a:schemeClr val="dk1"/>
              </a:solidFill>
            </a:endParaRPr>
          </a:p>
        </p:txBody>
      </p:sp>
      <p:pic>
        <p:nvPicPr>
          <p:cNvPr id="257" name="Google Shape;257;p8"/>
          <p:cNvPicPr preferRelativeResize="0"/>
          <p:nvPr/>
        </p:nvPicPr>
        <p:blipFill rotWithShape="1">
          <a:blip r:embed="rId3">
            <a:alphaModFix/>
          </a:blip>
          <a:srcRect b="0" l="0" r="0" t="0"/>
          <a:stretch/>
        </p:blipFill>
        <p:spPr>
          <a:xfrm rot="5400000">
            <a:off x="9999421" y="512548"/>
            <a:ext cx="2198250" cy="162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61" name="Shape 261"/>
        <p:cNvGrpSpPr/>
        <p:nvPr/>
      </p:nvGrpSpPr>
      <p:grpSpPr>
        <a:xfrm>
          <a:off x="0" y="0"/>
          <a:ext cx="0" cy="0"/>
          <a:chOff x="0" y="0"/>
          <a:chExt cx="0" cy="0"/>
        </a:xfrm>
      </p:grpSpPr>
      <p:sp>
        <p:nvSpPr>
          <p:cNvPr id="262" name="Google Shape;262;g3686c0dff28_0_15"/>
          <p:cNvSpPr txBox="1"/>
          <p:nvPr/>
        </p:nvSpPr>
        <p:spPr>
          <a:xfrm>
            <a:off x="1041100" y="225175"/>
            <a:ext cx="101298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entury Gothic"/>
                <a:ea typeface="Century Gothic"/>
                <a:cs typeface="Century Gothic"/>
                <a:sym typeface="Century Gothic"/>
              </a:rPr>
              <a:t>What can I do to help my child prepare for Reception?</a:t>
            </a:r>
            <a:endParaRPr b="1" i="0" sz="4400" u="none" cap="none" strike="noStrike">
              <a:solidFill>
                <a:schemeClr val="dk1"/>
              </a:solidFill>
              <a:latin typeface="Century Gothic"/>
              <a:ea typeface="Century Gothic"/>
              <a:cs typeface="Century Gothic"/>
              <a:sym typeface="Century Gothic"/>
            </a:endParaRPr>
          </a:p>
        </p:txBody>
      </p:sp>
      <p:sp>
        <p:nvSpPr>
          <p:cNvPr id="263" name="Google Shape;263;g3686c0dff28_0_15"/>
          <p:cNvSpPr txBox="1"/>
          <p:nvPr>
            <p:ph idx="1" type="body"/>
          </p:nvPr>
        </p:nvSpPr>
        <p:spPr>
          <a:xfrm>
            <a:off x="523409" y="1671723"/>
            <a:ext cx="10430400" cy="5305200"/>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1920"/>
              <a:buChar char="▶"/>
            </a:pPr>
            <a:r>
              <a:rPr lang="en-GB" sz="2400">
                <a:solidFill>
                  <a:schemeClr val="dk1"/>
                </a:solidFill>
              </a:rPr>
              <a:t>Sharing nursery rhymes and songs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Playing sharing and taking turn games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Sharing bedtime stories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Going to the toilet independently - including </a:t>
            </a:r>
            <a:r>
              <a:rPr lang="en-GB" sz="2400">
                <a:solidFill>
                  <a:schemeClr val="dk1"/>
                </a:solidFill>
              </a:rPr>
              <a:t>wiping</a:t>
            </a:r>
            <a:r>
              <a:rPr lang="en-GB" sz="2400">
                <a:solidFill>
                  <a:schemeClr val="dk1"/>
                </a:solidFill>
              </a:rPr>
              <a:t>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Getting dressed and undressed - especially shoes and coats!</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Using a knife and fork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Recognising own name - uniform labels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Using letter sounds not names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Rhyming games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Listening out for sounds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Encouraging mark-making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Developing fine motor skills - Lego, play dough</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Phase 1 Phonics games </a:t>
            </a:r>
            <a:endParaRPr sz="2400">
              <a:solidFill>
                <a:schemeClr val="dk1"/>
              </a:solidFill>
            </a:endParaRPr>
          </a:p>
          <a:p>
            <a:pPr indent="-285750" lvl="0" marL="285750" rtl="0" algn="l">
              <a:lnSpc>
                <a:spcPct val="100000"/>
              </a:lnSpc>
              <a:spcBef>
                <a:spcPts val="0"/>
              </a:spcBef>
              <a:spcAft>
                <a:spcPts val="0"/>
              </a:spcAft>
              <a:buClr>
                <a:schemeClr val="dk1"/>
              </a:buClr>
              <a:buSzPts val="2400"/>
              <a:buChar char="▶"/>
            </a:pPr>
            <a:r>
              <a:rPr lang="en-GB" sz="2400">
                <a:solidFill>
                  <a:schemeClr val="dk1"/>
                </a:solidFill>
              </a:rPr>
              <a:t>Share information about your child using Tapestry! </a:t>
            </a:r>
            <a:endParaRPr sz="2400">
              <a:solidFill>
                <a:schemeClr val="dk1"/>
              </a:solidFill>
            </a:endParaRPr>
          </a:p>
        </p:txBody>
      </p:sp>
      <p:pic>
        <p:nvPicPr>
          <p:cNvPr descr="Related image" id="264" name="Google Shape;264;g3686c0dff28_0_15"/>
          <p:cNvPicPr preferRelativeResize="0"/>
          <p:nvPr/>
        </p:nvPicPr>
        <p:blipFill rotWithShape="1">
          <a:blip r:embed="rId3">
            <a:alphaModFix/>
          </a:blip>
          <a:srcRect b="19569" l="52317" r="1379" t="5680"/>
          <a:stretch/>
        </p:blipFill>
        <p:spPr>
          <a:xfrm rot="1041286">
            <a:off x="9359797" y="4264437"/>
            <a:ext cx="1907003" cy="2176349"/>
          </a:xfrm>
          <a:prstGeom prst="rect">
            <a:avLst/>
          </a:prstGeom>
          <a:noFill/>
          <a:ln>
            <a:noFill/>
          </a:ln>
        </p:spPr>
      </p:pic>
      <p:pic>
        <p:nvPicPr>
          <p:cNvPr id="265" name="Google Shape;265;g3686c0dff28_0_15"/>
          <p:cNvPicPr preferRelativeResize="0"/>
          <p:nvPr/>
        </p:nvPicPr>
        <p:blipFill rotWithShape="1">
          <a:blip r:embed="rId4">
            <a:alphaModFix/>
          </a:blip>
          <a:srcRect b="0" l="0" r="0" t="0"/>
          <a:stretch/>
        </p:blipFill>
        <p:spPr>
          <a:xfrm rot="-383479">
            <a:off x="9587173" y="1377776"/>
            <a:ext cx="2245775" cy="1667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69" name="Shape 269"/>
        <p:cNvGrpSpPr/>
        <p:nvPr/>
      </p:nvGrpSpPr>
      <p:grpSpPr>
        <a:xfrm>
          <a:off x="0" y="0"/>
          <a:ext cx="0" cy="0"/>
          <a:chOff x="0" y="0"/>
          <a:chExt cx="0" cy="0"/>
        </a:xfrm>
      </p:grpSpPr>
      <p:sp>
        <p:nvSpPr>
          <p:cNvPr id="270" name="Google Shape;270;g368072874cf_2_0"/>
          <p:cNvSpPr txBox="1"/>
          <p:nvPr/>
        </p:nvSpPr>
        <p:spPr>
          <a:xfrm>
            <a:off x="1031100" y="115750"/>
            <a:ext cx="101298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5000" u="none" cap="none" strike="noStrike">
                <a:solidFill>
                  <a:schemeClr val="dk1"/>
                </a:solidFill>
                <a:latin typeface="Century Gothic"/>
                <a:ea typeface="Century Gothic"/>
                <a:cs typeface="Century Gothic"/>
                <a:sym typeface="Century Gothic"/>
              </a:rPr>
              <a:t>Home- School Communication </a:t>
            </a:r>
            <a:endParaRPr b="1" i="0" sz="5000" u="none" cap="none" strike="noStrike">
              <a:solidFill>
                <a:schemeClr val="dk1"/>
              </a:solidFill>
              <a:latin typeface="Century Gothic"/>
              <a:ea typeface="Century Gothic"/>
              <a:cs typeface="Century Gothic"/>
              <a:sym typeface="Century Gothic"/>
            </a:endParaRPr>
          </a:p>
        </p:txBody>
      </p:sp>
      <p:sp>
        <p:nvSpPr>
          <p:cNvPr id="271" name="Google Shape;271;g368072874cf_2_0"/>
          <p:cNvSpPr txBox="1"/>
          <p:nvPr>
            <p:ph idx="1" type="body"/>
          </p:nvPr>
        </p:nvSpPr>
        <p:spPr>
          <a:xfrm>
            <a:off x="387150" y="747825"/>
            <a:ext cx="11417700" cy="59277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rPr lang="en-GB" sz="2400">
                <a:solidFill>
                  <a:schemeClr val="dk1"/>
                </a:solidFill>
              </a:rPr>
              <a:t>We use Tapestry, an online journal, to celebrate your child’s achievements by sharing photographs and videos with you. You can also use to share their home achievements  to show to the rest of their class on Tapestry Tuesday!</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rPr lang="en-GB" sz="2400">
                <a:solidFill>
                  <a:schemeClr val="dk1"/>
                </a:solidFill>
              </a:rPr>
              <a:t>This is how we will contact you electronically with any </a:t>
            </a:r>
            <a:r>
              <a:rPr lang="en-GB" sz="2400">
                <a:solidFill>
                  <a:schemeClr val="dk1"/>
                </a:solidFill>
              </a:rPr>
              <a:t>important</a:t>
            </a:r>
            <a:r>
              <a:rPr lang="en-GB" sz="2400">
                <a:solidFill>
                  <a:schemeClr val="dk1"/>
                </a:solidFill>
              </a:rPr>
              <a:t> </a:t>
            </a:r>
            <a:r>
              <a:rPr lang="en-GB" sz="2400">
                <a:solidFill>
                  <a:schemeClr val="dk1"/>
                </a:solidFill>
              </a:rPr>
              <a:t>information</a:t>
            </a:r>
            <a:r>
              <a:rPr lang="en-GB" sz="2400">
                <a:solidFill>
                  <a:schemeClr val="dk1"/>
                </a:solidFill>
              </a:rPr>
              <a:t> about your child so it is important to be signed up to SchoolSpider. </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90000"/>
              </a:lnSpc>
              <a:spcBef>
                <a:spcPts val="750"/>
              </a:spcBef>
              <a:spcAft>
                <a:spcPts val="0"/>
              </a:spcAft>
              <a:buNone/>
            </a:pPr>
            <a:r>
              <a:rPr lang="en-GB" sz="2400">
                <a:solidFill>
                  <a:schemeClr val="dk1"/>
                </a:solidFill>
              </a:rPr>
              <a:t>The school website and Twitter/X is updated regularly with school information, class information, photographs etc. </a:t>
            </a:r>
            <a:endParaRPr sz="2400">
              <a:solidFill>
                <a:schemeClr val="dk1"/>
              </a:solidFill>
            </a:endParaRPr>
          </a:p>
          <a:p>
            <a:pPr indent="0" lvl="0" marL="0" rtl="0" algn="l">
              <a:lnSpc>
                <a:spcPct val="90000"/>
              </a:lnSpc>
              <a:spcBef>
                <a:spcPts val="750"/>
              </a:spcBef>
              <a:spcAft>
                <a:spcPts val="0"/>
              </a:spcAft>
              <a:buNone/>
            </a:pPr>
            <a:r>
              <a:t/>
            </a:r>
            <a:endParaRPr sz="2400">
              <a:solidFill>
                <a:schemeClr val="dk1"/>
              </a:solidFill>
            </a:endParaRPr>
          </a:p>
          <a:p>
            <a:pPr indent="0" lvl="0" marL="0" rtl="0" algn="l">
              <a:lnSpc>
                <a:spcPct val="90000"/>
              </a:lnSpc>
              <a:spcBef>
                <a:spcPts val="0"/>
              </a:spcBef>
              <a:spcAft>
                <a:spcPts val="0"/>
              </a:spcAft>
              <a:buNone/>
            </a:pPr>
            <a:r>
              <a:rPr lang="en-GB" sz="2400">
                <a:solidFill>
                  <a:schemeClr val="dk1"/>
                </a:solidFill>
              </a:rPr>
              <a:t>Please ensure if your contact details change, you let the school office know as soon as possible.</a:t>
            </a:r>
            <a:endParaRPr sz="2400">
              <a:solidFill>
                <a:schemeClr val="dk1"/>
              </a:solidFill>
            </a:endParaRPr>
          </a:p>
          <a:p>
            <a:pPr indent="-6350" lvl="0" marL="171450" rtl="0" algn="l">
              <a:lnSpc>
                <a:spcPct val="90000"/>
              </a:lnSpc>
              <a:spcBef>
                <a:spcPts val="750"/>
              </a:spcBef>
              <a:spcAft>
                <a:spcPts val="0"/>
              </a:spcAft>
              <a:buClr>
                <a:schemeClr val="dk1"/>
              </a:buClr>
              <a:buSzPct val="108333"/>
              <a:buFont typeface="Calibri"/>
              <a:buNone/>
            </a:pPr>
            <a:r>
              <a:t/>
            </a:r>
            <a:endParaRPr sz="2400">
              <a:solidFill>
                <a:schemeClr val="dk1"/>
              </a:solidFill>
            </a:endParaRPr>
          </a:p>
          <a:p>
            <a:pPr indent="0" lvl="0" marL="0" rtl="0" algn="l">
              <a:lnSpc>
                <a:spcPct val="90000"/>
              </a:lnSpc>
              <a:spcBef>
                <a:spcPts val="750"/>
              </a:spcBef>
              <a:spcAft>
                <a:spcPts val="0"/>
              </a:spcAft>
              <a:buNone/>
            </a:pPr>
            <a:r>
              <a:rPr lang="en-GB" sz="2400">
                <a:solidFill>
                  <a:schemeClr val="dk1"/>
                </a:solidFill>
              </a:rPr>
              <a:t>It is essential that we are able to get in touch with you or another family member at all times should your child become unwell or have an accident. </a:t>
            </a:r>
            <a:endParaRPr sz="2400">
              <a:solidFill>
                <a:schemeClr val="dk1"/>
              </a:solidFill>
            </a:endParaRPr>
          </a:p>
        </p:txBody>
      </p:sp>
      <p:pic>
        <p:nvPicPr>
          <p:cNvPr id="272" name="Google Shape;272;g368072874cf_2_0"/>
          <p:cNvPicPr preferRelativeResize="0"/>
          <p:nvPr/>
        </p:nvPicPr>
        <p:blipFill rotWithShape="1">
          <a:blip r:embed="rId3">
            <a:alphaModFix/>
          </a:blip>
          <a:srcRect b="0" l="0" r="0" t="0"/>
          <a:stretch/>
        </p:blipFill>
        <p:spPr>
          <a:xfrm>
            <a:off x="483325" y="885250"/>
            <a:ext cx="2995119" cy="769500"/>
          </a:xfrm>
          <a:prstGeom prst="rect">
            <a:avLst/>
          </a:prstGeom>
          <a:noFill/>
          <a:ln>
            <a:noFill/>
          </a:ln>
        </p:spPr>
      </p:pic>
      <p:pic>
        <p:nvPicPr>
          <p:cNvPr id="273" name="Google Shape;273;g368072874cf_2_0"/>
          <p:cNvPicPr preferRelativeResize="0"/>
          <p:nvPr/>
        </p:nvPicPr>
        <p:blipFill rotWithShape="1">
          <a:blip r:embed="rId4">
            <a:alphaModFix/>
          </a:blip>
          <a:srcRect b="0" l="0" r="0" t="0"/>
          <a:stretch/>
        </p:blipFill>
        <p:spPr>
          <a:xfrm>
            <a:off x="387149" y="2580849"/>
            <a:ext cx="2995125" cy="6827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77" name="Shape 277"/>
        <p:cNvGrpSpPr/>
        <p:nvPr/>
      </p:nvGrpSpPr>
      <p:grpSpPr>
        <a:xfrm>
          <a:off x="0" y="0"/>
          <a:ext cx="0" cy="0"/>
          <a:chOff x="0" y="0"/>
          <a:chExt cx="0" cy="0"/>
        </a:xfrm>
      </p:grpSpPr>
      <p:sp>
        <p:nvSpPr>
          <p:cNvPr id="278" name="Google Shape;278;g12e57d71744_0_1"/>
          <p:cNvSpPr txBox="1"/>
          <p:nvPr>
            <p:ph idx="1" type="body"/>
          </p:nvPr>
        </p:nvSpPr>
        <p:spPr>
          <a:xfrm>
            <a:off x="880800" y="801449"/>
            <a:ext cx="10430400" cy="525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40"/>
              <a:buNone/>
            </a:pPr>
            <a:r>
              <a:rPr lang="en-GB" sz="4200">
                <a:solidFill>
                  <a:schemeClr val="dk1"/>
                </a:solidFill>
                <a:latin typeface="Arial"/>
                <a:ea typeface="Arial"/>
                <a:cs typeface="Arial"/>
                <a:sym typeface="Arial"/>
              </a:rPr>
              <a:t>Please fill in any forms before you leave and return to us</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SzPts val="1440"/>
              <a:buNone/>
            </a:pPr>
            <a:r>
              <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SzPts val="1440"/>
              <a:buNone/>
            </a:pPr>
            <a:r>
              <a:rPr lang="en-GB" sz="4200">
                <a:solidFill>
                  <a:schemeClr val="dk1"/>
                </a:solidFill>
                <a:latin typeface="Arial"/>
                <a:ea typeface="Arial"/>
                <a:cs typeface="Arial"/>
                <a:sym typeface="Arial"/>
              </a:rPr>
              <a:t>We are really looking forward to getting to know you and your children and we hope you are excited too!</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SzPts val="1440"/>
              <a:buNone/>
            </a:pPr>
            <a:r>
              <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SzPts val="1440"/>
              <a:buNone/>
            </a:pPr>
            <a:r>
              <a:rPr lang="en-GB" sz="4200">
                <a:solidFill>
                  <a:schemeClr val="dk1"/>
                </a:solidFill>
                <a:latin typeface="Arial"/>
                <a:ea typeface="Arial"/>
                <a:cs typeface="Arial"/>
                <a:sym typeface="Arial"/>
              </a:rPr>
              <a:t>Thank You!</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SzPts val="1440"/>
              <a:buNone/>
            </a:pPr>
            <a:r>
              <a:t/>
            </a:r>
            <a:endParaRPr sz="42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1440"/>
              <a:buFont typeface="Arial"/>
              <a:buNone/>
            </a:pPr>
            <a:r>
              <a:rPr lang="en-GB" sz="4200">
                <a:solidFill>
                  <a:schemeClr val="dk1"/>
                </a:solidFill>
                <a:latin typeface="Arial"/>
                <a:ea typeface="Arial"/>
                <a:cs typeface="Arial"/>
                <a:sym typeface="Arial"/>
              </a:rPr>
              <a:t>Any questions? </a:t>
            </a:r>
            <a:endParaRPr sz="4200">
              <a:solidFill>
                <a:schemeClr val="dk1"/>
              </a:solidFill>
              <a:latin typeface="Arial"/>
              <a:ea typeface="Arial"/>
              <a:cs typeface="Arial"/>
              <a:sym typeface="Arial"/>
            </a:endParaRPr>
          </a:p>
        </p:txBody>
      </p:sp>
      <p:pic>
        <p:nvPicPr>
          <p:cNvPr id="279" name="Google Shape;279;g12e57d71744_0_1"/>
          <p:cNvPicPr preferRelativeResize="0"/>
          <p:nvPr/>
        </p:nvPicPr>
        <p:blipFill rotWithShape="1">
          <a:blip r:embed="rId3">
            <a:alphaModFix/>
          </a:blip>
          <a:srcRect b="0" l="0" r="0" t="0"/>
          <a:stretch/>
        </p:blipFill>
        <p:spPr>
          <a:xfrm>
            <a:off x="323998" y="3836149"/>
            <a:ext cx="2203453" cy="2839501"/>
          </a:xfrm>
          <a:prstGeom prst="rect">
            <a:avLst/>
          </a:prstGeom>
          <a:noFill/>
          <a:ln>
            <a:noFill/>
          </a:ln>
        </p:spPr>
      </p:pic>
      <p:pic>
        <p:nvPicPr>
          <p:cNvPr id="280" name="Google Shape;280;g12e57d71744_0_1"/>
          <p:cNvPicPr preferRelativeResize="0"/>
          <p:nvPr/>
        </p:nvPicPr>
        <p:blipFill rotWithShape="1">
          <a:blip r:embed="rId3">
            <a:alphaModFix/>
          </a:blip>
          <a:srcRect b="0" l="0" r="0" t="0"/>
          <a:stretch/>
        </p:blipFill>
        <p:spPr>
          <a:xfrm>
            <a:off x="9683248" y="3778149"/>
            <a:ext cx="2203453" cy="2839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53" name="Shape 153"/>
        <p:cNvGrpSpPr/>
        <p:nvPr/>
      </p:nvGrpSpPr>
      <p:grpSpPr>
        <a:xfrm>
          <a:off x="0" y="0"/>
          <a:ext cx="0" cy="0"/>
          <a:chOff x="0" y="0"/>
          <a:chExt cx="0" cy="0"/>
        </a:xfrm>
      </p:grpSpPr>
      <p:sp>
        <p:nvSpPr>
          <p:cNvPr id="154" name="Google Shape;154;g3691d582b68_0_0"/>
          <p:cNvSpPr txBox="1"/>
          <p:nvPr>
            <p:ph type="ctrTitle"/>
          </p:nvPr>
        </p:nvSpPr>
        <p:spPr>
          <a:xfrm>
            <a:off x="1669500" y="283725"/>
            <a:ext cx="68478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Century Gothic"/>
              <a:buNone/>
            </a:pPr>
            <a:r>
              <a:rPr b="1" lang="en-GB" sz="6000">
                <a:solidFill>
                  <a:schemeClr val="dk1"/>
                </a:solidFill>
              </a:rPr>
              <a:t>Our EYFS team!</a:t>
            </a:r>
            <a:endParaRPr b="1" sz="6000">
              <a:solidFill>
                <a:schemeClr val="dk1"/>
              </a:solidFill>
            </a:endParaRPr>
          </a:p>
        </p:txBody>
      </p:sp>
      <p:sp>
        <p:nvSpPr>
          <p:cNvPr id="155" name="Google Shape;155;g3691d582b68_0_0"/>
          <p:cNvSpPr txBox="1"/>
          <p:nvPr>
            <p:ph idx="1" type="subTitle"/>
          </p:nvPr>
        </p:nvSpPr>
        <p:spPr>
          <a:xfrm>
            <a:off x="1161575" y="1686825"/>
            <a:ext cx="7028700" cy="1320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560"/>
              <a:buNone/>
            </a:pPr>
            <a:r>
              <a:t/>
            </a:r>
            <a:endParaRPr>
              <a:solidFill>
                <a:schemeClr val="dk1"/>
              </a:solidFill>
            </a:endParaRPr>
          </a:p>
          <a:p>
            <a:pPr indent="0" lvl="0" marL="0" rtl="0" algn="ctr">
              <a:lnSpc>
                <a:spcPct val="100000"/>
              </a:lnSpc>
              <a:spcBef>
                <a:spcPts val="1240"/>
              </a:spcBef>
              <a:spcAft>
                <a:spcPts val="0"/>
              </a:spcAft>
              <a:buSzPts val="2560"/>
              <a:buNone/>
            </a:pPr>
            <a:r>
              <a:t/>
            </a:r>
            <a:endParaRPr/>
          </a:p>
        </p:txBody>
      </p:sp>
      <p:pic>
        <p:nvPicPr>
          <p:cNvPr id="156" name="Google Shape;156;g3691d582b68_0_0"/>
          <p:cNvPicPr preferRelativeResize="0"/>
          <p:nvPr/>
        </p:nvPicPr>
        <p:blipFill rotWithShape="1">
          <a:blip r:embed="rId3">
            <a:alphaModFix/>
          </a:blip>
          <a:srcRect b="0" l="0" r="0" t="0"/>
          <a:stretch/>
        </p:blipFill>
        <p:spPr>
          <a:xfrm>
            <a:off x="9820823" y="167899"/>
            <a:ext cx="2203453" cy="2839501"/>
          </a:xfrm>
          <a:prstGeom prst="rect">
            <a:avLst/>
          </a:prstGeom>
          <a:noFill/>
          <a:ln>
            <a:noFill/>
          </a:ln>
        </p:spPr>
      </p:pic>
      <p:sp>
        <p:nvSpPr>
          <p:cNvPr id="157" name="Google Shape;157;g3691d582b68_0_0"/>
          <p:cNvSpPr txBox="1"/>
          <p:nvPr/>
        </p:nvSpPr>
        <p:spPr>
          <a:xfrm>
            <a:off x="693050" y="2298175"/>
            <a:ext cx="10287000" cy="3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100">
                <a:solidFill>
                  <a:schemeClr val="dk1"/>
                </a:solidFill>
                <a:latin typeface="Century Gothic"/>
                <a:ea typeface="Century Gothic"/>
                <a:cs typeface="Century Gothic"/>
                <a:sym typeface="Century Gothic"/>
              </a:rPr>
              <a:t>EYFS Lead - Mrs Farrell</a:t>
            </a:r>
            <a:endParaRPr sz="4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4100">
                <a:solidFill>
                  <a:schemeClr val="dk1"/>
                </a:solidFill>
                <a:latin typeface="Century Gothic"/>
                <a:ea typeface="Century Gothic"/>
                <a:cs typeface="Century Gothic"/>
                <a:sym typeface="Century Gothic"/>
              </a:rPr>
              <a:t>EYFS Teachers - Miss Adderly and Mrs Goggins</a:t>
            </a:r>
            <a:endParaRPr sz="4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4100">
                <a:solidFill>
                  <a:schemeClr val="dk1"/>
                </a:solidFill>
                <a:latin typeface="Century Gothic"/>
                <a:ea typeface="Century Gothic"/>
                <a:cs typeface="Century Gothic"/>
                <a:sym typeface="Century Gothic"/>
              </a:rPr>
              <a:t>EYFS Teaching Assistant - Miss Anderson</a:t>
            </a:r>
            <a:endParaRPr sz="4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4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i="1" lang="en-GB" sz="3200">
                <a:solidFill>
                  <a:schemeClr val="dk1"/>
                </a:solidFill>
                <a:latin typeface="Century Gothic"/>
                <a:ea typeface="Century Gothic"/>
                <a:cs typeface="Century Gothic"/>
                <a:sym typeface="Century Gothic"/>
              </a:rPr>
              <a:t>We are all so excited to be working as an Early Years unit from </a:t>
            </a:r>
            <a:r>
              <a:rPr b="1" i="1" lang="en-GB" sz="3200">
                <a:solidFill>
                  <a:schemeClr val="dk1"/>
                </a:solidFill>
                <a:latin typeface="Century Gothic"/>
                <a:ea typeface="Century Gothic"/>
                <a:cs typeface="Century Gothic"/>
                <a:sym typeface="Century Gothic"/>
              </a:rPr>
              <a:t>September</a:t>
            </a:r>
            <a:r>
              <a:rPr b="1" i="1" lang="en-GB" sz="3200">
                <a:solidFill>
                  <a:schemeClr val="dk1"/>
                </a:solidFill>
                <a:latin typeface="Century Gothic"/>
                <a:ea typeface="Century Gothic"/>
                <a:cs typeface="Century Gothic"/>
                <a:sym typeface="Century Gothic"/>
              </a:rPr>
              <a:t>! </a:t>
            </a:r>
            <a:r>
              <a:rPr lang="en-GB" sz="4100">
                <a:solidFill>
                  <a:schemeClr val="dk1"/>
                </a:solidFill>
                <a:latin typeface="Century Gothic"/>
                <a:ea typeface="Century Gothic"/>
                <a:cs typeface="Century Gothic"/>
                <a:sym typeface="Century Gothic"/>
              </a:rPr>
              <a:t> </a:t>
            </a:r>
            <a:endParaRPr sz="41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61" name="Shape 161"/>
        <p:cNvGrpSpPr/>
        <p:nvPr/>
      </p:nvGrpSpPr>
      <p:grpSpPr>
        <a:xfrm>
          <a:off x="0" y="0"/>
          <a:ext cx="0" cy="0"/>
          <a:chOff x="0" y="0"/>
          <a:chExt cx="0" cy="0"/>
        </a:xfrm>
      </p:grpSpPr>
      <p:sp>
        <p:nvSpPr>
          <p:cNvPr id="162" name="Google Shape;162;p2"/>
          <p:cNvSpPr txBox="1"/>
          <p:nvPr/>
        </p:nvSpPr>
        <p:spPr>
          <a:xfrm>
            <a:off x="470177" y="239550"/>
            <a:ext cx="11057700" cy="501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6000" u="none" cap="none" strike="noStrike">
                <a:solidFill>
                  <a:schemeClr val="dk1"/>
                </a:solidFill>
                <a:latin typeface="Century Gothic"/>
                <a:ea typeface="Century Gothic"/>
                <a:cs typeface="Century Gothic"/>
                <a:sym typeface="Century Gothic"/>
              </a:rPr>
              <a:t>Transition</a:t>
            </a:r>
            <a:endParaRPr b="1" i="0" sz="6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4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400"/>
              <a:buFont typeface="Arial"/>
              <a:buNone/>
            </a:pPr>
            <a:r>
              <a:rPr b="0" i="0" lang="en-GB" sz="3000" u="none" cap="none" strike="noStrike">
                <a:solidFill>
                  <a:schemeClr val="dk1"/>
                </a:solidFill>
                <a:latin typeface="Century Gothic"/>
                <a:ea typeface="Century Gothic"/>
                <a:cs typeface="Century Gothic"/>
                <a:sym typeface="Century Gothic"/>
              </a:rPr>
              <a:t>New to school - </a:t>
            </a:r>
            <a:endParaRPr b="0" i="0" sz="3000" u="none" cap="none" strike="noStrike">
              <a:solidFill>
                <a:schemeClr val="dk1"/>
              </a:solidFill>
              <a:latin typeface="Century Gothic"/>
              <a:ea typeface="Century Gothic"/>
              <a:cs typeface="Century Gothic"/>
              <a:sym typeface="Century Gothic"/>
            </a:endParaRPr>
          </a:p>
          <a:p>
            <a:pPr indent="-419100" lvl="0" marL="457200" marR="0" rtl="0" algn="l">
              <a:lnSpc>
                <a:spcPct val="100000"/>
              </a:lnSpc>
              <a:spcBef>
                <a:spcPts val="0"/>
              </a:spcBef>
              <a:spcAft>
                <a:spcPts val="0"/>
              </a:spcAft>
              <a:buClr>
                <a:schemeClr val="dk1"/>
              </a:buClr>
              <a:buSzPts val="3000"/>
              <a:buFont typeface="Century Gothic"/>
              <a:buChar char="➢"/>
            </a:pPr>
            <a:r>
              <a:rPr b="0" i="0" lang="en-GB" sz="3000" u="none" cap="none" strike="noStrike">
                <a:solidFill>
                  <a:schemeClr val="dk1"/>
                </a:solidFill>
                <a:latin typeface="Century Gothic"/>
                <a:ea typeface="Century Gothic"/>
                <a:cs typeface="Century Gothic"/>
                <a:sym typeface="Century Gothic"/>
              </a:rPr>
              <a:t>Stay and play visits to your new classroom </a:t>
            </a:r>
            <a:endParaRPr b="0" i="0" sz="3000" u="none" cap="none" strike="noStrike">
              <a:solidFill>
                <a:schemeClr val="dk1"/>
              </a:solidFill>
              <a:latin typeface="Century Gothic"/>
              <a:ea typeface="Century Gothic"/>
              <a:cs typeface="Century Gothic"/>
              <a:sym typeface="Century Gothic"/>
            </a:endParaRPr>
          </a:p>
          <a:p>
            <a:pPr indent="-419100" lvl="0" marL="457200" marR="0" rtl="0" algn="l">
              <a:lnSpc>
                <a:spcPct val="100000"/>
              </a:lnSpc>
              <a:spcBef>
                <a:spcPts val="0"/>
              </a:spcBef>
              <a:spcAft>
                <a:spcPts val="0"/>
              </a:spcAft>
              <a:buClr>
                <a:schemeClr val="dk1"/>
              </a:buClr>
              <a:buSzPts val="3000"/>
              <a:buFont typeface="Century Gothic"/>
              <a:buChar char="➢"/>
            </a:pPr>
            <a:r>
              <a:rPr b="0" i="0" lang="en-GB" sz="3000" u="none" cap="none" strike="noStrike">
                <a:solidFill>
                  <a:schemeClr val="dk1"/>
                </a:solidFill>
                <a:latin typeface="Century Gothic"/>
                <a:ea typeface="Century Gothic"/>
                <a:cs typeface="Century Gothic"/>
                <a:sym typeface="Century Gothic"/>
              </a:rPr>
              <a:t>Sharing information with Nurseries </a:t>
            </a:r>
            <a:endParaRPr b="0" i="0" sz="3000" u="none" cap="none" strike="noStrike">
              <a:solidFill>
                <a:schemeClr val="dk1"/>
              </a:solidFill>
              <a:latin typeface="Century Gothic"/>
              <a:ea typeface="Century Gothic"/>
              <a:cs typeface="Century Gothic"/>
              <a:sym typeface="Century Gothic"/>
            </a:endParaRPr>
          </a:p>
          <a:p>
            <a:pPr indent="-419100" lvl="0" marL="457200" marR="0" rtl="0" algn="l">
              <a:lnSpc>
                <a:spcPct val="100000"/>
              </a:lnSpc>
              <a:spcBef>
                <a:spcPts val="0"/>
              </a:spcBef>
              <a:spcAft>
                <a:spcPts val="0"/>
              </a:spcAft>
              <a:buClr>
                <a:schemeClr val="dk1"/>
              </a:buClr>
              <a:buSzPts val="3000"/>
              <a:buFont typeface="Century Gothic"/>
              <a:buChar char="➢"/>
            </a:pPr>
            <a:r>
              <a:rPr b="0" i="0" lang="en-GB" sz="3000" u="none" cap="none" strike="noStrike">
                <a:solidFill>
                  <a:schemeClr val="dk1"/>
                </a:solidFill>
                <a:latin typeface="Century Gothic"/>
                <a:ea typeface="Century Gothic"/>
                <a:cs typeface="Century Gothic"/>
                <a:sym typeface="Century Gothic"/>
              </a:rPr>
              <a:t>Nursery visits </a:t>
            </a:r>
            <a:endParaRPr b="0" i="0" sz="30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entury Gothic"/>
                <a:ea typeface="Century Gothic"/>
                <a:cs typeface="Century Gothic"/>
                <a:sym typeface="Century Gothic"/>
              </a:rPr>
              <a:t>All Saint’s Nursery </a:t>
            </a:r>
            <a:endParaRPr b="0" i="0" sz="3000" u="none" cap="none" strike="noStrike">
              <a:solidFill>
                <a:schemeClr val="dk1"/>
              </a:solidFill>
              <a:latin typeface="Century Gothic"/>
              <a:ea typeface="Century Gothic"/>
              <a:cs typeface="Century Gothic"/>
              <a:sym typeface="Century Gothic"/>
            </a:endParaRPr>
          </a:p>
          <a:p>
            <a:pPr indent="-419100" lvl="0" marL="457200" marR="0" rtl="0" algn="l">
              <a:lnSpc>
                <a:spcPct val="100000"/>
              </a:lnSpc>
              <a:spcBef>
                <a:spcPts val="0"/>
              </a:spcBef>
              <a:spcAft>
                <a:spcPts val="0"/>
              </a:spcAft>
              <a:buClr>
                <a:schemeClr val="dk1"/>
              </a:buClr>
              <a:buSzPts val="3000"/>
              <a:buFont typeface="Century Gothic"/>
              <a:buChar char="➢"/>
            </a:pPr>
            <a:r>
              <a:rPr b="0" i="0" lang="en-GB" sz="3000" u="none" cap="none" strike="noStrike">
                <a:solidFill>
                  <a:schemeClr val="dk1"/>
                </a:solidFill>
                <a:latin typeface="Century Gothic"/>
                <a:ea typeface="Century Gothic"/>
                <a:cs typeface="Century Gothic"/>
                <a:sym typeface="Century Gothic"/>
              </a:rPr>
              <a:t>Classroom visits during Nursery hours </a:t>
            </a:r>
            <a:endParaRPr b="0" i="0" sz="3000" u="none" cap="none" strike="noStrike">
              <a:solidFill>
                <a:schemeClr val="dk1"/>
              </a:solidFill>
              <a:latin typeface="Century Gothic"/>
              <a:ea typeface="Century Gothic"/>
              <a:cs typeface="Century Gothic"/>
              <a:sym typeface="Century Gothic"/>
            </a:endParaRPr>
          </a:p>
          <a:p>
            <a:pPr indent="-419100" lvl="0" marL="457200" marR="0" rtl="0" algn="l">
              <a:lnSpc>
                <a:spcPct val="100000"/>
              </a:lnSpc>
              <a:spcBef>
                <a:spcPts val="0"/>
              </a:spcBef>
              <a:spcAft>
                <a:spcPts val="0"/>
              </a:spcAft>
              <a:buClr>
                <a:schemeClr val="dk1"/>
              </a:buClr>
              <a:buSzPts val="3000"/>
              <a:buFont typeface="Century Gothic"/>
              <a:buChar char="➢"/>
            </a:pPr>
            <a:r>
              <a:rPr b="0" i="0" lang="en-GB" sz="3000" u="none" cap="none" strike="noStrike">
                <a:solidFill>
                  <a:schemeClr val="dk1"/>
                </a:solidFill>
                <a:latin typeface="Century Gothic"/>
                <a:ea typeface="Century Gothic"/>
                <a:cs typeface="Century Gothic"/>
                <a:sym typeface="Century Gothic"/>
              </a:rPr>
              <a:t>Teacher visits to Nursery </a:t>
            </a:r>
            <a:endParaRPr b="0" i="0" sz="3000" u="none" cap="none" strike="noStrike">
              <a:solidFill>
                <a:schemeClr val="dk1"/>
              </a:solidFill>
              <a:latin typeface="Century Gothic"/>
              <a:ea typeface="Century Gothic"/>
              <a:cs typeface="Century Gothic"/>
              <a:sym typeface="Century Gothic"/>
            </a:endParaRPr>
          </a:p>
        </p:txBody>
      </p:sp>
      <p:pic>
        <p:nvPicPr>
          <p:cNvPr id="163" name="Google Shape;163;p2"/>
          <p:cNvPicPr preferRelativeResize="0"/>
          <p:nvPr/>
        </p:nvPicPr>
        <p:blipFill rotWithShape="1">
          <a:blip r:embed="rId3">
            <a:alphaModFix/>
          </a:blip>
          <a:srcRect b="0" l="0" r="0" t="0"/>
          <a:stretch/>
        </p:blipFill>
        <p:spPr>
          <a:xfrm>
            <a:off x="9820823" y="167899"/>
            <a:ext cx="2203453" cy="2839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67" name="Shape 167"/>
        <p:cNvGrpSpPr/>
        <p:nvPr/>
      </p:nvGrpSpPr>
      <p:grpSpPr>
        <a:xfrm>
          <a:off x="0" y="0"/>
          <a:ext cx="0" cy="0"/>
          <a:chOff x="0" y="0"/>
          <a:chExt cx="0" cy="0"/>
        </a:xfrm>
      </p:grpSpPr>
      <p:sp>
        <p:nvSpPr>
          <p:cNvPr id="168" name="Google Shape;168;p3"/>
          <p:cNvSpPr txBox="1"/>
          <p:nvPr>
            <p:ph idx="1" type="body"/>
          </p:nvPr>
        </p:nvSpPr>
        <p:spPr>
          <a:xfrm>
            <a:off x="799293" y="1255355"/>
            <a:ext cx="10783500" cy="5407500"/>
          </a:xfrm>
          <a:prstGeom prst="rect">
            <a:avLst/>
          </a:prstGeom>
          <a:noFill/>
          <a:ln>
            <a:noFill/>
          </a:ln>
        </p:spPr>
        <p:txBody>
          <a:bodyPr anchorCtr="0" anchor="ctr" bIns="45700" lIns="91425" spcFirstLastPara="1" rIns="91425" wrap="square" tIns="45700">
            <a:noAutofit/>
          </a:bodyPr>
          <a:lstStyle/>
          <a:p>
            <a:pPr indent="-194310" lvl="0" marL="285750" rtl="0" algn="l">
              <a:lnSpc>
                <a:spcPct val="100000"/>
              </a:lnSpc>
              <a:spcBef>
                <a:spcPts val="0"/>
              </a:spcBef>
              <a:spcAft>
                <a:spcPts val="0"/>
              </a:spcAft>
              <a:buSzPts val="1440"/>
              <a:buNone/>
            </a:pPr>
            <a:r>
              <a:t/>
            </a:r>
            <a:endParaRPr sz="1800">
              <a:solidFill>
                <a:schemeClr val="lt1"/>
              </a:solidFill>
            </a:endParaRPr>
          </a:p>
          <a:p>
            <a:pPr indent="0" lvl="0" marL="0" rtl="0" algn="l">
              <a:lnSpc>
                <a:spcPct val="100000"/>
              </a:lnSpc>
              <a:spcBef>
                <a:spcPts val="960"/>
              </a:spcBef>
              <a:spcAft>
                <a:spcPts val="0"/>
              </a:spcAft>
              <a:buSzPts val="1440"/>
              <a:buNone/>
            </a:pPr>
            <a:r>
              <a:t/>
            </a:r>
            <a:endParaRPr sz="1800">
              <a:solidFill>
                <a:schemeClr val="dk1"/>
              </a:solidFill>
            </a:endParaRPr>
          </a:p>
          <a:p>
            <a:pPr indent="0" lvl="0" marL="0" rtl="0" algn="l">
              <a:lnSpc>
                <a:spcPct val="100000"/>
              </a:lnSpc>
              <a:spcBef>
                <a:spcPts val="960"/>
              </a:spcBef>
              <a:spcAft>
                <a:spcPts val="0"/>
              </a:spcAft>
              <a:buSzPts val="1440"/>
              <a:buNone/>
            </a:pPr>
            <a:r>
              <a:rPr b="1" i="1" lang="en-GB" sz="2200">
                <a:solidFill>
                  <a:schemeClr val="dk1"/>
                </a:solidFill>
              </a:rPr>
              <a:t>Here is a little bit of information about starting school:</a:t>
            </a:r>
            <a:endParaRPr sz="2400">
              <a:solidFill>
                <a:schemeClr val="dk1"/>
              </a:solidFill>
            </a:endParaRPr>
          </a:p>
          <a:p>
            <a:pPr indent="-285750" lvl="0" marL="285750" rtl="0" algn="l">
              <a:lnSpc>
                <a:spcPct val="100000"/>
              </a:lnSpc>
              <a:spcBef>
                <a:spcPts val="960"/>
              </a:spcBef>
              <a:spcAft>
                <a:spcPts val="0"/>
              </a:spcAft>
              <a:buClr>
                <a:schemeClr val="dk1"/>
              </a:buClr>
              <a:buSzPts val="1840"/>
              <a:buChar char="▶"/>
            </a:pPr>
            <a:r>
              <a:rPr lang="en-GB" sz="2200">
                <a:solidFill>
                  <a:schemeClr val="dk1"/>
                </a:solidFill>
              </a:rPr>
              <a:t>Our first week – Term starts on </a:t>
            </a:r>
            <a:r>
              <a:rPr b="1" lang="en-GB" sz="2200" u="sng">
                <a:solidFill>
                  <a:schemeClr val="dk1"/>
                </a:solidFill>
              </a:rPr>
              <a:t>Tuesday 2nd September.</a:t>
            </a:r>
            <a:endParaRPr b="1" sz="2200" u="sng">
              <a:solidFill>
                <a:schemeClr val="dk1"/>
              </a:solidFill>
            </a:endParaRPr>
          </a:p>
          <a:p>
            <a:pPr indent="-285750" lvl="0" marL="285750" rtl="0" algn="l">
              <a:lnSpc>
                <a:spcPct val="100000"/>
              </a:lnSpc>
              <a:spcBef>
                <a:spcPts val="960"/>
              </a:spcBef>
              <a:spcAft>
                <a:spcPts val="0"/>
              </a:spcAft>
              <a:buClr>
                <a:schemeClr val="dk1"/>
              </a:buClr>
              <a:buSzPts val="1840"/>
              <a:buChar char="▶"/>
            </a:pPr>
            <a:r>
              <a:rPr lang="en-GB" sz="2200">
                <a:solidFill>
                  <a:schemeClr val="dk1"/>
                </a:solidFill>
              </a:rPr>
              <a:t>Doors open at 8.30am and will close at 8.45am prompt for </a:t>
            </a:r>
            <a:endParaRPr sz="2200">
              <a:solidFill>
                <a:schemeClr val="dk1"/>
              </a:solidFill>
            </a:endParaRPr>
          </a:p>
          <a:p>
            <a:pPr indent="0" lvl="0" marL="0" rtl="0" algn="l">
              <a:lnSpc>
                <a:spcPct val="100000"/>
              </a:lnSpc>
              <a:spcBef>
                <a:spcPts val="960"/>
              </a:spcBef>
              <a:spcAft>
                <a:spcPts val="0"/>
              </a:spcAft>
              <a:buSzPts val="1440"/>
              <a:buNone/>
            </a:pPr>
            <a:r>
              <a:rPr lang="en-GB" sz="2200">
                <a:solidFill>
                  <a:schemeClr val="dk1"/>
                </a:solidFill>
              </a:rPr>
              <a:t>registration. </a:t>
            </a:r>
            <a:endParaRPr sz="2200">
              <a:solidFill>
                <a:schemeClr val="dk1"/>
              </a:solidFill>
            </a:endParaRPr>
          </a:p>
          <a:p>
            <a:pPr indent="-285750" lvl="0" marL="285750" rtl="0" algn="l">
              <a:lnSpc>
                <a:spcPct val="100000"/>
              </a:lnSpc>
              <a:spcBef>
                <a:spcPts val="960"/>
              </a:spcBef>
              <a:spcAft>
                <a:spcPts val="0"/>
              </a:spcAft>
              <a:buClr>
                <a:schemeClr val="dk1"/>
              </a:buClr>
              <a:buSzPts val="2200"/>
              <a:buChar char="▶"/>
            </a:pPr>
            <a:r>
              <a:rPr lang="en-GB" sz="2200">
                <a:solidFill>
                  <a:schemeClr val="dk1"/>
                </a:solidFill>
              </a:rPr>
              <a:t>If you arrive after 8.45am, please take your child to the office to be signed in. </a:t>
            </a:r>
            <a:endParaRPr sz="2200">
              <a:solidFill>
                <a:schemeClr val="dk1"/>
              </a:solidFill>
            </a:endParaRPr>
          </a:p>
          <a:p>
            <a:pPr indent="-285750" lvl="0" marL="285750" rtl="0" algn="l">
              <a:lnSpc>
                <a:spcPct val="100000"/>
              </a:lnSpc>
              <a:spcBef>
                <a:spcPts val="960"/>
              </a:spcBef>
              <a:spcAft>
                <a:spcPts val="0"/>
              </a:spcAft>
              <a:buClr>
                <a:schemeClr val="dk1"/>
              </a:buClr>
              <a:buSzPts val="1840"/>
              <a:buChar char="▶"/>
            </a:pPr>
            <a:r>
              <a:rPr b="1" lang="en-GB" sz="2200" u="sng">
                <a:solidFill>
                  <a:schemeClr val="dk1"/>
                </a:solidFill>
              </a:rPr>
              <a:t>School finishes at 3pm</a:t>
            </a:r>
            <a:r>
              <a:rPr lang="en-GB" sz="2200">
                <a:solidFill>
                  <a:schemeClr val="dk1"/>
                </a:solidFill>
              </a:rPr>
              <a:t>. Children can be picked up from Early Years door, on the infant playground. </a:t>
            </a:r>
            <a:endParaRPr sz="2200">
              <a:solidFill>
                <a:schemeClr val="dk1"/>
              </a:solidFill>
            </a:endParaRPr>
          </a:p>
          <a:p>
            <a:pPr indent="-285750" lvl="0" marL="285750" rtl="0" algn="l">
              <a:lnSpc>
                <a:spcPct val="100000"/>
              </a:lnSpc>
              <a:spcBef>
                <a:spcPts val="960"/>
              </a:spcBef>
              <a:spcAft>
                <a:spcPts val="0"/>
              </a:spcAft>
              <a:buClr>
                <a:schemeClr val="dk1"/>
              </a:buClr>
              <a:buSzPts val="2200"/>
              <a:buChar char="▶"/>
            </a:pPr>
            <a:r>
              <a:rPr lang="en-GB" sz="2200">
                <a:solidFill>
                  <a:schemeClr val="dk1"/>
                </a:solidFill>
              </a:rPr>
              <a:t>Children must be picked up by an adult known to the teacher. We must be informed of any changes. </a:t>
            </a:r>
            <a:endParaRPr sz="2200">
              <a:solidFill>
                <a:schemeClr val="dk1"/>
              </a:solidFill>
            </a:endParaRPr>
          </a:p>
          <a:p>
            <a:pPr indent="-285750" lvl="0" marL="285750" rtl="0" algn="l">
              <a:lnSpc>
                <a:spcPct val="100000"/>
              </a:lnSpc>
              <a:spcBef>
                <a:spcPts val="960"/>
              </a:spcBef>
              <a:spcAft>
                <a:spcPts val="0"/>
              </a:spcAft>
              <a:buClr>
                <a:schemeClr val="dk1"/>
              </a:buClr>
              <a:buSzPts val="2200"/>
              <a:buChar char="▶"/>
            </a:pPr>
            <a:r>
              <a:rPr lang="en-GB" sz="2200">
                <a:solidFill>
                  <a:schemeClr val="dk1"/>
                </a:solidFill>
              </a:rPr>
              <a:t>If your child is ever absent, please inform the school as soon as possible. </a:t>
            </a:r>
            <a:endParaRPr sz="2200">
              <a:solidFill>
                <a:schemeClr val="dk1"/>
              </a:solidFill>
            </a:endParaRPr>
          </a:p>
          <a:p>
            <a:pPr indent="-285750" lvl="0" marL="285750" rtl="0" algn="l">
              <a:lnSpc>
                <a:spcPct val="100000"/>
              </a:lnSpc>
              <a:spcBef>
                <a:spcPts val="960"/>
              </a:spcBef>
              <a:spcAft>
                <a:spcPts val="0"/>
              </a:spcAft>
              <a:buClr>
                <a:schemeClr val="dk1"/>
              </a:buClr>
              <a:buSzPts val="2200"/>
              <a:buChar char="▶"/>
            </a:pPr>
            <a:r>
              <a:rPr lang="en-GB" sz="2200">
                <a:solidFill>
                  <a:schemeClr val="dk1"/>
                </a:solidFill>
              </a:rPr>
              <a:t>Breakfast Club is available onsite from 8am every day. £2.50 per child per day or £2 per day for siblings. </a:t>
            </a:r>
            <a:endParaRPr sz="2200">
              <a:solidFill>
                <a:schemeClr val="dk1"/>
              </a:solidFill>
            </a:endParaRPr>
          </a:p>
          <a:p>
            <a:pPr indent="0" lvl="0" marL="457200" rtl="0" algn="ctr">
              <a:lnSpc>
                <a:spcPct val="90000"/>
              </a:lnSpc>
              <a:spcBef>
                <a:spcPts val="0"/>
              </a:spcBef>
              <a:spcAft>
                <a:spcPts val="0"/>
              </a:spcAft>
              <a:buSzPts val="1440"/>
              <a:buNone/>
            </a:pPr>
            <a:r>
              <a:t/>
            </a:r>
            <a:endParaRPr sz="2200">
              <a:solidFill>
                <a:schemeClr val="lt1"/>
              </a:solidFill>
            </a:endParaRPr>
          </a:p>
          <a:p>
            <a:pPr indent="0" lvl="0" marL="0" rtl="0" algn="l">
              <a:lnSpc>
                <a:spcPct val="100000"/>
              </a:lnSpc>
              <a:spcBef>
                <a:spcPts val="960"/>
              </a:spcBef>
              <a:spcAft>
                <a:spcPts val="0"/>
              </a:spcAft>
              <a:buSzPts val="1440"/>
              <a:buNone/>
            </a:pPr>
            <a:r>
              <a:t/>
            </a:r>
            <a:endParaRPr sz="1800">
              <a:solidFill>
                <a:schemeClr val="lt1"/>
              </a:solidFill>
            </a:endParaRPr>
          </a:p>
        </p:txBody>
      </p:sp>
      <p:sp>
        <p:nvSpPr>
          <p:cNvPr id="169" name="Google Shape;169;p3"/>
          <p:cNvSpPr txBox="1"/>
          <p:nvPr/>
        </p:nvSpPr>
        <p:spPr>
          <a:xfrm>
            <a:off x="3432609" y="239553"/>
            <a:ext cx="6795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6000" u="none" cap="none" strike="noStrike">
                <a:solidFill>
                  <a:schemeClr val="dk1"/>
                </a:solidFill>
                <a:latin typeface="Century Gothic"/>
                <a:ea typeface="Century Gothic"/>
                <a:cs typeface="Century Gothic"/>
                <a:sym typeface="Century Gothic"/>
              </a:rPr>
              <a:t>Starting school</a:t>
            </a:r>
            <a:endParaRPr b="1" i="0" sz="6000" u="none" cap="none" strike="noStrike">
              <a:solidFill>
                <a:schemeClr val="dk1"/>
              </a:solidFill>
              <a:latin typeface="Century Gothic"/>
              <a:ea typeface="Century Gothic"/>
              <a:cs typeface="Century Gothic"/>
              <a:sym typeface="Century Gothic"/>
            </a:endParaRPr>
          </a:p>
        </p:txBody>
      </p:sp>
      <p:pic>
        <p:nvPicPr>
          <p:cNvPr id="170" name="Google Shape;170;p3"/>
          <p:cNvPicPr preferRelativeResize="0"/>
          <p:nvPr/>
        </p:nvPicPr>
        <p:blipFill rotWithShape="1">
          <a:blip r:embed="rId3">
            <a:alphaModFix/>
          </a:blip>
          <a:srcRect b="0" l="0" r="0" t="0"/>
          <a:stretch/>
        </p:blipFill>
        <p:spPr>
          <a:xfrm>
            <a:off x="9820823" y="167899"/>
            <a:ext cx="2203453" cy="2839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75" name="Shape 175"/>
        <p:cNvGrpSpPr/>
        <p:nvPr/>
      </p:nvGrpSpPr>
      <p:grpSpPr>
        <a:xfrm>
          <a:off x="0" y="0"/>
          <a:ext cx="0" cy="0"/>
          <a:chOff x="0" y="0"/>
          <a:chExt cx="0" cy="0"/>
        </a:xfrm>
      </p:grpSpPr>
      <p:sp>
        <p:nvSpPr>
          <p:cNvPr id="176" name="Google Shape;176;g12e17eef5b6_0_7"/>
          <p:cNvSpPr txBox="1"/>
          <p:nvPr>
            <p:ph idx="1" type="body"/>
          </p:nvPr>
        </p:nvSpPr>
        <p:spPr>
          <a:xfrm>
            <a:off x="348600" y="-92400"/>
            <a:ext cx="11494800" cy="3615300"/>
          </a:xfrm>
          <a:prstGeom prst="rect">
            <a:avLst/>
          </a:prstGeom>
          <a:noFill/>
          <a:ln>
            <a:noFill/>
          </a:ln>
        </p:spPr>
        <p:txBody>
          <a:bodyPr anchorCtr="0" anchor="ctr" bIns="45700" lIns="91425" spcFirstLastPara="1" rIns="91425" wrap="square" tIns="45700">
            <a:normAutofit/>
          </a:bodyPr>
          <a:lstStyle/>
          <a:p>
            <a:pPr indent="-171450" lvl="0" marL="171450" rtl="0" algn="ctr">
              <a:lnSpc>
                <a:spcPct val="90000"/>
              </a:lnSpc>
              <a:spcBef>
                <a:spcPts val="0"/>
              </a:spcBef>
              <a:spcAft>
                <a:spcPts val="0"/>
              </a:spcAft>
              <a:buClr>
                <a:srgbClr val="FF0000"/>
              </a:buClr>
              <a:buSzPts val="3600"/>
              <a:buFont typeface="Comic Sans MS"/>
              <a:buNone/>
            </a:pPr>
            <a:r>
              <a:rPr b="1" lang="en-GB" sz="6000">
                <a:solidFill>
                  <a:schemeClr val="dk1"/>
                </a:solidFill>
              </a:rPr>
              <a:t>What is the Early Years Foundation Stage?</a:t>
            </a:r>
            <a:r>
              <a:rPr lang="en-GB" sz="6000">
                <a:solidFill>
                  <a:schemeClr val="dk1"/>
                </a:solidFill>
              </a:rPr>
              <a:t> </a:t>
            </a:r>
            <a:endParaRPr sz="6000">
              <a:solidFill>
                <a:schemeClr val="dk1"/>
              </a:solidFill>
            </a:endParaRPr>
          </a:p>
          <a:p>
            <a:pPr indent="0" lvl="0" marL="0" rtl="0" algn="l">
              <a:lnSpc>
                <a:spcPct val="100000"/>
              </a:lnSpc>
              <a:spcBef>
                <a:spcPts val="360"/>
              </a:spcBef>
              <a:spcAft>
                <a:spcPts val="0"/>
              </a:spcAft>
              <a:buSzPts val="1440"/>
              <a:buNone/>
            </a:pPr>
            <a:r>
              <a:t/>
            </a:r>
            <a:endParaRPr/>
          </a:p>
        </p:txBody>
      </p:sp>
      <p:sp>
        <p:nvSpPr>
          <p:cNvPr id="177" name="Google Shape;177;g12e17eef5b6_0_7"/>
          <p:cNvSpPr txBox="1"/>
          <p:nvPr/>
        </p:nvSpPr>
        <p:spPr>
          <a:xfrm rot="-141802">
            <a:off x="583554" y="3087915"/>
            <a:ext cx="5674527" cy="233958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omic Sans MS"/>
                <a:ea typeface="Comic Sans MS"/>
                <a:cs typeface="Comic Sans MS"/>
                <a:sym typeface="Comic Sans MS"/>
              </a:rPr>
              <a:t>The Early Years Foundation Stage (E.Y.F.S.) is the stage of education for children from birth to the end of the Reception year. </a:t>
            </a:r>
            <a:endParaRPr b="0" i="0" sz="1400" u="none" cap="none" strike="noStrike">
              <a:solidFill>
                <a:schemeClr val="dk1"/>
              </a:solidFill>
              <a:latin typeface="Arial"/>
              <a:ea typeface="Arial"/>
              <a:cs typeface="Arial"/>
              <a:sym typeface="Arial"/>
            </a:endParaRPr>
          </a:p>
        </p:txBody>
      </p:sp>
      <p:sp>
        <p:nvSpPr>
          <p:cNvPr id="178" name="Google Shape;178;g12e17eef5b6_0_7"/>
          <p:cNvSpPr txBox="1"/>
          <p:nvPr/>
        </p:nvSpPr>
        <p:spPr>
          <a:xfrm rot="586126">
            <a:off x="6519952" y="4461916"/>
            <a:ext cx="4841093" cy="23397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omic Sans MS"/>
                <a:ea typeface="Comic Sans MS"/>
                <a:cs typeface="Comic Sans MS"/>
                <a:sym typeface="Comic Sans MS"/>
              </a:rPr>
              <a:t>It is based on the recognition that children learn best through play and active learning.</a:t>
            </a:r>
            <a:endParaRPr>
              <a:solidFill>
                <a:schemeClr val="dk1"/>
              </a:solidFill>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Comic Sans MS"/>
                <a:ea typeface="Comic Sans MS"/>
                <a:cs typeface="Comic Sans MS"/>
                <a:sym typeface="Comic Sans MS"/>
              </a:rPr>
              <a:t>.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82" name="Shape 182"/>
        <p:cNvGrpSpPr/>
        <p:nvPr/>
      </p:nvGrpSpPr>
      <p:grpSpPr>
        <a:xfrm>
          <a:off x="0" y="0"/>
          <a:ext cx="0" cy="0"/>
          <a:chOff x="0" y="0"/>
          <a:chExt cx="0" cy="0"/>
        </a:xfrm>
      </p:grpSpPr>
      <p:sp>
        <p:nvSpPr>
          <p:cNvPr id="183" name="Google Shape;183;p5"/>
          <p:cNvSpPr txBox="1"/>
          <p:nvPr>
            <p:ph idx="1" type="body"/>
          </p:nvPr>
        </p:nvSpPr>
        <p:spPr>
          <a:xfrm>
            <a:off x="220432" y="922806"/>
            <a:ext cx="10651195" cy="6172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600"/>
              <a:buNone/>
            </a:pPr>
            <a:r>
              <a:rPr b="1" lang="en-GB">
                <a:solidFill>
                  <a:schemeClr val="dk1"/>
                </a:solidFill>
              </a:rPr>
              <a:t>The Early Years curriculum is different from the National Curriculum. </a:t>
            </a:r>
            <a:endParaRPr>
              <a:solidFill>
                <a:schemeClr val="dk1"/>
              </a:solidFill>
            </a:endParaRPr>
          </a:p>
          <a:p>
            <a:pPr indent="0" lvl="0" marL="0" rtl="0" algn="l">
              <a:lnSpc>
                <a:spcPct val="100000"/>
              </a:lnSpc>
              <a:spcBef>
                <a:spcPts val="1000"/>
              </a:spcBef>
              <a:spcAft>
                <a:spcPts val="0"/>
              </a:spcAft>
              <a:buSzPts val="1600"/>
              <a:buNone/>
            </a:pPr>
            <a:r>
              <a:t/>
            </a:r>
            <a:endParaRPr b="1" i="1">
              <a:solidFill>
                <a:schemeClr val="dk1"/>
              </a:solidFill>
            </a:endParaRPr>
          </a:p>
          <a:p>
            <a:pPr indent="-285750" lvl="0" marL="285750" rtl="0" algn="l">
              <a:lnSpc>
                <a:spcPct val="100000"/>
              </a:lnSpc>
              <a:spcBef>
                <a:spcPts val="1000"/>
              </a:spcBef>
              <a:spcAft>
                <a:spcPts val="0"/>
              </a:spcAft>
              <a:buClr>
                <a:schemeClr val="dk1"/>
              </a:buClr>
              <a:buSzPts val="1600"/>
              <a:buChar char="▶"/>
            </a:pPr>
            <a:r>
              <a:rPr b="1" i="1" lang="en-GB">
                <a:solidFill>
                  <a:schemeClr val="dk1"/>
                </a:solidFill>
              </a:rPr>
              <a:t>We have 7 areas of learning and development in Reception:</a:t>
            </a:r>
            <a:endParaRPr>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Personal, Social and Emotional Development </a:t>
            </a:r>
            <a:r>
              <a:rPr lang="en-GB" sz="1400">
                <a:solidFill>
                  <a:schemeClr val="dk1"/>
                </a:solidFill>
              </a:rPr>
              <a:t>– developing friendships and developing ourselves. </a:t>
            </a:r>
            <a:endParaRPr>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Physical Development  </a:t>
            </a:r>
            <a:r>
              <a:rPr lang="en-GB" sz="1400">
                <a:solidFill>
                  <a:schemeClr val="dk1"/>
                </a:solidFill>
              </a:rPr>
              <a:t>- Developing skills through PE and holding writing tools correctly. </a:t>
            </a:r>
            <a:endParaRPr>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Communication and Language </a:t>
            </a:r>
            <a:r>
              <a:rPr lang="en-GB" sz="1400">
                <a:solidFill>
                  <a:schemeClr val="dk1"/>
                </a:solidFill>
              </a:rPr>
              <a:t>– Listening to others, communicating clearly and showing a good understanding. </a:t>
            </a:r>
            <a:endParaRPr sz="1400">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Literacy </a:t>
            </a:r>
            <a:r>
              <a:rPr lang="en-GB" sz="1400">
                <a:solidFill>
                  <a:schemeClr val="dk1"/>
                </a:solidFill>
              </a:rPr>
              <a:t>– learning to read, write and understand stories. </a:t>
            </a:r>
            <a:endParaRPr sz="1400">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Mathematics – </a:t>
            </a:r>
            <a:r>
              <a:rPr lang="en-GB" sz="1400">
                <a:solidFill>
                  <a:schemeClr val="dk1"/>
                </a:solidFill>
              </a:rPr>
              <a:t>developing maths skills such as, counting, recognising numbers and adding. </a:t>
            </a:r>
            <a:endParaRPr>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Understanding the World – </a:t>
            </a:r>
            <a:r>
              <a:rPr lang="en-GB" sz="1400">
                <a:solidFill>
                  <a:schemeClr val="dk1"/>
                </a:solidFill>
              </a:rPr>
              <a:t>learning about the world around us – animals, growing, </a:t>
            </a:r>
            <a:endParaRPr>
              <a:solidFill>
                <a:schemeClr val="dk1"/>
              </a:solidFill>
            </a:endParaRPr>
          </a:p>
          <a:p>
            <a:pPr indent="0" lvl="0" marL="0" rtl="0" algn="l">
              <a:lnSpc>
                <a:spcPct val="100000"/>
              </a:lnSpc>
              <a:spcBef>
                <a:spcPts val="880"/>
              </a:spcBef>
              <a:spcAft>
                <a:spcPts val="0"/>
              </a:spcAft>
              <a:buSzPts val="1120"/>
              <a:buNone/>
            </a:pPr>
            <a:r>
              <a:rPr lang="en-GB" sz="1400">
                <a:solidFill>
                  <a:schemeClr val="dk1"/>
                </a:solidFill>
              </a:rPr>
              <a:t>      community, history. </a:t>
            </a:r>
            <a:endParaRPr>
              <a:solidFill>
                <a:schemeClr val="dk1"/>
              </a:solidFill>
            </a:endParaRPr>
          </a:p>
          <a:p>
            <a:pPr indent="-285750" lvl="0" marL="285750" rtl="0" algn="l">
              <a:lnSpc>
                <a:spcPct val="100000"/>
              </a:lnSpc>
              <a:spcBef>
                <a:spcPts val="1000"/>
              </a:spcBef>
              <a:spcAft>
                <a:spcPts val="0"/>
              </a:spcAft>
              <a:buClr>
                <a:schemeClr val="dk1"/>
              </a:buClr>
              <a:buSzPts val="1600"/>
              <a:buFont typeface="Noto Sans Symbols"/>
              <a:buChar char="❑"/>
            </a:pPr>
            <a:r>
              <a:rPr lang="en-GB">
                <a:solidFill>
                  <a:schemeClr val="dk1"/>
                </a:solidFill>
              </a:rPr>
              <a:t>Expressive Arts and Design – </a:t>
            </a:r>
            <a:r>
              <a:rPr lang="en-GB" sz="1400">
                <a:solidFill>
                  <a:schemeClr val="dk1"/>
                </a:solidFill>
              </a:rPr>
              <a:t>being creative and using our imagination – art and music. </a:t>
            </a:r>
            <a:endParaRPr>
              <a:solidFill>
                <a:schemeClr val="dk1"/>
              </a:solidFill>
            </a:endParaRPr>
          </a:p>
        </p:txBody>
      </p:sp>
      <p:sp>
        <p:nvSpPr>
          <p:cNvPr id="184" name="Google Shape;184;p5"/>
          <p:cNvSpPr txBox="1"/>
          <p:nvPr/>
        </p:nvSpPr>
        <p:spPr>
          <a:xfrm>
            <a:off x="2883363" y="367075"/>
            <a:ext cx="6795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6000" u="none" cap="none" strike="noStrike">
                <a:solidFill>
                  <a:schemeClr val="dk1"/>
                </a:solidFill>
                <a:latin typeface="Century Gothic"/>
                <a:ea typeface="Century Gothic"/>
                <a:cs typeface="Century Gothic"/>
                <a:sym typeface="Century Gothic"/>
              </a:rPr>
              <a:t>Our Curriculum</a:t>
            </a:r>
            <a:endParaRPr b="1" i="0" sz="6000" u="none" cap="none" strike="noStrike">
              <a:solidFill>
                <a:schemeClr val="dk1"/>
              </a:solidFill>
            </a:endParaRPr>
          </a:p>
        </p:txBody>
      </p:sp>
      <p:pic>
        <p:nvPicPr>
          <p:cNvPr id="185" name="Google Shape;185;p5"/>
          <p:cNvPicPr preferRelativeResize="0"/>
          <p:nvPr/>
        </p:nvPicPr>
        <p:blipFill rotWithShape="1">
          <a:blip r:embed="rId3">
            <a:alphaModFix/>
          </a:blip>
          <a:srcRect b="0" l="0" r="0" t="0"/>
          <a:stretch/>
        </p:blipFill>
        <p:spPr>
          <a:xfrm rot="2">
            <a:off x="9905675" y="144076"/>
            <a:ext cx="2134875" cy="2846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90" name="Shape 190"/>
        <p:cNvGrpSpPr/>
        <p:nvPr/>
      </p:nvGrpSpPr>
      <p:grpSpPr>
        <a:xfrm>
          <a:off x="0" y="0"/>
          <a:ext cx="0" cy="0"/>
          <a:chOff x="0" y="0"/>
          <a:chExt cx="0" cy="0"/>
        </a:xfrm>
      </p:grpSpPr>
      <p:sp>
        <p:nvSpPr>
          <p:cNvPr id="191" name="Google Shape;191;g12e17eef5b6_0_17"/>
          <p:cNvSpPr txBox="1"/>
          <p:nvPr>
            <p:ph type="title"/>
          </p:nvPr>
        </p:nvSpPr>
        <p:spPr>
          <a:xfrm>
            <a:off x="684212" y="4487332"/>
            <a:ext cx="8534400" cy="150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192" name="Google Shape;192;g12e17eef5b6_0_17"/>
          <p:cNvSpPr txBox="1"/>
          <p:nvPr>
            <p:ph idx="1" type="body"/>
          </p:nvPr>
        </p:nvSpPr>
        <p:spPr>
          <a:xfrm>
            <a:off x="852750" y="522050"/>
            <a:ext cx="10486500" cy="2421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SzPts val="1440"/>
              <a:buNone/>
            </a:pPr>
            <a:r>
              <a:rPr b="1" lang="en-GB" sz="6000">
                <a:solidFill>
                  <a:schemeClr val="dk1"/>
                </a:solidFill>
              </a:rPr>
              <a:t>A day in the life of Reception!</a:t>
            </a:r>
            <a:endParaRPr b="1" sz="6000">
              <a:solidFill>
                <a:schemeClr val="dk1"/>
              </a:solidFill>
            </a:endParaRPr>
          </a:p>
        </p:txBody>
      </p:sp>
      <p:pic>
        <p:nvPicPr>
          <p:cNvPr descr="https://tapestryjournal.com/pf/pages/s_30191/p_06-2021/t_o_21558_nvwghre8c094s7emwe1a1bqssvmaenpf.jpg?s=30191&amp;u=546&amp;Expires=1625069718&amp;Signature=H5AGhFraiWbDvHmysOUMX-5~zMfUX1LEc5wu9rut5E8ldIC-5jcfkCF-bFmrxkecyc9CaMd8nNGWbN0lLGwWC7xFyYWH0cO~WkpL03l8NNm1-II6kwsKjLo8dH9Li18gXNQDTmTgkHHVGEoKaJkCqXcPqsEOHLaDRGLaqQSOOxmffto9d3epWH8U9qkchR2sjvaMVQex4gq662al~Mrz7fsTM-IloSgbHWN77K8NgHwwT1WGVhuyLNKrSr8Z2U-W43japoLkq0V-sB47gvsA6rSV5juqfIIth8aJ-AGGTH0Z8km6OMZeSacK9mMhBUNXB5ltIW6D6Wb~0Cmh2okfMw__&amp;Key-Pair-Id=APKAJUSDRV55TOQKSATA" id="193" name="Google Shape;193;g12e17eef5b6_0_17"/>
          <p:cNvPicPr preferRelativeResize="0"/>
          <p:nvPr/>
        </p:nvPicPr>
        <p:blipFill rotWithShape="1">
          <a:blip r:embed="rId3">
            <a:alphaModFix/>
          </a:blip>
          <a:srcRect b="0" l="0" r="0" t="0"/>
          <a:stretch/>
        </p:blipFill>
        <p:spPr>
          <a:xfrm rot="-507067">
            <a:off x="382103" y="1960401"/>
            <a:ext cx="2554550" cy="2554550"/>
          </a:xfrm>
          <a:prstGeom prst="rect">
            <a:avLst/>
          </a:prstGeom>
          <a:noFill/>
          <a:ln>
            <a:noFill/>
          </a:ln>
        </p:spPr>
      </p:pic>
      <p:pic>
        <p:nvPicPr>
          <p:cNvPr descr="https://tapestryjournal.com/rw/pages/s_30191/p_06-2021/t_o_21603_tejkgnj5r652scj0ww3mqsyv897z9brw.jpg?s=30191&amp;u=546&amp;Expires=1625069718&amp;Signature=Fs0aZlpI7nRoZEX0LnYbNPMscOrTzUlGQ5aMFLUeuSMV6WpGNibaBe3X66YZAombFAt4lppE5-t40PzmVo-DtWgHxkKXpyCBor7SNab7cCkujNcXCY7xCcdUIWxSMPaFoP2kcJJArBSUVy4HTAWnVH79tZL8aJIJqLJdBi0js8hJk-HWT8vS9TrfQYY5~HlS~o5W8Y7FJf3seAnyPAFOT-J7dDZs7KKRGBs1FcahlpnwjjYh1Zitk9u4vZ9O5aMoI~BCQVCpxHopHZhlNQXcliZM4DTzFKHFGmoSpgvdIuTQWFOro-hPhurJzXJXdEKJ-6-1jUqFpkAWyRWqa7Fx-w__&amp;Key-Pair-Id=APKAJUSDRV55TOQKSATA" id="194" name="Google Shape;194;g12e17eef5b6_0_17"/>
          <p:cNvPicPr preferRelativeResize="0"/>
          <p:nvPr/>
        </p:nvPicPr>
        <p:blipFill rotWithShape="1">
          <a:blip r:embed="rId4">
            <a:alphaModFix/>
          </a:blip>
          <a:srcRect b="0" l="0" r="0" t="0"/>
          <a:stretch/>
        </p:blipFill>
        <p:spPr>
          <a:xfrm rot="1188238">
            <a:off x="2516593" y="3522971"/>
            <a:ext cx="2662137" cy="2662152"/>
          </a:xfrm>
          <a:prstGeom prst="rect">
            <a:avLst/>
          </a:prstGeom>
          <a:noFill/>
          <a:ln>
            <a:noFill/>
          </a:ln>
        </p:spPr>
      </p:pic>
      <p:pic>
        <p:nvPicPr>
          <p:cNvPr descr="https://tapestryjournal.com/ga/pages/s_30191/p_06-2021/t_o_21592_br4jmde6ewk90c1tzpfsdw5qa046saga.jpg?s=30191&amp;u=546&amp;Expires=1625069718&amp;Signature=PlR-t1yMluwd0BysSTDB4WKY9b28KazNN6Yie1cz4XeqsybooXlkp63Iv2fFZcamStsgqwbWYjalOv5mjXvB-7V1dCrfpuMP84DtaNJZfE3KK3L5G~Zmc0BYLG~LR38LH5KPdUwRd5sTXkwms47jLgbXMB8v7O~x7Han40fNW~pfvVgunUvkmqsaWX22AG6L-uhVOvs3C4sKcs7BaxL7CjTxlABGY6yHtqYWnpG9HhqEU2wviWGA5NgjJAGXb5BsKojSP2~MsJKxeJfJhAWcZ3n91H7pcbvF9ti0nsxa8TzPvzsAWaigufhn6dcbhRY~NUbKiELT1GxHlENY9C~Oeg__&amp;Key-Pair-Id=APKAJUSDRV55TOQKSATA" id="195" name="Google Shape;195;g12e17eef5b6_0_17"/>
          <p:cNvPicPr preferRelativeResize="0"/>
          <p:nvPr/>
        </p:nvPicPr>
        <p:blipFill rotWithShape="1">
          <a:blip r:embed="rId5">
            <a:alphaModFix/>
          </a:blip>
          <a:srcRect b="0" l="0" r="0" t="0"/>
          <a:stretch/>
        </p:blipFill>
        <p:spPr>
          <a:xfrm rot="676525">
            <a:off x="9422281" y="1787254"/>
            <a:ext cx="2311592" cy="2311592"/>
          </a:xfrm>
          <a:prstGeom prst="rect">
            <a:avLst/>
          </a:prstGeom>
          <a:noFill/>
          <a:ln>
            <a:noFill/>
          </a:ln>
        </p:spPr>
      </p:pic>
      <p:pic>
        <p:nvPicPr>
          <p:cNvPr descr="https://tapestryjournal.com/bs/pages/s_30191/p_06-2021/t_o_21538_1cjwvyrqae9t3y4zdcjwkjvxhze10abs.jpg?s=30191&amp;u=546&amp;Expires=1625069718&amp;Signature=KOGKlP~2atFrwh84CQySzT0L7zPJh74ZCUxVTGgdcc8cFiaQszXSIuxmrOv5cWvU4dk~aAJdDK~HMiP4kGbaB8zwWI8A-BLG16U1sOM0jrj0Qq0lyrw3sF2p1CXlgRqXTkrECgz8NKmgqcFgxVFTiI1guj216V58KBSnSLokQrqA41419DOS7mJY0TENotuf6zTnv7uSBcWvM41DHpvM7e3sJSrcFsqRZD3zqu-~GIoGQhQd9xLsPgzSm70Hw6zG87tI9gNCX5jhfc26yywL0XtXGpcjNIZBoLNGoylKnnwx7lf~HyT461iQUqbfMfW4rXPO3bkypbqE5oHQnqtqQQ__&amp;Key-Pair-Id=APKAJUSDRV55TOQKSATA" id="196" name="Google Shape;196;g12e17eef5b6_0_17"/>
          <p:cNvPicPr preferRelativeResize="0"/>
          <p:nvPr/>
        </p:nvPicPr>
        <p:blipFill rotWithShape="1">
          <a:blip r:embed="rId6">
            <a:alphaModFix/>
          </a:blip>
          <a:srcRect b="0" l="0" r="0" t="0"/>
          <a:stretch/>
        </p:blipFill>
        <p:spPr>
          <a:xfrm>
            <a:off x="5216924" y="3459126"/>
            <a:ext cx="2535400" cy="2535400"/>
          </a:xfrm>
          <a:prstGeom prst="rect">
            <a:avLst/>
          </a:prstGeom>
          <a:noFill/>
          <a:ln>
            <a:noFill/>
          </a:ln>
        </p:spPr>
      </p:pic>
      <p:pic>
        <p:nvPicPr>
          <p:cNvPr id="197" name="Google Shape;197;g12e17eef5b6_0_17"/>
          <p:cNvPicPr preferRelativeResize="0"/>
          <p:nvPr/>
        </p:nvPicPr>
        <p:blipFill rotWithShape="1">
          <a:blip r:embed="rId7">
            <a:alphaModFix/>
          </a:blip>
          <a:srcRect b="0" l="0" r="0" t="0"/>
          <a:stretch/>
        </p:blipFill>
        <p:spPr>
          <a:xfrm rot="-853363">
            <a:off x="7829747" y="3610165"/>
            <a:ext cx="2262106" cy="30161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02" name="Shape 202"/>
        <p:cNvGrpSpPr/>
        <p:nvPr/>
      </p:nvGrpSpPr>
      <p:grpSpPr>
        <a:xfrm>
          <a:off x="0" y="0"/>
          <a:ext cx="0" cy="0"/>
          <a:chOff x="0" y="0"/>
          <a:chExt cx="0" cy="0"/>
        </a:xfrm>
      </p:grpSpPr>
      <p:sp>
        <p:nvSpPr>
          <p:cNvPr id="203" name="Google Shape;203;p6"/>
          <p:cNvSpPr txBox="1"/>
          <p:nvPr>
            <p:ph idx="1" type="body"/>
          </p:nvPr>
        </p:nvSpPr>
        <p:spPr>
          <a:xfrm>
            <a:off x="479729" y="1111469"/>
            <a:ext cx="11112300" cy="5305097"/>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1760"/>
              <a:buChar char="▶"/>
            </a:pPr>
            <a:r>
              <a:rPr lang="en-GB" sz="2200">
                <a:solidFill>
                  <a:schemeClr val="dk1"/>
                </a:solidFill>
              </a:rPr>
              <a:t>Morning Challenge </a:t>
            </a:r>
            <a:endParaRPr sz="2200">
              <a:solidFill>
                <a:schemeClr val="dk1"/>
              </a:solidFill>
            </a:endParaRPr>
          </a:p>
          <a:p>
            <a:pPr indent="-285750" lvl="0" marL="285750" rtl="0" algn="l">
              <a:lnSpc>
                <a:spcPct val="100000"/>
              </a:lnSpc>
              <a:spcBef>
                <a:spcPts val="0"/>
              </a:spcBef>
              <a:spcAft>
                <a:spcPts val="0"/>
              </a:spcAft>
              <a:buClr>
                <a:schemeClr val="dk1"/>
              </a:buClr>
              <a:buSzPts val="1760"/>
              <a:buChar char="▶"/>
            </a:pPr>
            <a:r>
              <a:rPr lang="en-GB" sz="2200">
                <a:solidFill>
                  <a:schemeClr val="dk1"/>
                </a:solidFill>
              </a:rPr>
              <a:t>Register and visual timetable  </a:t>
            </a:r>
            <a:endParaRPr>
              <a:solidFill>
                <a:schemeClr val="dk1"/>
              </a:solidFill>
            </a:endParaRPr>
          </a:p>
          <a:p>
            <a:pPr indent="-285750" lvl="0" marL="285750" rtl="0" algn="l">
              <a:lnSpc>
                <a:spcPct val="100000"/>
              </a:lnSpc>
              <a:spcBef>
                <a:spcPts val="1040"/>
              </a:spcBef>
              <a:spcAft>
                <a:spcPts val="0"/>
              </a:spcAft>
              <a:buClr>
                <a:schemeClr val="dk1"/>
              </a:buClr>
              <a:buSzPts val="1760"/>
              <a:buChar char="▶"/>
            </a:pPr>
            <a:r>
              <a:rPr lang="en-GB" sz="2200">
                <a:solidFill>
                  <a:schemeClr val="dk1"/>
                </a:solidFill>
              </a:rPr>
              <a:t>Phonics – short, whole class session using a programme called ‘Read Write Inc’</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Free-flow play </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Adult-focussed activities </a:t>
            </a:r>
            <a:endParaRPr i="1"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Self-service snack </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Whole class activity </a:t>
            </a:r>
            <a:endParaRPr sz="2200">
              <a:solidFill>
                <a:schemeClr val="dk1"/>
              </a:solidFill>
            </a:endParaRPr>
          </a:p>
          <a:p>
            <a:pPr indent="-285750" lvl="0" marL="285750" rtl="0" algn="l">
              <a:lnSpc>
                <a:spcPct val="100000"/>
              </a:lnSpc>
              <a:spcBef>
                <a:spcPts val="1040"/>
              </a:spcBef>
              <a:spcAft>
                <a:spcPts val="0"/>
              </a:spcAft>
              <a:buClr>
                <a:schemeClr val="dk1"/>
              </a:buClr>
              <a:buSzPts val="1760"/>
              <a:buChar char="▶"/>
            </a:pPr>
            <a:r>
              <a:rPr lang="en-GB" sz="2200">
                <a:solidFill>
                  <a:schemeClr val="dk1"/>
                </a:solidFill>
              </a:rPr>
              <a:t>Lunch – Staff are always present to support children. A choice of hot dinner, jacket potato or sandwich is available. </a:t>
            </a:r>
            <a:endParaRPr>
              <a:solidFill>
                <a:schemeClr val="dk1"/>
              </a:solidFill>
            </a:endParaRPr>
          </a:p>
        </p:txBody>
      </p:sp>
      <p:sp>
        <p:nvSpPr>
          <p:cNvPr id="204" name="Google Shape;204;p6"/>
          <p:cNvSpPr txBox="1"/>
          <p:nvPr/>
        </p:nvSpPr>
        <p:spPr>
          <a:xfrm>
            <a:off x="880844" y="342028"/>
            <a:ext cx="10310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0000"/>
              </a:buClr>
              <a:buSzPts val="3300"/>
              <a:buFont typeface="Comic Sans MS"/>
              <a:buNone/>
            </a:pPr>
            <a:r>
              <a:rPr b="1" i="0" lang="en-GB" sz="6000" u="none" cap="none" strike="noStrike">
                <a:solidFill>
                  <a:schemeClr val="dk1"/>
                </a:solidFill>
                <a:latin typeface="Century Gothic"/>
                <a:ea typeface="Century Gothic"/>
                <a:cs typeface="Century Gothic"/>
                <a:sym typeface="Century Gothic"/>
              </a:rPr>
              <a:t>In the morning…</a:t>
            </a:r>
            <a:endParaRPr b="0" i="0" sz="6000" u="none" cap="none" strike="noStrike">
              <a:solidFill>
                <a:schemeClr val="dk1"/>
              </a:solidFill>
              <a:latin typeface="Century Gothic"/>
              <a:ea typeface="Century Gothic"/>
              <a:cs typeface="Century Gothic"/>
              <a:sym typeface="Century Gothic"/>
            </a:endParaRPr>
          </a:p>
        </p:txBody>
      </p:sp>
      <p:pic>
        <p:nvPicPr>
          <p:cNvPr id="205" name="Google Shape;205;p6"/>
          <p:cNvPicPr preferRelativeResize="0"/>
          <p:nvPr/>
        </p:nvPicPr>
        <p:blipFill rotWithShape="1">
          <a:blip r:embed="rId3">
            <a:alphaModFix/>
          </a:blip>
          <a:srcRect b="0" l="0" r="0" t="0"/>
          <a:stretch/>
        </p:blipFill>
        <p:spPr>
          <a:xfrm rot="605257">
            <a:off x="9842711" y="244204"/>
            <a:ext cx="1659151" cy="2212216"/>
          </a:xfrm>
          <a:prstGeom prst="rect">
            <a:avLst/>
          </a:prstGeom>
          <a:noFill/>
          <a:ln>
            <a:noFill/>
          </a:ln>
        </p:spPr>
      </p:pic>
      <p:pic>
        <p:nvPicPr>
          <p:cNvPr descr="https://tapestryjournal.com/jc/pages/s_30191/p_06-2021/t_o_21604_vbbxeqbft2wqrc8v130nppw15q6vffjc.jpg?s=30191&amp;u=546&amp;Expires=1625069718&amp;Signature=c6IeCeJF5hGzrEHAd6TVfPOEwyGbjOhlkLeExf--5t8zSMArTm~nImel2LAWxYtVRc0Fms~SrGdy4gBESYWeVvhsQ7ND4kHtDAwft5JX~44oL4Xs2SHJQRCAjbj1ZxfQU6OV1spd~o3s3EtQZ6162nMGUCiRU8aPnMG3WzqEFcIBDue~7RbfuWaULXUJQGmqOvaDqGKg8cjqgyQJyU4-~TmAOrMW0chTpzK-yYhH8disFnvZYe83FsNnajZvRiyWKkKVxePI88ER~JqFMBiPm-qb7o-6msC1rYK4ZA9iZmxCYHufi5QJ4Sh2gvCGZchiSr9jIKjmW0JXBqcD4sTOgw__&amp;Key-Pair-Id=APKAJUSDRV55TOQKSATA" id="206" name="Google Shape;206;p6"/>
          <p:cNvPicPr preferRelativeResize="0"/>
          <p:nvPr/>
        </p:nvPicPr>
        <p:blipFill rotWithShape="1">
          <a:blip r:embed="rId4">
            <a:alphaModFix/>
          </a:blip>
          <a:srcRect b="0" l="0" r="0" t="0"/>
          <a:stretch/>
        </p:blipFill>
        <p:spPr>
          <a:xfrm rot="-480161">
            <a:off x="7690756" y="300630"/>
            <a:ext cx="2145114" cy="21451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211" name="Shape 211"/>
        <p:cNvGrpSpPr/>
        <p:nvPr/>
      </p:nvGrpSpPr>
      <p:grpSpPr>
        <a:xfrm>
          <a:off x="0" y="0"/>
          <a:ext cx="0" cy="0"/>
          <a:chOff x="0" y="0"/>
          <a:chExt cx="0" cy="0"/>
        </a:xfrm>
      </p:grpSpPr>
      <p:sp>
        <p:nvSpPr>
          <p:cNvPr id="212" name="Google Shape;212;g12e17eef5b6_0_23"/>
          <p:cNvSpPr txBox="1"/>
          <p:nvPr>
            <p:ph idx="1" type="body"/>
          </p:nvPr>
        </p:nvSpPr>
        <p:spPr>
          <a:xfrm>
            <a:off x="479729" y="1111469"/>
            <a:ext cx="11112300" cy="5305200"/>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1760"/>
              <a:buChar char="▶"/>
            </a:pPr>
            <a:r>
              <a:rPr lang="en-GB" sz="2200">
                <a:solidFill>
                  <a:schemeClr val="dk1"/>
                </a:solidFill>
              </a:rPr>
              <a:t>Register and visual timetable </a:t>
            </a:r>
            <a:endParaRPr>
              <a:solidFill>
                <a:schemeClr val="dk1"/>
              </a:solidFill>
            </a:endParaRPr>
          </a:p>
          <a:p>
            <a:pPr indent="-285750" lvl="0" marL="285750" rtl="0" algn="l">
              <a:lnSpc>
                <a:spcPct val="100000"/>
              </a:lnSpc>
              <a:spcBef>
                <a:spcPts val="1040"/>
              </a:spcBef>
              <a:spcAft>
                <a:spcPts val="0"/>
              </a:spcAft>
              <a:buClr>
                <a:schemeClr val="dk1"/>
              </a:buClr>
              <a:buSzPts val="1760"/>
              <a:buChar char="▶"/>
            </a:pPr>
            <a:r>
              <a:rPr lang="en-GB" sz="2200">
                <a:solidFill>
                  <a:schemeClr val="dk1"/>
                </a:solidFill>
              </a:rPr>
              <a:t>Maths – short, whole class session followed by Maths challenges </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Free-flow play</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Adult-focussed activities </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Readers </a:t>
            </a:r>
            <a:endParaRPr sz="2200">
              <a:solidFill>
                <a:schemeClr val="dk1"/>
              </a:solidFill>
            </a:endParaRPr>
          </a:p>
          <a:p>
            <a:pPr indent="-285750" lvl="0" marL="285750" rtl="0" algn="l">
              <a:lnSpc>
                <a:spcPct val="100000"/>
              </a:lnSpc>
              <a:spcBef>
                <a:spcPts val="1040"/>
              </a:spcBef>
              <a:spcAft>
                <a:spcPts val="0"/>
              </a:spcAft>
              <a:buClr>
                <a:schemeClr val="dk1"/>
              </a:buClr>
              <a:buSzPts val="2200"/>
              <a:buChar char="▶"/>
            </a:pPr>
            <a:r>
              <a:rPr lang="en-GB" sz="2200">
                <a:solidFill>
                  <a:schemeClr val="dk1"/>
                </a:solidFill>
              </a:rPr>
              <a:t>Gather as a class (story/ collective worship/ singing)</a:t>
            </a:r>
            <a:endParaRPr sz="2200">
              <a:solidFill>
                <a:schemeClr val="dk1"/>
              </a:solidFill>
            </a:endParaRPr>
          </a:p>
          <a:p>
            <a:pPr indent="-285750" lvl="0" marL="285750" rtl="0" algn="l">
              <a:lnSpc>
                <a:spcPct val="100000"/>
              </a:lnSpc>
              <a:spcBef>
                <a:spcPts val="1040"/>
              </a:spcBef>
              <a:spcAft>
                <a:spcPts val="0"/>
              </a:spcAft>
              <a:buClr>
                <a:schemeClr val="dk1"/>
              </a:buClr>
              <a:buSzPts val="1960"/>
              <a:buChar char="▶"/>
            </a:pPr>
            <a:r>
              <a:rPr lang="en-GB" sz="2200">
                <a:solidFill>
                  <a:schemeClr val="dk1"/>
                </a:solidFill>
              </a:rPr>
              <a:t>Home time - 3pm </a:t>
            </a:r>
            <a:endParaRPr sz="2200">
              <a:solidFill>
                <a:schemeClr val="dk1"/>
              </a:solidFill>
            </a:endParaRPr>
          </a:p>
          <a:p>
            <a:pPr indent="0" lvl="0" marL="457200" rtl="0" algn="l">
              <a:lnSpc>
                <a:spcPct val="100000"/>
              </a:lnSpc>
              <a:spcBef>
                <a:spcPts val="1040"/>
              </a:spcBef>
              <a:spcAft>
                <a:spcPts val="0"/>
              </a:spcAft>
              <a:buSzPts val="1440"/>
              <a:buNone/>
            </a:pPr>
            <a:r>
              <a:t/>
            </a:r>
            <a:endParaRPr sz="2200">
              <a:solidFill>
                <a:schemeClr val="dk1"/>
              </a:solidFill>
            </a:endParaRPr>
          </a:p>
          <a:p>
            <a:pPr indent="0" lvl="0" marL="0" rtl="0" algn="ctr">
              <a:lnSpc>
                <a:spcPct val="100000"/>
              </a:lnSpc>
              <a:spcBef>
                <a:spcPts val="0"/>
              </a:spcBef>
              <a:spcAft>
                <a:spcPts val="0"/>
              </a:spcAft>
              <a:buSzPts val="1440"/>
              <a:buNone/>
            </a:pPr>
            <a:r>
              <a:rPr b="1" lang="en-GB" sz="2800">
                <a:solidFill>
                  <a:schemeClr val="dk1"/>
                </a:solidFill>
              </a:rPr>
              <a:t>During the Reception day the children will access the 7 areas of learning through structured play to work independently and demonstrate the skills they have learnt.</a:t>
            </a:r>
            <a:endParaRPr b="1" sz="2200">
              <a:solidFill>
                <a:schemeClr val="dk1"/>
              </a:solidFill>
            </a:endParaRPr>
          </a:p>
        </p:txBody>
      </p:sp>
      <p:sp>
        <p:nvSpPr>
          <p:cNvPr id="213" name="Google Shape;213;g12e17eef5b6_0_23"/>
          <p:cNvSpPr txBox="1"/>
          <p:nvPr/>
        </p:nvSpPr>
        <p:spPr>
          <a:xfrm>
            <a:off x="880844" y="342028"/>
            <a:ext cx="10310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0000"/>
              </a:buClr>
              <a:buSzPts val="3300"/>
              <a:buFont typeface="Comic Sans MS"/>
              <a:buNone/>
            </a:pPr>
            <a:r>
              <a:rPr b="1" i="0" lang="en-GB" sz="6000" u="none" cap="none" strike="noStrike">
                <a:solidFill>
                  <a:schemeClr val="dk1"/>
                </a:solidFill>
                <a:latin typeface="Century Gothic"/>
                <a:ea typeface="Century Gothic"/>
                <a:cs typeface="Century Gothic"/>
                <a:sym typeface="Century Gothic"/>
              </a:rPr>
              <a:t>In the afternoon…</a:t>
            </a:r>
            <a:endParaRPr b="0" i="0" sz="6000" u="none" cap="none" strike="noStrike">
              <a:solidFill>
                <a:schemeClr val="dk1"/>
              </a:solidFill>
              <a:latin typeface="Century Gothic"/>
              <a:ea typeface="Century Gothic"/>
              <a:cs typeface="Century Gothic"/>
              <a:sym typeface="Century Gothic"/>
            </a:endParaRPr>
          </a:p>
        </p:txBody>
      </p:sp>
      <p:pic>
        <p:nvPicPr>
          <p:cNvPr descr="https://tapestryjournal.com/tn/pages/s_30191/p_05-2021/t_o_20836_dvchryr64xapjfbr990gn9bjt1za6htn.jpg?s=30191&amp;u=546&amp;Expires=1625069718&amp;Signature=VYqHQBoL0OVyM5rsjyQfRKNK6H0JCmQgQ4lOzqApQ8L5j4BKA66llMQx~OTJDcARKZaExZZswT9iKXZZJ89u6fEhGNx6DAJ21XR3xstwrUGGzqzHXhHPp1nNtY3y5Jh2CVs4o3Va5koq9uM-9SHBBBNXzOPlfNjQN~bx~aNBx~8vitt~MLcHI9~00rxRLEPFODGy7O89z~OK4N3TzH4l4~UnOLuVIZUVEXxZvenLf0qMA5tUCStnPkbq88Lfqn30Rzswu3LLKdVclJIuJRs6k1tUE4kw7mFCs34HWixFxQxPhPJzERf0LHW27vdJj1V6gxyFSSOFO3yG00X8~pzJag__&amp;Key-Pair-Id=APKAJUSDRV55TOQKSATA" id="214" name="Google Shape;214;g12e17eef5b6_0_23"/>
          <p:cNvPicPr preferRelativeResize="0"/>
          <p:nvPr/>
        </p:nvPicPr>
        <p:blipFill rotWithShape="1">
          <a:blip r:embed="rId3">
            <a:alphaModFix/>
          </a:blip>
          <a:srcRect b="0" l="0" r="0" t="0"/>
          <a:stretch/>
        </p:blipFill>
        <p:spPr>
          <a:xfrm rot="-493756">
            <a:off x="9757477" y="331777"/>
            <a:ext cx="2017489" cy="2017489"/>
          </a:xfrm>
          <a:prstGeom prst="rect">
            <a:avLst/>
          </a:prstGeom>
          <a:noFill/>
          <a:ln>
            <a:noFill/>
          </a:ln>
        </p:spPr>
      </p:pic>
      <p:pic>
        <p:nvPicPr>
          <p:cNvPr descr="https://tapestryjournal.com/sg/pages/s_30191/p_06-2021/t_o_21411_gwcsg833ghbhrtvyp53p381gm5w25psg.jpg?s=30191&amp;u=546&amp;Expires=1625069718&amp;Signature=dkCeZM4wTHJxcXxL0P-HxZYowVn8rahtQqXEGwzhBrsSpIeoQUos-d5YNQsWd3HXLxpScsd67UD-mOTgYBY21DG5yHC923DpdWUkML0zshJD3I~vXl0x1cJNgq1RF~P-wJ72q2SRJzRuop1gCc0be0e95Wr2dtmoFxkFr2un8XPZsOLTvHwbLYBFdgq35b-krxClapK9W03wVnU~UkX4FCWC4isB3kgeVw-VA846BqlTJ1en6SwMkyJIvYWMigaj1~Ai4Tvj8~i1Z-63bDY-X1QPYv62exNx8pQEwtLofNJhzqbNn2jBvm4ARq4ASJJrEN3k3iy7W8AeD9zKOKLY8g__&amp;Key-Pair-Id=APKAJUSDRV55TOQKSATA" id="215" name="Google Shape;215;g12e17eef5b6_0_23"/>
          <p:cNvPicPr preferRelativeResize="0"/>
          <p:nvPr/>
        </p:nvPicPr>
        <p:blipFill rotWithShape="1">
          <a:blip r:embed="rId4">
            <a:alphaModFix/>
          </a:blip>
          <a:srcRect b="0" l="0" r="0" t="0"/>
          <a:stretch/>
        </p:blipFill>
        <p:spPr>
          <a:xfrm rot="198527">
            <a:off x="9388425" y="2357229"/>
            <a:ext cx="2143534" cy="21435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2018-07-06T11:42:51Z</dcterms:created>
  <dc:creator>R Farrell</dc:creator>
</cp:coreProperties>
</file>