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68" r:id="rId4"/>
    <p:sldId id="273" r:id="rId5"/>
    <p:sldId id="274" r:id="rId6"/>
    <p:sldId id="275" r:id="rId7"/>
    <p:sldId id="276" r:id="rId8"/>
    <p:sldId id="277" r:id="rId9"/>
    <p:sldId id="269" r:id="rId10"/>
    <p:sldId id="278" r:id="rId11"/>
    <p:sldId id="279" r:id="rId12"/>
    <p:sldId id="280" r:id="rId13"/>
    <p:sldId id="281" r:id="rId14"/>
    <p:sldId id="282" r:id="rId15"/>
    <p:sldId id="283" r:id="rId16"/>
    <p:sldId id="284" r:id="rId17"/>
    <p:sldId id="285" r:id="rId18"/>
    <p:sldId id="286" r:id="rId19"/>
    <p:sldId id="28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61" d="100"/>
          <a:sy n="61" d="100"/>
        </p:scale>
        <p:origin x="72"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43431-A7E6-B841-5C94-BEEAB5E19A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E7A5C84-210F-A54B-1064-074C87B17E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0CDEC9E-E7D5-CB10-2750-B7FA6CD1DCA9}"/>
              </a:ext>
            </a:extLst>
          </p:cNvPr>
          <p:cNvSpPr>
            <a:spLocks noGrp="1"/>
          </p:cNvSpPr>
          <p:nvPr>
            <p:ph type="dt" sz="half" idx="10"/>
          </p:nvPr>
        </p:nvSpPr>
        <p:spPr/>
        <p:txBody>
          <a:bodyPr/>
          <a:lstStyle/>
          <a:p>
            <a:fld id="{D3031D9D-6C27-46FD-8E11-73A958341E80}" type="datetimeFigureOut">
              <a:rPr lang="en-GB" smtClean="0"/>
              <a:t>26/02/2024</a:t>
            </a:fld>
            <a:endParaRPr lang="en-GB"/>
          </a:p>
        </p:txBody>
      </p:sp>
      <p:sp>
        <p:nvSpPr>
          <p:cNvPr id="5" name="Footer Placeholder 4">
            <a:extLst>
              <a:ext uri="{FF2B5EF4-FFF2-40B4-BE49-F238E27FC236}">
                <a16:creationId xmlns:a16="http://schemas.microsoft.com/office/drawing/2014/main" id="{111A5B8E-5647-C06A-2E88-1B5161BE4A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F77676-9B15-4899-FFA7-32FE12EDF109}"/>
              </a:ext>
            </a:extLst>
          </p:cNvPr>
          <p:cNvSpPr>
            <a:spLocks noGrp="1"/>
          </p:cNvSpPr>
          <p:nvPr>
            <p:ph type="sldNum" sz="quarter" idx="12"/>
          </p:nvPr>
        </p:nvSpPr>
        <p:spPr/>
        <p:txBody>
          <a:bodyPr/>
          <a:lstStyle/>
          <a:p>
            <a:fld id="{92F5F762-16A1-4983-9807-9837D003CC21}" type="slidenum">
              <a:rPr lang="en-GB" smtClean="0"/>
              <a:t>‹#›</a:t>
            </a:fld>
            <a:endParaRPr lang="en-GB"/>
          </a:p>
        </p:txBody>
      </p:sp>
    </p:spTree>
    <p:extLst>
      <p:ext uri="{BB962C8B-B14F-4D97-AF65-F5344CB8AC3E}">
        <p14:creationId xmlns:p14="http://schemas.microsoft.com/office/powerpoint/2010/main" val="3111422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D651B-6AB3-54B9-5E69-846A0958629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1C31433-2E92-A40D-2791-D81F11E1A9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237BD8-38B6-7293-1099-9EA7A7AF2B0B}"/>
              </a:ext>
            </a:extLst>
          </p:cNvPr>
          <p:cNvSpPr>
            <a:spLocks noGrp="1"/>
          </p:cNvSpPr>
          <p:nvPr>
            <p:ph type="dt" sz="half" idx="10"/>
          </p:nvPr>
        </p:nvSpPr>
        <p:spPr/>
        <p:txBody>
          <a:bodyPr/>
          <a:lstStyle/>
          <a:p>
            <a:fld id="{D3031D9D-6C27-46FD-8E11-73A958341E80}" type="datetimeFigureOut">
              <a:rPr lang="en-GB" smtClean="0"/>
              <a:t>26/02/2024</a:t>
            </a:fld>
            <a:endParaRPr lang="en-GB"/>
          </a:p>
        </p:txBody>
      </p:sp>
      <p:sp>
        <p:nvSpPr>
          <p:cNvPr id="5" name="Footer Placeholder 4">
            <a:extLst>
              <a:ext uri="{FF2B5EF4-FFF2-40B4-BE49-F238E27FC236}">
                <a16:creationId xmlns:a16="http://schemas.microsoft.com/office/drawing/2014/main" id="{86E6A2ED-2035-2DEA-D55D-24FA13AAA7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673DC0-7AF3-BEBC-0606-4555E3F2BD35}"/>
              </a:ext>
            </a:extLst>
          </p:cNvPr>
          <p:cNvSpPr>
            <a:spLocks noGrp="1"/>
          </p:cNvSpPr>
          <p:nvPr>
            <p:ph type="sldNum" sz="quarter" idx="12"/>
          </p:nvPr>
        </p:nvSpPr>
        <p:spPr/>
        <p:txBody>
          <a:bodyPr/>
          <a:lstStyle/>
          <a:p>
            <a:fld id="{92F5F762-16A1-4983-9807-9837D003CC21}" type="slidenum">
              <a:rPr lang="en-GB" smtClean="0"/>
              <a:t>‹#›</a:t>
            </a:fld>
            <a:endParaRPr lang="en-GB"/>
          </a:p>
        </p:txBody>
      </p:sp>
    </p:spTree>
    <p:extLst>
      <p:ext uri="{BB962C8B-B14F-4D97-AF65-F5344CB8AC3E}">
        <p14:creationId xmlns:p14="http://schemas.microsoft.com/office/powerpoint/2010/main" val="3727362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3623DD-BA59-FE46-688C-AB407C9F3EE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FB0531E-CF76-608C-95ED-59044CC917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C6ADA9-0742-25A5-E5AE-517C35C75644}"/>
              </a:ext>
            </a:extLst>
          </p:cNvPr>
          <p:cNvSpPr>
            <a:spLocks noGrp="1"/>
          </p:cNvSpPr>
          <p:nvPr>
            <p:ph type="dt" sz="half" idx="10"/>
          </p:nvPr>
        </p:nvSpPr>
        <p:spPr/>
        <p:txBody>
          <a:bodyPr/>
          <a:lstStyle/>
          <a:p>
            <a:fld id="{D3031D9D-6C27-46FD-8E11-73A958341E80}" type="datetimeFigureOut">
              <a:rPr lang="en-GB" smtClean="0"/>
              <a:t>26/02/2024</a:t>
            </a:fld>
            <a:endParaRPr lang="en-GB"/>
          </a:p>
        </p:txBody>
      </p:sp>
      <p:sp>
        <p:nvSpPr>
          <p:cNvPr id="5" name="Footer Placeholder 4">
            <a:extLst>
              <a:ext uri="{FF2B5EF4-FFF2-40B4-BE49-F238E27FC236}">
                <a16:creationId xmlns:a16="http://schemas.microsoft.com/office/drawing/2014/main" id="{AB625B48-F454-8D9D-884B-FC37153B5C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B476B4-6A8C-2811-A7FF-A19849C651F1}"/>
              </a:ext>
            </a:extLst>
          </p:cNvPr>
          <p:cNvSpPr>
            <a:spLocks noGrp="1"/>
          </p:cNvSpPr>
          <p:nvPr>
            <p:ph type="sldNum" sz="quarter" idx="12"/>
          </p:nvPr>
        </p:nvSpPr>
        <p:spPr/>
        <p:txBody>
          <a:bodyPr/>
          <a:lstStyle/>
          <a:p>
            <a:fld id="{92F5F762-16A1-4983-9807-9837D003CC21}" type="slidenum">
              <a:rPr lang="en-GB" smtClean="0"/>
              <a:t>‹#›</a:t>
            </a:fld>
            <a:endParaRPr lang="en-GB"/>
          </a:p>
        </p:txBody>
      </p:sp>
    </p:spTree>
    <p:extLst>
      <p:ext uri="{BB962C8B-B14F-4D97-AF65-F5344CB8AC3E}">
        <p14:creationId xmlns:p14="http://schemas.microsoft.com/office/powerpoint/2010/main" val="4212602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C299E-675A-6FE8-9721-91319CB710B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3E0296-7293-928B-CD26-68C5F82DAD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71C3CF-28CF-4C93-8669-12795531591B}"/>
              </a:ext>
            </a:extLst>
          </p:cNvPr>
          <p:cNvSpPr>
            <a:spLocks noGrp="1"/>
          </p:cNvSpPr>
          <p:nvPr>
            <p:ph type="dt" sz="half" idx="10"/>
          </p:nvPr>
        </p:nvSpPr>
        <p:spPr/>
        <p:txBody>
          <a:bodyPr/>
          <a:lstStyle/>
          <a:p>
            <a:fld id="{D3031D9D-6C27-46FD-8E11-73A958341E80}" type="datetimeFigureOut">
              <a:rPr lang="en-GB" smtClean="0"/>
              <a:t>26/02/2024</a:t>
            </a:fld>
            <a:endParaRPr lang="en-GB"/>
          </a:p>
        </p:txBody>
      </p:sp>
      <p:sp>
        <p:nvSpPr>
          <p:cNvPr id="5" name="Footer Placeholder 4">
            <a:extLst>
              <a:ext uri="{FF2B5EF4-FFF2-40B4-BE49-F238E27FC236}">
                <a16:creationId xmlns:a16="http://schemas.microsoft.com/office/drawing/2014/main" id="{B86204B7-68DD-4AEE-D3E1-D9CABC2F90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691BB4-0FF2-1C8E-FAE1-C58A6DEB29B8}"/>
              </a:ext>
            </a:extLst>
          </p:cNvPr>
          <p:cNvSpPr>
            <a:spLocks noGrp="1"/>
          </p:cNvSpPr>
          <p:nvPr>
            <p:ph type="sldNum" sz="quarter" idx="12"/>
          </p:nvPr>
        </p:nvSpPr>
        <p:spPr/>
        <p:txBody>
          <a:bodyPr/>
          <a:lstStyle/>
          <a:p>
            <a:fld id="{92F5F762-16A1-4983-9807-9837D003CC21}" type="slidenum">
              <a:rPr lang="en-GB" smtClean="0"/>
              <a:t>‹#›</a:t>
            </a:fld>
            <a:endParaRPr lang="en-GB"/>
          </a:p>
        </p:txBody>
      </p:sp>
    </p:spTree>
    <p:extLst>
      <p:ext uri="{BB962C8B-B14F-4D97-AF65-F5344CB8AC3E}">
        <p14:creationId xmlns:p14="http://schemas.microsoft.com/office/powerpoint/2010/main" val="4186759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EDD92-3ACB-0BC1-D0EF-BE3D55A6F2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D2E24C7-C0EF-D209-57D4-84AF2DF53C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073C31-373F-C139-B176-8EA898C8BA8F}"/>
              </a:ext>
            </a:extLst>
          </p:cNvPr>
          <p:cNvSpPr>
            <a:spLocks noGrp="1"/>
          </p:cNvSpPr>
          <p:nvPr>
            <p:ph type="dt" sz="half" idx="10"/>
          </p:nvPr>
        </p:nvSpPr>
        <p:spPr/>
        <p:txBody>
          <a:bodyPr/>
          <a:lstStyle/>
          <a:p>
            <a:fld id="{D3031D9D-6C27-46FD-8E11-73A958341E80}" type="datetimeFigureOut">
              <a:rPr lang="en-GB" smtClean="0"/>
              <a:t>26/02/2024</a:t>
            </a:fld>
            <a:endParaRPr lang="en-GB"/>
          </a:p>
        </p:txBody>
      </p:sp>
      <p:sp>
        <p:nvSpPr>
          <p:cNvPr id="5" name="Footer Placeholder 4">
            <a:extLst>
              <a:ext uri="{FF2B5EF4-FFF2-40B4-BE49-F238E27FC236}">
                <a16:creationId xmlns:a16="http://schemas.microsoft.com/office/drawing/2014/main" id="{D1EB95C1-DEB3-31B1-91A8-B82CCA681D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4090BC-E138-8243-5AD9-BF7890523756}"/>
              </a:ext>
            </a:extLst>
          </p:cNvPr>
          <p:cNvSpPr>
            <a:spLocks noGrp="1"/>
          </p:cNvSpPr>
          <p:nvPr>
            <p:ph type="sldNum" sz="quarter" idx="12"/>
          </p:nvPr>
        </p:nvSpPr>
        <p:spPr/>
        <p:txBody>
          <a:bodyPr/>
          <a:lstStyle/>
          <a:p>
            <a:fld id="{92F5F762-16A1-4983-9807-9837D003CC21}" type="slidenum">
              <a:rPr lang="en-GB" smtClean="0"/>
              <a:t>‹#›</a:t>
            </a:fld>
            <a:endParaRPr lang="en-GB"/>
          </a:p>
        </p:txBody>
      </p:sp>
    </p:spTree>
    <p:extLst>
      <p:ext uri="{BB962C8B-B14F-4D97-AF65-F5344CB8AC3E}">
        <p14:creationId xmlns:p14="http://schemas.microsoft.com/office/powerpoint/2010/main" val="3415143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69D40-D094-3EDB-F73A-F2ED2168020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E7A827-EB88-6938-6B5A-A89450E7E9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D9E5D3B-59A7-9CB7-C7D7-5DB7DB9CCB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033359B-CC97-40F1-2BCF-4221743A26F7}"/>
              </a:ext>
            </a:extLst>
          </p:cNvPr>
          <p:cNvSpPr>
            <a:spLocks noGrp="1"/>
          </p:cNvSpPr>
          <p:nvPr>
            <p:ph type="dt" sz="half" idx="10"/>
          </p:nvPr>
        </p:nvSpPr>
        <p:spPr/>
        <p:txBody>
          <a:bodyPr/>
          <a:lstStyle/>
          <a:p>
            <a:fld id="{D3031D9D-6C27-46FD-8E11-73A958341E80}" type="datetimeFigureOut">
              <a:rPr lang="en-GB" smtClean="0"/>
              <a:t>26/02/2024</a:t>
            </a:fld>
            <a:endParaRPr lang="en-GB"/>
          </a:p>
        </p:txBody>
      </p:sp>
      <p:sp>
        <p:nvSpPr>
          <p:cNvPr id="6" name="Footer Placeholder 5">
            <a:extLst>
              <a:ext uri="{FF2B5EF4-FFF2-40B4-BE49-F238E27FC236}">
                <a16:creationId xmlns:a16="http://schemas.microsoft.com/office/drawing/2014/main" id="{94BC4997-598C-CB67-E697-9044AFD016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263704-8CB9-BFFD-8253-3150C96E91C5}"/>
              </a:ext>
            </a:extLst>
          </p:cNvPr>
          <p:cNvSpPr>
            <a:spLocks noGrp="1"/>
          </p:cNvSpPr>
          <p:nvPr>
            <p:ph type="sldNum" sz="quarter" idx="12"/>
          </p:nvPr>
        </p:nvSpPr>
        <p:spPr/>
        <p:txBody>
          <a:bodyPr/>
          <a:lstStyle/>
          <a:p>
            <a:fld id="{92F5F762-16A1-4983-9807-9837D003CC21}" type="slidenum">
              <a:rPr lang="en-GB" smtClean="0"/>
              <a:t>‹#›</a:t>
            </a:fld>
            <a:endParaRPr lang="en-GB"/>
          </a:p>
        </p:txBody>
      </p:sp>
    </p:spTree>
    <p:extLst>
      <p:ext uri="{BB962C8B-B14F-4D97-AF65-F5344CB8AC3E}">
        <p14:creationId xmlns:p14="http://schemas.microsoft.com/office/powerpoint/2010/main" val="1573845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1AE83-8A6F-D2B3-6C2C-2DDE02A0E24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29CF4D-8D04-5D9E-D8F5-32F005F76F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2A6FA2-1B07-C73F-3975-F72F108E71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DBB244C-6788-F411-C7CB-D2BEC48B0C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0B5877-2B80-A1BB-23BB-FB07E5C7C4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C5D22B9-B3BC-50F5-E73C-70E65B1B688D}"/>
              </a:ext>
            </a:extLst>
          </p:cNvPr>
          <p:cNvSpPr>
            <a:spLocks noGrp="1"/>
          </p:cNvSpPr>
          <p:nvPr>
            <p:ph type="dt" sz="half" idx="10"/>
          </p:nvPr>
        </p:nvSpPr>
        <p:spPr/>
        <p:txBody>
          <a:bodyPr/>
          <a:lstStyle/>
          <a:p>
            <a:fld id="{D3031D9D-6C27-46FD-8E11-73A958341E80}" type="datetimeFigureOut">
              <a:rPr lang="en-GB" smtClean="0"/>
              <a:t>26/02/2024</a:t>
            </a:fld>
            <a:endParaRPr lang="en-GB"/>
          </a:p>
        </p:txBody>
      </p:sp>
      <p:sp>
        <p:nvSpPr>
          <p:cNvPr id="8" name="Footer Placeholder 7">
            <a:extLst>
              <a:ext uri="{FF2B5EF4-FFF2-40B4-BE49-F238E27FC236}">
                <a16:creationId xmlns:a16="http://schemas.microsoft.com/office/drawing/2014/main" id="{7F022BAD-D0B0-484B-2232-AB5BDF16B0F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3E60B8B-5E96-6CC5-9C90-ADE38B856843}"/>
              </a:ext>
            </a:extLst>
          </p:cNvPr>
          <p:cNvSpPr>
            <a:spLocks noGrp="1"/>
          </p:cNvSpPr>
          <p:nvPr>
            <p:ph type="sldNum" sz="quarter" idx="12"/>
          </p:nvPr>
        </p:nvSpPr>
        <p:spPr/>
        <p:txBody>
          <a:bodyPr/>
          <a:lstStyle/>
          <a:p>
            <a:fld id="{92F5F762-16A1-4983-9807-9837D003CC21}" type="slidenum">
              <a:rPr lang="en-GB" smtClean="0"/>
              <a:t>‹#›</a:t>
            </a:fld>
            <a:endParaRPr lang="en-GB"/>
          </a:p>
        </p:txBody>
      </p:sp>
    </p:spTree>
    <p:extLst>
      <p:ext uri="{BB962C8B-B14F-4D97-AF65-F5344CB8AC3E}">
        <p14:creationId xmlns:p14="http://schemas.microsoft.com/office/powerpoint/2010/main" val="1601494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AC7B8-C3EE-4DE2-4236-F36DCFC39A6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BD0D3A7-3B4E-5D4D-57E3-E1BDB6AC606B}"/>
              </a:ext>
            </a:extLst>
          </p:cNvPr>
          <p:cNvSpPr>
            <a:spLocks noGrp="1"/>
          </p:cNvSpPr>
          <p:nvPr>
            <p:ph type="dt" sz="half" idx="10"/>
          </p:nvPr>
        </p:nvSpPr>
        <p:spPr/>
        <p:txBody>
          <a:bodyPr/>
          <a:lstStyle/>
          <a:p>
            <a:fld id="{D3031D9D-6C27-46FD-8E11-73A958341E80}" type="datetimeFigureOut">
              <a:rPr lang="en-GB" smtClean="0"/>
              <a:t>26/02/2024</a:t>
            </a:fld>
            <a:endParaRPr lang="en-GB"/>
          </a:p>
        </p:txBody>
      </p:sp>
      <p:sp>
        <p:nvSpPr>
          <p:cNvPr id="4" name="Footer Placeholder 3">
            <a:extLst>
              <a:ext uri="{FF2B5EF4-FFF2-40B4-BE49-F238E27FC236}">
                <a16:creationId xmlns:a16="http://schemas.microsoft.com/office/drawing/2014/main" id="{84D23065-18CF-E5AB-D593-D35CE41508C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18D3C7E-AED5-CBAA-2AAF-863986872F9A}"/>
              </a:ext>
            </a:extLst>
          </p:cNvPr>
          <p:cNvSpPr>
            <a:spLocks noGrp="1"/>
          </p:cNvSpPr>
          <p:nvPr>
            <p:ph type="sldNum" sz="quarter" idx="12"/>
          </p:nvPr>
        </p:nvSpPr>
        <p:spPr/>
        <p:txBody>
          <a:bodyPr/>
          <a:lstStyle/>
          <a:p>
            <a:fld id="{92F5F762-16A1-4983-9807-9837D003CC21}" type="slidenum">
              <a:rPr lang="en-GB" smtClean="0"/>
              <a:t>‹#›</a:t>
            </a:fld>
            <a:endParaRPr lang="en-GB"/>
          </a:p>
        </p:txBody>
      </p:sp>
    </p:spTree>
    <p:extLst>
      <p:ext uri="{BB962C8B-B14F-4D97-AF65-F5344CB8AC3E}">
        <p14:creationId xmlns:p14="http://schemas.microsoft.com/office/powerpoint/2010/main" val="502720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75E987-06EB-57CF-700E-37AB055C297D}"/>
              </a:ext>
            </a:extLst>
          </p:cNvPr>
          <p:cNvSpPr>
            <a:spLocks noGrp="1"/>
          </p:cNvSpPr>
          <p:nvPr>
            <p:ph type="dt" sz="half" idx="10"/>
          </p:nvPr>
        </p:nvSpPr>
        <p:spPr/>
        <p:txBody>
          <a:bodyPr/>
          <a:lstStyle/>
          <a:p>
            <a:fld id="{D3031D9D-6C27-46FD-8E11-73A958341E80}" type="datetimeFigureOut">
              <a:rPr lang="en-GB" smtClean="0"/>
              <a:t>26/02/2024</a:t>
            </a:fld>
            <a:endParaRPr lang="en-GB"/>
          </a:p>
        </p:txBody>
      </p:sp>
      <p:sp>
        <p:nvSpPr>
          <p:cNvPr id="3" name="Footer Placeholder 2">
            <a:extLst>
              <a:ext uri="{FF2B5EF4-FFF2-40B4-BE49-F238E27FC236}">
                <a16:creationId xmlns:a16="http://schemas.microsoft.com/office/drawing/2014/main" id="{8D1A9B7C-891A-080A-511A-13D57766E9F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9E3F4F5-DD8F-CE41-2BBC-7E91FAC81ECA}"/>
              </a:ext>
            </a:extLst>
          </p:cNvPr>
          <p:cNvSpPr>
            <a:spLocks noGrp="1"/>
          </p:cNvSpPr>
          <p:nvPr>
            <p:ph type="sldNum" sz="quarter" idx="12"/>
          </p:nvPr>
        </p:nvSpPr>
        <p:spPr/>
        <p:txBody>
          <a:bodyPr/>
          <a:lstStyle/>
          <a:p>
            <a:fld id="{92F5F762-16A1-4983-9807-9837D003CC21}" type="slidenum">
              <a:rPr lang="en-GB" smtClean="0"/>
              <a:t>‹#›</a:t>
            </a:fld>
            <a:endParaRPr lang="en-GB"/>
          </a:p>
        </p:txBody>
      </p:sp>
    </p:spTree>
    <p:extLst>
      <p:ext uri="{BB962C8B-B14F-4D97-AF65-F5344CB8AC3E}">
        <p14:creationId xmlns:p14="http://schemas.microsoft.com/office/powerpoint/2010/main" val="4013313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65BAF-7C1B-16F4-F055-40DE24495E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934F6A5-0983-D41A-919C-6FD7EDD00A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36A0FBD-CCAE-9A98-36A9-6082E56E71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546ABC-78EC-8131-0D4C-F166CFDBD6EE}"/>
              </a:ext>
            </a:extLst>
          </p:cNvPr>
          <p:cNvSpPr>
            <a:spLocks noGrp="1"/>
          </p:cNvSpPr>
          <p:nvPr>
            <p:ph type="dt" sz="half" idx="10"/>
          </p:nvPr>
        </p:nvSpPr>
        <p:spPr/>
        <p:txBody>
          <a:bodyPr/>
          <a:lstStyle/>
          <a:p>
            <a:fld id="{D3031D9D-6C27-46FD-8E11-73A958341E80}" type="datetimeFigureOut">
              <a:rPr lang="en-GB" smtClean="0"/>
              <a:t>26/02/2024</a:t>
            </a:fld>
            <a:endParaRPr lang="en-GB"/>
          </a:p>
        </p:txBody>
      </p:sp>
      <p:sp>
        <p:nvSpPr>
          <p:cNvPr id="6" name="Footer Placeholder 5">
            <a:extLst>
              <a:ext uri="{FF2B5EF4-FFF2-40B4-BE49-F238E27FC236}">
                <a16:creationId xmlns:a16="http://schemas.microsoft.com/office/drawing/2014/main" id="{039B848A-6495-BC07-93DD-EEC597AD7C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FC952C-89D4-5A01-9240-3D6E8FAE6364}"/>
              </a:ext>
            </a:extLst>
          </p:cNvPr>
          <p:cNvSpPr>
            <a:spLocks noGrp="1"/>
          </p:cNvSpPr>
          <p:nvPr>
            <p:ph type="sldNum" sz="quarter" idx="12"/>
          </p:nvPr>
        </p:nvSpPr>
        <p:spPr/>
        <p:txBody>
          <a:bodyPr/>
          <a:lstStyle/>
          <a:p>
            <a:fld id="{92F5F762-16A1-4983-9807-9837D003CC21}" type="slidenum">
              <a:rPr lang="en-GB" smtClean="0"/>
              <a:t>‹#›</a:t>
            </a:fld>
            <a:endParaRPr lang="en-GB"/>
          </a:p>
        </p:txBody>
      </p:sp>
    </p:spTree>
    <p:extLst>
      <p:ext uri="{BB962C8B-B14F-4D97-AF65-F5344CB8AC3E}">
        <p14:creationId xmlns:p14="http://schemas.microsoft.com/office/powerpoint/2010/main" val="1853615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4FA5E-0876-0092-F4ED-D71491A234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E4A2F88-202D-B1E1-87BD-0D50EA1D74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74150AA-984B-0CB1-B8AA-ED77310645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F66CC1-CE76-1236-BA4F-0A00D8EDEC4D}"/>
              </a:ext>
            </a:extLst>
          </p:cNvPr>
          <p:cNvSpPr>
            <a:spLocks noGrp="1"/>
          </p:cNvSpPr>
          <p:nvPr>
            <p:ph type="dt" sz="half" idx="10"/>
          </p:nvPr>
        </p:nvSpPr>
        <p:spPr/>
        <p:txBody>
          <a:bodyPr/>
          <a:lstStyle/>
          <a:p>
            <a:fld id="{D3031D9D-6C27-46FD-8E11-73A958341E80}" type="datetimeFigureOut">
              <a:rPr lang="en-GB" smtClean="0"/>
              <a:t>26/02/2024</a:t>
            </a:fld>
            <a:endParaRPr lang="en-GB"/>
          </a:p>
        </p:txBody>
      </p:sp>
      <p:sp>
        <p:nvSpPr>
          <p:cNvPr id="6" name="Footer Placeholder 5">
            <a:extLst>
              <a:ext uri="{FF2B5EF4-FFF2-40B4-BE49-F238E27FC236}">
                <a16:creationId xmlns:a16="http://schemas.microsoft.com/office/drawing/2014/main" id="{CD9CCC9A-8537-11B9-5FF5-AF49D8F14C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659D38-F745-A230-FB47-892CE7092BA4}"/>
              </a:ext>
            </a:extLst>
          </p:cNvPr>
          <p:cNvSpPr>
            <a:spLocks noGrp="1"/>
          </p:cNvSpPr>
          <p:nvPr>
            <p:ph type="sldNum" sz="quarter" idx="12"/>
          </p:nvPr>
        </p:nvSpPr>
        <p:spPr/>
        <p:txBody>
          <a:bodyPr/>
          <a:lstStyle/>
          <a:p>
            <a:fld id="{92F5F762-16A1-4983-9807-9837D003CC21}" type="slidenum">
              <a:rPr lang="en-GB" smtClean="0"/>
              <a:t>‹#›</a:t>
            </a:fld>
            <a:endParaRPr lang="en-GB"/>
          </a:p>
        </p:txBody>
      </p:sp>
    </p:spTree>
    <p:extLst>
      <p:ext uri="{BB962C8B-B14F-4D97-AF65-F5344CB8AC3E}">
        <p14:creationId xmlns:p14="http://schemas.microsoft.com/office/powerpoint/2010/main" val="3480792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40610E-F4F7-3E51-4A1C-3D96F3E138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1B7DEE-0CC5-F649-4B04-C5427B6497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C5587F-497A-EABF-A429-95FD914911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031D9D-6C27-46FD-8E11-73A958341E80}" type="datetimeFigureOut">
              <a:rPr lang="en-GB" smtClean="0"/>
              <a:t>26/02/2024</a:t>
            </a:fld>
            <a:endParaRPr lang="en-GB"/>
          </a:p>
        </p:txBody>
      </p:sp>
      <p:sp>
        <p:nvSpPr>
          <p:cNvPr id="5" name="Footer Placeholder 4">
            <a:extLst>
              <a:ext uri="{FF2B5EF4-FFF2-40B4-BE49-F238E27FC236}">
                <a16:creationId xmlns:a16="http://schemas.microsoft.com/office/drawing/2014/main" id="{C6DAFBE8-1317-14D0-854F-6B35934EAC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D8F8963-C705-EC3E-6E99-8B8CBCFB4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F5F762-16A1-4983-9807-9837D003CC21}" type="slidenum">
              <a:rPr lang="en-GB" smtClean="0"/>
              <a:t>‹#›</a:t>
            </a:fld>
            <a:endParaRPr lang="en-GB"/>
          </a:p>
        </p:txBody>
      </p:sp>
    </p:spTree>
    <p:extLst>
      <p:ext uri="{BB962C8B-B14F-4D97-AF65-F5344CB8AC3E}">
        <p14:creationId xmlns:p14="http://schemas.microsoft.com/office/powerpoint/2010/main" val="10151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5AE9FC70-8A26-4CF2-8E04-EBDADB8B81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09CB703-C563-4F1F-BF28-83C06E978C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966B5CAA-5F59-76C7-A728-39BF5E98C01E}"/>
              </a:ext>
            </a:extLst>
          </p:cNvPr>
          <p:cNvSpPr>
            <a:spLocks noGrp="1"/>
          </p:cNvSpPr>
          <p:nvPr>
            <p:ph type="ctrTitle"/>
          </p:nvPr>
        </p:nvSpPr>
        <p:spPr>
          <a:xfrm>
            <a:off x="5207000" y="583345"/>
            <a:ext cx="5833787" cy="2274155"/>
          </a:xfrm>
        </p:spPr>
        <p:txBody>
          <a:bodyPr anchor="b">
            <a:normAutofit/>
          </a:bodyPr>
          <a:lstStyle/>
          <a:p>
            <a:pPr algn="r"/>
            <a:r>
              <a:rPr lang="en-GB" sz="3900" dirty="0">
                <a:solidFill>
                  <a:srgbClr val="FFFFFF"/>
                </a:solidFill>
              </a:rPr>
              <a:t>STAYING SAFE ONLINE.</a:t>
            </a:r>
            <a:br>
              <a:rPr lang="en-GB" sz="3900" dirty="0">
                <a:solidFill>
                  <a:srgbClr val="FFFFFF"/>
                </a:solidFill>
              </a:rPr>
            </a:br>
            <a:r>
              <a:rPr lang="en-GB" sz="3900" dirty="0">
                <a:solidFill>
                  <a:srgbClr val="FFFFFF"/>
                </a:solidFill>
                <a:effectLst/>
                <a:latin typeface="Times New Roman" panose="02020603050405020304" pitchFamily="18" charset="0"/>
                <a:ea typeface="Times New Roman" panose="02020603050405020304" pitchFamily="18" charset="0"/>
              </a:rPr>
              <a:t/>
            </a:r>
            <a:br>
              <a:rPr lang="en-GB" sz="3900" dirty="0">
                <a:solidFill>
                  <a:srgbClr val="FFFFFF"/>
                </a:solidFill>
                <a:effectLst/>
                <a:latin typeface="Times New Roman" panose="02020603050405020304" pitchFamily="18" charset="0"/>
                <a:ea typeface="Times New Roman" panose="02020603050405020304" pitchFamily="18" charset="0"/>
              </a:rPr>
            </a:br>
            <a:endParaRPr lang="en-GB" sz="3900" dirty="0">
              <a:solidFill>
                <a:srgbClr val="FFFFFF"/>
              </a:solidFill>
            </a:endParaRPr>
          </a:p>
        </p:txBody>
      </p:sp>
      <p:sp>
        <p:nvSpPr>
          <p:cNvPr id="3" name="Subtitle 2">
            <a:extLst>
              <a:ext uri="{FF2B5EF4-FFF2-40B4-BE49-F238E27FC236}">
                <a16:creationId xmlns:a16="http://schemas.microsoft.com/office/drawing/2014/main" id="{200A5117-6E87-3ACE-1B33-DF1E755BE426}"/>
              </a:ext>
            </a:extLst>
          </p:cNvPr>
          <p:cNvSpPr>
            <a:spLocks noGrp="1"/>
          </p:cNvSpPr>
          <p:nvPr>
            <p:ph type="subTitle" idx="1"/>
          </p:nvPr>
        </p:nvSpPr>
        <p:spPr>
          <a:xfrm>
            <a:off x="5078959" y="4073561"/>
            <a:ext cx="6646330" cy="1811206"/>
          </a:xfrm>
        </p:spPr>
        <p:txBody>
          <a:bodyPr>
            <a:normAutofit/>
          </a:bodyPr>
          <a:lstStyle/>
          <a:p>
            <a:pPr algn="r"/>
            <a:r>
              <a:rPr lang="en-GB" sz="2000" dirty="0">
                <a:solidFill>
                  <a:srgbClr val="FFFFFF"/>
                </a:solidFill>
              </a:rPr>
              <a:t>PRESENTED BY- PCSO Leah Rogers and PC Jon Williams.</a:t>
            </a:r>
          </a:p>
        </p:txBody>
      </p:sp>
      <p:sp>
        <p:nvSpPr>
          <p:cNvPr id="54"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041" y="25973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cxnSp>
        <p:nvCxnSpPr>
          <p:cNvPr id="56" name="Straight Connector 55">
            <a:extLst>
              <a:ext uri="{FF2B5EF4-FFF2-40B4-BE49-F238E27FC236}">
                <a16:creationId xmlns:a16="http://schemas.microsoft.com/office/drawing/2014/main"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C7B7459-DC18-FFC6-E44C-AA2BE63591B7}"/>
              </a:ext>
            </a:extLst>
          </p:cNvPr>
          <p:cNvPicPr>
            <a:picLocks noChangeAspect="1"/>
          </p:cNvPicPr>
          <p:nvPr/>
        </p:nvPicPr>
        <p:blipFill>
          <a:blip r:embed="rId2"/>
          <a:stretch>
            <a:fillRect/>
          </a:stretch>
        </p:blipFill>
        <p:spPr>
          <a:xfrm>
            <a:off x="1397583" y="3756609"/>
            <a:ext cx="3438949" cy="1332593"/>
          </a:xfrm>
          <a:prstGeom prst="rect">
            <a:avLst/>
          </a:prstGeom>
        </p:spPr>
      </p:pic>
      <p:sp>
        <p:nvSpPr>
          <p:cNvPr id="58"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7821" y="28266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60"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9869" y="610939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2809148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5" name="Rectangle 98">
            <a:extLst>
              <a:ext uri="{FF2B5EF4-FFF2-40B4-BE49-F238E27FC236}">
                <a16:creationId xmlns:a16="http://schemas.microsoft.com/office/drawing/2014/main" id="{2ABE1108-6423-4E53-85A1-817683043C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B88BF3F-FC0A-1D7F-0B71-A827CAD2B2D4}"/>
              </a:ext>
            </a:extLst>
          </p:cNvPr>
          <p:cNvPicPr>
            <a:picLocks noChangeAspect="1"/>
          </p:cNvPicPr>
          <p:nvPr/>
        </p:nvPicPr>
        <p:blipFill>
          <a:blip r:embed="rId2"/>
          <a:stretch>
            <a:fillRect/>
          </a:stretch>
        </p:blipFill>
        <p:spPr>
          <a:xfrm>
            <a:off x="239697" y="143739"/>
            <a:ext cx="3438442" cy="1329043"/>
          </a:xfrm>
          <a:prstGeom prst="rect">
            <a:avLst/>
          </a:prstGeom>
        </p:spPr>
      </p:pic>
      <p:sp>
        <p:nvSpPr>
          <p:cNvPr id="2" name="Rectangle 1">
            <a:extLst>
              <a:ext uri="{FF2B5EF4-FFF2-40B4-BE49-F238E27FC236}">
                <a16:creationId xmlns:a16="http://schemas.microsoft.com/office/drawing/2014/main" id="{0EFAE505-2882-75F6-9159-8B30BF843B74}"/>
              </a:ext>
            </a:extLst>
          </p:cNvPr>
          <p:cNvSpPr/>
          <p:nvPr/>
        </p:nvSpPr>
        <p:spPr>
          <a:xfrm>
            <a:off x="4331481" y="428322"/>
            <a:ext cx="5611509" cy="923330"/>
          </a:xfrm>
          <a:prstGeom prst="rect">
            <a:avLst/>
          </a:prstGeom>
          <a:noFill/>
        </p:spPr>
        <p:txBody>
          <a:bodyPr wrap="squar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QUICK QUIZ</a:t>
            </a:r>
          </a:p>
        </p:txBody>
      </p:sp>
      <p:sp>
        <p:nvSpPr>
          <p:cNvPr id="3" name="TextBox 2">
            <a:extLst>
              <a:ext uri="{FF2B5EF4-FFF2-40B4-BE49-F238E27FC236}">
                <a16:creationId xmlns:a16="http://schemas.microsoft.com/office/drawing/2014/main" id="{3E42D8B1-EB33-7857-F2CC-778013937859}"/>
              </a:ext>
            </a:extLst>
          </p:cNvPr>
          <p:cNvSpPr txBox="1"/>
          <p:nvPr/>
        </p:nvSpPr>
        <p:spPr>
          <a:xfrm>
            <a:off x="497150" y="1779974"/>
            <a:ext cx="9827579" cy="3785652"/>
          </a:xfrm>
          <a:prstGeom prst="rect">
            <a:avLst/>
          </a:prstGeom>
          <a:noFill/>
        </p:spPr>
        <p:txBody>
          <a:bodyPr wrap="square" rtlCol="0">
            <a:spAutoFit/>
          </a:bodyPr>
          <a:lstStyle/>
          <a:p>
            <a:pPr marL="342900" indent="-342900">
              <a:buAutoNum type="arabicPeriod"/>
            </a:pPr>
            <a:r>
              <a:rPr lang="en-GB" sz="2400" b="1" dirty="0"/>
              <a:t>You've received a friend request from someone you don't know. Do you accept them? </a:t>
            </a:r>
          </a:p>
          <a:p>
            <a:r>
              <a:rPr lang="en-GB" sz="2400" dirty="0"/>
              <a:t/>
            </a:r>
            <a:br>
              <a:rPr lang="en-GB" sz="2400" dirty="0"/>
            </a:br>
            <a:r>
              <a:rPr lang="en-GB" sz="2400" dirty="0"/>
              <a:t>A) No, you decline the request and block them. If it's made you feel uncomfortable or worried you tell a parent / guardian / teacher. </a:t>
            </a:r>
            <a:br>
              <a:rPr lang="en-GB" sz="2400" dirty="0"/>
            </a:br>
            <a:r>
              <a:rPr lang="en-GB" sz="2400" dirty="0"/>
              <a:t/>
            </a:r>
            <a:br>
              <a:rPr lang="en-GB" sz="2400" dirty="0"/>
            </a:br>
            <a:r>
              <a:rPr lang="en-GB" sz="2400" dirty="0"/>
              <a:t>B) Yes, and then send them a message asking who they are. </a:t>
            </a:r>
            <a:br>
              <a:rPr lang="en-GB" sz="2400" dirty="0"/>
            </a:br>
            <a:r>
              <a:rPr lang="en-GB" sz="2400" dirty="0"/>
              <a:t/>
            </a:r>
            <a:br>
              <a:rPr lang="en-GB" sz="2400" dirty="0"/>
            </a:br>
            <a:r>
              <a:rPr lang="en-GB" sz="2400" dirty="0"/>
              <a:t>C) You ask your friends to find out if anyone knows who the person is and only accept if someone else knows them.</a:t>
            </a:r>
          </a:p>
        </p:txBody>
      </p:sp>
      <p:sp>
        <p:nvSpPr>
          <p:cNvPr id="4" name="Smiley Face 3">
            <a:extLst>
              <a:ext uri="{FF2B5EF4-FFF2-40B4-BE49-F238E27FC236}">
                <a16:creationId xmlns:a16="http://schemas.microsoft.com/office/drawing/2014/main" id="{E6761AE1-5C13-BDC0-8560-3133B41472B4}"/>
              </a:ext>
            </a:extLst>
          </p:cNvPr>
          <p:cNvSpPr/>
          <p:nvPr/>
        </p:nvSpPr>
        <p:spPr>
          <a:xfrm>
            <a:off x="9086294" y="2840854"/>
            <a:ext cx="767919" cy="816745"/>
          </a:xfrm>
          <a:prstGeom prst="smileyFac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2765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5" name="Rectangle 98">
            <a:extLst>
              <a:ext uri="{FF2B5EF4-FFF2-40B4-BE49-F238E27FC236}">
                <a16:creationId xmlns:a16="http://schemas.microsoft.com/office/drawing/2014/main" id="{2ABE1108-6423-4E53-85A1-817683043C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B88BF3F-FC0A-1D7F-0B71-A827CAD2B2D4}"/>
              </a:ext>
            </a:extLst>
          </p:cNvPr>
          <p:cNvPicPr>
            <a:picLocks noChangeAspect="1"/>
          </p:cNvPicPr>
          <p:nvPr/>
        </p:nvPicPr>
        <p:blipFill>
          <a:blip r:embed="rId2"/>
          <a:stretch>
            <a:fillRect/>
          </a:stretch>
        </p:blipFill>
        <p:spPr>
          <a:xfrm>
            <a:off x="239697" y="143739"/>
            <a:ext cx="3438442" cy="1329043"/>
          </a:xfrm>
          <a:prstGeom prst="rect">
            <a:avLst/>
          </a:prstGeom>
        </p:spPr>
      </p:pic>
      <p:sp>
        <p:nvSpPr>
          <p:cNvPr id="2" name="Rectangle 1">
            <a:extLst>
              <a:ext uri="{FF2B5EF4-FFF2-40B4-BE49-F238E27FC236}">
                <a16:creationId xmlns:a16="http://schemas.microsoft.com/office/drawing/2014/main" id="{0EFAE505-2882-75F6-9159-8B30BF843B74}"/>
              </a:ext>
            </a:extLst>
          </p:cNvPr>
          <p:cNvSpPr/>
          <p:nvPr/>
        </p:nvSpPr>
        <p:spPr>
          <a:xfrm>
            <a:off x="4331481" y="428322"/>
            <a:ext cx="5611509" cy="923330"/>
          </a:xfrm>
          <a:prstGeom prst="rect">
            <a:avLst/>
          </a:prstGeom>
          <a:noFill/>
        </p:spPr>
        <p:txBody>
          <a:bodyPr wrap="squar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QUICK QUIZ</a:t>
            </a:r>
          </a:p>
        </p:txBody>
      </p:sp>
      <p:sp>
        <p:nvSpPr>
          <p:cNvPr id="3" name="TextBox 2">
            <a:extLst>
              <a:ext uri="{FF2B5EF4-FFF2-40B4-BE49-F238E27FC236}">
                <a16:creationId xmlns:a16="http://schemas.microsoft.com/office/drawing/2014/main" id="{3E42D8B1-EB33-7857-F2CC-778013937859}"/>
              </a:ext>
            </a:extLst>
          </p:cNvPr>
          <p:cNvSpPr txBox="1"/>
          <p:nvPr/>
        </p:nvSpPr>
        <p:spPr>
          <a:xfrm>
            <a:off x="497150" y="1779974"/>
            <a:ext cx="9827579" cy="4524315"/>
          </a:xfrm>
          <a:prstGeom prst="rect">
            <a:avLst/>
          </a:prstGeom>
          <a:noFill/>
        </p:spPr>
        <p:txBody>
          <a:bodyPr wrap="square" rtlCol="0">
            <a:spAutoFit/>
          </a:bodyPr>
          <a:lstStyle/>
          <a:p>
            <a:r>
              <a:rPr lang="en-GB" sz="2400" b="1" dirty="0"/>
              <a:t>2. You want to post a video to TikTok, but you were wearing your school uniform in the video. Does it matter?</a:t>
            </a:r>
            <a:br>
              <a:rPr lang="en-GB" sz="2400" b="1" dirty="0"/>
            </a:br>
            <a:endParaRPr lang="en-GB" sz="2400" b="1" dirty="0"/>
          </a:p>
          <a:p>
            <a:pPr marL="457200" indent="-457200">
              <a:buAutoNum type="alphaUcParenR"/>
            </a:pPr>
            <a:r>
              <a:rPr lang="en-GB" sz="2400" dirty="0"/>
              <a:t>No it doesn't matter, everyone knows which school you go to anyway and most of your followers know you in person. </a:t>
            </a:r>
          </a:p>
          <a:p>
            <a:r>
              <a:rPr lang="en-GB" sz="2400" dirty="0"/>
              <a:t/>
            </a:r>
            <a:br>
              <a:rPr lang="en-GB" sz="2400" dirty="0"/>
            </a:br>
            <a:r>
              <a:rPr lang="en-GB" sz="2400" dirty="0"/>
              <a:t>B) You suppose it would be better without the uniform but can't be bothered to refilm so post it anyway. </a:t>
            </a:r>
            <a:br>
              <a:rPr lang="en-GB" sz="2400" dirty="0"/>
            </a:br>
            <a:r>
              <a:rPr lang="en-GB" sz="2400" dirty="0"/>
              <a:t/>
            </a:r>
            <a:br>
              <a:rPr lang="en-GB" sz="2400" dirty="0"/>
            </a:br>
            <a:r>
              <a:rPr lang="en-GB" sz="2400" dirty="0"/>
              <a:t>C) Yes, it matters because your uniform has the school name on it, which is personal info and it can give away your location so you shouldn’t post the video online.</a:t>
            </a:r>
          </a:p>
        </p:txBody>
      </p:sp>
      <p:sp>
        <p:nvSpPr>
          <p:cNvPr id="4" name="Smiley Face 3">
            <a:extLst>
              <a:ext uri="{FF2B5EF4-FFF2-40B4-BE49-F238E27FC236}">
                <a16:creationId xmlns:a16="http://schemas.microsoft.com/office/drawing/2014/main" id="{E6761AE1-5C13-BDC0-8560-3133B41472B4}"/>
              </a:ext>
            </a:extLst>
          </p:cNvPr>
          <p:cNvSpPr/>
          <p:nvPr/>
        </p:nvSpPr>
        <p:spPr>
          <a:xfrm>
            <a:off x="10104961" y="5131292"/>
            <a:ext cx="767919" cy="816745"/>
          </a:xfrm>
          <a:prstGeom prst="smileyFac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69363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5" name="Rectangle 98">
            <a:extLst>
              <a:ext uri="{FF2B5EF4-FFF2-40B4-BE49-F238E27FC236}">
                <a16:creationId xmlns:a16="http://schemas.microsoft.com/office/drawing/2014/main" id="{2ABE1108-6423-4E53-85A1-817683043C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B88BF3F-FC0A-1D7F-0B71-A827CAD2B2D4}"/>
              </a:ext>
            </a:extLst>
          </p:cNvPr>
          <p:cNvPicPr>
            <a:picLocks noChangeAspect="1"/>
          </p:cNvPicPr>
          <p:nvPr/>
        </p:nvPicPr>
        <p:blipFill>
          <a:blip r:embed="rId2"/>
          <a:stretch>
            <a:fillRect/>
          </a:stretch>
        </p:blipFill>
        <p:spPr>
          <a:xfrm>
            <a:off x="239697" y="143739"/>
            <a:ext cx="3438442" cy="1329043"/>
          </a:xfrm>
          <a:prstGeom prst="rect">
            <a:avLst/>
          </a:prstGeom>
        </p:spPr>
      </p:pic>
      <p:sp>
        <p:nvSpPr>
          <p:cNvPr id="2" name="Rectangle 1">
            <a:extLst>
              <a:ext uri="{FF2B5EF4-FFF2-40B4-BE49-F238E27FC236}">
                <a16:creationId xmlns:a16="http://schemas.microsoft.com/office/drawing/2014/main" id="{0EFAE505-2882-75F6-9159-8B30BF843B74}"/>
              </a:ext>
            </a:extLst>
          </p:cNvPr>
          <p:cNvSpPr/>
          <p:nvPr/>
        </p:nvSpPr>
        <p:spPr>
          <a:xfrm>
            <a:off x="4331481" y="428322"/>
            <a:ext cx="5611509" cy="923330"/>
          </a:xfrm>
          <a:prstGeom prst="rect">
            <a:avLst/>
          </a:prstGeom>
          <a:noFill/>
        </p:spPr>
        <p:txBody>
          <a:bodyPr wrap="squar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QUICK QUIZ</a:t>
            </a:r>
          </a:p>
        </p:txBody>
      </p:sp>
      <p:sp>
        <p:nvSpPr>
          <p:cNvPr id="3" name="TextBox 2">
            <a:extLst>
              <a:ext uri="{FF2B5EF4-FFF2-40B4-BE49-F238E27FC236}">
                <a16:creationId xmlns:a16="http://schemas.microsoft.com/office/drawing/2014/main" id="{3E42D8B1-EB33-7857-F2CC-778013937859}"/>
              </a:ext>
            </a:extLst>
          </p:cNvPr>
          <p:cNvSpPr txBox="1"/>
          <p:nvPr/>
        </p:nvSpPr>
        <p:spPr>
          <a:xfrm>
            <a:off x="497150" y="1779974"/>
            <a:ext cx="9827579" cy="4524315"/>
          </a:xfrm>
          <a:prstGeom prst="rect">
            <a:avLst/>
          </a:prstGeom>
          <a:noFill/>
        </p:spPr>
        <p:txBody>
          <a:bodyPr wrap="square" rtlCol="0">
            <a:spAutoFit/>
          </a:bodyPr>
          <a:lstStyle/>
          <a:p>
            <a:r>
              <a:rPr lang="en-GB" sz="2400" b="1" dirty="0"/>
              <a:t>3. In a game chat someone you don't know sends you a link. What do you do? </a:t>
            </a:r>
            <a:r>
              <a:rPr lang="en-GB" sz="2400" dirty="0"/>
              <a:t/>
            </a:r>
            <a:br>
              <a:rPr lang="en-GB" sz="2400" dirty="0"/>
            </a:br>
            <a:r>
              <a:rPr lang="en-GB" sz="2400" dirty="0"/>
              <a:t/>
            </a:r>
            <a:br>
              <a:rPr lang="en-GB" sz="2400" dirty="0"/>
            </a:br>
            <a:r>
              <a:rPr lang="en-GB" sz="2400" dirty="0"/>
              <a:t>A) Don't click on any links. You can report the message or just delete straight away. </a:t>
            </a:r>
            <a:br>
              <a:rPr lang="en-GB" sz="2400" dirty="0"/>
            </a:br>
            <a:r>
              <a:rPr lang="en-GB" sz="2400" dirty="0"/>
              <a:t/>
            </a:r>
            <a:br>
              <a:rPr lang="en-GB" sz="2400" dirty="0"/>
            </a:br>
            <a:r>
              <a:rPr lang="en-GB" sz="2400" dirty="0"/>
              <a:t/>
            </a:r>
            <a:br>
              <a:rPr lang="en-GB" sz="2400" dirty="0"/>
            </a:br>
            <a:r>
              <a:rPr lang="en-GB" sz="2400" dirty="0"/>
              <a:t>B) The name looks familiar, so you click the link to see if it is anything interesting.</a:t>
            </a:r>
            <a:br>
              <a:rPr lang="en-GB" sz="2400" dirty="0"/>
            </a:br>
            <a:r>
              <a:rPr lang="en-GB" sz="2400" dirty="0"/>
              <a:t/>
            </a:r>
            <a:br>
              <a:rPr lang="en-GB" sz="2400" dirty="0"/>
            </a:br>
            <a:r>
              <a:rPr lang="en-GB" sz="2400" dirty="0"/>
              <a:t/>
            </a:r>
            <a:br>
              <a:rPr lang="en-GB" sz="2400" dirty="0"/>
            </a:br>
            <a:r>
              <a:rPr lang="en-GB" sz="2400" dirty="0"/>
              <a:t> C) Forward it to your friend to see what they think.</a:t>
            </a:r>
          </a:p>
        </p:txBody>
      </p:sp>
      <p:sp>
        <p:nvSpPr>
          <p:cNvPr id="4" name="Smiley Face 3">
            <a:extLst>
              <a:ext uri="{FF2B5EF4-FFF2-40B4-BE49-F238E27FC236}">
                <a16:creationId xmlns:a16="http://schemas.microsoft.com/office/drawing/2014/main" id="{E6761AE1-5C13-BDC0-8560-3133B41472B4}"/>
              </a:ext>
            </a:extLst>
          </p:cNvPr>
          <p:cNvSpPr/>
          <p:nvPr/>
        </p:nvSpPr>
        <p:spPr>
          <a:xfrm>
            <a:off x="10247004" y="2787587"/>
            <a:ext cx="767919" cy="816745"/>
          </a:xfrm>
          <a:prstGeom prst="smileyFac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0442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5" name="Rectangle 98">
            <a:extLst>
              <a:ext uri="{FF2B5EF4-FFF2-40B4-BE49-F238E27FC236}">
                <a16:creationId xmlns:a16="http://schemas.microsoft.com/office/drawing/2014/main" id="{2ABE1108-6423-4E53-85A1-817683043C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B88BF3F-FC0A-1D7F-0B71-A827CAD2B2D4}"/>
              </a:ext>
            </a:extLst>
          </p:cNvPr>
          <p:cNvPicPr>
            <a:picLocks noChangeAspect="1"/>
          </p:cNvPicPr>
          <p:nvPr/>
        </p:nvPicPr>
        <p:blipFill>
          <a:blip r:embed="rId2"/>
          <a:stretch>
            <a:fillRect/>
          </a:stretch>
        </p:blipFill>
        <p:spPr>
          <a:xfrm>
            <a:off x="239697" y="143739"/>
            <a:ext cx="3438442" cy="1329043"/>
          </a:xfrm>
          <a:prstGeom prst="rect">
            <a:avLst/>
          </a:prstGeom>
        </p:spPr>
      </p:pic>
      <p:sp>
        <p:nvSpPr>
          <p:cNvPr id="2" name="Rectangle 1">
            <a:extLst>
              <a:ext uri="{FF2B5EF4-FFF2-40B4-BE49-F238E27FC236}">
                <a16:creationId xmlns:a16="http://schemas.microsoft.com/office/drawing/2014/main" id="{0EFAE505-2882-75F6-9159-8B30BF843B74}"/>
              </a:ext>
            </a:extLst>
          </p:cNvPr>
          <p:cNvSpPr/>
          <p:nvPr/>
        </p:nvSpPr>
        <p:spPr>
          <a:xfrm>
            <a:off x="4331481" y="428322"/>
            <a:ext cx="5611509" cy="923330"/>
          </a:xfrm>
          <a:prstGeom prst="rect">
            <a:avLst/>
          </a:prstGeom>
          <a:noFill/>
        </p:spPr>
        <p:txBody>
          <a:bodyPr wrap="squar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QUICK QUIZ</a:t>
            </a:r>
          </a:p>
        </p:txBody>
      </p:sp>
      <p:sp>
        <p:nvSpPr>
          <p:cNvPr id="3" name="TextBox 2">
            <a:extLst>
              <a:ext uri="{FF2B5EF4-FFF2-40B4-BE49-F238E27FC236}">
                <a16:creationId xmlns:a16="http://schemas.microsoft.com/office/drawing/2014/main" id="{3E42D8B1-EB33-7857-F2CC-778013937859}"/>
              </a:ext>
            </a:extLst>
          </p:cNvPr>
          <p:cNvSpPr txBox="1"/>
          <p:nvPr/>
        </p:nvSpPr>
        <p:spPr>
          <a:xfrm>
            <a:off x="497150" y="1779974"/>
            <a:ext cx="9827579" cy="4524315"/>
          </a:xfrm>
          <a:prstGeom prst="rect">
            <a:avLst/>
          </a:prstGeom>
          <a:noFill/>
        </p:spPr>
        <p:txBody>
          <a:bodyPr wrap="square" rtlCol="0">
            <a:spAutoFit/>
          </a:bodyPr>
          <a:lstStyle/>
          <a:p>
            <a:r>
              <a:rPr lang="en-GB" sz="2400" b="1" dirty="0"/>
              <a:t>4. You find out someone has shared an embarrassing photo of you, what should you do? </a:t>
            </a:r>
          </a:p>
          <a:p>
            <a:endParaRPr lang="en-GB" sz="2400" dirty="0"/>
          </a:p>
          <a:p>
            <a:pPr marL="457200" indent="-457200">
              <a:buAutoNum type="alphaUcParenR"/>
            </a:pPr>
            <a:r>
              <a:rPr lang="en-GB" sz="2400" dirty="0"/>
              <a:t>Just ignore it and hope that it'll be a photo of someone else they find funny tomorrow. </a:t>
            </a:r>
          </a:p>
          <a:p>
            <a:pPr marL="457200" indent="-457200">
              <a:buAutoNum type="alphaUcParenR"/>
            </a:pPr>
            <a:endParaRPr lang="en-GB" sz="2400" dirty="0"/>
          </a:p>
          <a:p>
            <a:r>
              <a:rPr lang="en-GB" sz="2400" dirty="0"/>
              <a:t/>
            </a:r>
            <a:br>
              <a:rPr lang="en-GB" sz="2400" dirty="0"/>
            </a:br>
            <a:r>
              <a:rPr lang="en-GB" sz="2400" dirty="0"/>
              <a:t>B) Message them and call them names to get back at them.</a:t>
            </a:r>
            <a:br>
              <a:rPr lang="en-GB" sz="2400" dirty="0"/>
            </a:br>
            <a:r>
              <a:rPr lang="en-GB" sz="2400" dirty="0"/>
              <a:t/>
            </a:r>
            <a:br>
              <a:rPr lang="en-GB" sz="2400" dirty="0"/>
            </a:br>
            <a:r>
              <a:rPr lang="en-GB" sz="2400" dirty="0"/>
              <a:t/>
            </a:r>
            <a:br>
              <a:rPr lang="en-GB" sz="2400" dirty="0"/>
            </a:br>
            <a:r>
              <a:rPr lang="en-GB" sz="2400" dirty="0"/>
              <a:t> C) You know it’ll be embarrassing, but it is best to tell an adult you trust </a:t>
            </a:r>
            <a:br>
              <a:rPr lang="en-GB" sz="2400" dirty="0"/>
            </a:br>
            <a:r>
              <a:rPr lang="en-GB" sz="2400" dirty="0"/>
              <a:t>(a parent, or teacher) what has happened so they can help.</a:t>
            </a:r>
          </a:p>
        </p:txBody>
      </p:sp>
      <p:sp>
        <p:nvSpPr>
          <p:cNvPr id="4" name="Smiley Face 3">
            <a:extLst>
              <a:ext uri="{FF2B5EF4-FFF2-40B4-BE49-F238E27FC236}">
                <a16:creationId xmlns:a16="http://schemas.microsoft.com/office/drawing/2014/main" id="{E6761AE1-5C13-BDC0-8560-3133B41472B4}"/>
              </a:ext>
            </a:extLst>
          </p:cNvPr>
          <p:cNvSpPr/>
          <p:nvPr/>
        </p:nvSpPr>
        <p:spPr>
          <a:xfrm>
            <a:off x="9767609" y="5487544"/>
            <a:ext cx="767919" cy="816745"/>
          </a:xfrm>
          <a:prstGeom prst="smileyFac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77531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5" name="Rectangle 98">
            <a:extLst>
              <a:ext uri="{FF2B5EF4-FFF2-40B4-BE49-F238E27FC236}">
                <a16:creationId xmlns:a16="http://schemas.microsoft.com/office/drawing/2014/main" id="{2ABE1108-6423-4E53-85A1-817683043C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B88BF3F-FC0A-1D7F-0B71-A827CAD2B2D4}"/>
              </a:ext>
            </a:extLst>
          </p:cNvPr>
          <p:cNvPicPr>
            <a:picLocks noChangeAspect="1"/>
          </p:cNvPicPr>
          <p:nvPr/>
        </p:nvPicPr>
        <p:blipFill>
          <a:blip r:embed="rId2"/>
          <a:stretch>
            <a:fillRect/>
          </a:stretch>
        </p:blipFill>
        <p:spPr>
          <a:xfrm>
            <a:off x="239697" y="143739"/>
            <a:ext cx="3438442" cy="1329043"/>
          </a:xfrm>
          <a:prstGeom prst="rect">
            <a:avLst/>
          </a:prstGeom>
        </p:spPr>
      </p:pic>
      <p:sp>
        <p:nvSpPr>
          <p:cNvPr id="2" name="Rectangle 1">
            <a:extLst>
              <a:ext uri="{FF2B5EF4-FFF2-40B4-BE49-F238E27FC236}">
                <a16:creationId xmlns:a16="http://schemas.microsoft.com/office/drawing/2014/main" id="{0EFAE505-2882-75F6-9159-8B30BF843B74}"/>
              </a:ext>
            </a:extLst>
          </p:cNvPr>
          <p:cNvSpPr/>
          <p:nvPr/>
        </p:nvSpPr>
        <p:spPr>
          <a:xfrm>
            <a:off x="4331481" y="428322"/>
            <a:ext cx="5611509" cy="923330"/>
          </a:xfrm>
          <a:prstGeom prst="rect">
            <a:avLst/>
          </a:prstGeom>
          <a:noFill/>
        </p:spPr>
        <p:txBody>
          <a:bodyPr wrap="squar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QUICK QUIZ</a:t>
            </a:r>
          </a:p>
        </p:txBody>
      </p:sp>
      <p:sp>
        <p:nvSpPr>
          <p:cNvPr id="3" name="TextBox 2">
            <a:extLst>
              <a:ext uri="{FF2B5EF4-FFF2-40B4-BE49-F238E27FC236}">
                <a16:creationId xmlns:a16="http://schemas.microsoft.com/office/drawing/2014/main" id="{3E42D8B1-EB33-7857-F2CC-778013937859}"/>
              </a:ext>
            </a:extLst>
          </p:cNvPr>
          <p:cNvSpPr txBox="1"/>
          <p:nvPr/>
        </p:nvSpPr>
        <p:spPr>
          <a:xfrm>
            <a:off x="497150" y="1779974"/>
            <a:ext cx="9827579" cy="4524315"/>
          </a:xfrm>
          <a:prstGeom prst="rect">
            <a:avLst/>
          </a:prstGeom>
          <a:noFill/>
        </p:spPr>
        <p:txBody>
          <a:bodyPr wrap="square" rtlCol="0">
            <a:spAutoFit/>
          </a:bodyPr>
          <a:lstStyle/>
          <a:p>
            <a:r>
              <a:rPr lang="en-GB" sz="2400" b="1" dirty="0"/>
              <a:t>5. Someone you know has sent you a message saying horrible things about another person. What should you do? </a:t>
            </a:r>
          </a:p>
          <a:p>
            <a:endParaRPr lang="en-GB" sz="2400" dirty="0"/>
          </a:p>
          <a:p>
            <a:pPr marL="457200" indent="-457200">
              <a:buAutoNum type="alphaUcParenR"/>
            </a:pPr>
            <a:r>
              <a:rPr lang="en-GB" sz="2400" dirty="0"/>
              <a:t>Agree with them, you don’t really like the other person anyway. </a:t>
            </a:r>
          </a:p>
          <a:p>
            <a:pPr marL="457200" indent="-457200">
              <a:buAutoNum type="alphaUcParenR"/>
            </a:pPr>
            <a:endParaRPr lang="en-GB" sz="2400" dirty="0"/>
          </a:p>
          <a:p>
            <a:r>
              <a:rPr lang="en-GB" sz="2400" dirty="0"/>
              <a:t/>
            </a:r>
            <a:br>
              <a:rPr lang="en-GB" sz="2400" dirty="0"/>
            </a:br>
            <a:r>
              <a:rPr lang="en-GB" sz="2400" dirty="0"/>
              <a:t>B) Don't reply to the message, but take a screenshot and show it to an adult you trust (it could be a teacher who can act to stop the bullying). </a:t>
            </a:r>
          </a:p>
          <a:p>
            <a:endParaRPr lang="en-GB" sz="2400" dirty="0"/>
          </a:p>
          <a:p>
            <a:endParaRPr lang="en-GB" sz="2400" dirty="0"/>
          </a:p>
          <a:p>
            <a:endParaRPr lang="en-GB" sz="2400" dirty="0"/>
          </a:p>
          <a:p>
            <a:r>
              <a:rPr lang="en-GB" sz="2400" dirty="0"/>
              <a:t>C) Ignore it and delete the message, you don't want to get involved. </a:t>
            </a:r>
          </a:p>
        </p:txBody>
      </p:sp>
      <p:sp>
        <p:nvSpPr>
          <p:cNvPr id="4" name="Smiley Face 3">
            <a:extLst>
              <a:ext uri="{FF2B5EF4-FFF2-40B4-BE49-F238E27FC236}">
                <a16:creationId xmlns:a16="http://schemas.microsoft.com/office/drawing/2014/main" id="{E6761AE1-5C13-BDC0-8560-3133B41472B4}"/>
              </a:ext>
            </a:extLst>
          </p:cNvPr>
          <p:cNvSpPr/>
          <p:nvPr/>
        </p:nvSpPr>
        <p:spPr>
          <a:xfrm>
            <a:off x="10175982" y="3978340"/>
            <a:ext cx="767919" cy="816745"/>
          </a:xfrm>
          <a:prstGeom prst="smileyFac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5143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5" name="Rectangle 98">
            <a:extLst>
              <a:ext uri="{FF2B5EF4-FFF2-40B4-BE49-F238E27FC236}">
                <a16:creationId xmlns:a16="http://schemas.microsoft.com/office/drawing/2014/main" id="{2ABE1108-6423-4E53-85A1-817683043C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B88BF3F-FC0A-1D7F-0B71-A827CAD2B2D4}"/>
              </a:ext>
            </a:extLst>
          </p:cNvPr>
          <p:cNvPicPr>
            <a:picLocks noChangeAspect="1"/>
          </p:cNvPicPr>
          <p:nvPr/>
        </p:nvPicPr>
        <p:blipFill>
          <a:blip r:embed="rId2"/>
          <a:stretch>
            <a:fillRect/>
          </a:stretch>
        </p:blipFill>
        <p:spPr>
          <a:xfrm>
            <a:off x="239697" y="143739"/>
            <a:ext cx="3438442" cy="1329043"/>
          </a:xfrm>
          <a:prstGeom prst="rect">
            <a:avLst/>
          </a:prstGeom>
        </p:spPr>
      </p:pic>
      <p:sp>
        <p:nvSpPr>
          <p:cNvPr id="2" name="Rectangle 1">
            <a:extLst>
              <a:ext uri="{FF2B5EF4-FFF2-40B4-BE49-F238E27FC236}">
                <a16:creationId xmlns:a16="http://schemas.microsoft.com/office/drawing/2014/main" id="{0EFAE505-2882-75F6-9159-8B30BF843B74}"/>
              </a:ext>
            </a:extLst>
          </p:cNvPr>
          <p:cNvSpPr/>
          <p:nvPr/>
        </p:nvSpPr>
        <p:spPr>
          <a:xfrm>
            <a:off x="3288720" y="364643"/>
            <a:ext cx="8225618" cy="923330"/>
          </a:xfrm>
          <a:prstGeom prst="rect">
            <a:avLst/>
          </a:prstGeom>
          <a:noFill/>
        </p:spPr>
        <p:txBody>
          <a:bodyPr wrap="squar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Types of online Crime</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3" name="TextBox 2">
            <a:extLst>
              <a:ext uri="{FF2B5EF4-FFF2-40B4-BE49-F238E27FC236}">
                <a16:creationId xmlns:a16="http://schemas.microsoft.com/office/drawing/2014/main" id="{3E42D8B1-EB33-7857-F2CC-778013937859}"/>
              </a:ext>
            </a:extLst>
          </p:cNvPr>
          <p:cNvSpPr txBox="1"/>
          <p:nvPr/>
        </p:nvSpPr>
        <p:spPr>
          <a:xfrm>
            <a:off x="4057094" y="2641968"/>
            <a:ext cx="7238003" cy="2308324"/>
          </a:xfrm>
          <a:prstGeom prst="rect">
            <a:avLst/>
          </a:prstGeom>
          <a:noFill/>
        </p:spPr>
        <p:txBody>
          <a:bodyPr wrap="square" rtlCol="0">
            <a:spAutoFit/>
          </a:bodyPr>
          <a:lstStyle/>
          <a:p>
            <a:r>
              <a:rPr lang="en-GB" sz="2400" dirty="0">
                <a:solidFill>
                  <a:srgbClr val="444444"/>
                </a:solidFill>
                <a:latin typeface="Lato" panose="020F0502020204030204" pitchFamily="34" charset="0"/>
              </a:rPr>
              <a:t>This</a:t>
            </a:r>
            <a:r>
              <a:rPr lang="en-GB" sz="2400" b="0" i="0" dirty="0">
                <a:solidFill>
                  <a:srgbClr val="444444"/>
                </a:solidFill>
                <a:effectLst/>
                <a:latin typeface="Lato" panose="020F0502020204030204" pitchFamily="34" charset="0"/>
              </a:rPr>
              <a:t> involves sending abusive and hurtful comments across all social media platforms. This can be prosecuted under the Malicious Communication Act 1988 and the Communications Act 2003.</a:t>
            </a:r>
            <a:br>
              <a:rPr lang="en-GB" sz="2400" b="0" i="0" dirty="0">
                <a:solidFill>
                  <a:srgbClr val="444444"/>
                </a:solidFill>
                <a:effectLst/>
                <a:latin typeface="Lato" panose="020F0502020204030204" pitchFamily="34" charset="0"/>
              </a:rPr>
            </a:br>
            <a:r>
              <a:rPr lang="en-GB" sz="2400" b="0" i="0" dirty="0">
                <a:solidFill>
                  <a:srgbClr val="444444"/>
                </a:solidFill>
                <a:effectLst/>
                <a:latin typeface="Lato" panose="020F0502020204030204" pitchFamily="34" charset="0"/>
              </a:rPr>
              <a:t/>
            </a:r>
            <a:br>
              <a:rPr lang="en-GB" sz="2400" b="0" i="0" dirty="0">
                <a:solidFill>
                  <a:srgbClr val="444444"/>
                </a:solidFill>
                <a:effectLst/>
                <a:latin typeface="Lato" panose="020F0502020204030204" pitchFamily="34" charset="0"/>
              </a:rPr>
            </a:br>
            <a:endParaRPr lang="en-GB" sz="2400" dirty="0"/>
          </a:p>
        </p:txBody>
      </p:sp>
      <p:sp>
        <p:nvSpPr>
          <p:cNvPr id="5" name="Rectangle 4">
            <a:extLst>
              <a:ext uri="{FF2B5EF4-FFF2-40B4-BE49-F238E27FC236}">
                <a16:creationId xmlns:a16="http://schemas.microsoft.com/office/drawing/2014/main" id="{BA051674-3713-0F4C-BF7F-86B53D16BD26}"/>
              </a:ext>
            </a:extLst>
          </p:cNvPr>
          <p:cNvSpPr/>
          <p:nvPr/>
        </p:nvSpPr>
        <p:spPr>
          <a:xfrm>
            <a:off x="435263" y="2872800"/>
            <a:ext cx="3047309"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TROLLING</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4029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5" name="Rectangle 98">
            <a:extLst>
              <a:ext uri="{FF2B5EF4-FFF2-40B4-BE49-F238E27FC236}">
                <a16:creationId xmlns:a16="http://schemas.microsoft.com/office/drawing/2014/main" id="{2ABE1108-6423-4E53-85A1-817683043C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B88BF3F-FC0A-1D7F-0B71-A827CAD2B2D4}"/>
              </a:ext>
            </a:extLst>
          </p:cNvPr>
          <p:cNvPicPr>
            <a:picLocks noChangeAspect="1"/>
          </p:cNvPicPr>
          <p:nvPr/>
        </p:nvPicPr>
        <p:blipFill>
          <a:blip r:embed="rId2"/>
          <a:stretch>
            <a:fillRect/>
          </a:stretch>
        </p:blipFill>
        <p:spPr>
          <a:xfrm>
            <a:off x="239697" y="143739"/>
            <a:ext cx="3438442" cy="1329043"/>
          </a:xfrm>
          <a:prstGeom prst="rect">
            <a:avLst/>
          </a:prstGeom>
        </p:spPr>
      </p:pic>
      <p:sp>
        <p:nvSpPr>
          <p:cNvPr id="2" name="Rectangle 1">
            <a:extLst>
              <a:ext uri="{FF2B5EF4-FFF2-40B4-BE49-F238E27FC236}">
                <a16:creationId xmlns:a16="http://schemas.microsoft.com/office/drawing/2014/main" id="{0EFAE505-2882-75F6-9159-8B30BF843B74}"/>
              </a:ext>
            </a:extLst>
          </p:cNvPr>
          <p:cNvSpPr/>
          <p:nvPr/>
        </p:nvSpPr>
        <p:spPr>
          <a:xfrm>
            <a:off x="3288720" y="364643"/>
            <a:ext cx="8225618" cy="923330"/>
          </a:xfrm>
          <a:prstGeom prst="rect">
            <a:avLst/>
          </a:prstGeom>
          <a:noFill/>
        </p:spPr>
        <p:txBody>
          <a:bodyPr wrap="squar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Types of online Crime</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3" name="TextBox 2">
            <a:extLst>
              <a:ext uri="{FF2B5EF4-FFF2-40B4-BE49-F238E27FC236}">
                <a16:creationId xmlns:a16="http://schemas.microsoft.com/office/drawing/2014/main" id="{3E42D8B1-EB33-7857-F2CC-778013937859}"/>
              </a:ext>
            </a:extLst>
          </p:cNvPr>
          <p:cNvSpPr txBox="1"/>
          <p:nvPr/>
        </p:nvSpPr>
        <p:spPr>
          <a:xfrm>
            <a:off x="5069150" y="2426524"/>
            <a:ext cx="6445188" cy="1815882"/>
          </a:xfrm>
          <a:prstGeom prst="rect">
            <a:avLst/>
          </a:prstGeom>
          <a:noFill/>
        </p:spPr>
        <p:txBody>
          <a:bodyPr wrap="square" rtlCol="0">
            <a:spAutoFit/>
          </a:bodyPr>
          <a:lstStyle/>
          <a:p>
            <a:r>
              <a:rPr lang="en-GB" sz="2800" dirty="0"/>
              <a:t>This could take many forms including threats to kill, harm or to commit an offence against a person, group of people or organisation.</a:t>
            </a:r>
          </a:p>
        </p:txBody>
      </p:sp>
      <p:sp>
        <p:nvSpPr>
          <p:cNvPr id="5" name="Rectangle 4">
            <a:extLst>
              <a:ext uri="{FF2B5EF4-FFF2-40B4-BE49-F238E27FC236}">
                <a16:creationId xmlns:a16="http://schemas.microsoft.com/office/drawing/2014/main" id="{BA051674-3713-0F4C-BF7F-86B53D16BD26}"/>
              </a:ext>
            </a:extLst>
          </p:cNvPr>
          <p:cNvSpPr/>
          <p:nvPr/>
        </p:nvSpPr>
        <p:spPr>
          <a:xfrm>
            <a:off x="337370" y="2872800"/>
            <a:ext cx="4394409"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Online Threats</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29583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5" name="Rectangle 98">
            <a:extLst>
              <a:ext uri="{FF2B5EF4-FFF2-40B4-BE49-F238E27FC236}">
                <a16:creationId xmlns:a16="http://schemas.microsoft.com/office/drawing/2014/main" id="{2ABE1108-6423-4E53-85A1-817683043C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B88BF3F-FC0A-1D7F-0B71-A827CAD2B2D4}"/>
              </a:ext>
            </a:extLst>
          </p:cNvPr>
          <p:cNvPicPr>
            <a:picLocks noChangeAspect="1"/>
          </p:cNvPicPr>
          <p:nvPr/>
        </p:nvPicPr>
        <p:blipFill>
          <a:blip r:embed="rId2"/>
          <a:stretch>
            <a:fillRect/>
          </a:stretch>
        </p:blipFill>
        <p:spPr>
          <a:xfrm>
            <a:off x="239697" y="143739"/>
            <a:ext cx="3438442" cy="1329043"/>
          </a:xfrm>
          <a:prstGeom prst="rect">
            <a:avLst/>
          </a:prstGeom>
        </p:spPr>
      </p:pic>
      <p:sp>
        <p:nvSpPr>
          <p:cNvPr id="2" name="Rectangle 1">
            <a:extLst>
              <a:ext uri="{FF2B5EF4-FFF2-40B4-BE49-F238E27FC236}">
                <a16:creationId xmlns:a16="http://schemas.microsoft.com/office/drawing/2014/main" id="{0EFAE505-2882-75F6-9159-8B30BF843B74}"/>
              </a:ext>
            </a:extLst>
          </p:cNvPr>
          <p:cNvSpPr/>
          <p:nvPr/>
        </p:nvSpPr>
        <p:spPr>
          <a:xfrm>
            <a:off x="3288720" y="364643"/>
            <a:ext cx="8225618" cy="923330"/>
          </a:xfrm>
          <a:prstGeom prst="rect">
            <a:avLst/>
          </a:prstGeom>
          <a:noFill/>
        </p:spPr>
        <p:txBody>
          <a:bodyPr wrap="squar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Types of online Crime</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3" name="TextBox 2">
            <a:extLst>
              <a:ext uri="{FF2B5EF4-FFF2-40B4-BE49-F238E27FC236}">
                <a16:creationId xmlns:a16="http://schemas.microsoft.com/office/drawing/2014/main" id="{3E42D8B1-EB33-7857-F2CC-778013937859}"/>
              </a:ext>
            </a:extLst>
          </p:cNvPr>
          <p:cNvSpPr txBox="1"/>
          <p:nvPr/>
        </p:nvSpPr>
        <p:spPr>
          <a:xfrm>
            <a:off x="5498218" y="2521059"/>
            <a:ext cx="6445188" cy="2308324"/>
          </a:xfrm>
          <a:prstGeom prst="rect">
            <a:avLst/>
          </a:prstGeom>
          <a:noFill/>
        </p:spPr>
        <p:txBody>
          <a:bodyPr wrap="square" rtlCol="0">
            <a:spAutoFit/>
          </a:bodyPr>
          <a:lstStyle/>
          <a:p>
            <a:r>
              <a:rPr lang="en-GB" sz="2400" dirty="0"/>
              <a:t>Uploading rude images of the people to the internet, to cause embarrassment.  These pictures usually show people with no clothes on.  It is a criminal offence to re-tweet or forward without the consent of that person who appear on the photograph or film. </a:t>
            </a:r>
          </a:p>
        </p:txBody>
      </p:sp>
      <p:sp>
        <p:nvSpPr>
          <p:cNvPr id="5" name="Rectangle 4">
            <a:extLst>
              <a:ext uri="{FF2B5EF4-FFF2-40B4-BE49-F238E27FC236}">
                <a16:creationId xmlns:a16="http://schemas.microsoft.com/office/drawing/2014/main" id="{BA051674-3713-0F4C-BF7F-86B53D16BD26}"/>
              </a:ext>
            </a:extLst>
          </p:cNvPr>
          <p:cNvSpPr/>
          <p:nvPr/>
        </p:nvSpPr>
        <p:spPr>
          <a:xfrm>
            <a:off x="92991" y="2918895"/>
            <a:ext cx="5159682" cy="830997"/>
          </a:xfrm>
          <a:prstGeom prst="rect">
            <a:avLst/>
          </a:prstGeom>
          <a:noFill/>
        </p:spPr>
        <p:txBody>
          <a:bodyPr wrap="none" lIns="91440" tIns="45720" rIns="91440" bIns="45720">
            <a:spAutoFit/>
          </a:bodyPr>
          <a:lstStyle/>
          <a:p>
            <a:pPr algn="ctr"/>
            <a:r>
              <a:rPr lang="en-US" sz="4800" b="1" dirty="0" err="1">
                <a:ln w="22225">
                  <a:solidFill>
                    <a:schemeClr val="accent2"/>
                  </a:solidFill>
                  <a:prstDash val="solid"/>
                </a:ln>
                <a:solidFill>
                  <a:schemeClr val="accent2">
                    <a:lumMod val="40000"/>
                    <a:lumOff val="60000"/>
                  </a:schemeClr>
                </a:solidFill>
              </a:rPr>
              <a:t>Discloure</a:t>
            </a:r>
            <a:r>
              <a:rPr lang="en-US" sz="4800" b="1" dirty="0">
                <a:ln w="22225">
                  <a:solidFill>
                    <a:schemeClr val="accent2"/>
                  </a:solidFill>
                  <a:prstDash val="solid"/>
                </a:ln>
                <a:solidFill>
                  <a:schemeClr val="accent2">
                    <a:lumMod val="40000"/>
                    <a:lumOff val="60000"/>
                  </a:schemeClr>
                </a:solidFill>
              </a:rPr>
              <a:t> of images</a:t>
            </a:r>
            <a:endParaRPr lang="en-US" sz="48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1356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5" name="Rectangle 98">
            <a:extLst>
              <a:ext uri="{FF2B5EF4-FFF2-40B4-BE49-F238E27FC236}">
                <a16:creationId xmlns:a16="http://schemas.microsoft.com/office/drawing/2014/main" id="{2ABE1108-6423-4E53-85A1-817683043C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B88BF3F-FC0A-1D7F-0B71-A827CAD2B2D4}"/>
              </a:ext>
            </a:extLst>
          </p:cNvPr>
          <p:cNvPicPr>
            <a:picLocks noChangeAspect="1"/>
          </p:cNvPicPr>
          <p:nvPr/>
        </p:nvPicPr>
        <p:blipFill>
          <a:blip r:embed="rId2"/>
          <a:stretch>
            <a:fillRect/>
          </a:stretch>
        </p:blipFill>
        <p:spPr>
          <a:xfrm>
            <a:off x="239697" y="143739"/>
            <a:ext cx="3438442" cy="1329043"/>
          </a:xfrm>
          <a:prstGeom prst="rect">
            <a:avLst/>
          </a:prstGeom>
        </p:spPr>
      </p:pic>
      <p:sp>
        <p:nvSpPr>
          <p:cNvPr id="2" name="Rectangle 1">
            <a:extLst>
              <a:ext uri="{FF2B5EF4-FFF2-40B4-BE49-F238E27FC236}">
                <a16:creationId xmlns:a16="http://schemas.microsoft.com/office/drawing/2014/main" id="{0EFAE505-2882-75F6-9159-8B30BF843B74}"/>
              </a:ext>
            </a:extLst>
          </p:cNvPr>
          <p:cNvSpPr/>
          <p:nvPr/>
        </p:nvSpPr>
        <p:spPr>
          <a:xfrm>
            <a:off x="3288720" y="364643"/>
            <a:ext cx="8225618" cy="923330"/>
          </a:xfrm>
          <a:prstGeom prst="rect">
            <a:avLst/>
          </a:prstGeom>
          <a:noFill/>
        </p:spPr>
        <p:txBody>
          <a:bodyPr wrap="squar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Types of online Crime</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3" name="TextBox 2">
            <a:extLst>
              <a:ext uri="{FF2B5EF4-FFF2-40B4-BE49-F238E27FC236}">
                <a16:creationId xmlns:a16="http://schemas.microsoft.com/office/drawing/2014/main" id="{3E42D8B1-EB33-7857-F2CC-778013937859}"/>
              </a:ext>
            </a:extLst>
          </p:cNvPr>
          <p:cNvSpPr txBox="1"/>
          <p:nvPr/>
        </p:nvSpPr>
        <p:spPr>
          <a:xfrm>
            <a:off x="5743763" y="2521059"/>
            <a:ext cx="6445188" cy="1815882"/>
          </a:xfrm>
          <a:prstGeom prst="rect">
            <a:avLst/>
          </a:prstGeom>
          <a:noFill/>
        </p:spPr>
        <p:txBody>
          <a:bodyPr wrap="square" rtlCol="0">
            <a:spAutoFit/>
          </a:bodyPr>
          <a:lstStyle/>
          <a:p>
            <a:r>
              <a:rPr lang="en-GB" dirty="0"/>
              <a:t> </a:t>
            </a:r>
            <a:r>
              <a:rPr lang="en-GB" sz="2800" dirty="0"/>
              <a:t>This can include repeated attempts to impose unwanted communications or contact in a manner that could be expected to cause distress or fear. </a:t>
            </a:r>
          </a:p>
        </p:txBody>
      </p:sp>
      <p:sp>
        <p:nvSpPr>
          <p:cNvPr id="5" name="Rectangle 4">
            <a:extLst>
              <a:ext uri="{FF2B5EF4-FFF2-40B4-BE49-F238E27FC236}">
                <a16:creationId xmlns:a16="http://schemas.microsoft.com/office/drawing/2014/main" id="{BA051674-3713-0F4C-BF7F-86B53D16BD26}"/>
              </a:ext>
            </a:extLst>
          </p:cNvPr>
          <p:cNvSpPr/>
          <p:nvPr/>
        </p:nvSpPr>
        <p:spPr>
          <a:xfrm>
            <a:off x="146341" y="2918895"/>
            <a:ext cx="5052986" cy="830997"/>
          </a:xfrm>
          <a:prstGeom prst="rect">
            <a:avLst/>
          </a:prstGeom>
          <a:noFill/>
        </p:spPr>
        <p:txBody>
          <a:bodyPr wrap="none" lIns="91440" tIns="45720" rIns="91440" bIns="45720">
            <a:spAutoFit/>
          </a:bodyPr>
          <a:lstStyle/>
          <a:p>
            <a:pPr algn="ctr"/>
            <a:r>
              <a:rPr lang="en-US" sz="4800" b="1" dirty="0">
                <a:ln w="22225">
                  <a:solidFill>
                    <a:schemeClr val="accent2"/>
                  </a:solidFill>
                  <a:prstDash val="solid"/>
                </a:ln>
                <a:solidFill>
                  <a:schemeClr val="accent2">
                    <a:lumMod val="40000"/>
                    <a:lumOff val="60000"/>
                  </a:schemeClr>
                </a:solidFill>
              </a:rPr>
              <a:t>Online Harassment</a:t>
            </a:r>
            <a:endParaRPr lang="en-US" sz="48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421355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5" name="Rectangle 98">
            <a:extLst>
              <a:ext uri="{FF2B5EF4-FFF2-40B4-BE49-F238E27FC236}">
                <a16:creationId xmlns:a16="http://schemas.microsoft.com/office/drawing/2014/main" id="{2ABE1108-6423-4E53-85A1-817683043C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B88BF3F-FC0A-1D7F-0B71-A827CAD2B2D4}"/>
              </a:ext>
            </a:extLst>
          </p:cNvPr>
          <p:cNvPicPr>
            <a:picLocks noChangeAspect="1"/>
          </p:cNvPicPr>
          <p:nvPr/>
        </p:nvPicPr>
        <p:blipFill>
          <a:blip r:embed="rId2"/>
          <a:stretch>
            <a:fillRect/>
          </a:stretch>
        </p:blipFill>
        <p:spPr>
          <a:xfrm>
            <a:off x="239697" y="143739"/>
            <a:ext cx="3438442" cy="1329043"/>
          </a:xfrm>
          <a:prstGeom prst="rect">
            <a:avLst/>
          </a:prstGeom>
        </p:spPr>
      </p:pic>
      <p:pic>
        <p:nvPicPr>
          <p:cNvPr id="1026" name="Picture 2">
            <a:extLst>
              <a:ext uri="{FF2B5EF4-FFF2-40B4-BE49-F238E27FC236}">
                <a16:creationId xmlns:a16="http://schemas.microsoft.com/office/drawing/2014/main" id="{FA493B4D-7BF5-D52D-E6C6-5B4CF9CD4B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904" y="1616521"/>
            <a:ext cx="6449777" cy="43145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69A7465-D60B-6B00-ED35-9EB460B7A2F1}"/>
              </a:ext>
            </a:extLst>
          </p:cNvPr>
          <p:cNvSpPr/>
          <p:nvPr/>
        </p:nvSpPr>
        <p:spPr>
          <a:xfrm>
            <a:off x="7960776" y="346595"/>
            <a:ext cx="1578830"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SAFE</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6" name="Rectangle 5">
            <a:extLst>
              <a:ext uri="{FF2B5EF4-FFF2-40B4-BE49-F238E27FC236}">
                <a16:creationId xmlns:a16="http://schemas.microsoft.com/office/drawing/2014/main" id="{36696EC0-0409-95BD-65BA-9F15F3E0725E}"/>
              </a:ext>
            </a:extLst>
          </p:cNvPr>
          <p:cNvSpPr/>
          <p:nvPr/>
        </p:nvSpPr>
        <p:spPr>
          <a:xfrm>
            <a:off x="7845135" y="1307095"/>
            <a:ext cx="1810112"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MEET</a:t>
            </a:r>
          </a:p>
        </p:txBody>
      </p:sp>
      <p:sp>
        <p:nvSpPr>
          <p:cNvPr id="7" name="Rectangle 6">
            <a:extLst>
              <a:ext uri="{FF2B5EF4-FFF2-40B4-BE49-F238E27FC236}">
                <a16:creationId xmlns:a16="http://schemas.microsoft.com/office/drawing/2014/main" id="{5E737221-735D-C1D3-D53D-BE35E346C4F6}"/>
              </a:ext>
            </a:extLst>
          </p:cNvPr>
          <p:cNvSpPr/>
          <p:nvPr/>
        </p:nvSpPr>
        <p:spPr>
          <a:xfrm>
            <a:off x="7845135" y="2248958"/>
            <a:ext cx="3460627"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ACCEPTING</a:t>
            </a:r>
          </a:p>
        </p:txBody>
      </p:sp>
      <p:sp>
        <p:nvSpPr>
          <p:cNvPr id="8" name="Rectangle 7">
            <a:extLst>
              <a:ext uri="{FF2B5EF4-FFF2-40B4-BE49-F238E27FC236}">
                <a16:creationId xmlns:a16="http://schemas.microsoft.com/office/drawing/2014/main" id="{A576774C-29E5-6CE6-77BB-13C5DD94A26C}"/>
              </a:ext>
            </a:extLst>
          </p:cNvPr>
          <p:cNvSpPr/>
          <p:nvPr/>
        </p:nvSpPr>
        <p:spPr>
          <a:xfrm>
            <a:off x="7960776" y="3242917"/>
            <a:ext cx="2829621"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RELIABLE</a:t>
            </a:r>
          </a:p>
        </p:txBody>
      </p:sp>
      <p:sp>
        <p:nvSpPr>
          <p:cNvPr id="9" name="Rectangle 8">
            <a:extLst>
              <a:ext uri="{FF2B5EF4-FFF2-40B4-BE49-F238E27FC236}">
                <a16:creationId xmlns:a16="http://schemas.microsoft.com/office/drawing/2014/main" id="{82F30722-9FF3-7E37-7DDF-6558E3966FF1}"/>
              </a:ext>
            </a:extLst>
          </p:cNvPr>
          <p:cNvSpPr/>
          <p:nvPr/>
        </p:nvSpPr>
        <p:spPr>
          <a:xfrm>
            <a:off x="7960776" y="4164456"/>
            <a:ext cx="1452642"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TELL</a:t>
            </a:r>
          </a:p>
        </p:txBody>
      </p:sp>
      <p:pic>
        <p:nvPicPr>
          <p:cNvPr id="11" name="Picture 10">
            <a:extLst>
              <a:ext uri="{FF2B5EF4-FFF2-40B4-BE49-F238E27FC236}">
                <a16:creationId xmlns:a16="http://schemas.microsoft.com/office/drawing/2014/main" id="{E951E699-6682-67F7-3923-817449196B59}"/>
              </a:ext>
            </a:extLst>
          </p:cNvPr>
          <p:cNvPicPr>
            <a:picLocks noChangeAspect="1"/>
          </p:cNvPicPr>
          <p:nvPr/>
        </p:nvPicPr>
        <p:blipFill>
          <a:blip r:embed="rId4"/>
          <a:stretch>
            <a:fillRect/>
          </a:stretch>
        </p:blipFill>
        <p:spPr>
          <a:xfrm>
            <a:off x="7902429" y="5087786"/>
            <a:ext cx="1671216" cy="1671216"/>
          </a:xfrm>
          <a:prstGeom prst="rect">
            <a:avLst/>
          </a:prstGeom>
        </p:spPr>
      </p:pic>
    </p:spTree>
    <p:extLst>
      <p:ext uri="{BB962C8B-B14F-4D97-AF65-F5344CB8AC3E}">
        <p14:creationId xmlns:p14="http://schemas.microsoft.com/office/powerpoint/2010/main" val="3535716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A2679492-7988-4050-9056-5424444524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DEC889-7BD7-5B4F-C035-BEA900E819C3}"/>
              </a:ext>
            </a:extLst>
          </p:cNvPr>
          <p:cNvSpPr>
            <a:spLocks noGrp="1"/>
          </p:cNvSpPr>
          <p:nvPr>
            <p:ph type="title"/>
          </p:nvPr>
        </p:nvSpPr>
        <p:spPr>
          <a:xfrm>
            <a:off x="6221195" y="88452"/>
            <a:ext cx="5779907" cy="1642378"/>
          </a:xfrm>
        </p:spPr>
        <p:txBody>
          <a:bodyPr anchor="b">
            <a:normAutofit/>
          </a:bodyPr>
          <a:lstStyle/>
          <a:p>
            <a:pPr algn="ctr"/>
            <a:r>
              <a:rPr lang="en-GB" sz="5200" dirty="0"/>
              <a:t>HOW CAN YOU STAY SAFE ONLINE?</a:t>
            </a:r>
          </a:p>
        </p:txBody>
      </p:sp>
      <p:sp>
        <p:nvSpPr>
          <p:cNvPr id="40" name="Rectangle 39">
            <a:extLst>
              <a:ext uri="{FF2B5EF4-FFF2-40B4-BE49-F238E27FC236}">
                <a16:creationId xmlns:a16="http://schemas.microsoft.com/office/drawing/2014/main" id="{B091B163-7D61-4891-ABCF-5C13D9C418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C49DA8F6-BCC1-4447-B54C-57856834B9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3893"/>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B376702-B00A-BAD0-9388-671ABA4A2E6B}"/>
              </a:ext>
            </a:extLst>
          </p:cNvPr>
          <p:cNvPicPr>
            <a:picLocks noChangeAspect="1"/>
          </p:cNvPicPr>
          <p:nvPr/>
        </p:nvPicPr>
        <p:blipFill>
          <a:blip r:embed="rId2"/>
          <a:stretch>
            <a:fillRect/>
          </a:stretch>
        </p:blipFill>
        <p:spPr>
          <a:xfrm>
            <a:off x="92565" y="88452"/>
            <a:ext cx="3438949" cy="1332593"/>
          </a:xfrm>
          <a:prstGeom prst="rect">
            <a:avLst/>
          </a:prstGeom>
        </p:spPr>
      </p:pic>
      <p:pic>
        <p:nvPicPr>
          <p:cNvPr id="7" name="Picture 6">
            <a:extLst>
              <a:ext uri="{FF2B5EF4-FFF2-40B4-BE49-F238E27FC236}">
                <a16:creationId xmlns:a16="http://schemas.microsoft.com/office/drawing/2014/main" id="{C3D0E8E6-C3C0-4DED-B3A8-60DC4CAD969A}"/>
              </a:ext>
            </a:extLst>
          </p:cNvPr>
          <p:cNvPicPr>
            <a:picLocks noChangeAspect="1"/>
          </p:cNvPicPr>
          <p:nvPr/>
        </p:nvPicPr>
        <p:blipFill>
          <a:blip r:embed="rId3"/>
          <a:stretch>
            <a:fillRect/>
          </a:stretch>
        </p:blipFill>
        <p:spPr>
          <a:xfrm>
            <a:off x="46282" y="1818613"/>
            <a:ext cx="5687346" cy="4016688"/>
          </a:xfrm>
          <a:prstGeom prst="rect">
            <a:avLst/>
          </a:prstGeom>
        </p:spPr>
      </p:pic>
      <p:sp>
        <p:nvSpPr>
          <p:cNvPr id="10" name="Rectangle 9">
            <a:extLst>
              <a:ext uri="{FF2B5EF4-FFF2-40B4-BE49-F238E27FC236}">
                <a16:creationId xmlns:a16="http://schemas.microsoft.com/office/drawing/2014/main" id="{E8D2DAF2-6A1A-E4EE-B4B6-991C8D740119}"/>
              </a:ext>
            </a:extLst>
          </p:cNvPr>
          <p:cNvSpPr/>
          <p:nvPr/>
        </p:nvSpPr>
        <p:spPr>
          <a:xfrm>
            <a:off x="6096000" y="2186269"/>
            <a:ext cx="5364967" cy="3046988"/>
          </a:xfrm>
          <a:prstGeom prst="rect">
            <a:avLst/>
          </a:prstGeom>
          <a:solidFill>
            <a:schemeClr val="bg1"/>
          </a:solidFill>
        </p:spPr>
        <p:txBody>
          <a:bodyPr wrap="square" lIns="91440" tIns="45720" rIns="91440" bIns="45720">
            <a:spAutoFit/>
          </a:bodyPr>
          <a:lstStyle/>
          <a:p>
            <a:pPr algn="ctr"/>
            <a:r>
              <a:rPr lang="en-US" sz="9600" b="1" dirty="0">
                <a:ln w="12700">
                  <a:solidFill>
                    <a:schemeClr val="accent1"/>
                  </a:solidFill>
                  <a:prstDash val="solid"/>
                </a:ln>
                <a:pattFill prst="pct90">
                  <a:fgClr>
                    <a:srgbClr val="FF0000"/>
                  </a:fgClr>
                  <a:bgClr>
                    <a:schemeClr val="accent1">
                      <a:lumMod val="20000"/>
                      <a:lumOff val="80000"/>
                    </a:schemeClr>
                  </a:bgClr>
                </a:pattFill>
                <a:effectLst>
                  <a:outerShdw dist="38100" dir="2640000" algn="bl" rotWithShape="0">
                    <a:schemeClr val="accent1"/>
                  </a:outerShdw>
                </a:effectLst>
              </a:rPr>
              <a:t>Think</a:t>
            </a:r>
            <a:br>
              <a:rPr lang="en-US" sz="9600" b="1" dirty="0">
                <a:ln w="12700">
                  <a:solidFill>
                    <a:schemeClr val="accent1"/>
                  </a:solidFill>
                  <a:prstDash val="solid"/>
                </a:ln>
                <a:pattFill prst="pct90">
                  <a:fgClr>
                    <a:srgbClr val="FF0000"/>
                  </a:fgClr>
                  <a:bgClr>
                    <a:schemeClr val="accent1">
                      <a:lumMod val="20000"/>
                      <a:lumOff val="80000"/>
                    </a:schemeClr>
                  </a:bgClr>
                </a:pattFill>
                <a:effectLst>
                  <a:outerShdw dist="38100" dir="2640000" algn="bl" rotWithShape="0">
                    <a:schemeClr val="accent1"/>
                  </a:outerShdw>
                </a:effectLst>
              </a:rPr>
            </a:br>
            <a:r>
              <a:rPr lang="en-US" sz="9600" b="1" dirty="0">
                <a:ln w="12700">
                  <a:solidFill>
                    <a:schemeClr val="accent1"/>
                  </a:solidFill>
                  <a:prstDash val="solid"/>
                </a:ln>
                <a:pattFill prst="pct90">
                  <a:fgClr>
                    <a:srgbClr val="FF0000"/>
                  </a:fgClr>
                  <a:bgClr>
                    <a:schemeClr val="accent1">
                      <a:lumMod val="20000"/>
                      <a:lumOff val="80000"/>
                    </a:schemeClr>
                  </a:bgClr>
                </a:pattFill>
                <a:effectLst>
                  <a:outerShdw dist="38100" dir="2640000" algn="bl" rotWithShape="0">
                    <a:schemeClr val="accent1"/>
                  </a:outerShdw>
                </a:effectLst>
              </a:rPr>
              <a:t>S.M.A.R.T.</a:t>
            </a:r>
            <a:endParaRPr lang="en-US" sz="9600" b="1" cap="none" spc="0" dirty="0">
              <a:ln w="12700">
                <a:solidFill>
                  <a:schemeClr val="accent1"/>
                </a:solidFill>
                <a:prstDash val="solid"/>
              </a:ln>
              <a:pattFill prst="pct90">
                <a:fgClr>
                  <a:srgbClr val="FF0000"/>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65267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3C2FC81D-C43B-D6D3-660A-B463918C2A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34923" cy="6858000"/>
          </a:xfrm>
          <a:prstGeom prst="rect">
            <a:avLst/>
          </a:prstGeom>
          <a:solidFill>
            <a:schemeClr val="bg1">
              <a:lumMod val="95000"/>
              <a:alpha val="88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oup 65">
            <a:extLst>
              <a:ext uri="{FF2B5EF4-FFF2-40B4-BE49-F238E27FC236}">
                <a16:creationId xmlns:a16="http://schemas.microsoft.com/office/drawing/2014/main" id="{BDDB3F1B-9976-8542-B149-C66F2061F22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1" y="0"/>
            <a:ext cx="123362" cy="6858000"/>
            <a:chOff x="12068638" y="0"/>
            <a:chExt cx="123362" cy="6858000"/>
          </a:xfrm>
        </p:grpSpPr>
        <p:sp>
          <p:nvSpPr>
            <p:cNvPr id="67" name="Rectangle 66">
              <a:extLst>
                <a:ext uri="{FF2B5EF4-FFF2-40B4-BE49-F238E27FC236}">
                  <a16:creationId xmlns:a16="http://schemas.microsoft.com/office/drawing/2014/main" id="{023A3929-30D6-0483-783F-8C676BF166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320AF78C-8B49-5B80-2FA4-B815E7506B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27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2">
            <a:extLst>
              <a:ext uri="{FF2B5EF4-FFF2-40B4-BE49-F238E27FC236}">
                <a16:creationId xmlns:a16="http://schemas.microsoft.com/office/drawing/2014/main" id="{F6C7C95C-06BE-2B4E-691C-45A4B69057E5}"/>
              </a:ext>
            </a:extLst>
          </p:cNvPr>
          <p:cNvSpPr>
            <a:spLocks noChangeArrowheads="1"/>
          </p:cNvSpPr>
          <p:nvPr/>
        </p:nvSpPr>
        <p:spPr bwMode="auto">
          <a:xfrm flipV="1">
            <a:off x="653310" y="-10967611"/>
            <a:ext cx="2713088" cy="48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5" name="Picture 4">
            <a:extLst>
              <a:ext uri="{FF2B5EF4-FFF2-40B4-BE49-F238E27FC236}">
                <a16:creationId xmlns:a16="http://schemas.microsoft.com/office/drawing/2014/main" id="{F77CD116-25B5-F693-99E0-EBAA6177AE26}"/>
              </a:ext>
            </a:extLst>
          </p:cNvPr>
          <p:cNvPicPr>
            <a:picLocks noChangeAspect="1"/>
          </p:cNvPicPr>
          <p:nvPr/>
        </p:nvPicPr>
        <p:blipFill>
          <a:blip r:embed="rId2"/>
          <a:stretch>
            <a:fillRect/>
          </a:stretch>
        </p:blipFill>
        <p:spPr>
          <a:xfrm>
            <a:off x="120981" y="220449"/>
            <a:ext cx="3438442" cy="1329043"/>
          </a:xfrm>
          <a:prstGeom prst="rect">
            <a:avLst/>
          </a:prstGeom>
        </p:spPr>
      </p:pic>
      <p:pic>
        <p:nvPicPr>
          <p:cNvPr id="7" name="Picture 6">
            <a:extLst>
              <a:ext uri="{FF2B5EF4-FFF2-40B4-BE49-F238E27FC236}">
                <a16:creationId xmlns:a16="http://schemas.microsoft.com/office/drawing/2014/main" id="{815C555E-AF43-95DA-41E5-DFD4DD5D2B6B}"/>
              </a:ext>
            </a:extLst>
          </p:cNvPr>
          <p:cNvPicPr>
            <a:picLocks noChangeAspect="1"/>
          </p:cNvPicPr>
          <p:nvPr/>
        </p:nvPicPr>
        <p:blipFill>
          <a:blip r:embed="rId3"/>
          <a:stretch>
            <a:fillRect/>
          </a:stretch>
        </p:blipFill>
        <p:spPr>
          <a:xfrm>
            <a:off x="120981" y="1686187"/>
            <a:ext cx="5213942" cy="3682731"/>
          </a:xfrm>
          <a:prstGeom prst="rect">
            <a:avLst/>
          </a:prstGeom>
        </p:spPr>
      </p:pic>
      <p:sp>
        <p:nvSpPr>
          <p:cNvPr id="10" name="Rectangle 9">
            <a:extLst>
              <a:ext uri="{FF2B5EF4-FFF2-40B4-BE49-F238E27FC236}">
                <a16:creationId xmlns:a16="http://schemas.microsoft.com/office/drawing/2014/main" id="{BB7424D6-E982-F90A-3BAB-5BD72719FD18}"/>
              </a:ext>
            </a:extLst>
          </p:cNvPr>
          <p:cNvSpPr/>
          <p:nvPr/>
        </p:nvSpPr>
        <p:spPr>
          <a:xfrm>
            <a:off x="5176003" y="-81724"/>
            <a:ext cx="2701142" cy="1631216"/>
          </a:xfrm>
          <a:prstGeom prst="rect">
            <a:avLst/>
          </a:prstGeom>
          <a:noFill/>
        </p:spPr>
        <p:txBody>
          <a:bodyPr wrap="square" lIns="91440" tIns="45720" rIns="91440" bIns="45720">
            <a:spAutoFit/>
          </a:bodyPr>
          <a:lstStyle/>
          <a:p>
            <a:pPr algn="ctr"/>
            <a:r>
              <a:rPr lang="en-US" sz="10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a:t>
            </a:r>
          </a:p>
        </p:txBody>
      </p:sp>
      <p:sp>
        <p:nvSpPr>
          <p:cNvPr id="11" name="Rectangle 10">
            <a:extLst>
              <a:ext uri="{FF2B5EF4-FFF2-40B4-BE49-F238E27FC236}">
                <a16:creationId xmlns:a16="http://schemas.microsoft.com/office/drawing/2014/main" id="{BFC15922-4C27-D964-2A06-E27C5EAA2653}"/>
              </a:ext>
            </a:extLst>
          </p:cNvPr>
          <p:cNvSpPr/>
          <p:nvPr/>
        </p:nvSpPr>
        <p:spPr>
          <a:xfrm>
            <a:off x="6702963" y="-81724"/>
            <a:ext cx="1839991" cy="1631216"/>
          </a:xfrm>
          <a:prstGeom prst="rect">
            <a:avLst/>
          </a:prstGeom>
          <a:noFill/>
        </p:spPr>
        <p:txBody>
          <a:bodyPr wrap="none" lIns="91440" tIns="45720" rIns="91440" bIns="45720">
            <a:spAutoFit/>
          </a:bodyPr>
          <a:lstStyle/>
          <a:p>
            <a:pPr algn="ctr"/>
            <a:r>
              <a:rPr lang="en-US" sz="10000" b="1" dirty="0" err="1">
                <a:ln w="13462">
                  <a:solidFill>
                    <a:schemeClr val="bg1"/>
                  </a:solidFill>
                  <a:prstDash val="solid"/>
                </a:ln>
                <a:solidFill>
                  <a:srgbClr val="FF0000"/>
                </a:solidFill>
                <a:effectLst>
                  <a:outerShdw dist="38100" dir="2700000" algn="bl" rotWithShape="0">
                    <a:schemeClr val="accent5"/>
                  </a:outerShdw>
                </a:effectLst>
              </a:rPr>
              <a:t>afe</a:t>
            </a:r>
            <a:endParaRPr lang="en-US" sz="10000" b="1" cap="none" spc="0" dirty="0">
              <a:ln w="13462">
                <a:solidFill>
                  <a:schemeClr val="bg1"/>
                </a:solidFill>
                <a:prstDash val="solid"/>
              </a:ln>
              <a:solidFill>
                <a:srgbClr val="FF0000"/>
              </a:solidFill>
              <a:effectLst>
                <a:outerShdw dist="38100" dir="2700000" algn="bl" rotWithShape="0">
                  <a:schemeClr val="accent5"/>
                </a:outerShdw>
              </a:effectLst>
            </a:endParaRPr>
          </a:p>
        </p:txBody>
      </p:sp>
      <p:sp>
        <p:nvSpPr>
          <p:cNvPr id="12" name="TextBox 11">
            <a:extLst>
              <a:ext uri="{FF2B5EF4-FFF2-40B4-BE49-F238E27FC236}">
                <a16:creationId xmlns:a16="http://schemas.microsoft.com/office/drawing/2014/main" id="{905059D5-FE6A-8C49-E4BC-845921D752DF}"/>
              </a:ext>
            </a:extLst>
          </p:cNvPr>
          <p:cNvSpPr txBox="1"/>
          <p:nvPr/>
        </p:nvSpPr>
        <p:spPr>
          <a:xfrm>
            <a:off x="6214369" y="2334827"/>
            <a:ext cx="5424256" cy="2677656"/>
          </a:xfrm>
          <a:prstGeom prst="rect">
            <a:avLst/>
          </a:prstGeom>
          <a:noFill/>
        </p:spPr>
        <p:txBody>
          <a:bodyPr wrap="square" rtlCol="0">
            <a:spAutoFit/>
          </a:bodyPr>
          <a:lstStyle/>
          <a:p>
            <a:r>
              <a:rPr lang="en-GB" sz="2400" dirty="0"/>
              <a:t>Keep your personal information safe. When chatting or posting online don’t give away things like your full name, password or home address. Remember personal information can be seen in images and videos you share too.</a:t>
            </a:r>
          </a:p>
          <a:p>
            <a:r>
              <a:rPr lang="en-GB" sz="2400" dirty="0"/>
              <a:t>Keep them safe to keep yourself safe.</a:t>
            </a:r>
          </a:p>
        </p:txBody>
      </p:sp>
    </p:spTree>
    <p:extLst>
      <p:ext uri="{BB962C8B-B14F-4D97-AF65-F5344CB8AC3E}">
        <p14:creationId xmlns:p14="http://schemas.microsoft.com/office/powerpoint/2010/main" val="114517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heel(1)">
                                      <p:cBhvr>
                                        <p:cTn id="1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3C2FC81D-C43B-D6D3-660A-B463918C2A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34923" cy="6858000"/>
          </a:xfrm>
          <a:prstGeom prst="rect">
            <a:avLst/>
          </a:prstGeom>
          <a:solidFill>
            <a:schemeClr val="bg1">
              <a:lumMod val="95000"/>
              <a:alpha val="88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oup 65">
            <a:extLst>
              <a:ext uri="{FF2B5EF4-FFF2-40B4-BE49-F238E27FC236}">
                <a16:creationId xmlns:a16="http://schemas.microsoft.com/office/drawing/2014/main" id="{BDDB3F1B-9976-8542-B149-C66F2061F22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1" y="0"/>
            <a:ext cx="123362" cy="6858000"/>
            <a:chOff x="12068638" y="0"/>
            <a:chExt cx="123362" cy="6858000"/>
          </a:xfrm>
        </p:grpSpPr>
        <p:sp>
          <p:nvSpPr>
            <p:cNvPr id="67" name="Rectangle 66">
              <a:extLst>
                <a:ext uri="{FF2B5EF4-FFF2-40B4-BE49-F238E27FC236}">
                  <a16:creationId xmlns:a16="http://schemas.microsoft.com/office/drawing/2014/main" id="{023A3929-30D6-0483-783F-8C676BF166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320AF78C-8B49-5B80-2FA4-B815E7506B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27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2">
            <a:extLst>
              <a:ext uri="{FF2B5EF4-FFF2-40B4-BE49-F238E27FC236}">
                <a16:creationId xmlns:a16="http://schemas.microsoft.com/office/drawing/2014/main" id="{F6C7C95C-06BE-2B4E-691C-45A4B69057E5}"/>
              </a:ext>
            </a:extLst>
          </p:cNvPr>
          <p:cNvSpPr>
            <a:spLocks noChangeArrowheads="1"/>
          </p:cNvSpPr>
          <p:nvPr/>
        </p:nvSpPr>
        <p:spPr bwMode="auto">
          <a:xfrm flipV="1">
            <a:off x="653310" y="-10967611"/>
            <a:ext cx="2713088" cy="48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5" name="Picture 4">
            <a:extLst>
              <a:ext uri="{FF2B5EF4-FFF2-40B4-BE49-F238E27FC236}">
                <a16:creationId xmlns:a16="http://schemas.microsoft.com/office/drawing/2014/main" id="{F77CD116-25B5-F693-99E0-EBAA6177AE26}"/>
              </a:ext>
            </a:extLst>
          </p:cNvPr>
          <p:cNvPicPr>
            <a:picLocks noChangeAspect="1"/>
          </p:cNvPicPr>
          <p:nvPr/>
        </p:nvPicPr>
        <p:blipFill>
          <a:blip r:embed="rId2"/>
          <a:stretch>
            <a:fillRect/>
          </a:stretch>
        </p:blipFill>
        <p:spPr>
          <a:xfrm>
            <a:off x="120981" y="220449"/>
            <a:ext cx="3438442" cy="1329043"/>
          </a:xfrm>
          <a:prstGeom prst="rect">
            <a:avLst/>
          </a:prstGeom>
        </p:spPr>
      </p:pic>
      <p:pic>
        <p:nvPicPr>
          <p:cNvPr id="7" name="Picture 6">
            <a:extLst>
              <a:ext uri="{FF2B5EF4-FFF2-40B4-BE49-F238E27FC236}">
                <a16:creationId xmlns:a16="http://schemas.microsoft.com/office/drawing/2014/main" id="{815C555E-AF43-95DA-41E5-DFD4DD5D2B6B}"/>
              </a:ext>
            </a:extLst>
          </p:cNvPr>
          <p:cNvPicPr>
            <a:picLocks noChangeAspect="1"/>
          </p:cNvPicPr>
          <p:nvPr/>
        </p:nvPicPr>
        <p:blipFill>
          <a:blip r:embed="rId3"/>
          <a:stretch>
            <a:fillRect/>
          </a:stretch>
        </p:blipFill>
        <p:spPr>
          <a:xfrm>
            <a:off x="120981" y="1686187"/>
            <a:ext cx="5213942" cy="3682731"/>
          </a:xfrm>
          <a:prstGeom prst="rect">
            <a:avLst/>
          </a:prstGeom>
        </p:spPr>
      </p:pic>
      <p:sp>
        <p:nvSpPr>
          <p:cNvPr id="10" name="Rectangle 9">
            <a:extLst>
              <a:ext uri="{FF2B5EF4-FFF2-40B4-BE49-F238E27FC236}">
                <a16:creationId xmlns:a16="http://schemas.microsoft.com/office/drawing/2014/main" id="{BB7424D6-E982-F90A-3BAB-5BD72719FD18}"/>
              </a:ext>
            </a:extLst>
          </p:cNvPr>
          <p:cNvSpPr/>
          <p:nvPr/>
        </p:nvSpPr>
        <p:spPr>
          <a:xfrm>
            <a:off x="4927463" y="-37336"/>
            <a:ext cx="2701142" cy="1631216"/>
          </a:xfrm>
          <a:prstGeom prst="rect">
            <a:avLst/>
          </a:prstGeom>
          <a:noFill/>
        </p:spPr>
        <p:txBody>
          <a:bodyPr wrap="square" lIns="91440" tIns="45720" rIns="91440" bIns="45720">
            <a:spAutoFit/>
          </a:bodyPr>
          <a:lstStyle/>
          <a:p>
            <a:pPr algn="ctr"/>
            <a:r>
              <a:rPr lang="en-US" sz="10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a:t>
            </a:r>
            <a:endParaRPr lang="en-US" sz="10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1" name="Rectangle 10">
            <a:extLst>
              <a:ext uri="{FF2B5EF4-FFF2-40B4-BE49-F238E27FC236}">
                <a16:creationId xmlns:a16="http://schemas.microsoft.com/office/drawing/2014/main" id="{BFC15922-4C27-D964-2A06-E27C5EAA2653}"/>
              </a:ext>
            </a:extLst>
          </p:cNvPr>
          <p:cNvSpPr/>
          <p:nvPr/>
        </p:nvSpPr>
        <p:spPr>
          <a:xfrm>
            <a:off x="6821107" y="-81724"/>
            <a:ext cx="1911934" cy="1631216"/>
          </a:xfrm>
          <a:prstGeom prst="rect">
            <a:avLst/>
          </a:prstGeom>
          <a:noFill/>
        </p:spPr>
        <p:txBody>
          <a:bodyPr wrap="none" lIns="91440" tIns="45720" rIns="91440" bIns="45720">
            <a:spAutoFit/>
          </a:bodyPr>
          <a:lstStyle/>
          <a:p>
            <a:pPr algn="ctr"/>
            <a:r>
              <a:rPr lang="en-US" sz="10000" b="1" dirty="0" err="1">
                <a:ln w="13462">
                  <a:solidFill>
                    <a:schemeClr val="bg1"/>
                  </a:solidFill>
                  <a:prstDash val="solid"/>
                </a:ln>
                <a:solidFill>
                  <a:srgbClr val="FF0000"/>
                </a:solidFill>
                <a:effectLst>
                  <a:outerShdw dist="38100" dir="2700000" algn="bl" rotWithShape="0">
                    <a:schemeClr val="accent5"/>
                  </a:outerShdw>
                </a:effectLst>
              </a:rPr>
              <a:t>eet</a:t>
            </a:r>
            <a:endParaRPr lang="en-US" sz="10000" b="1" cap="none" spc="0" dirty="0">
              <a:ln w="13462">
                <a:solidFill>
                  <a:schemeClr val="bg1"/>
                </a:solidFill>
                <a:prstDash val="solid"/>
              </a:ln>
              <a:solidFill>
                <a:srgbClr val="FF0000"/>
              </a:solidFill>
              <a:effectLst>
                <a:outerShdw dist="38100" dir="2700000" algn="bl" rotWithShape="0">
                  <a:schemeClr val="accent5"/>
                </a:outerShdw>
              </a:effectLst>
            </a:endParaRPr>
          </a:p>
        </p:txBody>
      </p:sp>
      <p:sp>
        <p:nvSpPr>
          <p:cNvPr id="12" name="TextBox 11">
            <a:extLst>
              <a:ext uri="{FF2B5EF4-FFF2-40B4-BE49-F238E27FC236}">
                <a16:creationId xmlns:a16="http://schemas.microsoft.com/office/drawing/2014/main" id="{905059D5-FE6A-8C49-E4BC-845921D752DF}"/>
              </a:ext>
            </a:extLst>
          </p:cNvPr>
          <p:cNvSpPr txBox="1"/>
          <p:nvPr/>
        </p:nvSpPr>
        <p:spPr>
          <a:xfrm>
            <a:off x="5770485" y="2004058"/>
            <a:ext cx="5424256" cy="3046988"/>
          </a:xfrm>
          <a:prstGeom prst="rect">
            <a:avLst/>
          </a:prstGeom>
          <a:noFill/>
        </p:spPr>
        <p:txBody>
          <a:bodyPr wrap="square" rtlCol="0">
            <a:spAutoFit/>
          </a:bodyPr>
          <a:lstStyle/>
          <a:p>
            <a:r>
              <a:rPr lang="en-GB" sz="2400" dirty="0"/>
              <a:t>Meeting up with someone you only know online, even a friend of a friend, can be dangerous as this person is still a stranger. If someone you only know online ever asks you to meet up, for personal information or for photos/videos of you then tell an adult straight away and report them together</a:t>
            </a:r>
          </a:p>
        </p:txBody>
      </p:sp>
    </p:spTree>
    <p:extLst>
      <p:ext uri="{BB962C8B-B14F-4D97-AF65-F5344CB8AC3E}">
        <p14:creationId xmlns:p14="http://schemas.microsoft.com/office/powerpoint/2010/main" val="301304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heel(1)">
                                      <p:cBhvr>
                                        <p:cTn id="1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3C2FC81D-C43B-D6D3-660A-B463918C2A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34923" cy="6858000"/>
          </a:xfrm>
          <a:prstGeom prst="rect">
            <a:avLst/>
          </a:prstGeom>
          <a:solidFill>
            <a:schemeClr val="bg1">
              <a:lumMod val="95000"/>
              <a:alpha val="88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oup 65">
            <a:extLst>
              <a:ext uri="{FF2B5EF4-FFF2-40B4-BE49-F238E27FC236}">
                <a16:creationId xmlns:a16="http://schemas.microsoft.com/office/drawing/2014/main" id="{BDDB3F1B-9976-8542-B149-C66F2061F22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1" y="0"/>
            <a:ext cx="123362" cy="6858000"/>
            <a:chOff x="12068638" y="0"/>
            <a:chExt cx="123362" cy="6858000"/>
          </a:xfrm>
        </p:grpSpPr>
        <p:sp>
          <p:nvSpPr>
            <p:cNvPr id="67" name="Rectangle 66">
              <a:extLst>
                <a:ext uri="{FF2B5EF4-FFF2-40B4-BE49-F238E27FC236}">
                  <a16:creationId xmlns:a16="http://schemas.microsoft.com/office/drawing/2014/main" id="{023A3929-30D6-0483-783F-8C676BF166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320AF78C-8B49-5B80-2FA4-B815E7506B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27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2">
            <a:extLst>
              <a:ext uri="{FF2B5EF4-FFF2-40B4-BE49-F238E27FC236}">
                <a16:creationId xmlns:a16="http://schemas.microsoft.com/office/drawing/2014/main" id="{F6C7C95C-06BE-2B4E-691C-45A4B69057E5}"/>
              </a:ext>
            </a:extLst>
          </p:cNvPr>
          <p:cNvSpPr>
            <a:spLocks noChangeArrowheads="1"/>
          </p:cNvSpPr>
          <p:nvPr/>
        </p:nvSpPr>
        <p:spPr bwMode="auto">
          <a:xfrm flipV="1">
            <a:off x="653310" y="-10967611"/>
            <a:ext cx="2713088" cy="48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5" name="Picture 4">
            <a:extLst>
              <a:ext uri="{FF2B5EF4-FFF2-40B4-BE49-F238E27FC236}">
                <a16:creationId xmlns:a16="http://schemas.microsoft.com/office/drawing/2014/main" id="{F77CD116-25B5-F693-99E0-EBAA6177AE26}"/>
              </a:ext>
            </a:extLst>
          </p:cNvPr>
          <p:cNvPicPr>
            <a:picLocks noChangeAspect="1"/>
          </p:cNvPicPr>
          <p:nvPr/>
        </p:nvPicPr>
        <p:blipFill>
          <a:blip r:embed="rId2"/>
          <a:stretch>
            <a:fillRect/>
          </a:stretch>
        </p:blipFill>
        <p:spPr>
          <a:xfrm>
            <a:off x="120981" y="220449"/>
            <a:ext cx="3438442" cy="1329043"/>
          </a:xfrm>
          <a:prstGeom prst="rect">
            <a:avLst/>
          </a:prstGeom>
        </p:spPr>
      </p:pic>
      <p:pic>
        <p:nvPicPr>
          <p:cNvPr id="7" name="Picture 6">
            <a:extLst>
              <a:ext uri="{FF2B5EF4-FFF2-40B4-BE49-F238E27FC236}">
                <a16:creationId xmlns:a16="http://schemas.microsoft.com/office/drawing/2014/main" id="{815C555E-AF43-95DA-41E5-DFD4DD5D2B6B}"/>
              </a:ext>
            </a:extLst>
          </p:cNvPr>
          <p:cNvPicPr>
            <a:picLocks noChangeAspect="1"/>
          </p:cNvPicPr>
          <p:nvPr/>
        </p:nvPicPr>
        <p:blipFill>
          <a:blip r:embed="rId3"/>
          <a:stretch>
            <a:fillRect/>
          </a:stretch>
        </p:blipFill>
        <p:spPr>
          <a:xfrm>
            <a:off x="120981" y="1686187"/>
            <a:ext cx="5213942" cy="3682731"/>
          </a:xfrm>
          <a:prstGeom prst="rect">
            <a:avLst/>
          </a:prstGeom>
        </p:spPr>
      </p:pic>
      <p:sp>
        <p:nvSpPr>
          <p:cNvPr id="10" name="Rectangle 9">
            <a:extLst>
              <a:ext uri="{FF2B5EF4-FFF2-40B4-BE49-F238E27FC236}">
                <a16:creationId xmlns:a16="http://schemas.microsoft.com/office/drawing/2014/main" id="{BB7424D6-E982-F90A-3BAB-5BD72719FD18}"/>
              </a:ext>
            </a:extLst>
          </p:cNvPr>
          <p:cNvSpPr/>
          <p:nvPr/>
        </p:nvSpPr>
        <p:spPr>
          <a:xfrm>
            <a:off x="4927463" y="-37336"/>
            <a:ext cx="2701142" cy="1631216"/>
          </a:xfrm>
          <a:prstGeom prst="rect">
            <a:avLst/>
          </a:prstGeom>
          <a:noFill/>
        </p:spPr>
        <p:txBody>
          <a:bodyPr wrap="square" lIns="91440" tIns="45720" rIns="91440" bIns="45720">
            <a:spAutoFit/>
          </a:bodyPr>
          <a:lstStyle/>
          <a:p>
            <a:pPr algn="ctr"/>
            <a:r>
              <a:rPr lang="en-US" sz="10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a:t>
            </a:r>
            <a:endParaRPr lang="en-US" sz="10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1" name="Rectangle 10">
            <a:extLst>
              <a:ext uri="{FF2B5EF4-FFF2-40B4-BE49-F238E27FC236}">
                <a16:creationId xmlns:a16="http://schemas.microsoft.com/office/drawing/2014/main" id="{BFC15922-4C27-D964-2A06-E27C5EAA2653}"/>
              </a:ext>
            </a:extLst>
          </p:cNvPr>
          <p:cNvSpPr/>
          <p:nvPr/>
        </p:nvSpPr>
        <p:spPr>
          <a:xfrm>
            <a:off x="6553919" y="0"/>
            <a:ext cx="4640822" cy="1631216"/>
          </a:xfrm>
          <a:prstGeom prst="rect">
            <a:avLst/>
          </a:prstGeom>
          <a:noFill/>
        </p:spPr>
        <p:txBody>
          <a:bodyPr wrap="none" lIns="91440" tIns="45720" rIns="91440" bIns="45720">
            <a:spAutoFit/>
          </a:bodyPr>
          <a:lstStyle/>
          <a:p>
            <a:pPr algn="ctr"/>
            <a:r>
              <a:rPr lang="en-US" sz="10000" b="1" dirty="0" err="1">
                <a:ln w="13462">
                  <a:solidFill>
                    <a:schemeClr val="bg1"/>
                  </a:solidFill>
                  <a:prstDash val="solid"/>
                </a:ln>
                <a:solidFill>
                  <a:srgbClr val="FF0000"/>
                </a:solidFill>
                <a:effectLst>
                  <a:outerShdw dist="38100" dir="2700000" algn="bl" rotWithShape="0">
                    <a:schemeClr val="accent5"/>
                  </a:outerShdw>
                </a:effectLst>
              </a:rPr>
              <a:t>ccepting</a:t>
            </a:r>
            <a:endParaRPr lang="en-US" sz="10000" b="1" cap="none" spc="0" dirty="0">
              <a:ln w="13462">
                <a:solidFill>
                  <a:schemeClr val="bg1"/>
                </a:solidFill>
                <a:prstDash val="solid"/>
              </a:ln>
              <a:solidFill>
                <a:srgbClr val="FF0000"/>
              </a:solidFill>
              <a:effectLst>
                <a:outerShdw dist="38100" dir="2700000" algn="bl" rotWithShape="0">
                  <a:schemeClr val="accent5"/>
                </a:outerShdw>
              </a:effectLst>
            </a:endParaRPr>
          </a:p>
        </p:txBody>
      </p:sp>
      <p:sp>
        <p:nvSpPr>
          <p:cNvPr id="12" name="TextBox 11">
            <a:extLst>
              <a:ext uri="{FF2B5EF4-FFF2-40B4-BE49-F238E27FC236}">
                <a16:creationId xmlns:a16="http://schemas.microsoft.com/office/drawing/2014/main" id="{905059D5-FE6A-8C49-E4BC-845921D752DF}"/>
              </a:ext>
            </a:extLst>
          </p:cNvPr>
          <p:cNvSpPr txBox="1"/>
          <p:nvPr/>
        </p:nvSpPr>
        <p:spPr>
          <a:xfrm>
            <a:off x="5903650" y="2430186"/>
            <a:ext cx="5424256" cy="2677656"/>
          </a:xfrm>
          <a:prstGeom prst="rect">
            <a:avLst/>
          </a:prstGeom>
          <a:noFill/>
        </p:spPr>
        <p:txBody>
          <a:bodyPr wrap="square" rtlCol="0">
            <a:spAutoFit/>
          </a:bodyPr>
          <a:lstStyle/>
          <a:p>
            <a:r>
              <a:rPr lang="en-GB" sz="2400" dirty="0"/>
              <a:t>Think carefully before you click on or open something online (e.g. links, adverts, friend requests, photos) as you never know where they may lead to or they may contain viruses. Do not accept something if you are unsure of who the person is or what they’ve sent you.</a:t>
            </a:r>
          </a:p>
        </p:txBody>
      </p:sp>
    </p:spTree>
    <p:extLst>
      <p:ext uri="{BB962C8B-B14F-4D97-AF65-F5344CB8AC3E}">
        <p14:creationId xmlns:p14="http://schemas.microsoft.com/office/powerpoint/2010/main" val="113867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heel(1)">
                                      <p:cBhvr>
                                        <p:cTn id="1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3C2FC81D-C43B-D6D3-660A-B463918C2A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34923" cy="6858000"/>
          </a:xfrm>
          <a:prstGeom prst="rect">
            <a:avLst/>
          </a:prstGeom>
          <a:solidFill>
            <a:schemeClr val="bg1">
              <a:lumMod val="95000"/>
              <a:alpha val="88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oup 65">
            <a:extLst>
              <a:ext uri="{FF2B5EF4-FFF2-40B4-BE49-F238E27FC236}">
                <a16:creationId xmlns:a16="http://schemas.microsoft.com/office/drawing/2014/main" id="{BDDB3F1B-9976-8542-B149-C66F2061F22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1" y="0"/>
            <a:ext cx="123362" cy="6858000"/>
            <a:chOff x="12068638" y="0"/>
            <a:chExt cx="123362" cy="6858000"/>
          </a:xfrm>
        </p:grpSpPr>
        <p:sp>
          <p:nvSpPr>
            <p:cNvPr id="67" name="Rectangle 66">
              <a:extLst>
                <a:ext uri="{FF2B5EF4-FFF2-40B4-BE49-F238E27FC236}">
                  <a16:creationId xmlns:a16="http://schemas.microsoft.com/office/drawing/2014/main" id="{023A3929-30D6-0483-783F-8C676BF166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320AF78C-8B49-5B80-2FA4-B815E7506B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27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2">
            <a:extLst>
              <a:ext uri="{FF2B5EF4-FFF2-40B4-BE49-F238E27FC236}">
                <a16:creationId xmlns:a16="http://schemas.microsoft.com/office/drawing/2014/main" id="{F6C7C95C-06BE-2B4E-691C-45A4B69057E5}"/>
              </a:ext>
            </a:extLst>
          </p:cNvPr>
          <p:cNvSpPr>
            <a:spLocks noChangeArrowheads="1"/>
          </p:cNvSpPr>
          <p:nvPr/>
        </p:nvSpPr>
        <p:spPr bwMode="auto">
          <a:xfrm flipV="1">
            <a:off x="653310" y="-10967611"/>
            <a:ext cx="2713088" cy="48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5" name="Picture 4">
            <a:extLst>
              <a:ext uri="{FF2B5EF4-FFF2-40B4-BE49-F238E27FC236}">
                <a16:creationId xmlns:a16="http://schemas.microsoft.com/office/drawing/2014/main" id="{F77CD116-25B5-F693-99E0-EBAA6177AE26}"/>
              </a:ext>
            </a:extLst>
          </p:cNvPr>
          <p:cNvPicPr>
            <a:picLocks noChangeAspect="1"/>
          </p:cNvPicPr>
          <p:nvPr/>
        </p:nvPicPr>
        <p:blipFill>
          <a:blip r:embed="rId2"/>
          <a:stretch>
            <a:fillRect/>
          </a:stretch>
        </p:blipFill>
        <p:spPr>
          <a:xfrm>
            <a:off x="120981" y="220449"/>
            <a:ext cx="3438442" cy="1329043"/>
          </a:xfrm>
          <a:prstGeom prst="rect">
            <a:avLst/>
          </a:prstGeom>
        </p:spPr>
      </p:pic>
      <p:pic>
        <p:nvPicPr>
          <p:cNvPr id="7" name="Picture 6">
            <a:extLst>
              <a:ext uri="{FF2B5EF4-FFF2-40B4-BE49-F238E27FC236}">
                <a16:creationId xmlns:a16="http://schemas.microsoft.com/office/drawing/2014/main" id="{815C555E-AF43-95DA-41E5-DFD4DD5D2B6B}"/>
              </a:ext>
            </a:extLst>
          </p:cNvPr>
          <p:cNvPicPr>
            <a:picLocks noChangeAspect="1"/>
          </p:cNvPicPr>
          <p:nvPr/>
        </p:nvPicPr>
        <p:blipFill>
          <a:blip r:embed="rId3"/>
          <a:stretch>
            <a:fillRect/>
          </a:stretch>
        </p:blipFill>
        <p:spPr>
          <a:xfrm>
            <a:off x="120981" y="1686187"/>
            <a:ext cx="5213942" cy="3682731"/>
          </a:xfrm>
          <a:prstGeom prst="rect">
            <a:avLst/>
          </a:prstGeom>
        </p:spPr>
      </p:pic>
      <p:sp>
        <p:nvSpPr>
          <p:cNvPr id="10" name="Rectangle 9">
            <a:extLst>
              <a:ext uri="{FF2B5EF4-FFF2-40B4-BE49-F238E27FC236}">
                <a16:creationId xmlns:a16="http://schemas.microsoft.com/office/drawing/2014/main" id="{BB7424D6-E982-F90A-3BAB-5BD72719FD18}"/>
              </a:ext>
            </a:extLst>
          </p:cNvPr>
          <p:cNvSpPr/>
          <p:nvPr/>
        </p:nvSpPr>
        <p:spPr>
          <a:xfrm>
            <a:off x="4927463" y="-37336"/>
            <a:ext cx="2701142" cy="1631216"/>
          </a:xfrm>
          <a:prstGeom prst="rect">
            <a:avLst/>
          </a:prstGeom>
          <a:noFill/>
        </p:spPr>
        <p:txBody>
          <a:bodyPr wrap="square" lIns="91440" tIns="45720" rIns="91440" bIns="45720">
            <a:spAutoFit/>
          </a:bodyPr>
          <a:lstStyle/>
          <a:p>
            <a:pPr algn="ctr"/>
            <a:r>
              <a:rPr lang="en-US" sz="10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R</a:t>
            </a:r>
            <a:endParaRPr lang="en-US" sz="10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1" name="Rectangle 10">
            <a:extLst>
              <a:ext uri="{FF2B5EF4-FFF2-40B4-BE49-F238E27FC236}">
                <a16:creationId xmlns:a16="http://schemas.microsoft.com/office/drawing/2014/main" id="{BFC15922-4C27-D964-2A06-E27C5EAA2653}"/>
              </a:ext>
            </a:extLst>
          </p:cNvPr>
          <p:cNvSpPr/>
          <p:nvPr/>
        </p:nvSpPr>
        <p:spPr>
          <a:xfrm>
            <a:off x="6578213" y="0"/>
            <a:ext cx="3740126" cy="1631216"/>
          </a:xfrm>
          <a:prstGeom prst="rect">
            <a:avLst/>
          </a:prstGeom>
          <a:noFill/>
        </p:spPr>
        <p:txBody>
          <a:bodyPr wrap="none" lIns="91440" tIns="45720" rIns="91440" bIns="45720">
            <a:spAutoFit/>
          </a:bodyPr>
          <a:lstStyle/>
          <a:p>
            <a:pPr algn="ctr"/>
            <a:r>
              <a:rPr lang="en-US" sz="10000" b="1" dirty="0" err="1">
                <a:ln w="13462">
                  <a:solidFill>
                    <a:schemeClr val="bg1"/>
                  </a:solidFill>
                  <a:prstDash val="solid"/>
                </a:ln>
                <a:solidFill>
                  <a:srgbClr val="FF0000"/>
                </a:solidFill>
                <a:effectLst>
                  <a:outerShdw dist="38100" dir="2700000" algn="bl" rotWithShape="0">
                    <a:schemeClr val="accent5"/>
                  </a:outerShdw>
                </a:effectLst>
              </a:rPr>
              <a:t>eliable</a:t>
            </a:r>
            <a:endParaRPr lang="en-US" sz="10000" b="1" cap="none" spc="0" dirty="0">
              <a:ln w="13462">
                <a:solidFill>
                  <a:schemeClr val="bg1"/>
                </a:solidFill>
                <a:prstDash val="solid"/>
              </a:ln>
              <a:solidFill>
                <a:srgbClr val="FF0000"/>
              </a:solidFill>
              <a:effectLst>
                <a:outerShdw dist="38100" dir="2700000" algn="bl" rotWithShape="0">
                  <a:schemeClr val="accent5"/>
                </a:outerShdw>
              </a:effectLst>
            </a:endParaRPr>
          </a:p>
        </p:txBody>
      </p:sp>
      <p:sp>
        <p:nvSpPr>
          <p:cNvPr id="12" name="TextBox 11">
            <a:extLst>
              <a:ext uri="{FF2B5EF4-FFF2-40B4-BE49-F238E27FC236}">
                <a16:creationId xmlns:a16="http://schemas.microsoft.com/office/drawing/2014/main" id="{905059D5-FE6A-8C49-E4BC-845921D752DF}"/>
              </a:ext>
            </a:extLst>
          </p:cNvPr>
          <p:cNvSpPr txBox="1"/>
          <p:nvPr/>
        </p:nvSpPr>
        <p:spPr>
          <a:xfrm>
            <a:off x="5903650" y="2430186"/>
            <a:ext cx="5424256" cy="2677656"/>
          </a:xfrm>
          <a:prstGeom prst="rect">
            <a:avLst/>
          </a:prstGeom>
          <a:noFill/>
        </p:spPr>
        <p:txBody>
          <a:bodyPr wrap="square" rtlCol="0">
            <a:spAutoFit/>
          </a:bodyPr>
          <a:lstStyle/>
          <a:p>
            <a:r>
              <a:rPr lang="en-GB" sz="2400" dirty="0"/>
              <a:t>You cannot trust everything you see online as some things can be out of date, inaccurate or not entirely true. To find reliable information compare at least three different websites, check in books and talk to someone about what you have found.</a:t>
            </a:r>
          </a:p>
        </p:txBody>
      </p:sp>
    </p:spTree>
    <p:extLst>
      <p:ext uri="{BB962C8B-B14F-4D97-AF65-F5344CB8AC3E}">
        <p14:creationId xmlns:p14="http://schemas.microsoft.com/office/powerpoint/2010/main" val="53850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heel(1)">
                                      <p:cBhvr>
                                        <p:cTn id="1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3C2FC81D-C43B-D6D3-660A-B463918C2A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34923" cy="6858000"/>
          </a:xfrm>
          <a:prstGeom prst="rect">
            <a:avLst/>
          </a:prstGeom>
          <a:solidFill>
            <a:schemeClr val="bg1">
              <a:lumMod val="95000"/>
              <a:alpha val="88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oup 65">
            <a:extLst>
              <a:ext uri="{FF2B5EF4-FFF2-40B4-BE49-F238E27FC236}">
                <a16:creationId xmlns:a16="http://schemas.microsoft.com/office/drawing/2014/main" id="{BDDB3F1B-9976-8542-B149-C66F2061F22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1" y="0"/>
            <a:ext cx="123362" cy="6858000"/>
            <a:chOff x="12068638" y="0"/>
            <a:chExt cx="123362" cy="6858000"/>
          </a:xfrm>
        </p:grpSpPr>
        <p:sp>
          <p:nvSpPr>
            <p:cNvPr id="67" name="Rectangle 66">
              <a:extLst>
                <a:ext uri="{FF2B5EF4-FFF2-40B4-BE49-F238E27FC236}">
                  <a16:creationId xmlns:a16="http://schemas.microsoft.com/office/drawing/2014/main" id="{023A3929-30D6-0483-783F-8C676BF166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320AF78C-8B49-5B80-2FA4-B815E7506B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27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2">
            <a:extLst>
              <a:ext uri="{FF2B5EF4-FFF2-40B4-BE49-F238E27FC236}">
                <a16:creationId xmlns:a16="http://schemas.microsoft.com/office/drawing/2014/main" id="{F6C7C95C-06BE-2B4E-691C-45A4B69057E5}"/>
              </a:ext>
            </a:extLst>
          </p:cNvPr>
          <p:cNvSpPr>
            <a:spLocks noChangeArrowheads="1"/>
          </p:cNvSpPr>
          <p:nvPr/>
        </p:nvSpPr>
        <p:spPr bwMode="auto">
          <a:xfrm flipV="1">
            <a:off x="653310" y="-10967611"/>
            <a:ext cx="2713088" cy="48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5" name="Picture 4">
            <a:extLst>
              <a:ext uri="{FF2B5EF4-FFF2-40B4-BE49-F238E27FC236}">
                <a16:creationId xmlns:a16="http://schemas.microsoft.com/office/drawing/2014/main" id="{F77CD116-25B5-F693-99E0-EBAA6177AE26}"/>
              </a:ext>
            </a:extLst>
          </p:cNvPr>
          <p:cNvPicPr>
            <a:picLocks noChangeAspect="1"/>
          </p:cNvPicPr>
          <p:nvPr/>
        </p:nvPicPr>
        <p:blipFill>
          <a:blip r:embed="rId2"/>
          <a:stretch>
            <a:fillRect/>
          </a:stretch>
        </p:blipFill>
        <p:spPr>
          <a:xfrm>
            <a:off x="120981" y="220449"/>
            <a:ext cx="3438442" cy="1329043"/>
          </a:xfrm>
          <a:prstGeom prst="rect">
            <a:avLst/>
          </a:prstGeom>
        </p:spPr>
      </p:pic>
      <p:pic>
        <p:nvPicPr>
          <p:cNvPr id="7" name="Picture 6">
            <a:extLst>
              <a:ext uri="{FF2B5EF4-FFF2-40B4-BE49-F238E27FC236}">
                <a16:creationId xmlns:a16="http://schemas.microsoft.com/office/drawing/2014/main" id="{815C555E-AF43-95DA-41E5-DFD4DD5D2B6B}"/>
              </a:ext>
            </a:extLst>
          </p:cNvPr>
          <p:cNvPicPr>
            <a:picLocks noChangeAspect="1"/>
          </p:cNvPicPr>
          <p:nvPr/>
        </p:nvPicPr>
        <p:blipFill>
          <a:blip r:embed="rId3"/>
          <a:stretch>
            <a:fillRect/>
          </a:stretch>
        </p:blipFill>
        <p:spPr>
          <a:xfrm>
            <a:off x="120981" y="1686187"/>
            <a:ext cx="5213942" cy="3682731"/>
          </a:xfrm>
          <a:prstGeom prst="rect">
            <a:avLst/>
          </a:prstGeom>
        </p:spPr>
      </p:pic>
      <p:sp>
        <p:nvSpPr>
          <p:cNvPr id="10" name="Rectangle 9">
            <a:extLst>
              <a:ext uri="{FF2B5EF4-FFF2-40B4-BE49-F238E27FC236}">
                <a16:creationId xmlns:a16="http://schemas.microsoft.com/office/drawing/2014/main" id="{BB7424D6-E982-F90A-3BAB-5BD72719FD18}"/>
              </a:ext>
            </a:extLst>
          </p:cNvPr>
          <p:cNvSpPr/>
          <p:nvPr/>
        </p:nvSpPr>
        <p:spPr>
          <a:xfrm>
            <a:off x="4927463" y="-37336"/>
            <a:ext cx="2701142" cy="1631216"/>
          </a:xfrm>
          <a:prstGeom prst="rect">
            <a:avLst/>
          </a:prstGeom>
          <a:noFill/>
        </p:spPr>
        <p:txBody>
          <a:bodyPr wrap="square" lIns="91440" tIns="45720" rIns="91440" bIns="45720">
            <a:spAutoFit/>
          </a:bodyPr>
          <a:lstStyle/>
          <a:p>
            <a:pPr algn="ctr"/>
            <a:r>
              <a:rPr lang="en-US" sz="10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a:t>
            </a:r>
            <a:endParaRPr lang="en-US" sz="10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1" name="Rectangle 10">
            <a:extLst>
              <a:ext uri="{FF2B5EF4-FFF2-40B4-BE49-F238E27FC236}">
                <a16:creationId xmlns:a16="http://schemas.microsoft.com/office/drawing/2014/main" id="{BFC15922-4C27-D964-2A06-E27C5EAA2653}"/>
              </a:ext>
            </a:extLst>
          </p:cNvPr>
          <p:cNvSpPr/>
          <p:nvPr/>
        </p:nvSpPr>
        <p:spPr>
          <a:xfrm>
            <a:off x="6440364" y="-26633"/>
            <a:ext cx="1459054" cy="1631216"/>
          </a:xfrm>
          <a:prstGeom prst="rect">
            <a:avLst/>
          </a:prstGeom>
          <a:noFill/>
        </p:spPr>
        <p:txBody>
          <a:bodyPr wrap="none" lIns="91440" tIns="45720" rIns="91440" bIns="45720">
            <a:spAutoFit/>
          </a:bodyPr>
          <a:lstStyle/>
          <a:p>
            <a:pPr algn="ctr"/>
            <a:r>
              <a:rPr lang="en-US" sz="10000" b="1" dirty="0">
                <a:ln w="13462">
                  <a:solidFill>
                    <a:schemeClr val="bg1"/>
                  </a:solidFill>
                  <a:prstDash val="solid"/>
                </a:ln>
                <a:solidFill>
                  <a:srgbClr val="FF0000"/>
                </a:solidFill>
                <a:effectLst>
                  <a:outerShdw dist="38100" dir="2700000" algn="bl" rotWithShape="0">
                    <a:schemeClr val="accent5"/>
                  </a:outerShdw>
                </a:effectLst>
              </a:rPr>
              <a:t>ell</a:t>
            </a:r>
            <a:endParaRPr lang="en-US" sz="10000" b="1" cap="none" spc="0" dirty="0">
              <a:ln w="13462">
                <a:solidFill>
                  <a:schemeClr val="bg1"/>
                </a:solidFill>
                <a:prstDash val="solid"/>
              </a:ln>
              <a:solidFill>
                <a:srgbClr val="FF0000"/>
              </a:solidFill>
              <a:effectLst>
                <a:outerShdw dist="38100" dir="2700000" algn="bl" rotWithShape="0">
                  <a:schemeClr val="accent5"/>
                </a:outerShdw>
              </a:effectLst>
            </a:endParaRPr>
          </a:p>
        </p:txBody>
      </p:sp>
      <p:sp>
        <p:nvSpPr>
          <p:cNvPr id="12" name="TextBox 11">
            <a:extLst>
              <a:ext uri="{FF2B5EF4-FFF2-40B4-BE49-F238E27FC236}">
                <a16:creationId xmlns:a16="http://schemas.microsoft.com/office/drawing/2014/main" id="{905059D5-FE6A-8C49-E4BC-845921D752DF}"/>
              </a:ext>
            </a:extLst>
          </p:cNvPr>
          <p:cNvSpPr txBox="1"/>
          <p:nvPr/>
        </p:nvSpPr>
        <p:spPr>
          <a:xfrm>
            <a:off x="5903650" y="2430186"/>
            <a:ext cx="5424256" cy="2677656"/>
          </a:xfrm>
          <a:prstGeom prst="rect">
            <a:avLst/>
          </a:prstGeom>
          <a:noFill/>
        </p:spPr>
        <p:txBody>
          <a:bodyPr wrap="square" rtlCol="0">
            <a:spAutoFit/>
          </a:bodyPr>
          <a:lstStyle/>
          <a:p>
            <a:r>
              <a:rPr lang="en-GB" sz="2400" dirty="0"/>
              <a:t>Tell a trusted adult if something or someone ever makes you feel upset, worried or confused. This could be if you or someone you know is being bullied online. There are lots of people who will be able to help you like your teachers, parents, carers or police</a:t>
            </a:r>
          </a:p>
        </p:txBody>
      </p:sp>
    </p:spTree>
    <p:extLst>
      <p:ext uri="{BB962C8B-B14F-4D97-AF65-F5344CB8AC3E}">
        <p14:creationId xmlns:p14="http://schemas.microsoft.com/office/powerpoint/2010/main" val="145204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heel(1)">
                                      <p:cBhvr>
                                        <p:cTn id="1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3C2FC81D-C43B-D6D3-660A-B463918C2A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34923" cy="6858000"/>
          </a:xfrm>
          <a:prstGeom prst="rect">
            <a:avLst/>
          </a:prstGeom>
          <a:solidFill>
            <a:schemeClr val="bg1">
              <a:lumMod val="95000"/>
              <a:alpha val="88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oup 65">
            <a:extLst>
              <a:ext uri="{FF2B5EF4-FFF2-40B4-BE49-F238E27FC236}">
                <a16:creationId xmlns:a16="http://schemas.microsoft.com/office/drawing/2014/main" id="{BDDB3F1B-9976-8542-B149-C66F2061F22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1" y="0"/>
            <a:ext cx="123362" cy="6858000"/>
            <a:chOff x="12068638" y="0"/>
            <a:chExt cx="123362" cy="6858000"/>
          </a:xfrm>
        </p:grpSpPr>
        <p:sp>
          <p:nvSpPr>
            <p:cNvPr id="67" name="Rectangle 66">
              <a:extLst>
                <a:ext uri="{FF2B5EF4-FFF2-40B4-BE49-F238E27FC236}">
                  <a16:creationId xmlns:a16="http://schemas.microsoft.com/office/drawing/2014/main" id="{023A3929-30D6-0483-783F-8C676BF166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320AF78C-8B49-5B80-2FA4-B815E7506B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27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2">
            <a:extLst>
              <a:ext uri="{FF2B5EF4-FFF2-40B4-BE49-F238E27FC236}">
                <a16:creationId xmlns:a16="http://schemas.microsoft.com/office/drawing/2014/main" id="{F6C7C95C-06BE-2B4E-691C-45A4B69057E5}"/>
              </a:ext>
            </a:extLst>
          </p:cNvPr>
          <p:cNvSpPr>
            <a:spLocks noChangeArrowheads="1"/>
          </p:cNvSpPr>
          <p:nvPr/>
        </p:nvSpPr>
        <p:spPr bwMode="auto">
          <a:xfrm flipV="1">
            <a:off x="653310" y="-10967611"/>
            <a:ext cx="2713088" cy="48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5" name="Picture 4">
            <a:extLst>
              <a:ext uri="{FF2B5EF4-FFF2-40B4-BE49-F238E27FC236}">
                <a16:creationId xmlns:a16="http://schemas.microsoft.com/office/drawing/2014/main" id="{F77CD116-25B5-F693-99E0-EBAA6177AE26}"/>
              </a:ext>
            </a:extLst>
          </p:cNvPr>
          <p:cNvPicPr>
            <a:picLocks noChangeAspect="1"/>
          </p:cNvPicPr>
          <p:nvPr/>
        </p:nvPicPr>
        <p:blipFill>
          <a:blip r:embed="rId2"/>
          <a:stretch>
            <a:fillRect/>
          </a:stretch>
        </p:blipFill>
        <p:spPr>
          <a:xfrm>
            <a:off x="120981" y="220449"/>
            <a:ext cx="3438442" cy="1329043"/>
          </a:xfrm>
          <a:prstGeom prst="rect">
            <a:avLst/>
          </a:prstGeom>
        </p:spPr>
      </p:pic>
      <p:pic>
        <p:nvPicPr>
          <p:cNvPr id="7" name="Picture 6">
            <a:extLst>
              <a:ext uri="{FF2B5EF4-FFF2-40B4-BE49-F238E27FC236}">
                <a16:creationId xmlns:a16="http://schemas.microsoft.com/office/drawing/2014/main" id="{815C555E-AF43-95DA-41E5-DFD4DD5D2B6B}"/>
              </a:ext>
            </a:extLst>
          </p:cNvPr>
          <p:cNvPicPr>
            <a:picLocks noChangeAspect="1"/>
          </p:cNvPicPr>
          <p:nvPr/>
        </p:nvPicPr>
        <p:blipFill>
          <a:blip r:embed="rId3"/>
          <a:stretch>
            <a:fillRect/>
          </a:stretch>
        </p:blipFill>
        <p:spPr>
          <a:xfrm>
            <a:off x="120981" y="1686187"/>
            <a:ext cx="5213942" cy="3682731"/>
          </a:xfrm>
          <a:prstGeom prst="rect">
            <a:avLst/>
          </a:prstGeom>
        </p:spPr>
      </p:pic>
      <p:sp>
        <p:nvSpPr>
          <p:cNvPr id="12" name="TextBox 11">
            <a:extLst>
              <a:ext uri="{FF2B5EF4-FFF2-40B4-BE49-F238E27FC236}">
                <a16:creationId xmlns:a16="http://schemas.microsoft.com/office/drawing/2014/main" id="{905059D5-FE6A-8C49-E4BC-845921D752DF}"/>
              </a:ext>
            </a:extLst>
          </p:cNvPr>
          <p:cNvSpPr txBox="1"/>
          <p:nvPr/>
        </p:nvSpPr>
        <p:spPr>
          <a:xfrm>
            <a:off x="5903650" y="2430186"/>
            <a:ext cx="5424256" cy="3046988"/>
          </a:xfrm>
          <a:prstGeom prst="rect">
            <a:avLst/>
          </a:prstGeom>
          <a:noFill/>
        </p:spPr>
        <p:txBody>
          <a:bodyPr wrap="square" rtlCol="0">
            <a:spAutoFit/>
          </a:bodyPr>
          <a:lstStyle/>
          <a:p>
            <a:r>
              <a:rPr lang="en-GB" sz="2400" b="1" dirty="0"/>
              <a:t>Be SMART with a heart</a:t>
            </a:r>
            <a:endParaRPr lang="en-GB" sz="2400" dirty="0"/>
          </a:p>
          <a:p>
            <a:r>
              <a:rPr lang="en-GB" sz="2400" dirty="0"/>
              <a:t>Remember to always be smart with a heart by being kind and respectful to others online. Make the internet a better place by helping your friends if they are worried or upset by anything that happens online.</a:t>
            </a:r>
          </a:p>
          <a:p>
            <a:endParaRPr lang="en-GB" sz="2400" dirty="0"/>
          </a:p>
        </p:txBody>
      </p:sp>
      <p:pic>
        <p:nvPicPr>
          <p:cNvPr id="2" name="Picture 1">
            <a:extLst>
              <a:ext uri="{FF2B5EF4-FFF2-40B4-BE49-F238E27FC236}">
                <a16:creationId xmlns:a16="http://schemas.microsoft.com/office/drawing/2014/main" id="{1E14C5D2-868D-02BB-ECA2-A65DF15DFEE1}"/>
              </a:ext>
            </a:extLst>
          </p:cNvPr>
          <p:cNvPicPr>
            <a:picLocks noChangeAspect="1"/>
          </p:cNvPicPr>
          <p:nvPr/>
        </p:nvPicPr>
        <p:blipFill>
          <a:blip r:embed="rId4"/>
          <a:stretch>
            <a:fillRect/>
          </a:stretch>
        </p:blipFill>
        <p:spPr>
          <a:xfrm>
            <a:off x="7732126" y="50970"/>
            <a:ext cx="2143125" cy="2143125"/>
          </a:xfrm>
          <a:prstGeom prst="rect">
            <a:avLst/>
          </a:prstGeom>
        </p:spPr>
      </p:pic>
    </p:spTree>
    <p:extLst>
      <p:ext uri="{BB962C8B-B14F-4D97-AF65-F5344CB8AC3E}">
        <p14:creationId xmlns:p14="http://schemas.microsoft.com/office/powerpoint/2010/main" val="115485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5" name="Rectangle 98">
            <a:extLst>
              <a:ext uri="{FF2B5EF4-FFF2-40B4-BE49-F238E27FC236}">
                <a16:creationId xmlns:a16="http://schemas.microsoft.com/office/drawing/2014/main" id="{2ABE1108-6423-4E53-85A1-817683043C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E7CD46E-D0A5-D3D6-6D92-4F0BEE15AA1C}"/>
              </a:ext>
            </a:extLst>
          </p:cNvPr>
          <p:cNvPicPr>
            <a:picLocks noChangeAspect="1"/>
          </p:cNvPicPr>
          <p:nvPr/>
        </p:nvPicPr>
        <p:blipFill>
          <a:blip r:embed="rId2"/>
          <a:stretch>
            <a:fillRect/>
          </a:stretch>
        </p:blipFill>
        <p:spPr>
          <a:xfrm>
            <a:off x="0" y="1616521"/>
            <a:ext cx="4210889" cy="4690152"/>
          </a:xfrm>
          <a:prstGeom prst="rect">
            <a:avLst/>
          </a:prstGeom>
        </p:spPr>
      </p:pic>
      <p:pic>
        <p:nvPicPr>
          <p:cNvPr id="10" name="Picture 9">
            <a:extLst>
              <a:ext uri="{FF2B5EF4-FFF2-40B4-BE49-F238E27FC236}">
                <a16:creationId xmlns:a16="http://schemas.microsoft.com/office/drawing/2014/main" id="{8B88BF3F-FC0A-1D7F-0B71-A827CAD2B2D4}"/>
              </a:ext>
            </a:extLst>
          </p:cNvPr>
          <p:cNvPicPr>
            <a:picLocks noChangeAspect="1"/>
          </p:cNvPicPr>
          <p:nvPr/>
        </p:nvPicPr>
        <p:blipFill>
          <a:blip r:embed="rId3"/>
          <a:stretch>
            <a:fillRect/>
          </a:stretch>
        </p:blipFill>
        <p:spPr>
          <a:xfrm>
            <a:off x="239697" y="143739"/>
            <a:ext cx="3438442" cy="1329043"/>
          </a:xfrm>
          <a:prstGeom prst="rect">
            <a:avLst/>
          </a:prstGeom>
        </p:spPr>
      </p:pic>
      <p:pic>
        <p:nvPicPr>
          <p:cNvPr id="11" name="Picture 10">
            <a:extLst>
              <a:ext uri="{FF2B5EF4-FFF2-40B4-BE49-F238E27FC236}">
                <a16:creationId xmlns:a16="http://schemas.microsoft.com/office/drawing/2014/main" id="{CFA63646-041C-F0EA-2424-15A1A5D3F83C}"/>
              </a:ext>
            </a:extLst>
          </p:cNvPr>
          <p:cNvPicPr>
            <a:picLocks noChangeAspect="1"/>
          </p:cNvPicPr>
          <p:nvPr/>
        </p:nvPicPr>
        <p:blipFill>
          <a:blip r:embed="rId4"/>
          <a:stretch>
            <a:fillRect/>
          </a:stretch>
        </p:blipFill>
        <p:spPr>
          <a:xfrm>
            <a:off x="4456590" y="39710"/>
            <a:ext cx="1257104" cy="1257104"/>
          </a:xfrm>
          <a:prstGeom prst="rect">
            <a:avLst/>
          </a:prstGeom>
        </p:spPr>
      </p:pic>
      <p:sp>
        <p:nvSpPr>
          <p:cNvPr id="12" name="TextBox 11">
            <a:extLst>
              <a:ext uri="{FF2B5EF4-FFF2-40B4-BE49-F238E27FC236}">
                <a16:creationId xmlns:a16="http://schemas.microsoft.com/office/drawing/2014/main" id="{80A21C08-5DA0-3F6D-BC2B-2E26D47A140F}"/>
              </a:ext>
            </a:extLst>
          </p:cNvPr>
          <p:cNvSpPr txBox="1"/>
          <p:nvPr/>
        </p:nvSpPr>
        <p:spPr>
          <a:xfrm>
            <a:off x="4421033" y="1257926"/>
            <a:ext cx="3701989" cy="830997"/>
          </a:xfrm>
          <a:prstGeom prst="rect">
            <a:avLst/>
          </a:prstGeom>
          <a:noFill/>
        </p:spPr>
        <p:txBody>
          <a:bodyPr wrap="square" rtlCol="0">
            <a:spAutoFit/>
          </a:bodyPr>
          <a:lstStyle/>
          <a:p>
            <a:r>
              <a:rPr lang="en-GB" sz="2400" dirty="0">
                <a:solidFill>
                  <a:srgbClr val="202124"/>
                </a:solidFill>
                <a:latin typeface="Google Sans"/>
              </a:rPr>
              <a:t>FACEBOOK</a:t>
            </a:r>
            <a:br>
              <a:rPr lang="en-GB" sz="2400" dirty="0">
                <a:solidFill>
                  <a:srgbClr val="202124"/>
                </a:solidFill>
                <a:latin typeface="Google Sans"/>
              </a:rPr>
            </a:br>
            <a:r>
              <a:rPr lang="en-GB" sz="2400" dirty="0">
                <a:solidFill>
                  <a:srgbClr val="202124"/>
                </a:solidFill>
                <a:latin typeface="Google Sans"/>
              </a:rPr>
              <a:t>A</a:t>
            </a:r>
            <a:r>
              <a:rPr lang="en-GB" sz="2400" b="0" i="0" dirty="0">
                <a:solidFill>
                  <a:srgbClr val="202124"/>
                </a:solidFill>
                <a:effectLst/>
                <a:latin typeface="Google Sans"/>
              </a:rPr>
              <a:t>t least 13 years old</a:t>
            </a:r>
            <a:endParaRPr lang="en-GB" sz="2400" dirty="0"/>
          </a:p>
        </p:txBody>
      </p:sp>
      <p:pic>
        <p:nvPicPr>
          <p:cNvPr id="13" name="Picture 12">
            <a:extLst>
              <a:ext uri="{FF2B5EF4-FFF2-40B4-BE49-F238E27FC236}">
                <a16:creationId xmlns:a16="http://schemas.microsoft.com/office/drawing/2014/main" id="{0FF73984-5F65-03B9-09A7-10ECA5EFD3EF}"/>
              </a:ext>
            </a:extLst>
          </p:cNvPr>
          <p:cNvPicPr>
            <a:picLocks noChangeAspect="1"/>
          </p:cNvPicPr>
          <p:nvPr/>
        </p:nvPicPr>
        <p:blipFill rotWithShape="1">
          <a:blip r:embed="rId5"/>
          <a:srcRect l="24045" t="10347" r="25848" b="11709"/>
          <a:stretch/>
        </p:blipFill>
        <p:spPr>
          <a:xfrm>
            <a:off x="8099172" y="83789"/>
            <a:ext cx="1768483" cy="1375487"/>
          </a:xfrm>
          <a:prstGeom prst="rect">
            <a:avLst/>
          </a:prstGeom>
        </p:spPr>
      </p:pic>
      <p:sp>
        <p:nvSpPr>
          <p:cNvPr id="14" name="TextBox 13">
            <a:extLst>
              <a:ext uri="{FF2B5EF4-FFF2-40B4-BE49-F238E27FC236}">
                <a16:creationId xmlns:a16="http://schemas.microsoft.com/office/drawing/2014/main" id="{A02E23A9-07FF-C10B-B15C-B2B1E96DDD8E}"/>
              </a:ext>
            </a:extLst>
          </p:cNvPr>
          <p:cNvSpPr txBox="1"/>
          <p:nvPr/>
        </p:nvSpPr>
        <p:spPr>
          <a:xfrm>
            <a:off x="8123022" y="1464550"/>
            <a:ext cx="3038579" cy="830997"/>
          </a:xfrm>
          <a:prstGeom prst="rect">
            <a:avLst/>
          </a:prstGeom>
          <a:noFill/>
        </p:spPr>
        <p:txBody>
          <a:bodyPr wrap="square" rtlCol="0">
            <a:spAutoFit/>
          </a:bodyPr>
          <a:lstStyle/>
          <a:p>
            <a:r>
              <a:rPr lang="en-GB" sz="2400" dirty="0"/>
              <a:t>SNAPCHAT</a:t>
            </a:r>
            <a:br>
              <a:rPr lang="en-GB" sz="2400" dirty="0"/>
            </a:br>
            <a:r>
              <a:rPr lang="en-GB" sz="2400" dirty="0"/>
              <a:t>At least </a:t>
            </a:r>
            <a:r>
              <a:rPr lang="en-GB" sz="2400" b="0" i="0" dirty="0">
                <a:solidFill>
                  <a:srgbClr val="202124"/>
                </a:solidFill>
                <a:effectLst/>
                <a:latin typeface="Google Sans"/>
              </a:rPr>
              <a:t>13 years old</a:t>
            </a:r>
            <a:endParaRPr lang="en-GB" sz="2400" dirty="0"/>
          </a:p>
        </p:txBody>
      </p:sp>
      <p:pic>
        <p:nvPicPr>
          <p:cNvPr id="15" name="Picture 14">
            <a:extLst>
              <a:ext uri="{FF2B5EF4-FFF2-40B4-BE49-F238E27FC236}">
                <a16:creationId xmlns:a16="http://schemas.microsoft.com/office/drawing/2014/main" id="{5DB50425-0971-DA41-8792-8F756BC230B0}"/>
              </a:ext>
            </a:extLst>
          </p:cNvPr>
          <p:cNvPicPr>
            <a:picLocks noChangeAspect="1"/>
          </p:cNvPicPr>
          <p:nvPr/>
        </p:nvPicPr>
        <p:blipFill>
          <a:blip r:embed="rId6"/>
          <a:stretch>
            <a:fillRect/>
          </a:stretch>
        </p:blipFill>
        <p:spPr>
          <a:xfrm>
            <a:off x="4456590" y="2295547"/>
            <a:ext cx="1527006" cy="1533823"/>
          </a:xfrm>
          <a:prstGeom prst="rect">
            <a:avLst/>
          </a:prstGeom>
        </p:spPr>
      </p:pic>
      <p:sp>
        <p:nvSpPr>
          <p:cNvPr id="16" name="TextBox 15">
            <a:extLst>
              <a:ext uri="{FF2B5EF4-FFF2-40B4-BE49-F238E27FC236}">
                <a16:creationId xmlns:a16="http://schemas.microsoft.com/office/drawing/2014/main" id="{CE11405F-8893-7DE6-A646-4F8AA46608CA}"/>
              </a:ext>
            </a:extLst>
          </p:cNvPr>
          <p:cNvSpPr txBox="1"/>
          <p:nvPr/>
        </p:nvSpPr>
        <p:spPr>
          <a:xfrm>
            <a:off x="4407946" y="3778936"/>
            <a:ext cx="3038579" cy="830997"/>
          </a:xfrm>
          <a:prstGeom prst="rect">
            <a:avLst/>
          </a:prstGeom>
          <a:noFill/>
        </p:spPr>
        <p:txBody>
          <a:bodyPr wrap="square" rtlCol="0">
            <a:spAutoFit/>
          </a:bodyPr>
          <a:lstStyle/>
          <a:p>
            <a:r>
              <a:rPr lang="en-GB" sz="2400" dirty="0"/>
              <a:t>INSTAGRAM</a:t>
            </a:r>
            <a:br>
              <a:rPr lang="en-GB" sz="2400" dirty="0"/>
            </a:br>
            <a:r>
              <a:rPr lang="en-GB" sz="2400" dirty="0">
                <a:solidFill>
                  <a:srgbClr val="202124"/>
                </a:solidFill>
                <a:latin typeface="Google Sans"/>
              </a:rPr>
              <a:t>A</a:t>
            </a:r>
            <a:r>
              <a:rPr lang="en-GB" sz="2400" b="0" i="0" dirty="0">
                <a:solidFill>
                  <a:srgbClr val="202124"/>
                </a:solidFill>
                <a:effectLst/>
                <a:latin typeface="Google Sans"/>
              </a:rPr>
              <a:t>t least </a:t>
            </a:r>
            <a:r>
              <a:rPr lang="en-GB" sz="2400" b="0" i="0" dirty="0">
                <a:solidFill>
                  <a:srgbClr val="040C28"/>
                </a:solidFill>
                <a:effectLst/>
                <a:latin typeface="Google Sans"/>
              </a:rPr>
              <a:t>13 years old</a:t>
            </a:r>
            <a:endParaRPr lang="en-GB" sz="2400" dirty="0"/>
          </a:p>
        </p:txBody>
      </p:sp>
      <p:pic>
        <p:nvPicPr>
          <p:cNvPr id="17" name="Picture 16">
            <a:extLst>
              <a:ext uri="{FF2B5EF4-FFF2-40B4-BE49-F238E27FC236}">
                <a16:creationId xmlns:a16="http://schemas.microsoft.com/office/drawing/2014/main" id="{240F3FBF-9FC2-D42E-E00A-1F176CFF7014}"/>
              </a:ext>
            </a:extLst>
          </p:cNvPr>
          <p:cNvPicPr>
            <a:picLocks noChangeAspect="1"/>
          </p:cNvPicPr>
          <p:nvPr/>
        </p:nvPicPr>
        <p:blipFill>
          <a:blip r:embed="rId7"/>
          <a:stretch>
            <a:fillRect/>
          </a:stretch>
        </p:blipFill>
        <p:spPr>
          <a:xfrm>
            <a:off x="8137950" y="2269932"/>
            <a:ext cx="1757779" cy="1369468"/>
          </a:xfrm>
          <a:prstGeom prst="rect">
            <a:avLst/>
          </a:prstGeom>
        </p:spPr>
      </p:pic>
      <p:sp>
        <p:nvSpPr>
          <p:cNvPr id="18" name="TextBox 17">
            <a:extLst>
              <a:ext uri="{FF2B5EF4-FFF2-40B4-BE49-F238E27FC236}">
                <a16:creationId xmlns:a16="http://schemas.microsoft.com/office/drawing/2014/main" id="{0FF81C70-4E6F-E95C-B81D-0FF98FD5747B}"/>
              </a:ext>
            </a:extLst>
          </p:cNvPr>
          <p:cNvSpPr txBox="1"/>
          <p:nvPr/>
        </p:nvSpPr>
        <p:spPr>
          <a:xfrm>
            <a:off x="8123022" y="3642464"/>
            <a:ext cx="3701989" cy="830997"/>
          </a:xfrm>
          <a:prstGeom prst="rect">
            <a:avLst/>
          </a:prstGeom>
          <a:noFill/>
        </p:spPr>
        <p:txBody>
          <a:bodyPr wrap="square" rtlCol="0">
            <a:spAutoFit/>
          </a:bodyPr>
          <a:lstStyle/>
          <a:p>
            <a:r>
              <a:rPr lang="en-GB" sz="2400" dirty="0"/>
              <a:t>WHATSAPP</a:t>
            </a:r>
            <a:br>
              <a:rPr lang="en-GB" sz="2400" dirty="0"/>
            </a:br>
            <a:r>
              <a:rPr lang="en-GB" sz="2400" dirty="0"/>
              <a:t>At least 13 years old</a:t>
            </a:r>
          </a:p>
        </p:txBody>
      </p:sp>
      <p:pic>
        <p:nvPicPr>
          <p:cNvPr id="19" name="Picture 18">
            <a:extLst>
              <a:ext uri="{FF2B5EF4-FFF2-40B4-BE49-F238E27FC236}">
                <a16:creationId xmlns:a16="http://schemas.microsoft.com/office/drawing/2014/main" id="{CD63F416-BA8D-933F-EFB9-B8E8CAA5CEB2}"/>
              </a:ext>
            </a:extLst>
          </p:cNvPr>
          <p:cNvPicPr>
            <a:picLocks noChangeAspect="1"/>
          </p:cNvPicPr>
          <p:nvPr/>
        </p:nvPicPr>
        <p:blipFill>
          <a:blip r:embed="rId8"/>
          <a:stretch>
            <a:fillRect/>
          </a:stretch>
        </p:blipFill>
        <p:spPr>
          <a:xfrm>
            <a:off x="4230745" y="4666728"/>
            <a:ext cx="1978695" cy="1978695"/>
          </a:xfrm>
          <a:prstGeom prst="rect">
            <a:avLst/>
          </a:prstGeom>
        </p:spPr>
      </p:pic>
      <p:sp>
        <p:nvSpPr>
          <p:cNvPr id="20" name="TextBox 19">
            <a:extLst>
              <a:ext uri="{FF2B5EF4-FFF2-40B4-BE49-F238E27FC236}">
                <a16:creationId xmlns:a16="http://schemas.microsoft.com/office/drawing/2014/main" id="{A1AA3BE7-21C3-9EA3-FFB7-F1327098C3D2}"/>
              </a:ext>
            </a:extLst>
          </p:cNvPr>
          <p:cNvSpPr txBox="1"/>
          <p:nvPr/>
        </p:nvSpPr>
        <p:spPr>
          <a:xfrm>
            <a:off x="5983596" y="5055910"/>
            <a:ext cx="5462640" cy="1200329"/>
          </a:xfrm>
          <a:prstGeom prst="rect">
            <a:avLst/>
          </a:prstGeom>
          <a:noFill/>
        </p:spPr>
        <p:txBody>
          <a:bodyPr wrap="square" rtlCol="0">
            <a:spAutoFit/>
          </a:bodyPr>
          <a:lstStyle/>
          <a:p>
            <a:r>
              <a:rPr lang="en-GB" sz="2400" dirty="0"/>
              <a:t>YOUTUBE</a:t>
            </a:r>
            <a:br>
              <a:rPr lang="en-GB" sz="2400" dirty="0"/>
            </a:br>
            <a:r>
              <a:rPr lang="en-GB" sz="2400" dirty="0"/>
              <a:t>18+  Unless you have permission then at least 13 years old</a:t>
            </a:r>
          </a:p>
        </p:txBody>
      </p:sp>
    </p:spTree>
    <p:extLst>
      <p:ext uri="{BB962C8B-B14F-4D97-AF65-F5344CB8AC3E}">
        <p14:creationId xmlns:p14="http://schemas.microsoft.com/office/powerpoint/2010/main" val="172762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8" grpId="0"/>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2300</TotalTime>
  <Words>616</Words>
  <Application>Microsoft Office PowerPoint</Application>
  <PresentationFormat>Widescreen</PresentationFormat>
  <Paragraphs>69</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Google Sans</vt:lpstr>
      <vt:lpstr>Lato</vt:lpstr>
      <vt:lpstr>Times New Roman</vt:lpstr>
      <vt:lpstr>Office Theme</vt:lpstr>
      <vt:lpstr>STAYING SAFE ONLINE.  </vt:lpstr>
      <vt:lpstr>HOW CAN YOU STAY SAFE ONLINE?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Cheshire Constabulary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Sec8 Misuse of Act  Drugs Warrant  MACCLESFIELD SOUTH BEAT MANAGEMENT TEAM</dc:title>
  <dc:creator>Gary Barnes</dc:creator>
  <cp:lastModifiedBy>sch8753526</cp:lastModifiedBy>
  <cp:revision>11</cp:revision>
  <dcterms:created xsi:type="dcterms:W3CDTF">2022-12-20T14:16:21Z</dcterms:created>
  <dcterms:modified xsi:type="dcterms:W3CDTF">2024-02-26T08:35:58Z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12b7b09-d3e3-4020-88b6-1140ebd8cd3f_Enabled">
    <vt:lpwstr>true</vt:lpwstr>
  </property>
  <property fmtid="{D5CDD505-2E9C-101B-9397-08002B2CF9AE}" pid="3" name="MSIP_Label_a12b7b09-d3e3-4020-88b6-1140ebd8cd3f_SetDate">
    <vt:lpwstr>2022-12-20T15:08:43Z</vt:lpwstr>
  </property>
  <property fmtid="{D5CDD505-2E9C-101B-9397-08002B2CF9AE}" pid="4" name="MSIP_Label_a12b7b09-d3e3-4020-88b6-1140ebd8cd3f_Method">
    <vt:lpwstr>Privileged</vt:lpwstr>
  </property>
  <property fmtid="{D5CDD505-2E9C-101B-9397-08002B2CF9AE}" pid="5" name="MSIP_Label_a12b7b09-d3e3-4020-88b6-1140ebd8cd3f_Name">
    <vt:lpwstr>Personal</vt:lpwstr>
  </property>
  <property fmtid="{D5CDD505-2E9C-101B-9397-08002B2CF9AE}" pid="6" name="MSIP_Label_a12b7b09-d3e3-4020-88b6-1140ebd8cd3f_SiteId">
    <vt:lpwstr>0ce21128-57c4-4758-9f39-69bc679e12bf</vt:lpwstr>
  </property>
  <property fmtid="{D5CDD505-2E9C-101B-9397-08002B2CF9AE}" pid="7" name="MSIP_Label_a12b7b09-d3e3-4020-88b6-1140ebd8cd3f_ActionId">
    <vt:lpwstr>4c93f543-9b4a-4af1-b612-c00bd2fc3ad1</vt:lpwstr>
  </property>
  <property fmtid="{D5CDD505-2E9C-101B-9397-08002B2CF9AE}" pid="8" name="MSIP_Label_a12b7b09-d3e3-4020-88b6-1140ebd8cd3f_ContentBits">
    <vt:lpwstr>0</vt:lpwstr>
  </property>
</Properties>
</file>