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20"/>
  </p:notesMasterIdLst>
  <p:handoutMasterIdLst>
    <p:handoutMasterId r:id="rId21"/>
  </p:handoutMasterIdLst>
  <p:sldIdLst>
    <p:sldId id="306" r:id="rId5"/>
    <p:sldId id="307" r:id="rId6"/>
    <p:sldId id="318" r:id="rId7"/>
    <p:sldId id="308" r:id="rId8"/>
    <p:sldId id="303" r:id="rId9"/>
    <p:sldId id="309" r:id="rId10"/>
    <p:sldId id="315" r:id="rId11"/>
    <p:sldId id="310" r:id="rId12"/>
    <p:sldId id="314" r:id="rId13"/>
    <p:sldId id="316" r:id="rId14"/>
    <p:sldId id="319" r:id="rId15"/>
    <p:sldId id="320" r:id="rId16"/>
    <p:sldId id="311" r:id="rId17"/>
    <p:sldId id="317" r:id="rId18"/>
    <p:sldId id="312" r:id="rId19"/>
  </p:sldIdLst>
  <p:sldSz cx="12192000" cy="6858000"/>
  <p:notesSz cx="6797675" cy="9926638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4967" autoAdjust="0"/>
  </p:normalViewPr>
  <p:slideViewPr>
    <p:cSldViewPr snapToGrid="0">
      <p:cViewPr varScale="1">
        <p:scale>
          <a:sx n="64" d="100"/>
          <a:sy n="64" d="100"/>
        </p:scale>
        <p:origin x="78" y="192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18/5/colors/Iconchunking_coloredoutline_colorful1" csCatId="colorful" phldr="1"/>
      <dgm:spPr/>
      <dgm:t>
        <a:bodyPr rtlCol="0"/>
        <a:lstStyle/>
        <a:p>
          <a:pPr rtl="0"/>
          <a:endParaRPr lang="en-US"/>
        </a:p>
      </dgm:t>
    </dgm:pt>
    <dgm:pt modelId="{5D70EFF5-8B31-4A1F-AE44-51E4CF0013EB}">
      <dgm:prSet phldrT="[Text]" custT="1"/>
      <dgm:spPr/>
      <dgm:t>
        <a:bodyPr rtlCol="0"/>
        <a:lstStyle/>
        <a:p>
          <a:pPr rtl="0"/>
          <a:r>
            <a:rPr lang="en-US" sz="1600" b="1" noProof="0" dirty="0"/>
            <a:t>B1 Repetitive motor movements, use of objects or speech </a:t>
          </a:r>
        </a:p>
        <a:p>
          <a:pPr rtl="0"/>
          <a:r>
            <a:rPr lang="en-US" sz="1600" b="1" noProof="0" dirty="0"/>
            <a:t>B2 Insistence on sameness</a:t>
          </a:r>
        </a:p>
        <a:p>
          <a:pPr rtl="0"/>
          <a:r>
            <a:rPr lang="en-US" sz="1600" b="1" noProof="0" dirty="0"/>
            <a:t>B3 Restricted or fixated interests with atypical intensity or focus</a:t>
          </a:r>
        </a:p>
        <a:p>
          <a:pPr rtl="0"/>
          <a:r>
            <a:rPr lang="en-US" sz="1600" b="1" noProof="0" dirty="0"/>
            <a:t>B4 Over-or-under sensitive to sensory input</a:t>
          </a:r>
          <a:endParaRPr lang="en-GB" sz="1600" b="1" noProof="0" dirty="0"/>
        </a:p>
      </dgm:t>
    </dgm:pt>
    <dgm:pt modelId="{96C720A0-FEEF-48D1-8DF6-ABA03C304822}" type="parTrans" cxnId="{E97FF64F-8020-497E-AE7D-2395DDA4560D}">
      <dgm:prSet/>
      <dgm:spPr/>
      <dgm:t>
        <a:bodyPr rtlCol="0"/>
        <a:lstStyle/>
        <a:p>
          <a:pPr rtl="0"/>
          <a:endParaRPr lang="en-GB" noProof="0" dirty="0"/>
        </a:p>
      </dgm:t>
    </dgm:pt>
    <dgm:pt modelId="{B6A59CDE-18AD-4553-B6C5-FF001A8E8510}" type="sibTrans" cxnId="{E97FF64F-8020-497E-AE7D-2395DDA4560D}">
      <dgm:prSet/>
      <dgm:spPr/>
      <dgm:t>
        <a:bodyPr rtlCol="0"/>
        <a:lstStyle/>
        <a:p>
          <a:pPr rtl="0"/>
          <a:endParaRPr lang="en-GB" noProof="0" dirty="0"/>
        </a:p>
      </dgm:t>
    </dgm:pt>
    <dgm:pt modelId="{D71FC021-6A65-44D1-95B9-0E6C89079866}">
      <dgm:prSet phldrT="[Text]"/>
      <dgm:spPr>
        <a:solidFill>
          <a:schemeClr val="accent5"/>
        </a:solidFill>
        <a:ln>
          <a:solidFill>
            <a:schemeClr val="accent5"/>
          </a:solidFill>
        </a:ln>
      </dgm:spPr>
      <dgm:t>
        <a:bodyPr rtlCol="0"/>
        <a:lstStyle/>
        <a:p>
          <a:pPr rtl="0"/>
          <a:r>
            <a:rPr lang="en-US" noProof="0" dirty="0"/>
            <a:t>C  Present in childhood</a:t>
          </a:r>
          <a:endParaRPr lang="en-GB" noProof="0" dirty="0"/>
        </a:p>
      </dgm:t>
    </dgm:pt>
    <dgm:pt modelId="{862AAE39-3AAD-40E3-BA20-90187BD73242}" type="parTrans" cxnId="{53239C96-427C-420B-95DC-546F3B30ED65}">
      <dgm:prSet/>
      <dgm:spPr/>
      <dgm:t>
        <a:bodyPr rtlCol="0"/>
        <a:lstStyle/>
        <a:p>
          <a:pPr rtl="0"/>
          <a:endParaRPr lang="en-GB" noProof="0" dirty="0"/>
        </a:p>
      </dgm:t>
    </dgm:pt>
    <dgm:pt modelId="{9B090D9D-470E-46E2-AABB-0368A52481AA}" type="sibTrans" cxnId="{53239C96-427C-420B-95DC-546F3B30ED65}">
      <dgm:prSet/>
      <dgm:spPr/>
      <dgm:t>
        <a:bodyPr rtlCol="0"/>
        <a:lstStyle/>
        <a:p>
          <a:pPr rtl="0"/>
          <a:endParaRPr lang="en-GB" noProof="0" dirty="0"/>
        </a:p>
      </dgm:t>
    </dgm:pt>
    <dgm:pt modelId="{4A6BB192-9983-4F48-BBC5-6E384EED7EC5}">
      <dgm:prSet phldrT="[Text]" custT="1"/>
      <dgm:spPr/>
      <dgm:t>
        <a:bodyPr rtlCol="0"/>
        <a:lstStyle/>
        <a:p>
          <a:pPr rtl="0"/>
          <a:r>
            <a:rPr lang="en-US" sz="1600" noProof="0" dirty="0"/>
            <a:t>Symptoms must be </a:t>
          </a:r>
          <a:r>
            <a:rPr lang="en-US" sz="1600" b="1" noProof="0" dirty="0"/>
            <a:t>present in childhood </a:t>
          </a:r>
          <a:r>
            <a:rPr lang="en-US" sz="1600" noProof="0" dirty="0"/>
            <a:t>(but may not be noticed until </a:t>
          </a:r>
          <a:r>
            <a:rPr lang="en-US" sz="1600" b="1" noProof="0" dirty="0"/>
            <a:t>social demands exceed</a:t>
          </a:r>
          <a:r>
            <a:rPr lang="en-US" sz="1600" b="0" noProof="0" dirty="0"/>
            <a:t> an individual’s limited </a:t>
          </a:r>
          <a:r>
            <a:rPr lang="en-US" sz="1600" b="1" noProof="0" dirty="0"/>
            <a:t>capacity)</a:t>
          </a:r>
          <a:endParaRPr lang="en-GB" sz="1600" b="1" noProof="0" dirty="0"/>
        </a:p>
      </dgm:t>
    </dgm:pt>
    <dgm:pt modelId="{230A6E4A-6CED-4DC0-AEFE-6859FE07B658}" type="parTrans" cxnId="{E3115EEA-DE9C-4F06-B8B3-BEB263D5F2B1}">
      <dgm:prSet/>
      <dgm:spPr/>
      <dgm:t>
        <a:bodyPr rtlCol="0"/>
        <a:lstStyle/>
        <a:p>
          <a:pPr rtl="0"/>
          <a:endParaRPr lang="en-GB" noProof="0" dirty="0"/>
        </a:p>
      </dgm:t>
    </dgm:pt>
    <dgm:pt modelId="{0B568EC2-5D2A-4B00-8047-B7832F245B44}" type="sibTrans" cxnId="{E3115EEA-DE9C-4F06-B8B3-BEB263D5F2B1}">
      <dgm:prSet/>
      <dgm:spPr/>
      <dgm:t>
        <a:bodyPr rtlCol="0"/>
        <a:lstStyle/>
        <a:p>
          <a:pPr rtl="0"/>
          <a:endParaRPr lang="en-GB" noProof="0" dirty="0"/>
        </a:p>
      </dgm:t>
    </dgm:pt>
    <dgm:pt modelId="{5EDA317F-AB2E-47DE-BA46-16FA60C3C561}">
      <dgm:prSet phldrT="[Text]"/>
      <dgm:spPr>
        <a:solidFill>
          <a:schemeClr val="accent3"/>
        </a:solidFill>
        <a:ln>
          <a:solidFill>
            <a:schemeClr val="accent3"/>
          </a:solidFill>
        </a:ln>
      </dgm:spPr>
      <dgm:t>
        <a:bodyPr rtlCol="0"/>
        <a:lstStyle/>
        <a:p>
          <a:pPr rtl="0"/>
          <a:r>
            <a:rPr lang="en-US" noProof="0" dirty="0"/>
            <a:t>D Functional impairment</a:t>
          </a:r>
          <a:endParaRPr lang="en-GB" noProof="0" dirty="0"/>
        </a:p>
      </dgm:t>
    </dgm:pt>
    <dgm:pt modelId="{775EBB35-E8CF-4A14-B0A8-45A53D65E711}" type="parTrans" cxnId="{7B8F902E-4BA3-41AA-9991-54805A6B93DE}">
      <dgm:prSet/>
      <dgm:spPr/>
      <dgm:t>
        <a:bodyPr rtlCol="0"/>
        <a:lstStyle/>
        <a:p>
          <a:pPr rtl="0"/>
          <a:endParaRPr lang="en-GB" noProof="0" dirty="0"/>
        </a:p>
      </dgm:t>
    </dgm:pt>
    <dgm:pt modelId="{A75B061E-69EA-487C-8330-1430DA0F139D}" type="sibTrans" cxnId="{7B8F902E-4BA3-41AA-9991-54805A6B93DE}">
      <dgm:prSet/>
      <dgm:spPr/>
      <dgm:t>
        <a:bodyPr rtlCol="0"/>
        <a:lstStyle/>
        <a:p>
          <a:pPr rtl="0"/>
          <a:endParaRPr lang="en-GB" noProof="0" dirty="0"/>
        </a:p>
      </dgm:t>
    </dgm:pt>
    <dgm:pt modelId="{F757DBC8-3670-4122-937A-47DB91C0F3FE}">
      <dgm:prSet phldrT="[Text]" custT="1"/>
      <dgm:spPr/>
      <dgm:t>
        <a:bodyPr rtlCol="0"/>
        <a:lstStyle/>
        <a:p>
          <a:pPr rtl="0"/>
          <a:r>
            <a:rPr lang="en-GB" sz="1600" b="0" i="0" u="none" noProof="0" dirty="0"/>
            <a:t>Symptoms cause </a:t>
          </a:r>
          <a:r>
            <a:rPr lang="en-GB" sz="1600" b="1" i="0" u="none" noProof="0" dirty="0"/>
            <a:t>significant impairment </a:t>
          </a:r>
          <a:r>
            <a:rPr lang="en-GB" sz="1600" b="0" i="0" u="none" noProof="0" dirty="0"/>
            <a:t>in social, occupational or other important areas of functioning.</a:t>
          </a:r>
          <a:r>
            <a:rPr lang="en-GB" sz="1300" b="0" i="0" u="none" noProof="0" dirty="0"/>
            <a:t> </a:t>
          </a:r>
          <a:endParaRPr lang="en-GB" sz="1300" noProof="0" dirty="0"/>
        </a:p>
      </dgm:t>
    </dgm:pt>
    <dgm:pt modelId="{8F483F27-8D97-48E5-9210-1B448F1CE277}" type="parTrans" cxnId="{8A3D4B73-3658-4A4C-9DFE-F59E22A79482}">
      <dgm:prSet/>
      <dgm:spPr/>
      <dgm:t>
        <a:bodyPr rtlCol="0"/>
        <a:lstStyle/>
        <a:p>
          <a:pPr rtl="0"/>
          <a:endParaRPr lang="en-GB" noProof="0" dirty="0"/>
        </a:p>
      </dgm:t>
    </dgm:pt>
    <dgm:pt modelId="{A46A41DD-2CA4-4800-8F85-546ABB24ED07}" type="sibTrans" cxnId="{8A3D4B73-3658-4A4C-9DFE-F59E22A79482}">
      <dgm:prSet/>
      <dgm:spPr/>
      <dgm:t>
        <a:bodyPr rtlCol="0"/>
        <a:lstStyle/>
        <a:p>
          <a:pPr rtl="0"/>
          <a:endParaRPr lang="en-GB" noProof="0" dirty="0"/>
        </a:p>
      </dgm:t>
    </dgm:pt>
    <dgm:pt modelId="{7B2FF309-5120-45E2-ACC8-F8FAA9DBDA55}">
      <dgm:prSet phldrT="[Text]"/>
      <dgm:spPr>
        <a:solidFill>
          <a:schemeClr val="accent4"/>
        </a:solidFill>
        <a:ln>
          <a:solidFill>
            <a:schemeClr val="accent4"/>
          </a:solidFill>
        </a:ln>
      </dgm:spPr>
      <dgm:t>
        <a:bodyPr rtlCol="0"/>
        <a:lstStyle/>
        <a:p>
          <a:pPr rtl="0"/>
          <a:r>
            <a:rPr lang="en-US" noProof="0" dirty="0"/>
            <a:t>E Not due to other conditions</a:t>
          </a:r>
          <a:endParaRPr lang="en-GB" noProof="0" dirty="0"/>
        </a:p>
      </dgm:t>
    </dgm:pt>
    <dgm:pt modelId="{2CF5AF8A-5687-489A-9838-EDDBB760D421}" type="parTrans" cxnId="{D35DB9DA-961B-46CD-BB14-44CD766D8CB7}">
      <dgm:prSet/>
      <dgm:spPr/>
      <dgm:t>
        <a:bodyPr rtlCol="0"/>
        <a:lstStyle/>
        <a:p>
          <a:pPr rtl="0"/>
          <a:endParaRPr lang="en-GB" noProof="0" dirty="0"/>
        </a:p>
      </dgm:t>
    </dgm:pt>
    <dgm:pt modelId="{D5CAA101-B828-45D7-965B-F77CD6FBA109}" type="sibTrans" cxnId="{D35DB9DA-961B-46CD-BB14-44CD766D8CB7}">
      <dgm:prSet/>
      <dgm:spPr/>
      <dgm:t>
        <a:bodyPr rtlCol="0"/>
        <a:lstStyle/>
        <a:p>
          <a:pPr rtl="0"/>
          <a:endParaRPr lang="en-GB" noProof="0" dirty="0"/>
        </a:p>
      </dgm:t>
    </dgm:pt>
    <dgm:pt modelId="{EE155DB2-6788-4019-961C-F8B89C275CE8}">
      <dgm:prSet phldrT="[Text]" custT="1"/>
      <dgm:spPr/>
      <dgm:t>
        <a:bodyPr rtlCol="0"/>
        <a:lstStyle/>
        <a:p>
          <a:pPr rtl="0"/>
          <a:r>
            <a:rPr lang="en-US" sz="1600" noProof="0" dirty="0"/>
            <a:t>The above differences are not better explained by </a:t>
          </a:r>
          <a:r>
            <a:rPr lang="en-US" sz="1600" b="1" noProof="0" dirty="0"/>
            <a:t>intellectual ability </a:t>
          </a:r>
          <a:r>
            <a:rPr lang="en-US" sz="1600" b="0" noProof="0" dirty="0"/>
            <a:t>or </a:t>
          </a:r>
          <a:r>
            <a:rPr lang="en-US" sz="1600" b="1" noProof="0" dirty="0"/>
            <a:t>global developmental delay.</a:t>
          </a:r>
          <a:endParaRPr lang="en-GB" sz="1600" noProof="0" dirty="0"/>
        </a:p>
      </dgm:t>
    </dgm:pt>
    <dgm:pt modelId="{8395B9D5-FF39-4045-8569-9C13F11FB1E5}" type="parTrans" cxnId="{E3D274C7-DB39-45B8-B18F-742495FE5026}">
      <dgm:prSet/>
      <dgm:spPr/>
      <dgm:t>
        <a:bodyPr rtlCol="0"/>
        <a:lstStyle/>
        <a:p>
          <a:pPr rtl="0"/>
          <a:endParaRPr lang="en-GB" noProof="0" dirty="0"/>
        </a:p>
      </dgm:t>
    </dgm:pt>
    <dgm:pt modelId="{F94C628D-62C1-4AF5-B102-2A2AA7FD22DE}" type="sibTrans" cxnId="{E3D274C7-DB39-45B8-B18F-742495FE5026}">
      <dgm:prSet/>
      <dgm:spPr/>
      <dgm:t>
        <a:bodyPr rtlCol="0"/>
        <a:lstStyle/>
        <a:p>
          <a:pPr rtl="0"/>
          <a:endParaRPr lang="en-GB" noProof="0" dirty="0"/>
        </a:p>
      </dgm:t>
    </dgm:pt>
    <dgm:pt modelId="{D07AD3FD-84FF-467E-9693-752776549C61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 rtlCol="0"/>
        <a:lstStyle/>
        <a:p>
          <a:pPr rtl="0"/>
          <a:r>
            <a:rPr lang="en-US" noProof="0" dirty="0"/>
            <a:t>B Restrictive and Repetitive Behaviours</a:t>
          </a:r>
          <a:endParaRPr lang="en-GB" noProof="0" dirty="0"/>
        </a:p>
      </dgm:t>
    </dgm:pt>
    <dgm:pt modelId="{A8C9B7A9-BC2A-4753-B7F0-F2E361D95520}" type="sibTrans" cxnId="{55492768-9A5E-4F74-AC7C-959C5C24EFD3}">
      <dgm:prSet/>
      <dgm:spPr/>
      <dgm:t>
        <a:bodyPr rtlCol="0"/>
        <a:lstStyle/>
        <a:p>
          <a:pPr rtl="0"/>
          <a:endParaRPr lang="en-GB" noProof="0" dirty="0"/>
        </a:p>
      </dgm:t>
    </dgm:pt>
    <dgm:pt modelId="{7B691773-F524-4FAD-A272-BDF0B0C4370A}" type="parTrans" cxnId="{55492768-9A5E-4F74-AC7C-959C5C24EFD3}">
      <dgm:prSet/>
      <dgm:spPr/>
      <dgm:t>
        <a:bodyPr rtlCol="0"/>
        <a:lstStyle/>
        <a:p>
          <a:pPr rtl="0"/>
          <a:endParaRPr lang="en-GB" noProof="0" dirty="0"/>
        </a:p>
      </dgm:t>
    </dgm:pt>
    <dgm:pt modelId="{AACEAFD5-63CF-4AFC-B46F-BE086C5D447C}">
      <dgm:prSet phldrT="[Text]"/>
      <dgm:spPr>
        <a:solidFill>
          <a:schemeClr val="accent2"/>
        </a:solidFill>
        <a:ln>
          <a:solidFill>
            <a:schemeClr val="accent2"/>
          </a:solidFill>
        </a:ln>
      </dgm:spPr>
      <dgm:t>
        <a:bodyPr rtlCol="0"/>
        <a:lstStyle/>
        <a:p>
          <a:pPr rtl="0"/>
          <a:r>
            <a:rPr lang="en-US" noProof="0" dirty="0"/>
            <a:t>A Social Communication</a:t>
          </a:r>
          <a:endParaRPr lang="en-GB" noProof="0" dirty="0"/>
        </a:p>
      </dgm:t>
    </dgm:pt>
    <dgm:pt modelId="{7A8D4B4D-06E9-4958-810D-A6226B6AC588}" type="sibTrans" cxnId="{AE101ABC-7EA3-4444-A576-8AB15A371C84}">
      <dgm:prSet/>
      <dgm:spPr/>
      <dgm:t>
        <a:bodyPr rtlCol="0"/>
        <a:lstStyle/>
        <a:p>
          <a:pPr rtl="0"/>
          <a:endParaRPr lang="en-GB" noProof="0" dirty="0"/>
        </a:p>
      </dgm:t>
    </dgm:pt>
    <dgm:pt modelId="{7A0BD8EC-BB4A-4912-A54E-6F39B681264E}" type="parTrans" cxnId="{AE101ABC-7EA3-4444-A576-8AB15A371C84}">
      <dgm:prSet/>
      <dgm:spPr/>
      <dgm:t>
        <a:bodyPr rtlCol="0"/>
        <a:lstStyle/>
        <a:p>
          <a:pPr rtl="0"/>
          <a:endParaRPr lang="en-GB" noProof="0" dirty="0"/>
        </a:p>
      </dgm:t>
    </dgm:pt>
    <dgm:pt modelId="{349299C9-846E-4827-813A-349CCCE20782}">
      <dgm:prSet phldrT="[Text]" custT="1"/>
      <dgm:spPr/>
      <dgm:t>
        <a:bodyPr rtlCol="0"/>
        <a:lstStyle/>
        <a:p>
          <a:pPr rtl="0"/>
          <a:r>
            <a:rPr lang="en-US" sz="1600" b="1" i="0" u="none" noProof="0" dirty="0"/>
            <a:t>A1 Social-emotional reciprocity</a:t>
          </a:r>
        </a:p>
        <a:p>
          <a:pPr rtl="0"/>
          <a:r>
            <a:rPr lang="en-US" sz="1600" b="1" i="0" u="none" noProof="0" dirty="0"/>
            <a:t>A2 Non-verbal communication for social-interaction</a:t>
          </a:r>
        </a:p>
        <a:p>
          <a:pPr rtl="0"/>
          <a:r>
            <a:rPr lang="en-US" sz="1600" b="1" i="0" u="none" noProof="0" dirty="0"/>
            <a:t>A3 Developing, maintaining and understanding relationships</a:t>
          </a:r>
          <a:endParaRPr lang="en-GB" sz="1600" b="1" i="0" u="none" noProof="0" dirty="0"/>
        </a:p>
      </dgm:t>
    </dgm:pt>
    <dgm:pt modelId="{9D819F52-ACA0-4B08-8256-DF6BD8FA3A0B}" type="sibTrans" cxnId="{0EFA3039-6828-403C-9445-4359BA6645E6}">
      <dgm:prSet/>
      <dgm:spPr/>
      <dgm:t>
        <a:bodyPr rtlCol="0"/>
        <a:lstStyle/>
        <a:p>
          <a:pPr rtl="0"/>
          <a:endParaRPr lang="en-GB" noProof="0" dirty="0"/>
        </a:p>
      </dgm:t>
    </dgm:pt>
    <dgm:pt modelId="{AEA27547-B9ED-4994-BD27-04EC297EF367}" type="parTrans" cxnId="{0EFA3039-6828-403C-9445-4359BA6645E6}">
      <dgm:prSet/>
      <dgm:spPr/>
      <dgm:t>
        <a:bodyPr rtlCol="0"/>
        <a:lstStyle/>
        <a:p>
          <a:pPr rtl="0"/>
          <a:endParaRPr lang="en-GB" noProof="0" dirty="0"/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A1B9E0-4B4A-47A4-A011-67526CEEA770}" type="pres">
      <dgm:prSet presAssocID="{AACEAFD5-63CF-4AFC-B46F-BE086C5D447C}" presName="composite" presStyleCnt="0"/>
      <dgm:spPr/>
    </dgm:pt>
    <dgm:pt modelId="{FA4E6E73-A3C8-4495-927B-8AADA5A74297}" type="pres">
      <dgm:prSet presAssocID="{AACEAFD5-63CF-4AFC-B46F-BE086C5D447C}" presName="L" presStyleLbl="solidFgAcc1" presStyleIdx="0" presStyleCnt="5">
        <dgm:presLayoutVars>
          <dgm:chMax val="0"/>
          <dgm:chPref val="0"/>
        </dgm:presLayoutVars>
      </dgm:prSet>
      <dgm:spPr>
        <a:ln>
          <a:solidFill>
            <a:schemeClr val="accent2"/>
          </a:solidFill>
        </a:ln>
      </dgm:spPr>
    </dgm:pt>
    <dgm:pt modelId="{CA3A6A4E-2D39-41D2-A6B1-B590D0C452D2}" type="pres">
      <dgm:prSet presAssocID="{AACEAFD5-63CF-4AFC-B46F-BE086C5D447C}" presName="parTx" presStyleLbl="alignNode1" presStyleIdx="0" presStyleCnt="5" custScaleY="105747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D7AA7-A541-4507-BE7F-36CCF210089F}" type="pres">
      <dgm:prSet presAssocID="{AACEAFD5-63CF-4AFC-B46F-BE086C5D447C}" presName="desTx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CDD44-32F1-4759-861F-8DABEBBA8D89}" type="pres">
      <dgm:prSet presAssocID="{AACEAFD5-63CF-4AFC-B46F-BE086C5D447C}" presName="EmptyPlaceHolder" presStyleCnt="0"/>
      <dgm:spPr/>
    </dgm:pt>
    <dgm:pt modelId="{C9A9B9EA-6A1D-4A13-9C7F-C112F25D2888}" type="pres">
      <dgm:prSet presAssocID="{7A8D4B4D-06E9-4958-810D-A6226B6AC588}" presName="space" presStyleCnt="0"/>
      <dgm:spPr/>
    </dgm:pt>
    <dgm:pt modelId="{EC37843F-14A6-4E20-B7AE-2B086A8F5F45}" type="pres">
      <dgm:prSet presAssocID="{D07AD3FD-84FF-467E-9693-752776549C61}" presName="composite" presStyleCnt="0"/>
      <dgm:spPr/>
    </dgm:pt>
    <dgm:pt modelId="{E41E7729-FD3F-426D-804C-45BD60BD762D}" type="pres">
      <dgm:prSet presAssocID="{D07AD3FD-84FF-467E-9693-752776549C61}" presName="L" presStyleLbl="solidFgAcc1" presStyleIdx="1" presStyleCnt="5">
        <dgm:presLayoutVars>
          <dgm:chMax val="0"/>
          <dgm:chPref val="0"/>
        </dgm:presLayoutVars>
      </dgm:prSet>
      <dgm:spPr>
        <a:ln>
          <a:solidFill>
            <a:schemeClr val="accent1"/>
          </a:solidFill>
        </a:ln>
      </dgm:spPr>
    </dgm:pt>
    <dgm:pt modelId="{6C46E586-0364-4C52-98F9-74A7ACD803D1}" type="pres">
      <dgm:prSet presAssocID="{D07AD3FD-84FF-467E-9693-752776549C61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7F9E4-149C-4A89-848F-4ABDD305F0C5}" type="pres">
      <dgm:prSet presAssocID="{D07AD3FD-84FF-467E-9693-752776549C61}" presName="desTx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8FCAD-BE3F-45AC-93A5-FD98F8A50E00}" type="pres">
      <dgm:prSet presAssocID="{D07AD3FD-84FF-467E-9693-752776549C61}" presName="EmptyPlaceHolder" presStyleCnt="0"/>
      <dgm:spPr/>
    </dgm:pt>
    <dgm:pt modelId="{C2DF8D93-19C7-4E07-BCAF-9FAAB62C8CF2}" type="pres">
      <dgm:prSet presAssocID="{A8C9B7A9-BC2A-4753-B7F0-F2E361D95520}" presName="space" presStyleCnt="0"/>
      <dgm:spPr/>
    </dgm:pt>
    <dgm:pt modelId="{86E313B1-36D3-44D7-907E-22A08CB8E9CC}" type="pres">
      <dgm:prSet presAssocID="{D71FC021-6A65-44D1-95B9-0E6C89079866}" presName="composite" presStyleCnt="0"/>
      <dgm:spPr/>
    </dgm:pt>
    <dgm:pt modelId="{473F2067-7126-4D56-A328-5A8CFD3D8D52}" type="pres">
      <dgm:prSet presAssocID="{D71FC021-6A65-44D1-95B9-0E6C89079866}" presName="L" presStyleLbl="solidFgAcc1" presStyleIdx="2" presStyleCnt="5">
        <dgm:presLayoutVars>
          <dgm:chMax val="0"/>
          <dgm:chPref val="0"/>
        </dgm:presLayoutVars>
      </dgm:prSet>
      <dgm:spPr>
        <a:ln>
          <a:solidFill>
            <a:schemeClr val="accent5"/>
          </a:solidFill>
        </a:ln>
      </dgm:spPr>
    </dgm:pt>
    <dgm:pt modelId="{7A0B5EFC-88FB-4ED5-994F-D5F6584C2293}" type="pres">
      <dgm:prSet presAssocID="{D71FC021-6A65-44D1-95B9-0E6C89079866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B29F2-0D66-4B4B-BC8A-82DA23575305}" type="pres">
      <dgm:prSet presAssocID="{D71FC021-6A65-44D1-95B9-0E6C89079866}" presName="desTx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AA172-7B81-4C6B-BCF2-4572322515C5}" type="pres">
      <dgm:prSet presAssocID="{D71FC021-6A65-44D1-95B9-0E6C89079866}" presName="EmptyPlaceHolder" presStyleCnt="0"/>
      <dgm:spPr/>
    </dgm:pt>
    <dgm:pt modelId="{0B65942F-B336-42B6-A72B-DA6B6B07B79B}" type="pres">
      <dgm:prSet presAssocID="{9B090D9D-470E-46E2-AABB-0368A52481AA}" presName="space" presStyleCnt="0"/>
      <dgm:spPr/>
    </dgm:pt>
    <dgm:pt modelId="{1D5539F6-8B97-4801-8139-D49EE44FFF3E}" type="pres">
      <dgm:prSet presAssocID="{5EDA317F-AB2E-47DE-BA46-16FA60C3C561}" presName="composite" presStyleCnt="0"/>
      <dgm:spPr/>
    </dgm:pt>
    <dgm:pt modelId="{2377F551-4CF6-4656-B644-60A7FC1B0F64}" type="pres">
      <dgm:prSet presAssocID="{5EDA317F-AB2E-47DE-BA46-16FA60C3C561}" presName="L" presStyleLbl="solidFgAcc1" presStyleIdx="3" presStyleCnt="5">
        <dgm:presLayoutVars>
          <dgm:chMax val="0"/>
          <dgm:chPref val="0"/>
        </dgm:presLayoutVars>
      </dgm:prSet>
      <dgm:spPr>
        <a:ln>
          <a:solidFill>
            <a:schemeClr val="accent3"/>
          </a:solidFill>
        </a:ln>
      </dgm:spPr>
    </dgm:pt>
    <dgm:pt modelId="{69ED255C-64AC-4764-BC2C-7679ECCC9FE9}" type="pres">
      <dgm:prSet presAssocID="{5EDA317F-AB2E-47DE-BA46-16FA60C3C561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B09A6-DA7E-41D1-B8A6-E3B6E775E5C1}" type="pres">
      <dgm:prSet presAssocID="{5EDA317F-AB2E-47DE-BA46-16FA60C3C561}" presName="desTx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ACDC6-8676-47A4-A430-164754F46172}" type="pres">
      <dgm:prSet presAssocID="{5EDA317F-AB2E-47DE-BA46-16FA60C3C561}" presName="EmptyPlaceHolder" presStyleCnt="0"/>
      <dgm:spPr/>
    </dgm:pt>
    <dgm:pt modelId="{38A6C30B-D5BF-4A1A-A273-D265DC00F2EC}" type="pres">
      <dgm:prSet presAssocID="{A75B061E-69EA-487C-8330-1430DA0F139D}" presName="space" presStyleCnt="0"/>
      <dgm:spPr/>
    </dgm:pt>
    <dgm:pt modelId="{761684DA-3DB5-4618-9A30-6E2731CDFCA3}" type="pres">
      <dgm:prSet presAssocID="{7B2FF309-5120-45E2-ACC8-F8FAA9DBDA55}" presName="composite" presStyleCnt="0"/>
      <dgm:spPr/>
    </dgm:pt>
    <dgm:pt modelId="{E2C584B7-5B6E-4F6E-A7B8-E679FEF7BC4D}" type="pres">
      <dgm:prSet presAssocID="{7B2FF309-5120-45E2-ACC8-F8FAA9DBDA55}" presName="L" presStyleLbl="solidFgAcc1" presStyleIdx="4" presStyleCnt="5">
        <dgm:presLayoutVars>
          <dgm:chMax val="0"/>
          <dgm:chPref val="0"/>
        </dgm:presLayoutVars>
      </dgm:prSet>
      <dgm:spPr>
        <a:ln>
          <a:solidFill>
            <a:schemeClr val="accent4"/>
          </a:solidFill>
        </a:ln>
      </dgm:spPr>
    </dgm:pt>
    <dgm:pt modelId="{B89F8758-DA9D-4018-859A-710084D7ABF3}" type="pres">
      <dgm:prSet presAssocID="{7B2FF309-5120-45E2-ACC8-F8FAA9DBDA55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D2BBA-574C-491E-A31C-8B6EA5CC871A}" type="pres">
      <dgm:prSet presAssocID="{7B2FF309-5120-45E2-ACC8-F8FAA9DBDA55}" presName="desTx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9D8E0A-674F-4E74-BF10-5C0EF64E638E}" type="pres">
      <dgm:prSet presAssocID="{7B2FF309-5120-45E2-ACC8-F8FAA9DBDA55}" presName="EmptyPlaceHolder" presStyleCnt="0"/>
      <dgm:spPr/>
    </dgm:pt>
  </dgm:ptLst>
  <dgm:cxnLst>
    <dgm:cxn modelId="{E3115EEA-DE9C-4F06-B8B3-BEB263D5F2B1}" srcId="{D71FC021-6A65-44D1-95B9-0E6C89079866}" destId="{4A6BB192-9983-4F48-BBC5-6E384EED7EC5}" srcOrd="0" destOrd="0" parTransId="{230A6E4A-6CED-4DC0-AEFE-6859FE07B658}" sibTransId="{0B568EC2-5D2A-4B00-8047-B7832F245B44}"/>
    <dgm:cxn modelId="{665C05C7-3CB0-428C-B457-E59A0AF60DA1}" type="presOf" srcId="{D07AD3FD-84FF-467E-9693-752776549C61}" destId="{6C46E586-0364-4C52-98F9-74A7ACD803D1}" srcOrd="0" destOrd="0" presId="urn:microsoft.com/office/officeart/2016/7/layout/AccentHomeChevronProcess"/>
    <dgm:cxn modelId="{0EFA3039-6828-403C-9445-4359BA6645E6}" srcId="{AACEAFD5-63CF-4AFC-B46F-BE086C5D447C}" destId="{349299C9-846E-4827-813A-349CCCE20782}" srcOrd="0" destOrd="0" parTransId="{AEA27547-B9ED-4994-BD27-04EC297EF367}" sibTransId="{9D819F52-ACA0-4B08-8256-DF6BD8FA3A0B}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F5A7A062-FA53-4976-B49E-235CE658F38A}" type="presOf" srcId="{EE155DB2-6788-4019-961C-F8B89C275CE8}" destId="{B73D2BBA-574C-491E-A31C-8B6EA5CC871A}" srcOrd="0" destOrd="0" presId="urn:microsoft.com/office/officeart/2016/7/layout/AccentHomeChevronProcess"/>
    <dgm:cxn modelId="{6CDEA839-6538-453E-9113-58ECC65280CB}" type="presOf" srcId="{AACEAFD5-63CF-4AFC-B46F-BE086C5D447C}" destId="{CA3A6A4E-2D39-41D2-A6B1-B590D0C452D2}" srcOrd="0" destOrd="0" presId="urn:microsoft.com/office/officeart/2016/7/layout/AccentHomeChevronProcess"/>
    <dgm:cxn modelId="{219EA357-E48B-4A91-91A7-8282DFF10601}" type="presOf" srcId="{55C0B14E-AEA6-48D3-A387-ED4A3A3BF840}" destId="{594BF422-752C-42F3-A230-3D0E6AE9A886}" srcOrd="0" destOrd="0" presId="urn:microsoft.com/office/officeart/2016/7/layout/AccentHomeChevronProcess"/>
    <dgm:cxn modelId="{A903DE1B-AC8A-4C77-850B-32A9F4D87BCB}" type="presOf" srcId="{5EDA317F-AB2E-47DE-BA46-16FA60C3C561}" destId="{69ED255C-64AC-4764-BC2C-7679ECCC9FE9}" srcOrd="0" destOrd="0" presId="urn:microsoft.com/office/officeart/2016/7/layout/AccentHomeChevronProcess"/>
    <dgm:cxn modelId="{61E56288-5A92-4019-989A-398C8EA8A844}" type="presOf" srcId="{4A6BB192-9983-4F48-BBC5-6E384EED7EC5}" destId="{FD7B29F2-0D66-4B4B-BC8A-82DA23575305}" srcOrd="0" destOrd="0" presId="urn:microsoft.com/office/officeart/2016/7/layout/AccentHomeChevronProcess"/>
    <dgm:cxn modelId="{53239C96-427C-420B-95DC-546F3B30ED65}" srcId="{55C0B14E-AEA6-48D3-A387-ED4A3A3BF840}" destId="{D71FC021-6A65-44D1-95B9-0E6C89079866}" srcOrd="2" destOrd="0" parTransId="{862AAE39-3AAD-40E3-BA20-90187BD73242}" sibTransId="{9B090D9D-470E-46E2-AABB-0368A52481AA}"/>
    <dgm:cxn modelId="{8A3D4B73-3658-4A4C-9DFE-F59E22A79482}" srcId="{5EDA317F-AB2E-47DE-BA46-16FA60C3C561}" destId="{F757DBC8-3670-4122-937A-47DB91C0F3FE}" srcOrd="0" destOrd="0" parTransId="{8F483F27-8D97-48E5-9210-1B448F1CE277}" sibTransId="{A46A41DD-2CA4-4800-8F85-546ABB24ED07}"/>
    <dgm:cxn modelId="{E3D274C7-DB39-45B8-B18F-742495FE5026}" srcId="{7B2FF309-5120-45E2-ACC8-F8FAA9DBDA55}" destId="{EE155DB2-6788-4019-961C-F8B89C275CE8}" srcOrd="0" destOrd="0" parTransId="{8395B9D5-FF39-4045-8569-9C13F11FB1E5}" sibTransId="{F94C628D-62C1-4AF5-B102-2A2AA7FD22DE}"/>
    <dgm:cxn modelId="{F23BFC27-EEA1-48DD-A68B-3C9BF1AE455D}" type="presOf" srcId="{349299C9-846E-4827-813A-349CCCE20782}" destId="{810D7AA7-A541-4507-BE7F-36CCF210089F}" srcOrd="0" destOrd="0" presId="urn:microsoft.com/office/officeart/2016/7/layout/AccentHomeChevronProcess"/>
    <dgm:cxn modelId="{D35DB9DA-961B-46CD-BB14-44CD766D8CB7}" srcId="{55C0B14E-AEA6-48D3-A387-ED4A3A3BF840}" destId="{7B2FF309-5120-45E2-ACC8-F8FAA9DBDA55}" srcOrd="4" destOrd="0" parTransId="{2CF5AF8A-5687-489A-9838-EDDBB760D421}" sibTransId="{D5CAA101-B828-45D7-965B-F77CD6FBA109}"/>
    <dgm:cxn modelId="{7B8F902E-4BA3-41AA-9991-54805A6B93DE}" srcId="{55C0B14E-AEA6-48D3-A387-ED4A3A3BF840}" destId="{5EDA317F-AB2E-47DE-BA46-16FA60C3C561}" srcOrd="3" destOrd="0" parTransId="{775EBB35-E8CF-4A14-B0A8-45A53D65E711}" sibTransId="{A75B061E-69EA-487C-8330-1430DA0F139D}"/>
    <dgm:cxn modelId="{60399491-EC61-4ACD-870E-1A66600F3D26}" type="presOf" srcId="{D71FC021-6A65-44D1-95B9-0E6C89079866}" destId="{7A0B5EFC-88FB-4ED5-994F-D5F6584C2293}" srcOrd="0" destOrd="0" presId="urn:microsoft.com/office/officeart/2016/7/layout/AccentHomeChevronProcess"/>
    <dgm:cxn modelId="{2F6485B4-0735-4D01-8060-5A89B7562619}" type="presOf" srcId="{5D70EFF5-8B31-4A1F-AE44-51E4CF0013EB}" destId="{5E07F9E4-149C-4A89-848F-4ABDD305F0C5}" srcOrd="0" destOrd="0" presId="urn:microsoft.com/office/officeart/2016/7/layout/AccentHomeChevron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00A52954-B4C4-4ECD-B0D0-AE5EF5CDC4E1}" type="presOf" srcId="{7B2FF309-5120-45E2-ACC8-F8FAA9DBDA55}" destId="{B89F8758-DA9D-4018-859A-710084D7ABF3}" srcOrd="0" destOrd="0" presId="urn:microsoft.com/office/officeart/2016/7/layout/AccentHomeChevronProcess"/>
    <dgm:cxn modelId="{D8B51958-63B3-49F6-A150-9B1A638B15CE}" type="presOf" srcId="{F757DBC8-3670-4122-937A-47DB91C0F3FE}" destId="{1F1B09A6-DA7E-41D1-B8A6-E3B6E775E5C1}" srcOrd="0" destOrd="0" presId="urn:microsoft.com/office/officeart/2016/7/layout/AccentHomeChevronProcess"/>
    <dgm:cxn modelId="{C93892E1-28C0-4B75-A464-293C00708672}" type="presParOf" srcId="{594BF422-752C-42F3-A230-3D0E6AE9A886}" destId="{F6A1B9E0-4B4A-47A4-A011-67526CEEA770}" srcOrd="0" destOrd="0" presId="urn:microsoft.com/office/officeart/2016/7/layout/AccentHomeChevronProcess"/>
    <dgm:cxn modelId="{D5413575-9692-46A2-A045-9ED8482318DF}" type="presParOf" srcId="{F6A1B9E0-4B4A-47A4-A011-67526CEEA770}" destId="{FA4E6E73-A3C8-4495-927B-8AADA5A74297}" srcOrd="0" destOrd="0" presId="urn:microsoft.com/office/officeart/2016/7/layout/AccentHomeChevronProcess"/>
    <dgm:cxn modelId="{3303BDD6-668D-45F1-9491-4125E782D67C}" type="presParOf" srcId="{F6A1B9E0-4B4A-47A4-A011-67526CEEA770}" destId="{CA3A6A4E-2D39-41D2-A6B1-B590D0C452D2}" srcOrd="1" destOrd="0" presId="urn:microsoft.com/office/officeart/2016/7/layout/AccentHomeChevronProcess"/>
    <dgm:cxn modelId="{3BAD5A1C-162E-4722-B818-968C4083BECD}" type="presParOf" srcId="{F6A1B9E0-4B4A-47A4-A011-67526CEEA770}" destId="{810D7AA7-A541-4507-BE7F-36CCF210089F}" srcOrd="2" destOrd="0" presId="urn:microsoft.com/office/officeart/2016/7/layout/AccentHomeChevronProcess"/>
    <dgm:cxn modelId="{A3B267C1-BAFC-42F0-A63A-6491CFDC1ED2}" type="presParOf" srcId="{F6A1B9E0-4B4A-47A4-A011-67526CEEA770}" destId="{4F7CDD44-32F1-4759-861F-8DABEBBA8D89}" srcOrd="3" destOrd="0" presId="urn:microsoft.com/office/officeart/2016/7/layout/AccentHomeChevronProcess"/>
    <dgm:cxn modelId="{80CC9289-BA8F-4ED7-A4ED-9FA5EF71D964}" type="presParOf" srcId="{594BF422-752C-42F3-A230-3D0E6AE9A886}" destId="{C9A9B9EA-6A1D-4A13-9C7F-C112F25D2888}" srcOrd="1" destOrd="0" presId="urn:microsoft.com/office/officeart/2016/7/layout/AccentHomeChevronProcess"/>
    <dgm:cxn modelId="{5B7985CA-BC92-461D-A77E-E2320D4992D0}" type="presParOf" srcId="{594BF422-752C-42F3-A230-3D0E6AE9A886}" destId="{EC37843F-14A6-4E20-B7AE-2B086A8F5F45}" srcOrd="2" destOrd="0" presId="urn:microsoft.com/office/officeart/2016/7/layout/AccentHomeChevronProcess"/>
    <dgm:cxn modelId="{1996E4D7-D809-45CA-9DF0-561A93BDAFB1}" type="presParOf" srcId="{EC37843F-14A6-4E20-B7AE-2B086A8F5F45}" destId="{E41E7729-FD3F-426D-804C-45BD60BD762D}" srcOrd="0" destOrd="0" presId="urn:microsoft.com/office/officeart/2016/7/layout/AccentHomeChevronProcess"/>
    <dgm:cxn modelId="{16E53752-1AB8-4CD2-BFD6-85C0CDA26E1B}" type="presParOf" srcId="{EC37843F-14A6-4E20-B7AE-2B086A8F5F45}" destId="{6C46E586-0364-4C52-98F9-74A7ACD803D1}" srcOrd="1" destOrd="0" presId="urn:microsoft.com/office/officeart/2016/7/layout/AccentHomeChevronProcess"/>
    <dgm:cxn modelId="{FAC2F23D-E510-4342-91C3-FCAB11B207C0}" type="presParOf" srcId="{EC37843F-14A6-4E20-B7AE-2B086A8F5F45}" destId="{5E07F9E4-149C-4A89-848F-4ABDD305F0C5}" srcOrd="2" destOrd="0" presId="urn:microsoft.com/office/officeart/2016/7/layout/AccentHomeChevronProcess"/>
    <dgm:cxn modelId="{3843A525-0A63-4743-B0E8-0F795D54B4E4}" type="presParOf" srcId="{EC37843F-14A6-4E20-B7AE-2B086A8F5F45}" destId="{2928FCAD-BE3F-45AC-93A5-FD98F8A50E00}" srcOrd="3" destOrd="0" presId="urn:microsoft.com/office/officeart/2016/7/layout/AccentHomeChevronProcess"/>
    <dgm:cxn modelId="{D179D84E-BE2C-46EF-8594-412D3A7F9213}" type="presParOf" srcId="{594BF422-752C-42F3-A230-3D0E6AE9A886}" destId="{C2DF8D93-19C7-4E07-BCAF-9FAAB62C8CF2}" srcOrd="3" destOrd="0" presId="urn:microsoft.com/office/officeart/2016/7/layout/AccentHomeChevronProcess"/>
    <dgm:cxn modelId="{D8554B98-FAA7-4800-BB76-916BA7A2B10E}" type="presParOf" srcId="{594BF422-752C-42F3-A230-3D0E6AE9A886}" destId="{86E313B1-36D3-44D7-907E-22A08CB8E9CC}" srcOrd="4" destOrd="0" presId="urn:microsoft.com/office/officeart/2016/7/layout/AccentHomeChevronProcess"/>
    <dgm:cxn modelId="{19D10FBF-8E65-4EB5-9B54-54A271982B0D}" type="presParOf" srcId="{86E313B1-36D3-44D7-907E-22A08CB8E9CC}" destId="{473F2067-7126-4D56-A328-5A8CFD3D8D52}" srcOrd="0" destOrd="0" presId="urn:microsoft.com/office/officeart/2016/7/layout/AccentHomeChevronProcess"/>
    <dgm:cxn modelId="{11A73768-8587-4E2B-BDDA-6254211FDF2D}" type="presParOf" srcId="{86E313B1-36D3-44D7-907E-22A08CB8E9CC}" destId="{7A0B5EFC-88FB-4ED5-994F-D5F6584C2293}" srcOrd="1" destOrd="0" presId="urn:microsoft.com/office/officeart/2016/7/layout/AccentHomeChevronProcess"/>
    <dgm:cxn modelId="{522D3FED-6E8C-40DF-8BA8-A80510ACC48F}" type="presParOf" srcId="{86E313B1-36D3-44D7-907E-22A08CB8E9CC}" destId="{FD7B29F2-0D66-4B4B-BC8A-82DA23575305}" srcOrd="2" destOrd="0" presId="urn:microsoft.com/office/officeart/2016/7/layout/AccentHomeChevronProcess"/>
    <dgm:cxn modelId="{8075A955-4651-4DD2-B114-EB147BF378DF}" type="presParOf" srcId="{86E313B1-36D3-44D7-907E-22A08CB8E9CC}" destId="{BABAA172-7B81-4C6B-BCF2-4572322515C5}" srcOrd="3" destOrd="0" presId="urn:microsoft.com/office/officeart/2016/7/layout/AccentHomeChevronProcess"/>
    <dgm:cxn modelId="{505D5263-214F-48F5-9678-AA87C7C04F54}" type="presParOf" srcId="{594BF422-752C-42F3-A230-3D0E6AE9A886}" destId="{0B65942F-B336-42B6-A72B-DA6B6B07B79B}" srcOrd="5" destOrd="0" presId="urn:microsoft.com/office/officeart/2016/7/layout/AccentHomeChevronProcess"/>
    <dgm:cxn modelId="{F0861DFD-F2E8-400C-9B5C-4AA4849B2BE4}" type="presParOf" srcId="{594BF422-752C-42F3-A230-3D0E6AE9A886}" destId="{1D5539F6-8B97-4801-8139-D49EE44FFF3E}" srcOrd="6" destOrd="0" presId="urn:microsoft.com/office/officeart/2016/7/layout/AccentHomeChevronProcess"/>
    <dgm:cxn modelId="{D22CB840-CF4F-404F-97C0-0629311A5E51}" type="presParOf" srcId="{1D5539F6-8B97-4801-8139-D49EE44FFF3E}" destId="{2377F551-4CF6-4656-B644-60A7FC1B0F64}" srcOrd="0" destOrd="0" presId="urn:microsoft.com/office/officeart/2016/7/layout/AccentHomeChevronProcess"/>
    <dgm:cxn modelId="{6FFE5C0B-250C-4EEB-9BDD-E47B6B414225}" type="presParOf" srcId="{1D5539F6-8B97-4801-8139-D49EE44FFF3E}" destId="{69ED255C-64AC-4764-BC2C-7679ECCC9FE9}" srcOrd="1" destOrd="0" presId="urn:microsoft.com/office/officeart/2016/7/layout/AccentHomeChevronProcess"/>
    <dgm:cxn modelId="{EB2B0AEE-0679-4C51-B5D9-13C0989C2DC6}" type="presParOf" srcId="{1D5539F6-8B97-4801-8139-D49EE44FFF3E}" destId="{1F1B09A6-DA7E-41D1-B8A6-E3B6E775E5C1}" srcOrd="2" destOrd="0" presId="urn:microsoft.com/office/officeart/2016/7/layout/AccentHomeChevronProcess"/>
    <dgm:cxn modelId="{21A6189F-60BA-4472-B858-99323388D0B0}" type="presParOf" srcId="{1D5539F6-8B97-4801-8139-D49EE44FFF3E}" destId="{89DACDC6-8676-47A4-A430-164754F46172}" srcOrd="3" destOrd="0" presId="urn:microsoft.com/office/officeart/2016/7/layout/AccentHomeChevronProcess"/>
    <dgm:cxn modelId="{7D7FFE7B-0A37-4D36-9728-C99051BA3C40}" type="presParOf" srcId="{594BF422-752C-42F3-A230-3D0E6AE9A886}" destId="{38A6C30B-D5BF-4A1A-A273-D265DC00F2EC}" srcOrd="7" destOrd="0" presId="urn:microsoft.com/office/officeart/2016/7/layout/AccentHomeChevronProcess"/>
    <dgm:cxn modelId="{626D4800-17BB-462C-BE7D-935B963B6EC7}" type="presParOf" srcId="{594BF422-752C-42F3-A230-3D0E6AE9A886}" destId="{761684DA-3DB5-4618-9A30-6E2731CDFCA3}" srcOrd="8" destOrd="0" presId="urn:microsoft.com/office/officeart/2016/7/layout/AccentHomeChevronProcess"/>
    <dgm:cxn modelId="{2B2ED8B7-5577-4410-8D8A-61A1D71B9F15}" type="presParOf" srcId="{761684DA-3DB5-4618-9A30-6E2731CDFCA3}" destId="{E2C584B7-5B6E-4F6E-A7B8-E679FEF7BC4D}" srcOrd="0" destOrd="0" presId="urn:microsoft.com/office/officeart/2016/7/layout/AccentHomeChevronProcess"/>
    <dgm:cxn modelId="{CFB7BBCC-4189-422A-9163-265E17C16D21}" type="presParOf" srcId="{761684DA-3DB5-4618-9A30-6E2731CDFCA3}" destId="{B89F8758-DA9D-4018-859A-710084D7ABF3}" srcOrd="1" destOrd="0" presId="urn:microsoft.com/office/officeart/2016/7/layout/AccentHomeChevronProcess"/>
    <dgm:cxn modelId="{72C8C8DD-71B0-4E2B-BE4F-7AF4AF3DD218}" type="presParOf" srcId="{761684DA-3DB5-4618-9A30-6E2731CDFCA3}" destId="{B73D2BBA-574C-491E-A31C-8B6EA5CC871A}" srcOrd="2" destOrd="0" presId="urn:microsoft.com/office/officeart/2016/7/layout/AccentHomeChevronProcess"/>
    <dgm:cxn modelId="{34912DD7-C0FC-4C18-ABAB-DA8DF69C4254}" type="presParOf" srcId="{761684DA-3DB5-4618-9A30-6E2731CDFCA3}" destId="{DC9D8E0A-674F-4E74-BF10-5C0EF64E638E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6E73-A3C8-4495-927B-8AADA5A74297}">
      <dsp:nvSpPr>
        <dsp:cNvPr id="0" name=""/>
        <dsp:cNvSpPr/>
      </dsp:nvSpPr>
      <dsp:spPr>
        <a:xfrm rot="5400000">
          <a:off x="-1814986" y="3353870"/>
          <a:ext cx="3820965" cy="186617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6A4E-2D39-41D2-A6B1-B590D0C452D2}">
      <dsp:nvSpPr>
        <dsp:cNvPr id="0" name=""/>
        <dsp:cNvSpPr/>
      </dsp:nvSpPr>
      <dsp:spPr>
        <a:xfrm>
          <a:off x="2187" y="5219223"/>
          <a:ext cx="2332713" cy="1273655"/>
        </a:xfrm>
        <a:prstGeom prst="homePlate">
          <a:avLst>
            <a:gd name="adj" fmla="val 25000"/>
          </a:avLst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215900" rIns="107950" bIns="215900" numCol="1" spcCol="1270" rtlCol="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dirty="0"/>
            <a:t>A Social Communication</a:t>
          </a:r>
          <a:endParaRPr lang="en-GB" sz="1700" kern="1200" noProof="0" dirty="0"/>
        </a:p>
      </dsp:txBody>
      <dsp:txXfrm>
        <a:off x="2187" y="5219223"/>
        <a:ext cx="2173506" cy="1273655"/>
      </dsp:txXfrm>
    </dsp:sp>
    <dsp:sp modelId="{810D7AA7-A541-4507-BE7F-36CCF210089F}">
      <dsp:nvSpPr>
        <dsp:cNvPr id="0" name=""/>
        <dsp:cNvSpPr/>
      </dsp:nvSpPr>
      <dsp:spPr>
        <a:xfrm>
          <a:off x="188804" y="1655101"/>
          <a:ext cx="1894163" cy="3584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noProof="0" dirty="0"/>
            <a:t>A1 Social-emotional reciprocity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noProof="0" dirty="0"/>
            <a:t>A2 Non-verbal communication for social-interaction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noProof="0" dirty="0"/>
            <a:t>A3 Developing, maintaining and understanding relationships</a:t>
          </a:r>
          <a:endParaRPr lang="en-GB" sz="1600" b="1" i="0" u="none" kern="1200" noProof="0" dirty="0"/>
        </a:p>
      </dsp:txBody>
      <dsp:txXfrm>
        <a:off x="188804" y="1655101"/>
        <a:ext cx="1894163" cy="3584155"/>
      </dsp:txXfrm>
    </dsp:sp>
    <dsp:sp modelId="{E41E7729-FD3F-426D-804C-45BD60BD762D}">
      <dsp:nvSpPr>
        <dsp:cNvPr id="0" name=""/>
        <dsp:cNvSpPr/>
      </dsp:nvSpPr>
      <dsp:spPr>
        <a:xfrm rot="5400000">
          <a:off x="504919" y="3319260"/>
          <a:ext cx="3613308" cy="186617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E586-0364-4C52-98F9-74A7ACD803D1}">
      <dsp:nvSpPr>
        <dsp:cNvPr id="0" name=""/>
        <dsp:cNvSpPr/>
      </dsp:nvSpPr>
      <dsp:spPr>
        <a:xfrm>
          <a:off x="2218265" y="5219223"/>
          <a:ext cx="2332713" cy="1204436"/>
        </a:xfrm>
        <a:prstGeom prst="chevron">
          <a:avLst>
            <a:gd name="adj" fmla="val 25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215900" rIns="107950" bIns="215900" numCol="1" spcCol="1270" rtlCol="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dirty="0"/>
            <a:t>B Restrictive and Repetitive Behaviours</a:t>
          </a:r>
          <a:endParaRPr lang="en-GB" sz="1700" kern="1200" noProof="0" dirty="0"/>
        </a:p>
      </dsp:txBody>
      <dsp:txXfrm>
        <a:off x="2519374" y="5219223"/>
        <a:ext cx="1730495" cy="1204436"/>
      </dsp:txXfrm>
    </dsp:sp>
    <dsp:sp modelId="{5E07F9E4-149C-4A89-848F-4ABDD305F0C5}">
      <dsp:nvSpPr>
        <dsp:cNvPr id="0" name=""/>
        <dsp:cNvSpPr/>
      </dsp:nvSpPr>
      <dsp:spPr>
        <a:xfrm>
          <a:off x="2404882" y="1717885"/>
          <a:ext cx="1894163" cy="296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/>
            <a:t>B1 Repetitive motor movements, use of objects or speech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/>
            <a:t>B2 Insistence on sameness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/>
            <a:t>B3 Restricted or fixated interests with atypical intensity or focus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/>
            <a:t>B4 Over-or-under sensitive to sensory input</a:t>
          </a:r>
          <a:endParaRPr lang="en-GB" sz="1600" b="1" kern="1200" noProof="0" dirty="0"/>
        </a:p>
      </dsp:txBody>
      <dsp:txXfrm>
        <a:off x="2404882" y="1717885"/>
        <a:ext cx="1894163" cy="2963671"/>
      </dsp:txXfrm>
    </dsp:sp>
    <dsp:sp modelId="{473F2067-7126-4D56-A328-5A8CFD3D8D52}">
      <dsp:nvSpPr>
        <dsp:cNvPr id="0" name=""/>
        <dsp:cNvSpPr/>
      </dsp:nvSpPr>
      <dsp:spPr>
        <a:xfrm rot="5400000">
          <a:off x="2720997" y="3319260"/>
          <a:ext cx="3613308" cy="186617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B5EFC-88FB-4ED5-994F-D5F6584C2293}">
      <dsp:nvSpPr>
        <dsp:cNvPr id="0" name=""/>
        <dsp:cNvSpPr/>
      </dsp:nvSpPr>
      <dsp:spPr>
        <a:xfrm>
          <a:off x="4434343" y="5219223"/>
          <a:ext cx="2332713" cy="1204436"/>
        </a:xfrm>
        <a:prstGeom prst="chevron">
          <a:avLst>
            <a:gd name="adj" fmla="val 25000"/>
          </a:avLst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215900" rIns="107950" bIns="215900" numCol="1" spcCol="1270" rtlCol="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dirty="0"/>
            <a:t>C  Present in childhood</a:t>
          </a:r>
          <a:endParaRPr lang="en-GB" sz="1700" kern="1200" noProof="0" dirty="0"/>
        </a:p>
      </dsp:txBody>
      <dsp:txXfrm>
        <a:off x="4735452" y="5219223"/>
        <a:ext cx="1730495" cy="1204436"/>
      </dsp:txXfrm>
    </dsp:sp>
    <dsp:sp modelId="{FD7B29F2-0D66-4B4B-BC8A-82DA23575305}">
      <dsp:nvSpPr>
        <dsp:cNvPr id="0" name=""/>
        <dsp:cNvSpPr/>
      </dsp:nvSpPr>
      <dsp:spPr>
        <a:xfrm>
          <a:off x="4620960" y="1717885"/>
          <a:ext cx="1894163" cy="296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/>
            <a:t>Symptoms must be </a:t>
          </a:r>
          <a:r>
            <a:rPr lang="en-US" sz="1600" b="1" kern="1200" noProof="0" dirty="0"/>
            <a:t>present in childhood </a:t>
          </a:r>
          <a:r>
            <a:rPr lang="en-US" sz="1600" kern="1200" noProof="0" dirty="0"/>
            <a:t>(but may not be noticed until </a:t>
          </a:r>
          <a:r>
            <a:rPr lang="en-US" sz="1600" b="1" kern="1200" noProof="0" dirty="0"/>
            <a:t>social demands exceed</a:t>
          </a:r>
          <a:r>
            <a:rPr lang="en-US" sz="1600" b="0" kern="1200" noProof="0" dirty="0"/>
            <a:t> an individual’s limited </a:t>
          </a:r>
          <a:r>
            <a:rPr lang="en-US" sz="1600" b="1" kern="1200" noProof="0" dirty="0"/>
            <a:t>capacity)</a:t>
          </a:r>
          <a:endParaRPr lang="en-GB" sz="1600" b="1" kern="1200" noProof="0" dirty="0"/>
        </a:p>
      </dsp:txBody>
      <dsp:txXfrm>
        <a:off x="4620960" y="1717885"/>
        <a:ext cx="1894163" cy="2963671"/>
      </dsp:txXfrm>
    </dsp:sp>
    <dsp:sp modelId="{2377F551-4CF6-4656-B644-60A7FC1B0F64}">
      <dsp:nvSpPr>
        <dsp:cNvPr id="0" name=""/>
        <dsp:cNvSpPr/>
      </dsp:nvSpPr>
      <dsp:spPr>
        <a:xfrm rot="5400000">
          <a:off x="4937075" y="3319260"/>
          <a:ext cx="3613308" cy="186617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D255C-64AC-4764-BC2C-7679ECCC9FE9}">
      <dsp:nvSpPr>
        <dsp:cNvPr id="0" name=""/>
        <dsp:cNvSpPr/>
      </dsp:nvSpPr>
      <dsp:spPr>
        <a:xfrm>
          <a:off x="6650421" y="5219223"/>
          <a:ext cx="2332713" cy="1204436"/>
        </a:xfrm>
        <a:prstGeom prst="chevron">
          <a:avLst>
            <a:gd name="adj" fmla="val 25000"/>
          </a:avLst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215900" rIns="107950" bIns="215900" numCol="1" spcCol="1270" rtlCol="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dirty="0"/>
            <a:t>D Functional impairment</a:t>
          </a:r>
          <a:endParaRPr lang="en-GB" sz="1700" kern="1200" noProof="0" dirty="0"/>
        </a:p>
      </dsp:txBody>
      <dsp:txXfrm>
        <a:off x="6951530" y="5219223"/>
        <a:ext cx="1730495" cy="1204436"/>
      </dsp:txXfrm>
    </dsp:sp>
    <dsp:sp modelId="{1F1B09A6-DA7E-41D1-B8A6-E3B6E775E5C1}">
      <dsp:nvSpPr>
        <dsp:cNvPr id="0" name=""/>
        <dsp:cNvSpPr/>
      </dsp:nvSpPr>
      <dsp:spPr>
        <a:xfrm>
          <a:off x="6837038" y="1717885"/>
          <a:ext cx="1894163" cy="296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i="0" u="none" kern="1200" noProof="0" dirty="0"/>
            <a:t>Symptoms cause </a:t>
          </a:r>
          <a:r>
            <a:rPr lang="en-GB" sz="1600" b="1" i="0" u="none" kern="1200" noProof="0" dirty="0"/>
            <a:t>significant impairment </a:t>
          </a:r>
          <a:r>
            <a:rPr lang="en-GB" sz="1600" b="0" i="0" u="none" kern="1200" noProof="0" dirty="0"/>
            <a:t>in social, occupational or other important areas of functioning.</a:t>
          </a:r>
          <a:r>
            <a:rPr lang="en-GB" sz="1300" b="0" i="0" u="none" kern="1200" noProof="0" dirty="0"/>
            <a:t> </a:t>
          </a:r>
          <a:endParaRPr lang="en-GB" sz="1300" kern="1200" noProof="0" dirty="0"/>
        </a:p>
      </dsp:txBody>
      <dsp:txXfrm>
        <a:off x="6837038" y="1717885"/>
        <a:ext cx="1894163" cy="2963671"/>
      </dsp:txXfrm>
    </dsp:sp>
    <dsp:sp modelId="{E2C584B7-5B6E-4F6E-A7B8-E679FEF7BC4D}">
      <dsp:nvSpPr>
        <dsp:cNvPr id="0" name=""/>
        <dsp:cNvSpPr/>
      </dsp:nvSpPr>
      <dsp:spPr>
        <a:xfrm rot="5400000">
          <a:off x="7153152" y="3319260"/>
          <a:ext cx="3613308" cy="186617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F8758-DA9D-4018-859A-710084D7ABF3}">
      <dsp:nvSpPr>
        <dsp:cNvPr id="0" name=""/>
        <dsp:cNvSpPr/>
      </dsp:nvSpPr>
      <dsp:spPr>
        <a:xfrm>
          <a:off x="8866498" y="5219223"/>
          <a:ext cx="2332713" cy="1204436"/>
        </a:xfrm>
        <a:prstGeom prst="chevron">
          <a:avLst>
            <a:gd name="adj" fmla="val 25000"/>
          </a:avLst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215900" rIns="107950" bIns="215900" numCol="1" spcCol="1270" rtlCol="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dirty="0"/>
            <a:t>E Not due to other conditions</a:t>
          </a:r>
          <a:endParaRPr lang="en-GB" sz="1700" kern="1200" noProof="0" dirty="0"/>
        </a:p>
      </dsp:txBody>
      <dsp:txXfrm>
        <a:off x="9167607" y="5219223"/>
        <a:ext cx="1730495" cy="1204436"/>
      </dsp:txXfrm>
    </dsp:sp>
    <dsp:sp modelId="{B73D2BBA-574C-491E-A31C-8B6EA5CC871A}">
      <dsp:nvSpPr>
        <dsp:cNvPr id="0" name=""/>
        <dsp:cNvSpPr/>
      </dsp:nvSpPr>
      <dsp:spPr>
        <a:xfrm>
          <a:off x="9053115" y="1717885"/>
          <a:ext cx="1894163" cy="296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/>
            <a:t>The above differences are not better explained by </a:t>
          </a:r>
          <a:r>
            <a:rPr lang="en-US" sz="1600" b="1" kern="1200" noProof="0" dirty="0"/>
            <a:t>intellectual ability </a:t>
          </a:r>
          <a:r>
            <a:rPr lang="en-US" sz="1600" b="0" kern="1200" noProof="0" dirty="0"/>
            <a:t>or </a:t>
          </a:r>
          <a:r>
            <a:rPr lang="en-US" sz="1600" b="1" kern="1200" noProof="0" dirty="0"/>
            <a:t>global developmental delay.</a:t>
          </a:r>
          <a:endParaRPr lang="en-GB" sz="1600" kern="1200" noProof="0" dirty="0"/>
        </a:p>
      </dsp:txBody>
      <dsp:txXfrm>
        <a:off x="9053115" y="1717885"/>
        <a:ext cx="1894163" cy="2963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B86346-59A2-4282-9A64-05524C79D8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1D54C-AFC8-47F5-B030-A8ED60D088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6B27D-C1ED-4C55-9062-2279210E96ED}" type="datetime1">
              <a:rPr lang="en-GB" smtClean="0"/>
              <a:t>18/03/2024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D8396-DC49-433C-84C0-BD573781E5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A06B3-9442-49D9-BE03-080DCCEA19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5AD26-F754-4E27-9D95-B069583ABB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08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1EAF8-BEF3-4EDD-99CF-6435314FE1C9}" type="datetime1">
              <a:rPr lang="en-GB" smtClean="0"/>
              <a:pPr/>
              <a:t>18/03/2024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27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972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016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057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518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073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61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038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50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 dirty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 dirty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 dirty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 dirty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 dirty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ervices.eastcheshire.nhs.uk/paediatric-physiotherapy/childrens-occupational-therapy" TargetMode="External"/><Relationship Id="rId3" Type="http://schemas.openxmlformats.org/officeDocument/2006/relationships/hyperlink" Target="https://www.autismeducationtrust.org.uk/resources" TargetMode="External"/><Relationship Id="rId7" Type="http://schemas.openxmlformats.org/officeDocument/2006/relationships/hyperlink" Target="https://services.eastcheshire.nhs.uk/childrens-speech-and-language-therapy" TargetMode="External"/><Relationship Id="rId2" Type="http://schemas.openxmlformats.org/officeDocument/2006/relationships/hyperlink" Target="http://www.autism.org.uk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aukids.co.uk/" TargetMode="External"/><Relationship Id="rId5" Type="http://schemas.openxmlformats.org/officeDocument/2006/relationships/hyperlink" Target="http://www.rubysfund.co.uk/" TargetMode="External"/><Relationship Id="rId10" Type="http://schemas.openxmlformats.org/officeDocument/2006/relationships/hyperlink" Target="http://www.falkirk.gov.uk/services/social-care/disabilities/young-people-with-disability.aspx" TargetMode="External"/><Relationship Id="rId4" Type="http://schemas.openxmlformats.org/officeDocument/2006/relationships/hyperlink" Target="http://www.space4autism.com/" TargetMode="External"/><Relationship Id="rId9" Type="http://schemas.openxmlformats.org/officeDocument/2006/relationships/hyperlink" Target="https://www.cheshireeast.gov.uk/livewell/local-offer-for-children-with-sen-and-disabilities/education/supporting-send-in-education/pupils-with-asc/autism.asp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-bc1CJlhbM" TargetMode="Externa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h-bc1CJlhbM?feature=oembed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ismeducationtrust.org.uk/about/what-is-autis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GB" sz="7200" spc="400" dirty="0"/>
              <a:t>AUTISM</a:t>
            </a:r>
            <a:endParaRPr lang="en-GB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5"/>
            <a:ext cx="5093208" cy="1407169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 dirty="0"/>
              <a:t>Louise Tweedie</a:t>
            </a:r>
          </a:p>
          <a:p>
            <a:pPr rtl="0"/>
            <a:r>
              <a:rPr lang="en-GB" sz="2000" dirty="0">
                <a:solidFill>
                  <a:schemeClr val="bg1"/>
                </a:solidFill>
              </a:rPr>
              <a:t>Parent</a:t>
            </a:r>
            <a:r>
              <a:rPr lang="en-GB" dirty="0"/>
              <a:t> and</a:t>
            </a:r>
            <a:r>
              <a:rPr lang="en-GB" sz="2000" dirty="0">
                <a:solidFill>
                  <a:schemeClr val="bg1"/>
                </a:solidFill>
              </a:rPr>
              <a:t> Governor</a:t>
            </a:r>
          </a:p>
          <a:p>
            <a:pPr rtl="0"/>
            <a:r>
              <a:rPr lang="en-GB" sz="2000" dirty="0">
                <a:solidFill>
                  <a:schemeClr val="bg1"/>
                </a:solidFill>
              </a:rPr>
              <a:t>St John the Evangelist Primary School</a:t>
            </a:r>
          </a:p>
          <a:p>
            <a:pPr rtl="0"/>
            <a:r>
              <a:rPr lang="en-GB" dirty="0"/>
              <a:t>18.03.2024</a:t>
            </a:r>
            <a:endParaRPr lang="en-GB" sz="2000" dirty="0">
              <a:solidFill>
                <a:schemeClr val="bg1"/>
              </a:solidFill>
            </a:endParaRPr>
          </a:p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294ED-25A1-44E2-6203-EC379C98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“Do”s! 1   </a:t>
            </a:r>
            <a:r>
              <a:rPr lang="en-GB" sz="2400" dirty="0"/>
              <a:t>STRATEGIES TO SUPPORT ASD CHILDREN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8AEB4-2C43-E9D2-CB89-E66C53F85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01"/>
            <a:ext cx="10515600" cy="54816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Stay calm and regulated (or walk away until you can!)</a:t>
            </a:r>
          </a:p>
          <a:p>
            <a:r>
              <a:rPr lang="en-US" dirty="0"/>
              <a:t>Give extra time to process information, gain attention before communicating, keep language simple, reduce questions</a:t>
            </a:r>
          </a:p>
          <a:p>
            <a:r>
              <a:rPr lang="en-US" dirty="0"/>
              <a:t>Celebrate neurodiversity and differences – highlight strengths, include their interests, follow their lead.</a:t>
            </a:r>
          </a:p>
          <a:p>
            <a:r>
              <a:rPr lang="en-US" dirty="0"/>
              <a:t>Acknowledge your child’s feelings – name their feelings, teach emotional literacy; feelings chart, zones of regulation, 5-point anger scale </a:t>
            </a:r>
          </a:p>
          <a:p>
            <a:r>
              <a:rPr lang="en-US" dirty="0"/>
              <a:t>Sensory ‘diet’: reduce unwanted sensory input / distractions and allow sensory seeking behaviours where these help your child to keep calm.</a:t>
            </a:r>
          </a:p>
          <a:p>
            <a:r>
              <a:rPr lang="en-US" dirty="0"/>
              <a:t>ABC (Antecedent Behaviour Consequence) / STAR charts to identify the circumstances around a behaviour and understand it better. Home-school books help!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0E3DA-1A7A-46BD-6ED7-D1EA1399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18844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93D56-1FF7-593A-E8C9-435A8D69A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EB81D-82C0-4EB9-F9DD-81B82C9D3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“Do”s! 2   </a:t>
            </a:r>
            <a:r>
              <a:rPr lang="en-GB" sz="2400" dirty="0"/>
              <a:t>STRATEGIES TO SUPPORT ASD CHILDREN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1243F-9F11-A2EA-1912-E23AB2AA9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11</a:t>
            </a:fld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6E8B84-A74C-D22C-DD16-43A868007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5"/>
            <a:ext cx="10515600" cy="51498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Give clear expectations</a:t>
            </a:r>
          </a:p>
          <a:p>
            <a:r>
              <a:rPr lang="en-US" dirty="0"/>
              <a:t>Use of Social Stories and Comic Strip Conversations (Carol Gray). </a:t>
            </a:r>
          </a:p>
          <a:p>
            <a:r>
              <a:rPr lang="en-US" dirty="0"/>
              <a:t>Modelling cooperative play and turn-taking.</a:t>
            </a:r>
          </a:p>
          <a:p>
            <a:r>
              <a:rPr lang="en-US" dirty="0"/>
              <a:t>LEGO therapy (LeGoff)</a:t>
            </a:r>
          </a:p>
          <a:p>
            <a:r>
              <a:rPr lang="en-US" dirty="0"/>
              <a:t>Social communication groups (e.g. Talkabout (Alex Kelly), Socially Speaking (Alison Schroeder), Friendship Terrace (Blacksheep Press)</a:t>
            </a:r>
          </a:p>
          <a:p>
            <a:r>
              <a:rPr lang="en-US" dirty="0"/>
              <a:t>Visuals: Visual timetable, Now / Next board, Traffic Lights, reward charts, Listening Rules</a:t>
            </a:r>
          </a:p>
          <a:p>
            <a:r>
              <a:rPr lang="en-US" dirty="0"/>
              <a:t>Pre-warnings of any changes</a:t>
            </a:r>
          </a:p>
          <a:p>
            <a:r>
              <a:rPr lang="en-US" dirty="0"/>
              <a:t>Time out / safe, calm space / fidget toys </a:t>
            </a:r>
          </a:p>
          <a:p>
            <a:r>
              <a:rPr lang="en-US" dirty="0"/>
              <a:t>If behaviours do escalate, have a plan to help your child – talk about what happened and why after the recovery period</a:t>
            </a:r>
          </a:p>
        </p:txBody>
      </p:sp>
    </p:spTree>
    <p:extLst>
      <p:ext uri="{BB962C8B-B14F-4D97-AF65-F5344CB8AC3E}">
        <p14:creationId xmlns:p14="http://schemas.microsoft.com/office/powerpoint/2010/main" val="221744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87F23-0808-B9B9-D47E-F903567F9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about strategies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BD91B-4246-8095-6F87-613CDDF26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690688"/>
            <a:ext cx="10771632" cy="466566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list of strategies is not exhaustive</a:t>
            </a:r>
          </a:p>
          <a:p>
            <a:endParaRPr lang="en-US" dirty="0"/>
          </a:p>
          <a:p>
            <a:r>
              <a:rPr lang="en-US" dirty="0"/>
              <a:t>What works / does not work will vary from child to child. Use trial and error to find out what works.</a:t>
            </a:r>
          </a:p>
          <a:p>
            <a:endParaRPr lang="en-US" dirty="0"/>
          </a:p>
          <a:p>
            <a:r>
              <a:rPr lang="en-US" dirty="0"/>
              <a:t>‘Classic’ ASD strategies may not work if your child has very demand avoidant behaviours, dual diagnosis of ADHD etc.</a:t>
            </a:r>
          </a:p>
          <a:p>
            <a:endParaRPr lang="en-US" dirty="0"/>
          </a:p>
          <a:p>
            <a:r>
              <a:rPr lang="en-US" dirty="0"/>
              <a:t>Parents know their child best, teachers know their school / class best – we need to work together. </a:t>
            </a:r>
          </a:p>
          <a:p>
            <a:endParaRPr lang="en-US" dirty="0"/>
          </a:p>
          <a:p>
            <a:r>
              <a:rPr lang="en-US" dirty="0"/>
              <a:t>Finally, be kind to yourself and give yourself a break. It’s tricky applying strategies and adapting for our children all of the time.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17F2F-4215-EF00-0BD8-9A188E20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dirty="0"/>
              <a:t>18</a:t>
            </a:r>
            <a:r>
              <a:rPr lang="en-GB" noProof="0" dirty="0"/>
              <a:t>/3/2024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A3488-CED1-8CBD-EDC1-9A73FD71F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183" y="1463675"/>
            <a:ext cx="3630168" cy="365125"/>
          </a:xfrm>
        </p:spPr>
        <p:txBody>
          <a:bodyPr/>
          <a:lstStyle/>
          <a:p>
            <a:pPr rtl="0"/>
            <a:r>
              <a:rPr lang="en-US" dirty="0"/>
              <a:t>Autism spectrum disorders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1E27B-1579-D907-3534-970FA7A8F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pPr rtl="0"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2708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B28F-C9D7-439B-B863-44B4E851A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dirty="0"/>
              <a:t>Discussion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0061247-EA4F-4DFA-AFCE-648487762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en-GB" dirty="0"/>
          </a:p>
          <a:p>
            <a:pPr rtl="0"/>
            <a:endParaRPr lang="en-GB" dirty="0"/>
          </a:p>
          <a:p>
            <a:pPr rtl="0"/>
            <a:endParaRPr lang="en-GB" dirty="0"/>
          </a:p>
          <a:p>
            <a:pPr rtl="0"/>
            <a:endParaRPr lang="en-GB" dirty="0"/>
          </a:p>
          <a:p>
            <a:pPr rtl="0"/>
            <a:endParaRPr lang="en-GB" dirty="0"/>
          </a:p>
          <a:p>
            <a:pPr rtl="0"/>
            <a:endParaRPr lang="en-GB" dirty="0"/>
          </a:p>
          <a:p>
            <a:pPr rtl="0"/>
            <a:endParaRPr lang="en-GB" dirty="0"/>
          </a:p>
          <a:p>
            <a:pPr rtl="0"/>
            <a:r>
              <a:rPr lang="en-GB" dirty="0"/>
              <a:t>- any questions?</a:t>
            </a:r>
          </a:p>
        </p:txBody>
      </p:sp>
      <p:pic>
        <p:nvPicPr>
          <p:cNvPr id="22" name="Picture Placeholder 21" descr="mountains under near dusk sky">
            <a:extLst>
              <a:ext uri="{FF2B5EF4-FFF2-40B4-BE49-F238E27FC236}">
                <a16:creationId xmlns:a16="http://schemas.microsoft.com/office/drawing/2014/main" id="{D8AC51EB-1C22-4303-8354-FC97950C7D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63" b="63"/>
          <a:stretch/>
        </p:blipFill>
        <p:spPr/>
      </p:pic>
      <p:pic>
        <p:nvPicPr>
          <p:cNvPr id="18" name="Picture Placeholder 17" descr="mountains at sunset">
            <a:extLst>
              <a:ext uri="{FF2B5EF4-FFF2-40B4-BE49-F238E27FC236}">
                <a16:creationId xmlns:a16="http://schemas.microsoft.com/office/drawing/2014/main" id="{B503D699-E643-4969-9463-5C6331D0C8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t="177" b="177"/>
          <a:stretch/>
        </p:blipFill>
        <p:spPr/>
      </p:pic>
      <p:pic>
        <p:nvPicPr>
          <p:cNvPr id="20" name="Picture Placeholder 19" descr="mountains at sunset">
            <a:extLst>
              <a:ext uri="{FF2B5EF4-FFF2-40B4-BE49-F238E27FC236}">
                <a16:creationId xmlns:a16="http://schemas.microsoft.com/office/drawing/2014/main" id="{B8714555-7486-4DD7-A96C-52C2764835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t="209" b="209"/>
          <a:stretch/>
        </p:blipFill>
        <p:spPr/>
      </p:pic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249ACE4E-0038-4BA2-8883-8C3F73B7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dirty="0"/>
              <a:t>autism spectrum disorders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A686A52-7630-4675-B383-8C2AD252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772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D932E-A8A8-BB19-9900-36AE95BD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Helpful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66A28-7376-7578-30B1-B8D56EA34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184"/>
            <a:ext cx="10515600" cy="5083729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dvice and Guidance at NAS website </a:t>
            </a:r>
            <a:r>
              <a:rPr lang="en-GB" sz="18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www.autism.org.uk</a:t>
            </a:r>
            <a:endParaRPr lang="en-GB" sz="1800" u="sng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Autism Education Trust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https://www.autismeducationtrust.org.uk/resources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upport groups and classes at Space4Autism </a:t>
            </a:r>
            <a:r>
              <a:rPr lang="en-GB" sz="18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www.space4autism.com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upport groups and sensory centre at Ruby’s Fund </a:t>
            </a:r>
            <a:r>
              <a:rPr lang="en-GB" sz="18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www.rubysfund.co.uk</a:t>
            </a:r>
            <a:endParaRPr lang="en-GB" sz="1800" u="sng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Information in AU kids magazine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www.aukids.co.uk</a:t>
            </a:r>
            <a:endParaRPr lang="en-GB" sz="18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East Cheshire NHS Trust: SALT website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hlinkClick r:id="rId7"/>
              </a:rPr>
              <a:t>https://services.eastcheshire.nhs.uk/childrens-speech-and-language-therapy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East Cheshire NHS Trust: OT website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hlinkClick r:id="rId8"/>
              </a:rPr>
              <a:t>https://services.eastcheshire.nhs.uk/paediatric-physiotherapy/childrens-occupational-therapy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see Sensory Advice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CEAT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hlinkClick r:id="rId9"/>
              </a:rPr>
              <a:t>https://www.cheshireeast.gov.uk/livewell/local-offer-for-children-with-sen-and-disabilities/education/supporting-send-in-education/pupils-with-asc/autism.aspx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“Making sense of Sensory Behaviour”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www.falkirk.gov.uk/services/social-care/disabilities/young-people-with-disability.aspx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9DB54-374C-0DE3-5461-FB49B51BA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65161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692474E6-3035-46B8-9C05-9B4204E8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dirty="0"/>
              <a:t>18/3/2024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15</a:t>
            </a:fld>
            <a:endParaRPr lang="en-GB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DE8D546E-0F46-4CC0-B2B1-8B2430D0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807977" y="1847344"/>
            <a:ext cx="3292353" cy="365125"/>
          </a:xfrm>
        </p:spPr>
        <p:txBody>
          <a:bodyPr rtlCol="0"/>
          <a:lstStyle/>
          <a:p>
            <a:pPr rtl="0"/>
            <a:r>
              <a:rPr lang="en-GB" dirty="0"/>
              <a:t>autism spectrum disorders</a:t>
            </a:r>
          </a:p>
        </p:txBody>
      </p:sp>
      <p:pic>
        <p:nvPicPr>
          <p:cNvPr id="9" name="Picture Placeholder 8" descr="mountains at sunset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41" b="41"/>
          <a:stretch/>
        </p:blipFill>
        <p:spPr/>
      </p:pic>
      <p:pic>
        <p:nvPicPr>
          <p:cNvPr id="11" name="Picture Placeholder 10" descr="mountains at sunset">
            <a:extLst>
              <a:ext uri="{FF2B5EF4-FFF2-40B4-BE49-F238E27FC236}">
                <a16:creationId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t="347" b="347"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Thank you</a:t>
            </a:r>
          </a:p>
        </p:txBody>
      </p:sp>
      <p:pic>
        <p:nvPicPr>
          <p:cNvPr id="15" name="Picture Placeholder 14" descr="mountains under near dusk sky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/>
          <a:srcRect l="16" r="16"/>
          <a:stretch/>
        </p:blipFill>
        <p:spPr/>
      </p:pic>
      <p:pic>
        <p:nvPicPr>
          <p:cNvPr id="13" name="Picture Placeholder 12" descr="mountains under the night sky just before dawn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/>
          <a:srcRect t="108" b="108"/>
          <a:stretch/>
        </p:blipFill>
        <p:spPr/>
      </p:pic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b="1" cap="all" spc="400" dirty="0">
                <a:solidFill>
                  <a:schemeClr val="bg1"/>
                </a:solidFill>
                <a:latin typeface="+mn-lt"/>
              </a:rPr>
              <a:t>Agenda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algn="r" rtl="0"/>
            <a:r>
              <a:rPr lang="en-GB" dirty="0"/>
              <a:t>What is Autism?</a:t>
            </a:r>
          </a:p>
          <a:p>
            <a:pPr algn="r" rtl="0"/>
            <a:r>
              <a:rPr lang="en-GB" sz="1800" dirty="0">
                <a:solidFill>
                  <a:schemeClr val="bg1"/>
                </a:solidFill>
              </a:rPr>
              <a:t>What</a:t>
            </a:r>
            <a:r>
              <a:rPr lang="en-GB" dirty="0"/>
              <a:t> doesn’t help?</a:t>
            </a:r>
          </a:p>
          <a:p>
            <a:pPr algn="r" rtl="0"/>
            <a:r>
              <a:rPr lang="en-GB" sz="1800" dirty="0">
                <a:solidFill>
                  <a:schemeClr val="bg1"/>
                </a:solidFill>
              </a:rPr>
              <a:t>What helps?</a:t>
            </a:r>
          </a:p>
          <a:p>
            <a:pPr algn="r" rtl="0"/>
            <a:r>
              <a:rPr lang="en-GB" dirty="0"/>
              <a:t>Discussion</a:t>
            </a: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6" name="Picture Placeholder 5" descr="mountains at sunset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/>
          <a:stretch/>
        </p:blipFill>
        <p:spPr/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dirty="0"/>
              <a:t>18/3/2024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248937" y="2347495"/>
            <a:ext cx="4179735" cy="365125"/>
          </a:xfrm>
        </p:spPr>
        <p:txBody>
          <a:bodyPr rtlCol="0"/>
          <a:lstStyle/>
          <a:p>
            <a:pPr rtl="0"/>
            <a:r>
              <a:rPr lang="en-GB" dirty="0"/>
              <a:t>	autism spectrum disorders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02EECC-ED9E-4B1C-38CD-25918B41A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dirty="0"/>
              <a:t>18</a:t>
            </a:r>
            <a:r>
              <a:rPr lang="en-GB" noProof="0" dirty="0"/>
              <a:t>/3/2024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8378E1-E4E7-DD24-90D7-715722C1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dirty="0"/>
              <a:t>autism spectrum disorders</a:t>
            </a:r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CC78C-B6CD-422C-E55D-92EBF03AE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E2E0DE-DEF4-1B54-BBC4-D54E0FEE10CC}"/>
              </a:ext>
            </a:extLst>
          </p:cNvPr>
          <p:cNvSpPr txBox="1"/>
          <p:nvPr/>
        </p:nvSpPr>
        <p:spPr>
          <a:xfrm>
            <a:off x="3047301" y="3116321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Why Autism is a Difference, not a Deficit (youtube.com)</a:t>
            </a:r>
            <a:endParaRPr lang="en-GB" dirty="0"/>
          </a:p>
        </p:txBody>
      </p:sp>
      <p:pic>
        <p:nvPicPr>
          <p:cNvPr id="9" name="Online Media 8" title="Why Autism is a Difference, not a Deficit">
            <a:hlinkClick r:id="" action="ppaction://media"/>
            <a:extLst>
              <a:ext uri="{FF2B5EF4-FFF2-40B4-BE49-F238E27FC236}">
                <a16:creationId xmlns:a16="http://schemas.microsoft.com/office/drawing/2014/main" id="{6684F736-14F0-A297-B3EE-150A8AB041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7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87" y="651979"/>
            <a:ext cx="6190488" cy="1179576"/>
          </a:xfrm>
        </p:spPr>
        <p:txBody>
          <a:bodyPr rtlCol="0"/>
          <a:lstStyle/>
          <a:p>
            <a:pPr rtl="0"/>
            <a:r>
              <a:rPr lang="en-GB" dirty="0"/>
              <a:t>What is Autism?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254" y="1855929"/>
            <a:ext cx="11494721" cy="4865545"/>
          </a:xfrm>
        </p:spPr>
        <p:txBody>
          <a:bodyPr rtlCol="0">
            <a:normAutofit fontScale="40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300" b="1" i="0" u="none" strike="noStrike" cap="none" normalizeH="0" baseline="0" dirty="0">
                <a:ln>
                  <a:noFill/>
                </a:ln>
                <a:solidFill>
                  <a:srgbClr val="414141"/>
                </a:solidFill>
                <a:effectLst/>
                <a:latin typeface="FSMe Regular"/>
              </a:rPr>
              <a:t>Being autistic does not mean you have an illness or disease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300" b="0" i="0" u="none" strike="noStrike" cap="none" normalizeH="0" baseline="0" dirty="0">
                <a:ln>
                  <a:noFill/>
                </a:ln>
                <a:solidFill>
                  <a:srgbClr val="6D6D6D"/>
                </a:solidFill>
                <a:effectLst/>
                <a:latin typeface="FSMe Regular"/>
              </a:rPr>
              <a:t>It means your brain works in a different way from other people.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300" b="0" i="0" u="none" strike="noStrike" cap="none" normalizeH="0" baseline="0" dirty="0">
                <a:ln>
                  <a:noFill/>
                </a:ln>
                <a:solidFill>
                  <a:srgbClr val="6D6D6D"/>
                </a:solidFill>
                <a:effectLst/>
                <a:latin typeface="FSMe Regular"/>
              </a:rPr>
              <a:t>Autism is not a medical condition with treatments or a "cure".  Autism is a processing difference that can have an impact on many areas of a person’s life.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300" b="1" i="0" u="none" strike="noStrike" cap="none" normalizeH="0" baseline="0" dirty="0">
              <a:ln>
                <a:noFill/>
              </a:ln>
              <a:solidFill>
                <a:srgbClr val="414141"/>
              </a:solidFill>
              <a:effectLst/>
              <a:latin typeface="FSMe 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300" b="1" i="0" u="none" strike="noStrike" cap="none" normalizeH="0" baseline="0" dirty="0">
              <a:ln>
                <a:noFill/>
              </a:ln>
              <a:solidFill>
                <a:srgbClr val="414141"/>
              </a:solidFill>
              <a:effectLst/>
              <a:latin typeface="FSMe 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300" b="1" i="0" u="none" strike="noStrike" cap="none" normalizeH="0" baseline="0" dirty="0">
                <a:ln>
                  <a:noFill/>
                </a:ln>
                <a:solidFill>
                  <a:srgbClr val="414141"/>
                </a:solidFill>
                <a:effectLst/>
                <a:latin typeface="FSMe Regular"/>
              </a:rPr>
              <a:t>Autistic people will experience differences in three key areas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300" b="1" i="0" u="none" strike="noStrike" cap="none" normalizeH="0" baseline="0" dirty="0">
              <a:ln>
                <a:noFill/>
              </a:ln>
              <a:solidFill>
                <a:srgbClr val="414141"/>
              </a:solidFill>
              <a:effectLst/>
              <a:latin typeface="FSMe 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3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FSMe Bold"/>
              </a:rPr>
              <a:t>Social Understanding and Communication</a:t>
            </a:r>
            <a:r>
              <a:rPr kumimoji="0" lang="en-US" altLang="en-US" sz="43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FSMe Regular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300" b="0" i="0" u="none" strike="noStrike" cap="none" normalizeH="0" baseline="0" dirty="0">
                <a:ln>
                  <a:noFill/>
                </a:ln>
                <a:solidFill>
                  <a:srgbClr val="6D6D6D"/>
                </a:solidFill>
                <a:effectLst/>
                <a:latin typeface="FSMe Regular"/>
              </a:rPr>
              <a:t>Autistic people have differences in the way they communicate, understand and use language. They engage in social life from a different perspective (Milton, 2011). This leads to differences in how the person interacts and develops relationships.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4300" b="1" i="0" u="none" strike="noStrike" cap="none" normalizeH="0" baseline="0" dirty="0">
              <a:ln>
                <a:noFill/>
              </a:ln>
              <a:solidFill>
                <a:srgbClr val="6D6D6D"/>
              </a:solidFill>
              <a:effectLst/>
              <a:latin typeface="FSMe Bol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3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FSMe Bold"/>
              </a:rPr>
              <a:t>Sensory Processing and Integration</a:t>
            </a:r>
            <a:endParaRPr kumimoji="0" lang="en-US" altLang="en-US" sz="43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FSMe 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300" b="0" i="0" u="none" strike="noStrike" cap="none" normalizeH="0" baseline="0" dirty="0">
                <a:ln>
                  <a:noFill/>
                </a:ln>
                <a:solidFill>
                  <a:srgbClr val="6D6D6D"/>
                </a:solidFill>
                <a:effectLst/>
                <a:latin typeface="FSMe Regular"/>
              </a:rPr>
              <a:t>Sensory differences can include hyper (high) or hypo (low) sensitivity in relation the eight senses of </a:t>
            </a:r>
            <a:r>
              <a:rPr kumimoji="0" lang="en-US" altLang="en-US" sz="4300" b="1" i="0" u="none" strike="noStrike" cap="none" normalizeH="0" baseline="0" dirty="0">
                <a:ln>
                  <a:noFill/>
                </a:ln>
                <a:solidFill>
                  <a:srgbClr val="6D6D6D"/>
                </a:solidFill>
                <a:effectLst/>
                <a:latin typeface="FSMe Bold"/>
              </a:rPr>
              <a:t>sight, hearing, touch, taste and smell, interoception</a:t>
            </a:r>
            <a:r>
              <a:rPr kumimoji="0" lang="en-US" altLang="en-US" sz="4300" b="0" i="0" u="none" strike="noStrike" cap="none" normalizeH="0" baseline="0" dirty="0">
                <a:ln>
                  <a:noFill/>
                </a:ln>
                <a:solidFill>
                  <a:srgbClr val="6D6D6D"/>
                </a:solidFill>
                <a:effectLst/>
                <a:latin typeface="FSMe Regular"/>
              </a:rPr>
              <a:t> (internal sensations), </a:t>
            </a:r>
            <a:r>
              <a:rPr kumimoji="0" lang="en-US" altLang="en-US" sz="4300" b="1" i="0" u="none" strike="noStrike" cap="none" normalizeH="0" baseline="0" dirty="0">
                <a:ln>
                  <a:noFill/>
                </a:ln>
                <a:solidFill>
                  <a:srgbClr val="6D6D6D"/>
                </a:solidFill>
                <a:effectLst/>
                <a:latin typeface="FSMe Bold"/>
              </a:rPr>
              <a:t>balance</a:t>
            </a:r>
            <a:r>
              <a:rPr kumimoji="0" lang="en-US" altLang="en-US" sz="4300" b="0" i="0" u="none" strike="noStrike" cap="none" normalizeH="0" baseline="0" dirty="0">
                <a:ln>
                  <a:noFill/>
                </a:ln>
                <a:solidFill>
                  <a:srgbClr val="6D6D6D"/>
                </a:solidFill>
                <a:effectLst/>
                <a:latin typeface="FSMe Regular"/>
              </a:rPr>
              <a:t> (vestibular) and </a:t>
            </a:r>
            <a:r>
              <a:rPr kumimoji="0" lang="en-US" altLang="en-US" sz="4300" b="1" i="0" u="none" strike="noStrike" cap="none" normalizeH="0" baseline="0" dirty="0">
                <a:ln>
                  <a:noFill/>
                </a:ln>
                <a:solidFill>
                  <a:srgbClr val="6D6D6D"/>
                </a:solidFill>
                <a:effectLst/>
                <a:latin typeface="FSMe Bold"/>
              </a:rPr>
              <a:t>body awareness </a:t>
            </a:r>
            <a:r>
              <a:rPr kumimoji="0" lang="en-US" altLang="en-US" sz="4300" b="0" i="0" u="none" strike="noStrike" cap="none" normalizeH="0" baseline="0" dirty="0">
                <a:ln>
                  <a:noFill/>
                </a:ln>
                <a:solidFill>
                  <a:srgbClr val="6D6D6D"/>
                </a:solidFill>
                <a:effectLst/>
                <a:latin typeface="FSMe Regular"/>
              </a:rPr>
              <a:t>(proprioception). These differences will vary from person to person and can actually fluctuate in their responsiveness depending on a number of different factors for example the time of day or the environment.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4300" b="1" i="0" u="none" strike="noStrike" cap="none" normalizeH="0" baseline="0" dirty="0">
              <a:ln>
                <a:noFill/>
              </a:ln>
              <a:solidFill>
                <a:srgbClr val="6D6D6D"/>
              </a:solidFill>
              <a:effectLst/>
              <a:latin typeface="FSMe Bol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3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FSMe Bold"/>
              </a:rPr>
              <a:t>Flexible Thinking, Information Processing and Understanding</a:t>
            </a:r>
            <a:r>
              <a:rPr kumimoji="0" lang="en-US" altLang="en-US" sz="43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FSMe Regular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300" b="0" i="0" u="none" strike="noStrike" cap="none" normalizeH="0" baseline="0" dirty="0">
                <a:ln>
                  <a:noFill/>
                </a:ln>
                <a:solidFill>
                  <a:srgbClr val="6D6D6D"/>
                </a:solidFill>
                <a:effectLst/>
                <a:latin typeface="FSMe Regular"/>
              </a:rPr>
              <a:t>Autistic people have differences in their attention, interests and how they learn. This can include being very focused on particular interests. They have a different way of being flexible, so often feel safer and more comfortable with routines and structure as this lessens uncertainty.</a:t>
            </a:r>
            <a:endParaRPr kumimoji="0" lang="en-US" altLang="en-US" sz="4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414141"/>
              </a:solidFill>
              <a:effectLst/>
              <a:latin typeface="FSMe 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6D6D6D"/>
              </a:solidFill>
              <a:effectLst/>
              <a:latin typeface="FSMe Regular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45C472E-4078-40A0-83A2-652E8356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022284" cy="365125"/>
          </a:xfrm>
        </p:spPr>
        <p:txBody>
          <a:bodyPr rtlCol="0"/>
          <a:lstStyle/>
          <a:p>
            <a:pPr rtl="0"/>
            <a:r>
              <a:rPr lang="en-GB" dirty="0"/>
              <a:t>18/3/2024        info From: </a:t>
            </a:r>
            <a:r>
              <a:rPr lang="en-GB" dirty="0">
                <a:hlinkClick r:id="rId3"/>
              </a:rPr>
              <a:t>What is Autism? | Autism Education Trust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dirty="0"/>
              <a:t>autism spectrum disorders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4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6FC0D8-827B-99D0-8B6A-3F2DAA58B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06296"/>
            <a:ext cx="5084725" cy="226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904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500" b="0" i="0" u="none" strike="noStrike" cap="none" normalizeH="0" baseline="0" dirty="0">
                <a:ln>
                  <a:noFill/>
                </a:ln>
                <a:solidFill>
                  <a:srgbClr val="6D6D6D"/>
                </a:solidFill>
                <a:effectLst/>
                <a:latin typeface="FSMe Regular"/>
              </a:rPr>
              <a:t>             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6D6D6D"/>
              </a:solidFill>
              <a:effectLst/>
              <a:latin typeface="FSMe Regular"/>
            </a:endParaRPr>
          </a:p>
        </p:txBody>
      </p:sp>
      <p:pic>
        <p:nvPicPr>
          <p:cNvPr id="1026" name="Picture 2" descr="Three graphics in a row showing the outline of a head with different symbols inside. The first with a question mark and exclamation mark inside, the second with a lightening cloud and the third with a cog.">
            <a:extLst>
              <a:ext uri="{FF2B5EF4-FFF2-40B4-BE49-F238E27FC236}">
                <a16:creationId xmlns:a16="http://schemas.microsoft.com/office/drawing/2014/main" id="{4EEEF485-BE56-DA50-F116-EACC0846A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456" y="419242"/>
            <a:ext cx="50006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85278-3D07-466F-8351-667A2EBE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GB" dirty="0"/>
              <a:t>DSM 5 diagnostic criteria: ASD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5FF1C-3CBD-419A-9DE4-7A8AA637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en-GB" b="1" cap="all" spc="100" smtClean="0">
                <a:solidFill>
                  <a:schemeClr val="accent2"/>
                </a:solidFill>
              </a:rPr>
              <a:pPr rtl="0">
                <a:spcAft>
                  <a:spcPts val="600"/>
                </a:spcAft>
              </a:pPr>
              <a:t>5</a:t>
            </a:fld>
            <a:endParaRPr lang="en-GB" b="1" cap="all" spc="100" dirty="0">
              <a:solidFill>
                <a:schemeClr val="accent2"/>
              </a:solidFill>
            </a:endParaRPr>
          </a:p>
        </p:txBody>
      </p:sp>
      <p:graphicFrame>
        <p:nvGraphicFramePr>
          <p:cNvPr id="14" name="Content Placeholder 6" descr="timeline SmartArt Graphic">
            <a:extLst>
              <a:ext uri="{FF2B5EF4-FFF2-40B4-BE49-F238E27FC236}">
                <a16:creationId xmlns:a16="http://schemas.microsoft.com/office/drawing/2014/main" id="{CEC6DA80-0404-4CED-A682-9D41A16B34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088398"/>
              </p:ext>
            </p:extLst>
          </p:nvPr>
        </p:nvGraphicFramePr>
        <p:xfrm>
          <a:off x="685801" y="0"/>
          <a:ext cx="11201400" cy="802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928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spc="400" dirty="0">
                <a:latin typeface="+mn-lt"/>
              </a:rPr>
              <a:t>WHAT DOES NOT HELP?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2113F-E8DB-3FB0-DF1B-891D7F95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“Don’t”s!	</a:t>
            </a:r>
            <a:r>
              <a:rPr lang="en-GB" sz="2200" dirty="0"/>
              <a:t>(NB we have all done these!!)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9C266-43F3-B76F-9781-0BBD6CACF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399"/>
            <a:ext cx="10515600" cy="495247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Shouting</a:t>
            </a:r>
          </a:p>
          <a:p>
            <a:r>
              <a:rPr lang="en-GB" dirty="0"/>
              <a:t>Negative language - ‘what’s wrong with you?’ / Autism as an illness</a:t>
            </a:r>
          </a:p>
          <a:p>
            <a:r>
              <a:rPr lang="en-GB" dirty="0"/>
              <a:t>Making your child make eye contact</a:t>
            </a:r>
          </a:p>
          <a:p>
            <a:r>
              <a:rPr lang="en-GB" dirty="0"/>
              <a:t>Ignoring anxiety / upset</a:t>
            </a:r>
          </a:p>
          <a:p>
            <a:r>
              <a:rPr lang="en-GB" dirty="0"/>
              <a:t>Not acknowledging sensory differences</a:t>
            </a:r>
          </a:p>
          <a:p>
            <a:r>
              <a:rPr lang="en-GB" dirty="0"/>
              <a:t>Assuming your child knows what to do in a social situation</a:t>
            </a:r>
          </a:p>
          <a:p>
            <a:r>
              <a:rPr lang="en-GB" dirty="0"/>
              <a:t>Changing routines without warning / surprises / ‘right, we’re going now!’ </a:t>
            </a:r>
          </a:p>
          <a:p>
            <a:r>
              <a:rPr lang="en-GB" dirty="0"/>
              <a:t>Focussing on the behaviour rather than the underlying cause</a:t>
            </a:r>
          </a:p>
          <a:p>
            <a:r>
              <a:rPr lang="en-GB" dirty="0"/>
              <a:t>Continuing to ask questions when your child is having a meltdown / becomes dysregulated 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>
                <a:solidFill>
                  <a:schemeClr val="tx2">
                    <a:lumMod val="50000"/>
                    <a:lumOff val="50000"/>
                  </a:schemeClr>
                </a:solidFill>
              </a:rPr>
              <a:t>Reactive behaviours versus proactive strategies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5A5B7-CEDF-03A6-1DF1-E42FD9730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902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DFB95-2803-4882-8DE6-333A75D37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1201975"/>
            <a:ext cx="4434840" cy="3236976"/>
          </a:xfrm>
        </p:spPr>
        <p:txBody>
          <a:bodyPr rtlCol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“Autism isn’t an illness. It’s a different way of being ... to help them, we don’t need to change or fix them. We need to work to understand them, and then change what we do”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Placeholder 7" descr="mountains at sunset">
            <a:extLst>
              <a:ext uri="{FF2B5EF4-FFF2-40B4-BE49-F238E27FC236}">
                <a16:creationId xmlns:a16="http://schemas.microsoft.com/office/drawing/2014/main" id="{8DD372BB-220C-48D2-B19A-562BE88C21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/>
          <a:stretch/>
        </p:blipFill>
        <p:spPr/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2055D38-CE59-4FC4-85CE-CF9DA81D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dirty="0"/>
              <a:t>autism spectrum disorders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0D311A-C366-4A86-9404-C0F5CB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8</a:t>
            </a:fld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A84536B-3BB7-972F-15C0-151300E9D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0753" y="5044132"/>
            <a:ext cx="4656646" cy="510474"/>
          </a:xfrm>
        </p:spPr>
        <p:txBody>
          <a:bodyPr>
            <a:normAutofit fontScale="85000" lnSpcReduction="10000"/>
          </a:bodyPr>
          <a:lstStyle/>
          <a:p>
            <a:r>
              <a:rPr lang="en-GB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 Barry M. Prizant PhD “Uniquely Human” (2015: 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47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spc="400" dirty="0">
                <a:latin typeface="+mn-lt"/>
              </a:rPr>
              <a:t>WHAT DOES HELP?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74534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86_TF89338750_Win32" id="{41E8F413-9A18-4BDF-B28A-7CD5BF285DD4}" vid="{F5763C4E-78C1-4EFB-B9F5-2F4B07C76D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919F73-B6C2-4A43-95E2-833EC48925F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{A93CC01F-0396-4101-9DE9-F335E1DAB29F}tf89338750_win32</Template>
  <TotalTime>177</TotalTime>
  <Words>828</Words>
  <Application>Microsoft Office PowerPoint</Application>
  <PresentationFormat>Widescreen</PresentationFormat>
  <Paragraphs>140</Paragraphs>
  <Slides>15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FSMe Bold</vt:lpstr>
      <vt:lpstr>FSMe Regular</vt:lpstr>
      <vt:lpstr>Times New Roman</vt:lpstr>
      <vt:lpstr>Univers</vt:lpstr>
      <vt:lpstr>Wingdings</vt:lpstr>
      <vt:lpstr>GradientUnivers</vt:lpstr>
      <vt:lpstr>AUTISM</vt:lpstr>
      <vt:lpstr>Agenda</vt:lpstr>
      <vt:lpstr>PowerPoint Presentation</vt:lpstr>
      <vt:lpstr>What is Autism?</vt:lpstr>
      <vt:lpstr>DSM 5 diagnostic criteria: ASD</vt:lpstr>
      <vt:lpstr>WHAT DOES NOT HELP?</vt:lpstr>
      <vt:lpstr>“Don’t”s! (NB we have all done these!!)</vt:lpstr>
      <vt:lpstr>“Autism isn’t an illness. It’s a different way of being ... to help them, we don’t need to change or fix them. We need to work to understand them, and then change what we do”</vt:lpstr>
      <vt:lpstr>WHAT DOES HELP?</vt:lpstr>
      <vt:lpstr>“Do”s! 1   STRATEGIES TO SUPPORT ASD CHILDREN </vt:lpstr>
      <vt:lpstr>“Do”s! 2   STRATEGIES TO SUPPORT ASD CHILDREN </vt:lpstr>
      <vt:lpstr>Note about strategies</vt:lpstr>
      <vt:lpstr>Discussion</vt:lpstr>
      <vt:lpstr>Helpful links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AUTISM SPECTRUM DISORDERS</dc:title>
  <dc:creator>Louise Tweedie</dc:creator>
  <cp:lastModifiedBy>sch8753526</cp:lastModifiedBy>
  <cp:revision>12</cp:revision>
  <cp:lastPrinted>2024-03-15T16:48:40Z</cp:lastPrinted>
  <dcterms:created xsi:type="dcterms:W3CDTF">2024-03-15T15:26:25Z</dcterms:created>
  <dcterms:modified xsi:type="dcterms:W3CDTF">2024-03-18T12:51:50Z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