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3"/>
  </p:notesMasterIdLst>
  <p:sldIdLst>
    <p:sldId id="257" r:id="rId2"/>
    <p:sldId id="274" r:id="rId3"/>
    <p:sldId id="260" r:id="rId4"/>
    <p:sldId id="278" r:id="rId5"/>
    <p:sldId id="277" r:id="rId6"/>
    <p:sldId id="261" r:id="rId7"/>
    <p:sldId id="262" r:id="rId8"/>
    <p:sldId id="280" r:id="rId9"/>
    <p:sldId id="259" r:id="rId10"/>
    <p:sldId id="264" r:id="rId11"/>
    <p:sldId id="279" r:id="rId12"/>
    <p:sldId id="266" r:id="rId13"/>
    <p:sldId id="267" r:id="rId14"/>
    <p:sldId id="269" r:id="rId15"/>
    <p:sldId id="276" r:id="rId16"/>
    <p:sldId id="270" r:id="rId17"/>
    <p:sldId id="271" r:id="rId18"/>
    <p:sldId id="272" r:id="rId19"/>
    <p:sldId id="273" r:id="rId20"/>
    <p:sldId id="275"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715"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720C2-ADAE-499A-99C2-5D9A24A05863}"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49622-86E5-40D0-86DC-150F1A554606}" type="slidenum">
              <a:rPr lang="en-GB" smtClean="0"/>
              <a:t>‹#›</a:t>
            </a:fld>
            <a:endParaRPr lang="en-GB"/>
          </a:p>
        </p:txBody>
      </p:sp>
    </p:spTree>
    <p:extLst>
      <p:ext uri="{BB962C8B-B14F-4D97-AF65-F5344CB8AC3E}">
        <p14:creationId xmlns:p14="http://schemas.microsoft.com/office/powerpoint/2010/main" val="110815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2</a:t>
            </a:fld>
            <a:endParaRPr lang="en-GB"/>
          </a:p>
        </p:txBody>
      </p:sp>
    </p:spTree>
    <p:extLst>
      <p:ext uri="{BB962C8B-B14F-4D97-AF65-F5344CB8AC3E}">
        <p14:creationId xmlns:p14="http://schemas.microsoft.com/office/powerpoint/2010/main" val="340523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7</a:t>
            </a:fld>
            <a:endParaRPr lang="en-GB"/>
          </a:p>
        </p:txBody>
      </p:sp>
    </p:spTree>
    <p:extLst>
      <p:ext uri="{BB962C8B-B14F-4D97-AF65-F5344CB8AC3E}">
        <p14:creationId xmlns:p14="http://schemas.microsoft.com/office/powerpoint/2010/main" val="323431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8</a:t>
            </a:fld>
            <a:endParaRPr lang="en-GB"/>
          </a:p>
        </p:txBody>
      </p:sp>
    </p:spTree>
    <p:extLst>
      <p:ext uri="{BB962C8B-B14F-4D97-AF65-F5344CB8AC3E}">
        <p14:creationId xmlns:p14="http://schemas.microsoft.com/office/powerpoint/2010/main" val="8117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9</a:t>
            </a:fld>
            <a:endParaRPr lang="en-GB"/>
          </a:p>
        </p:txBody>
      </p:sp>
    </p:spTree>
    <p:extLst>
      <p:ext uri="{BB962C8B-B14F-4D97-AF65-F5344CB8AC3E}">
        <p14:creationId xmlns:p14="http://schemas.microsoft.com/office/powerpoint/2010/main" val="275336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12</a:t>
            </a:fld>
            <a:endParaRPr lang="en-GB"/>
          </a:p>
        </p:txBody>
      </p:sp>
    </p:spTree>
    <p:extLst>
      <p:ext uri="{BB962C8B-B14F-4D97-AF65-F5344CB8AC3E}">
        <p14:creationId xmlns:p14="http://schemas.microsoft.com/office/powerpoint/2010/main" val="156695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19</a:t>
            </a:fld>
            <a:endParaRPr lang="en-GB"/>
          </a:p>
        </p:txBody>
      </p:sp>
    </p:spTree>
    <p:extLst>
      <p:ext uri="{BB962C8B-B14F-4D97-AF65-F5344CB8AC3E}">
        <p14:creationId xmlns:p14="http://schemas.microsoft.com/office/powerpoint/2010/main" val="392090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49622-86E5-40D0-86DC-150F1A554606}" type="slidenum">
              <a:rPr lang="en-GB" smtClean="0"/>
              <a:t>20</a:t>
            </a:fld>
            <a:endParaRPr lang="en-GB"/>
          </a:p>
        </p:txBody>
      </p:sp>
    </p:spTree>
    <p:extLst>
      <p:ext uri="{BB962C8B-B14F-4D97-AF65-F5344CB8AC3E}">
        <p14:creationId xmlns:p14="http://schemas.microsoft.com/office/powerpoint/2010/main" val="254470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9/4/2025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9/4/2025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9/4/2025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9/4/2025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9/4/2025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GB"/>
          </a:p>
        </p:txBody>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4" y="2129717"/>
            <a:ext cx="4775075" cy="2273498"/>
          </a:xfrm>
        </p:spPr>
        <p:txBody>
          <a:bodyPr>
            <a:normAutofit fontScale="90000"/>
          </a:bodyPr>
          <a:lstStyle/>
          <a:p>
            <a:r>
              <a:rPr lang="en-US" sz="4400" dirty="0">
                <a:solidFill>
                  <a:schemeClr val="tx1"/>
                </a:solidFill>
              </a:rPr>
              <a:t>Year 1 </a:t>
            </a:r>
            <a:br>
              <a:rPr lang="en-US" sz="4400" dirty="0">
                <a:solidFill>
                  <a:schemeClr val="tx1"/>
                </a:solidFill>
              </a:rPr>
            </a:br>
            <a:r>
              <a:rPr lang="en-US" sz="4400" dirty="0">
                <a:solidFill>
                  <a:schemeClr val="tx1"/>
                </a:solidFill>
              </a:rPr>
              <a:t>Curriculum</a:t>
            </a:r>
            <a:br>
              <a:rPr lang="en-US" sz="4400" dirty="0">
                <a:solidFill>
                  <a:schemeClr val="tx1"/>
                </a:solidFill>
              </a:rPr>
            </a:br>
            <a:r>
              <a:rPr lang="en-US" sz="4400" dirty="0">
                <a:solidFill>
                  <a:schemeClr val="tx1"/>
                </a:solidFill>
              </a:rPr>
              <a:t>and </a:t>
            </a:r>
            <a:br>
              <a:rPr lang="en-US" sz="4400" dirty="0">
                <a:solidFill>
                  <a:schemeClr val="tx1"/>
                </a:solidFill>
              </a:rPr>
            </a:br>
            <a:r>
              <a:rPr lang="en-US" sz="4400" dirty="0">
                <a:solidFill>
                  <a:schemeClr val="tx1"/>
                </a:solidFill>
              </a:rPr>
              <a:t>Expectations</a:t>
            </a:r>
          </a:p>
        </p:txBody>
      </p:sp>
      <p:pic>
        <p:nvPicPr>
          <p:cNvPr id="8" name="Picture 7"/>
          <p:cNvPicPr/>
          <p:nvPr/>
        </p:nvPicPr>
        <p:blipFill>
          <a:blip r:embed="rId2"/>
          <a:stretch>
            <a:fillRect/>
          </a:stretch>
        </p:blipFill>
        <p:spPr>
          <a:xfrm>
            <a:off x="7233198" y="1808532"/>
            <a:ext cx="3221442" cy="2915868"/>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898" y="268782"/>
            <a:ext cx="10947042" cy="553998"/>
          </a:xfrm>
          <a:prstGeom prst="rect">
            <a:avLst/>
          </a:prstGeom>
          <a:noFill/>
        </p:spPr>
        <p:txBody>
          <a:bodyPr wrap="square" rtlCol="0">
            <a:spAutoFit/>
          </a:bodyPr>
          <a:lstStyle/>
          <a:p>
            <a:pPr algn="ctr"/>
            <a:r>
              <a:rPr lang="en-GB" sz="3000" b="1" u="sng" dirty="0"/>
              <a:t>Mathematics in Year 1</a:t>
            </a:r>
          </a:p>
        </p:txBody>
      </p:sp>
      <p:pic>
        <p:nvPicPr>
          <p:cNvPr id="4" name="Picture 3"/>
          <p:cNvPicPr>
            <a:picLocks noChangeAspect="1"/>
          </p:cNvPicPr>
          <p:nvPr/>
        </p:nvPicPr>
        <p:blipFill>
          <a:blip r:embed="rId2"/>
          <a:stretch>
            <a:fillRect/>
          </a:stretch>
        </p:blipFill>
        <p:spPr>
          <a:xfrm>
            <a:off x="1712021" y="822780"/>
            <a:ext cx="8842796" cy="5629071"/>
          </a:xfrm>
          <a:prstGeom prst="rect">
            <a:avLst/>
          </a:prstGeom>
        </p:spPr>
      </p:pic>
    </p:spTree>
    <p:extLst>
      <p:ext uri="{BB962C8B-B14F-4D97-AF65-F5344CB8AC3E}">
        <p14:creationId xmlns:p14="http://schemas.microsoft.com/office/powerpoint/2010/main" val="105620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170646"/>
          </a:xfrm>
          <a:prstGeom prst="rect">
            <a:avLst/>
          </a:prstGeom>
          <a:noFill/>
        </p:spPr>
        <p:txBody>
          <a:bodyPr wrap="square" rtlCol="0">
            <a:spAutoFit/>
          </a:bodyPr>
          <a:lstStyle/>
          <a:p>
            <a:pPr algn="ctr"/>
            <a:endParaRPr lang="en-GB" sz="3000" b="1" u="sng" dirty="0"/>
          </a:p>
          <a:p>
            <a:pPr algn="ctr"/>
            <a:r>
              <a:rPr lang="en-GB" sz="3000" b="1" u="sng" dirty="0"/>
              <a:t>Mathematics in Year 1</a:t>
            </a:r>
          </a:p>
          <a:p>
            <a:pPr algn="ctr"/>
            <a:endParaRPr lang="en-GB" sz="3000" b="1" u="sng" dirty="0"/>
          </a:p>
          <a:p>
            <a:r>
              <a:rPr lang="en-GB" sz="2400" dirty="0"/>
              <a:t>In Year 1 we will focus on 5 main areas of mathematics and we will revisit topics like place value and addition and subtraction multiple times as the numbers increase.  </a:t>
            </a:r>
          </a:p>
          <a:p>
            <a:pPr marL="457200" indent="-457200" algn="just">
              <a:buFont typeface="Arial" panose="020B0604020202020204" pitchFamily="34" charset="0"/>
              <a:buChar char="•"/>
            </a:pPr>
            <a:r>
              <a:rPr lang="en-GB" sz="2400" dirty="0"/>
              <a:t>Number and Place Value</a:t>
            </a:r>
          </a:p>
          <a:p>
            <a:pPr marL="457200" indent="-457200" algn="just">
              <a:buFont typeface="Arial" panose="020B0604020202020204" pitchFamily="34" charset="0"/>
              <a:buChar char="•"/>
            </a:pPr>
            <a:r>
              <a:rPr lang="en-GB" sz="2400" dirty="0"/>
              <a:t>Addition and Subtraction</a:t>
            </a:r>
          </a:p>
          <a:p>
            <a:pPr marL="457200" indent="-457200" algn="just">
              <a:buFont typeface="Arial" panose="020B0604020202020204" pitchFamily="34" charset="0"/>
              <a:buChar char="•"/>
            </a:pPr>
            <a:r>
              <a:rPr lang="en-GB" sz="2400" dirty="0"/>
              <a:t>Multiplication and Division </a:t>
            </a:r>
          </a:p>
          <a:p>
            <a:pPr marL="457200" indent="-457200" algn="just">
              <a:buFont typeface="Arial" panose="020B0604020202020204" pitchFamily="34" charset="0"/>
              <a:buChar char="•"/>
            </a:pPr>
            <a:r>
              <a:rPr lang="en-GB" sz="2400" dirty="0"/>
              <a:t>Fractions </a:t>
            </a:r>
          </a:p>
          <a:p>
            <a:pPr marL="457200" indent="-457200" algn="just">
              <a:buFont typeface="Arial" panose="020B0604020202020204" pitchFamily="34" charset="0"/>
              <a:buChar char="•"/>
            </a:pPr>
            <a:r>
              <a:rPr lang="en-GB" sz="2400" dirty="0"/>
              <a:t>Measure</a:t>
            </a:r>
          </a:p>
          <a:p>
            <a:pPr algn="just"/>
            <a:endParaRPr lang="en-GB" sz="2400" dirty="0"/>
          </a:p>
          <a:p>
            <a:pPr algn="just"/>
            <a:r>
              <a:rPr lang="en-GB" sz="2400" dirty="0"/>
              <a:t>The children all have a NUMBOTS login it is expected that they access this regularly at home.  </a:t>
            </a:r>
          </a:p>
        </p:txBody>
      </p:sp>
      <p:pic>
        <p:nvPicPr>
          <p:cNvPr id="6" name="Picture 5"/>
          <p:cNvPicPr>
            <a:picLocks noChangeAspect="1"/>
          </p:cNvPicPr>
          <p:nvPr/>
        </p:nvPicPr>
        <p:blipFill>
          <a:blip r:embed="rId2"/>
          <a:stretch>
            <a:fillRect/>
          </a:stretch>
        </p:blipFill>
        <p:spPr>
          <a:xfrm>
            <a:off x="807880" y="809406"/>
            <a:ext cx="2988687" cy="1001364"/>
          </a:xfrm>
          <a:prstGeom prst="rect">
            <a:avLst/>
          </a:prstGeom>
        </p:spPr>
      </p:pic>
      <p:sp>
        <p:nvSpPr>
          <p:cNvPr id="7" name="AutoShape 4" descr="NumBots - Apps on Google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9976513" y="592429"/>
            <a:ext cx="1435318" cy="1435318"/>
          </a:xfrm>
          <a:prstGeom prst="rect">
            <a:avLst/>
          </a:prstGeom>
        </p:spPr>
      </p:pic>
    </p:spTree>
    <p:extLst>
      <p:ext uri="{BB962C8B-B14F-4D97-AF65-F5344CB8AC3E}">
        <p14:creationId xmlns:p14="http://schemas.microsoft.com/office/powerpoint/2010/main" val="346647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509200"/>
          </a:xfrm>
          <a:prstGeom prst="rect">
            <a:avLst/>
          </a:prstGeom>
          <a:noFill/>
        </p:spPr>
        <p:txBody>
          <a:bodyPr wrap="square" rtlCol="0">
            <a:spAutoFit/>
          </a:bodyPr>
          <a:lstStyle/>
          <a:p>
            <a:pPr algn="ctr"/>
            <a:r>
              <a:rPr lang="en-GB" sz="3000" b="1" u="sng" dirty="0"/>
              <a:t>Science in Year 1</a:t>
            </a:r>
          </a:p>
          <a:p>
            <a:pPr algn="just"/>
            <a:r>
              <a:rPr lang="en-GB" sz="2300" dirty="0"/>
              <a:t>The children will have an afternoon a week of science. In these lessons, children will have a mixture of knowledge based lessons as well as investigations which promote scientific enquiry. </a:t>
            </a:r>
          </a:p>
          <a:p>
            <a:pPr algn="just"/>
            <a:endParaRPr lang="en-GB" sz="2300" dirty="0"/>
          </a:p>
          <a:p>
            <a:pPr algn="just"/>
            <a:r>
              <a:rPr lang="en-GB" sz="2300" dirty="0"/>
              <a:t>Our topics this year are; </a:t>
            </a:r>
          </a:p>
          <a:p>
            <a:pPr algn="just"/>
            <a:r>
              <a:rPr lang="en-GB" sz="2300" b="1" dirty="0"/>
              <a:t>Autumn</a:t>
            </a:r>
            <a:r>
              <a:rPr lang="en-GB" sz="2300" dirty="0"/>
              <a:t> </a:t>
            </a:r>
          </a:p>
          <a:p>
            <a:pPr marL="342900" indent="-342900" algn="just">
              <a:buFont typeface="Arial" panose="020B0604020202020204" pitchFamily="34" charset="0"/>
              <a:buChar char="•"/>
            </a:pPr>
            <a:r>
              <a:rPr lang="en-GB" sz="2300" dirty="0"/>
              <a:t>Animals including humans - About Me</a:t>
            </a:r>
          </a:p>
          <a:p>
            <a:pPr marL="342900" indent="-342900" algn="just">
              <a:buFont typeface="Arial" panose="020B0604020202020204" pitchFamily="34" charset="0"/>
              <a:buChar char="•"/>
            </a:pPr>
            <a:r>
              <a:rPr lang="en-GB" sz="2300" dirty="0"/>
              <a:t>Seasonal Changes</a:t>
            </a:r>
          </a:p>
          <a:p>
            <a:pPr algn="just"/>
            <a:r>
              <a:rPr lang="en-GB" sz="2300" b="1" dirty="0"/>
              <a:t>Spring</a:t>
            </a:r>
          </a:p>
          <a:p>
            <a:pPr marL="342900" indent="-342900" algn="just">
              <a:buFont typeface="Arial" panose="020B0604020202020204" pitchFamily="34" charset="0"/>
              <a:buChar char="•"/>
            </a:pPr>
            <a:r>
              <a:rPr lang="en-GB" sz="2300" dirty="0"/>
              <a:t>Uses of everyday materials </a:t>
            </a:r>
          </a:p>
          <a:p>
            <a:pPr marL="342900" indent="-342900" algn="just">
              <a:buFont typeface="Arial" panose="020B0604020202020204" pitchFamily="34" charset="0"/>
              <a:buChar char="•"/>
            </a:pPr>
            <a:r>
              <a:rPr lang="en-GB" sz="2300" dirty="0"/>
              <a:t>Exploring everyday materials</a:t>
            </a:r>
          </a:p>
          <a:p>
            <a:pPr algn="just"/>
            <a:r>
              <a:rPr lang="en-GB" sz="2300" b="1" dirty="0"/>
              <a:t>Summer</a:t>
            </a:r>
          </a:p>
          <a:p>
            <a:pPr marL="342900" indent="-342900" algn="just">
              <a:buFont typeface="Arial" panose="020B0604020202020204" pitchFamily="34" charset="0"/>
              <a:buChar char="•"/>
            </a:pPr>
            <a:r>
              <a:rPr lang="en-GB" sz="2300" dirty="0"/>
              <a:t>Animals including humans – About Animals </a:t>
            </a:r>
          </a:p>
          <a:p>
            <a:pPr marL="457200" indent="-457200" algn="just">
              <a:buFont typeface="Arial" panose="020B0604020202020204" pitchFamily="34" charset="0"/>
              <a:buChar char="•"/>
            </a:pPr>
            <a:r>
              <a:rPr lang="en-GB" sz="2300" dirty="0"/>
              <a:t>Introduction to plants </a:t>
            </a:r>
          </a:p>
        </p:txBody>
      </p:sp>
      <p:pic>
        <p:nvPicPr>
          <p:cNvPr id="1026" name="Picture 2" descr="Science - Allanson Street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254" y="2169514"/>
            <a:ext cx="5426522" cy="405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35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103" y="2640169"/>
            <a:ext cx="8933796" cy="2318197"/>
          </a:xfrm>
        </p:spPr>
        <p:txBody>
          <a:bodyPr/>
          <a:lstStyle/>
          <a:p>
            <a:r>
              <a:rPr lang="en-GB" dirty="0"/>
              <a:t>Foundation Subjects</a:t>
            </a:r>
          </a:p>
        </p:txBody>
      </p:sp>
      <p:sp>
        <p:nvSpPr>
          <p:cNvPr id="3" name="Subtitle 2"/>
          <p:cNvSpPr>
            <a:spLocks noGrp="1"/>
          </p:cNvSpPr>
          <p:nvPr>
            <p:ph type="subTitle" idx="1"/>
          </p:nvPr>
        </p:nvSpPr>
        <p:spPr>
          <a:xfrm>
            <a:off x="1629103" y="4958366"/>
            <a:ext cx="8936846" cy="457201"/>
          </a:xfrm>
        </p:spPr>
        <p:txBody>
          <a:bodyPr/>
          <a:lstStyle/>
          <a:p>
            <a:r>
              <a:rPr lang="en-GB" dirty="0"/>
              <a:t>PSHE, Art, DT, Music, PE, Computing </a:t>
            </a:r>
          </a:p>
        </p:txBody>
      </p:sp>
      <p:pic>
        <p:nvPicPr>
          <p:cNvPr id="4" name="Picture 3"/>
          <p:cNvPicPr/>
          <p:nvPr/>
        </p:nvPicPr>
        <p:blipFill>
          <a:blip r:embed="rId2"/>
          <a:stretch>
            <a:fillRect/>
          </a:stretch>
        </p:blipFill>
        <p:spPr>
          <a:xfrm>
            <a:off x="4617191" y="1278439"/>
            <a:ext cx="2957620" cy="1593549"/>
          </a:xfrm>
          <a:prstGeom prst="rect">
            <a:avLst/>
          </a:prstGeom>
        </p:spPr>
      </p:pic>
    </p:spTree>
    <p:extLst>
      <p:ext uri="{BB962C8B-B14F-4D97-AF65-F5344CB8AC3E}">
        <p14:creationId xmlns:p14="http://schemas.microsoft.com/office/powerpoint/2010/main" val="165270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863144"/>
          </a:xfrm>
          <a:prstGeom prst="rect">
            <a:avLst/>
          </a:prstGeom>
          <a:noFill/>
        </p:spPr>
        <p:txBody>
          <a:bodyPr wrap="square" rtlCol="0">
            <a:spAutoFit/>
          </a:bodyPr>
          <a:lstStyle/>
          <a:p>
            <a:pPr algn="ctr"/>
            <a:r>
              <a:rPr lang="en-GB" sz="3000" b="1" u="sng" dirty="0"/>
              <a:t>Creative Arts in Year 1</a:t>
            </a:r>
          </a:p>
          <a:p>
            <a:pPr algn="just"/>
            <a:r>
              <a:rPr lang="en-GB" sz="2300" dirty="0"/>
              <a:t>Creative arts are extremely important at Hale and we encourage children to be confident, creative and artistic in all aspects of their learning. </a:t>
            </a:r>
          </a:p>
          <a:p>
            <a:pPr algn="just"/>
            <a:r>
              <a:rPr lang="en-GB" sz="2300" b="1" dirty="0"/>
              <a:t>ART</a:t>
            </a:r>
          </a:p>
          <a:p>
            <a:pPr algn="just"/>
            <a:r>
              <a:rPr lang="en-GB" sz="2300" dirty="0"/>
              <a:t>Children will explore a range of artists and produce work that reflects that particular artist and their techniques. Children will have sketchbooks to develop their ideas and reflect on their learning. </a:t>
            </a:r>
          </a:p>
          <a:p>
            <a:pPr algn="just"/>
            <a:endParaRPr lang="en-GB" sz="2300" dirty="0"/>
          </a:p>
          <a:p>
            <a:pPr algn="just"/>
            <a:r>
              <a:rPr lang="en-GB" sz="2300" b="1" dirty="0"/>
              <a:t>DT </a:t>
            </a:r>
          </a:p>
          <a:p>
            <a:pPr algn="just"/>
            <a:r>
              <a:rPr lang="en-GB" sz="2300" dirty="0"/>
              <a:t>As with art, DT will take a similar approach, encouraging children to plan, design, make, create and evaluate their learning. Children will make their own moving picture book, build a chair for baby bear and make a fruit kebab. </a:t>
            </a:r>
          </a:p>
          <a:p>
            <a:pPr algn="just"/>
            <a:endParaRPr lang="en-GB" sz="2300" dirty="0"/>
          </a:p>
          <a:p>
            <a:pPr algn="just"/>
            <a:r>
              <a:rPr lang="en-GB" sz="2300" b="1" dirty="0"/>
              <a:t>Music</a:t>
            </a:r>
            <a:r>
              <a:rPr lang="en-GB" sz="2300" dirty="0"/>
              <a:t> </a:t>
            </a:r>
          </a:p>
          <a:p>
            <a:pPr algn="just"/>
            <a:r>
              <a:rPr lang="en-GB" sz="2300" dirty="0"/>
              <a:t>Children will have 1 music lesson per week linked to </a:t>
            </a:r>
            <a:r>
              <a:rPr lang="en-GB" sz="2300" dirty="0" err="1"/>
              <a:t>Charanga</a:t>
            </a:r>
            <a:r>
              <a:rPr lang="en-GB" sz="2300" dirty="0"/>
              <a:t> as well as additional music lessons led by music specialists across the academic year.</a:t>
            </a:r>
          </a:p>
        </p:txBody>
      </p:sp>
    </p:spTree>
    <p:extLst>
      <p:ext uri="{BB962C8B-B14F-4D97-AF65-F5344CB8AC3E}">
        <p14:creationId xmlns:p14="http://schemas.microsoft.com/office/powerpoint/2010/main" val="237965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2905" y="644577"/>
            <a:ext cx="5681272" cy="1446550"/>
          </a:xfrm>
          <a:prstGeom prst="rect">
            <a:avLst/>
          </a:prstGeom>
          <a:noFill/>
        </p:spPr>
        <p:txBody>
          <a:bodyPr wrap="square" rtlCol="0">
            <a:spAutoFit/>
          </a:bodyPr>
          <a:lstStyle/>
          <a:p>
            <a:pPr algn="ctr"/>
            <a:r>
              <a:rPr lang="en-GB" sz="2200" b="1" dirty="0"/>
              <a:t>Autumn  1- Alma Thomas</a:t>
            </a:r>
          </a:p>
          <a:p>
            <a:pPr algn="ctr"/>
            <a:r>
              <a:rPr lang="en-GB" sz="2200" b="1" dirty="0"/>
              <a:t>Spring 1- Henri </a:t>
            </a:r>
            <a:r>
              <a:rPr lang="en-GB" sz="2200" b="1" dirty="0" err="1"/>
              <a:t>Mattice</a:t>
            </a:r>
            <a:r>
              <a:rPr lang="en-GB" sz="2200" b="1" dirty="0"/>
              <a:t> </a:t>
            </a:r>
          </a:p>
          <a:p>
            <a:pPr algn="ctr"/>
            <a:r>
              <a:rPr lang="en-GB" sz="2200" b="1" dirty="0"/>
              <a:t>Spring 2 – Paul Klee</a:t>
            </a:r>
          </a:p>
          <a:p>
            <a:pPr algn="ctr"/>
            <a:r>
              <a:rPr lang="en-GB" sz="2200" b="1" dirty="0"/>
              <a:t>Summer 2- Paul Gauguin</a:t>
            </a:r>
          </a:p>
        </p:txBody>
      </p:sp>
      <p:pic>
        <p:nvPicPr>
          <p:cNvPr id="3" name="Picture 2"/>
          <p:cNvPicPr>
            <a:picLocks noChangeAspect="1"/>
          </p:cNvPicPr>
          <p:nvPr/>
        </p:nvPicPr>
        <p:blipFill>
          <a:blip r:embed="rId2"/>
          <a:stretch>
            <a:fillRect/>
          </a:stretch>
        </p:blipFill>
        <p:spPr>
          <a:xfrm>
            <a:off x="1139303" y="751408"/>
            <a:ext cx="1943100" cy="2352675"/>
          </a:xfrm>
          <a:prstGeom prst="rect">
            <a:avLst/>
          </a:prstGeom>
        </p:spPr>
      </p:pic>
      <p:pic>
        <p:nvPicPr>
          <p:cNvPr id="5" name="Picture 4"/>
          <p:cNvPicPr>
            <a:picLocks noChangeAspect="1"/>
          </p:cNvPicPr>
          <p:nvPr/>
        </p:nvPicPr>
        <p:blipFill>
          <a:blip r:embed="rId3"/>
          <a:stretch>
            <a:fillRect/>
          </a:stretch>
        </p:blipFill>
        <p:spPr>
          <a:xfrm>
            <a:off x="2731613" y="3599383"/>
            <a:ext cx="2143125" cy="2143125"/>
          </a:xfrm>
          <a:prstGeom prst="rect">
            <a:avLst/>
          </a:prstGeom>
        </p:spPr>
      </p:pic>
      <p:pic>
        <p:nvPicPr>
          <p:cNvPr id="6" name="Picture 5"/>
          <p:cNvPicPr>
            <a:picLocks noChangeAspect="1"/>
          </p:cNvPicPr>
          <p:nvPr/>
        </p:nvPicPr>
        <p:blipFill>
          <a:blip r:embed="rId4"/>
          <a:stretch>
            <a:fillRect/>
          </a:stretch>
        </p:blipFill>
        <p:spPr>
          <a:xfrm>
            <a:off x="6177920" y="3365669"/>
            <a:ext cx="1907301" cy="2610552"/>
          </a:xfrm>
          <a:prstGeom prst="rect">
            <a:avLst/>
          </a:prstGeom>
        </p:spPr>
      </p:pic>
      <p:pic>
        <p:nvPicPr>
          <p:cNvPr id="7" name="Picture 6"/>
          <p:cNvPicPr>
            <a:picLocks noChangeAspect="1"/>
          </p:cNvPicPr>
          <p:nvPr/>
        </p:nvPicPr>
        <p:blipFill>
          <a:blip r:embed="rId5"/>
          <a:stretch>
            <a:fillRect/>
          </a:stretch>
        </p:blipFill>
        <p:spPr>
          <a:xfrm>
            <a:off x="8984679" y="644577"/>
            <a:ext cx="1895475" cy="2419350"/>
          </a:xfrm>
          <a:prstGeom prst="rect">
            <a:avLst/>
          </a:prstGeom>
        </p:spPr>
      </p:pic>
    </p:spTree>
    <p:extLst>
      <p:ext uri="{BB962C8B-B14F-4D97-AF65-F5344CB8AC3E}">
        <p14:creationId xmlns:p14="http://schemas.microsoft.com/office/powerpoint/2010/main" val="117771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4247317"/>
          </a:xfrm>
          <a:prstGeom prst="rect">
            <a:avLst/>
          </a:prstGeom>
          <a:noFill/>
        </p:spPr>
        <p:txBody>
          <a:bodyPr wrap="square" rtlCol="0">
            <a:spAutoFit/>
          </a:bodyPr>
          <a:lstStyle/>
          <a:p>
            <a:pPr algn="ctr"/>
            <a:r>
              <a:rPr lang="en-GB" sz="3000" b="1" u="sng" dirty="0"/>
              <a:t>PSHE in Year 1</a:t>
            </a:r>
          </a:p>
          <a:p>
            <a:pPr algn="just"/>
            <a:r>
              <a:rPr lang="en-GB" sz="3000" dirty="0"/>
              <a:t>Last year, we introduced our Jigsaw scheme and pupils have really valued these lessons. </a:t>
            </a:r>
          </a:p>
          <a:p>
            <a:pPr algn="just"/>
            <a:r>
              <a:rPr lang="en-GB" sz="3000" dirty="0"/>
              <a:t>Children will study PSHE for 1 hour per week but also take part in assemblies linked to British Values and Picture News. </a:t>
            </a:r>
          </a:p>
          <a:p>
            <a:pPr algn="just"/>
            <a:r>
              <a:rPr lang="en-GB" sz="3000" dirty="0"/>
              <a:t>PSHE is vital in developing positive relationships, celebrating differences and promoting diversity. </a:t>
            </a:r>
          </a:p>
          <a:p>
            <a:pPr algn="just"/>
            <a:r>
              <a:rPr lang="en-GB" sz="3000" dirty="0"/>
              <a:t>We will hold special events across the year including; Black History Month, Anti-Bullying Week, Careers Fair and Enterprise.</a:t>
            </a:r>
          </a:p>
        </p:txBody>
      </p:sp>
      <p:pic>
        <p:nvPicPr>
          <p:cNvPr id="3" name="Picture 2"/>
          <p:cNvPicPr/>
          <p:nvPr/>
        </p:nvPicPr>
        <p:blipFill>
          <a:blip r:embed="rId2"/>
          <a:stretch>
            <a:fillRect/>
          </a:stretch>
        </p:blipFill>
        <p:spPr>
          <a:xfrm>
            <a:off x="1664625" y="4839745"/>
            <a:ext cx="8828405" cy="1531074"/>
          </a:xfrm>
          <a:prstGeom prst="rect">
            <a:avLst/>
          </a:prstGeom>
        </p:spPr>
      </p:pic>
    </p:spTree>
    <p:extLst>
      <p:ext uri="{BB962C8B-B14F-4D97-AF65-F5344CB8AC3E}">
        <p14:creationId xmlns:p14="http://schemas.microsoft.com/office/powerpoint/2010/main" val="247842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416868"/>
          </a:xfrm>
          <a:prstGeom prst="rect">
            <a:avLst/>
          </a:prstGeom>
          <a:noFill/>
        </p:spPr>
        <p:txBody>
          <a:bodyPr wrap="square" rtlCol="0">
            <a:spAutoFit/>
          </a:bodyPr>
          <a:lstStyle/>
          <a:p>
            <a:pPr algn="ctr"/>
            <a:r>
              <a:rPr lang="en-GB" sz="3000" b="1" u="sng" dirty="0"/>
              <a:t>PE in Year 1</a:t>
            </a:r>
          </a:p>
          <a:p>
            <a:pPr algn="ctr"/>
            <a:r>
              <a:rPr lang="en-GB" sz="2800" dirty="0"/>
              <a:t>Children will take part in two PE sessions every week, both with the teacher as well as specialist sports coaches. </a:t>
            </a:r>
            <a:endParaRPr lang="en-GB" sz="3000" b="1" dirty="0"/>
          </a:p>
          <a:p>
            <a:pPr algn="ctr"/>
            <a:endParaRPr lang="en-GB" sz="3000" b="1" dirty="0"/>
          </a:p>
          <a:p>
            <a:pPr algn="ctr"/>
            <a:endParaRPr lang="en-GB" sz="3000" b="1" dirty="0"/>
          </a:p>
          <a:p>
            <a:pPr algn="ctr"/>
            <a:endParaRPr lang="en-GB" sz="3000" b="1" dirty="0"/>
          </a:p>
          <a:p>
            <a:pPr algn="ctr"/>
            <a:endParaRPr lang="en-GB" sz="3000" b="1" dirty="0"/>
          </a:p>
          <a:p>
            <a:pPr algn="ctr"/>
            <a:r>
              <a:rPr lang="en-GB" sz="2800" dirty="0"/>
              <a:t>It is suggested that PE kits come into school at the start of each half term and will be brought home for washing at the end. </a:t>
            </a:r>
          </a:p>
          <a:p>
            <a:pPr algn="ctr"/>
            <a:r>
              <a:rPr lang="en-GB" sz="2800" dirty="0"/>
              <a:t>Please ensure your child has the correct PE kit for indoor and outdoor lessons. The PE uniform can be checked on the school website.</a:t>
            </a:r>
          </a:p>
        </p:txBody>
      </p:sp>
      <p:pic>
        <p:nvPicPr>
          <p:cNvPr id="4" name="Picture 3"/>
          <p:cNvPicPr>
            <a:picLocks noChangeAspect="1"/>
          </p:cNvPicPr>
          <p:nvPr/>
        </p:nvPicPr>
        <p:blipFill>
          <a:blip r:embed="rId2"/>
          <a:stretch>
            <a:fillRect/>
          </a:stretch>
        </p:blipFill>
        <p:spPr>
          <a:xfrm>
            <a:off x="605307" y="2186940"/>
            <a:ext cx="10947042" cy="1455420"/>
          </a:xfrm>
          <a:prstGeom prst="rect">
            <a:avLst/>
          </a:prstGeom>
        </p:spPr>
      </p:pic>
    </p:spTree>
    <p:extLst>
      <p:ext uri="{BB962C8B-B14F-4D97-AF65-F5344CB8AC3E}">
        <p14:creationId xmlns:p14="http://schemas.microsoft.com/office/powerpoint/2010/main" val="360476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387712"/>
            <a:ext cx="10947042" cy="3600986"/>
          </a:xfrm>
          <a:prstGeom prst="rect">
            <a:avLst/>
          </a:prstGeom>
          <a:noFill/>
        </p:spPr>
        <p:txBody>
          <a:bodyPr wrap="square" rtlCol="0">
            <a:spAutoFit/>
          </a:bodyPr>
          <a:lstStyle/>
          <a:p>
            <a:pPr algn="ctr"/>
            <a:r>
              <a:rPr lang="en-GB" sz="3000" b="1" u="sng" dirty="0"/>
              <a:t>Computing in Year 1</a:t>
            </a:r>
          </a:p>
          <a:p>
            <a:pPr algn="ctr"/>
            <a:endParaRPr lang="en-GB" sz="3000" b="1" u="sng" dirty="0"/>
          </a:p>
          <a:p>
            <a:pPr algn="just"/>
            <a:r>
              <a:rPr lang="en-GB" sz="2800" dirty="0"/>
              <a:t>Technology has become part of every day life and it is our mission at Hale to ensure children can use technology safely and responsibly. </a:t>
            </a:r>
          </a:p>
          <a:p>
            <a:pPr algn="just"/>
            <a:endParaRPr lang="en-GB" sz="2800" dirty="0"/>
          </a:p>
          <a:p>
            <a:pPr algn="just"/>
            <a:r>
              <a:rPr lang="en-GB" sz="2800" dirty="0"/>
              <a:t>Children use the </a:t>
            </a:r>
            <a:r>
              <a:rPr lang="en-GB" sz="2800" dirty="0" err="1"/>
              <a:t>Knowsley</a:t>
            </a:r>
            <a:r>
              <a:rPr lang="en-GB" sz="2800" dirty="0"/>
              <a:t> scheme for computing and the children will have 1 hour per week of computing but children will have access to technology for other aspects of the curriculum.</a:t>
            </a:r>
          </a:p>
        </p:txBody>
      </p:sp>
      <p:graphicFrame>
        <p:nvGraphicFramePr>
          <p:cNvPr id="4" name="Table 3"/>
          <p:cNvGraphicFramePr>
            <a:graphicFrameLocks noGrp="1"/>
          </p:cNvGraphicFramePr>
          <p:nvPr>
            <p:extLst>
              <p:ext uri="{D42A27DB-BD31-4B8C-83A1-F6EECF244321}">
                <p14:modId xmlns:p14="http://schemas.microsoft.com/office/powerpoint/2010/main" val="1961122837"/>
              </p:ext>
            </p:extLst>
          </p:nvPr>
        </p:nvGraphicFramePr>
        <p:xfrm>
          <a:off x="605307" y="4392255"/>
          <a:ext cx="10947042" cy="1481459"/>
        </p:xfrm>
        <a:graphic>
          <a:graphicData uri="http://schemas.openxmlformats.org/drawingml/2006/table">
            <a:tbl>
              <a:tblPr firstRow="1" bandRow="1">
                <a:tableStyleId>{5C22544A-7EE6-4342-B048-85BDC9FD1C3A}</a:tableStyleId>
              </a:tblPr>
              <a:tblGrid>
                <a:gridCol w="1824507">
                  <a:extLst>
                    <a:ext uri="{9D8B030D-6E8A-4147-A177-3AD203B41FA5}">
                      <a16:colId xmlns:a16="http://schemas.microsoft.com/office/drawing/2014/main" val="20000"/>
                    </a:ext>
                  </a:extLst>
                </a:gridCol>
                <a:gridCol w="1824507">
                  <a:extLst>
                    <a:ext uri="{9D8B030D-6E8A-4147-A177-3AD203B41FA5}">
                      <a16:colId xmlns:a16="http://schemas.microsoft.com/office/drawing/2014/main" val="20001"/>
                    </a:ext>
                  </a:extLst>
                </a:gridCol>
                <a:gridCol w="1824507">
                  <a:extLst>
                    <a:ext uri="{9D8B030D-6E8A-4147-A177-3AD203B41FA5}">
                      <a16:colId xmlns:a16="http://schemas.microsoft.com/office/drawing/2014/main" val="20002"/>
                    </a:ext>
                  </a:extLst>
                </a:gridCol>
                <a:gridCol w="1824507">
                  <a:extLst>
                    <a:ext uri="{9D8B030D-6E8A-4147-A177-3AD203B41FA5}">
                      <a16:colId xmlns:a16="http://schemas.microsoft.com/office/drawing/2014/main" val="20003"/>
                    </a:ext>
                  </a:extLst>
                </a:gridCol>
                <a:gridCol w="1824507">
                  <a:extLst>
                    <a:ext uri="{9D8B030D-6E8A-4147-A177-3AD203B41FA5}">
                      <a16:colId xmlns:a16="http://schemas.microsoft.com/office/drawing/2014/main" val="20004"/>
                    </a:ext>
                  </a:extLst>
                </a:gridCol>
                <a:gridCol w="1824507">
                  <a:extLst>
                    <a:ext uri="{9D8B030D-6E8A-4147-A177-3AD203B41FA5}">
                      <a16:colId xmlns:a16="http://schemas.microsoft.com/office/drawing/2014/main" val="20005"/>
                    </a:ext>
                  </a:extLst>
                </a:gridCol>
              </a:tblGrid>
              <a:tr h="719459">
                <a:tc>
                  <a:txBody>
                    <a:bodyPr/>
                    <a:lstStyle/>
                    <a:p>
                      <a:pPr algn="ctr"/>
                      <a:r>
                        <a:rPr lang="en-GB" sz="2200" u="sng" dirty="0"/>
                        <a:t>Autumn 1</a:t>
                      </a:r>
                    </a:p>
                  </a:txBody>
                  <a:tcPr/>
                </a:tc>
                <a:tc>
                  <a:txBody>
                    <a:bodyPr/>
                    <a:lstStyle/>
                    <a:p>
                      <a:pPr algn="ctr"/>
                      <a:r>
                        <a:rPr lang="en-GB" sz="2200" u="sng" dirty="0"/>
                        <a:t>Autumn 2</a:t>
                      </a:r>
                    </a:p>
                  </a:txBody>
                  <a:tcPr/>
                </a:tc>
                <a:tc>
                  <a:txBody>
                    <a:bodyPr/>
                    <a:lstStyle/>
                    <a:p>
                      <a:pPr algn="ctr"/>
                      <a:r>
                        <a:rPr lang="en-GB" sz="2200" u="sng" dirty="0"/>
                        <a:t>Spring 1</a:t>
                      </a:r>
                    </a:p>
                  </a:txBody>
                  <a:tcPr/>
                </a:tc>
                <a:tc>
                  <a:txBody>
                    <a:bodyPr/>
                    <a:lstStyle/>
                    <a:p>
                      <a:pPr algn="ctr"/>
                      <a:r>
                        <a:rPr lang="en-GB" sz="2200" u="sng" dirty="0"/>
                        <a:t>Spring</a:t>
                      </a:r>
                      <a:r>
                        <a:rPr lang="en-GB" sz="2200" u="sng" baseline="0" dirty="0"/>
                        <a:t> 2</a:t>
                      </a:r>
                      <a:endParaRPr lang="en-GB" sz="2200" u="sng" dirty="0"/>
                    </a:p>
                  </a:txBody>
                  <a:tcPr/>
                </a:tc>
                <a:tc>
                  <a:txBody>
                    <a:bodyPr/>
                    <a:lstStyle/>
                    <a:p>
                      <a:pPr algn="ctr"/>
                      <a:r>
                        <a:rPr lang="en-GB" sz="2200" u="sng" dirty="0"/>
                        <a:t>Summer 1 </a:t>
                      </a:r>
                    </a:p>
                  </a:txBody>
                  <a:tcPr/>
                </a:tc>
                <a:tc>
                  <a:txBody>
                    <a:bodyPr/>
                    <a:lstStyle/>
                    <a:p>
                      <a:pPr algn="ctr"/>
                      <a:r>
                        <a:rPr lang="en-GB" sz="2200" u="sng" dirty="0"/>
                        <a:t>Summer 2</a:t>
                      </a:r>
                    </a:p>
                  </a:txBody>
                  <a:tcPr/>
                </a:tc>
                <a:extLst>
                  <a:ext uri="{0D108BD9-81ED-4DB2-BD59-A6C34878D82A}">
                    <a16:rowId xmlns:a16="http://schemas.microsoft.com/office/drawing/2014/main" val="10000"/>
                  </a:ext>
                </a:extLst>
              </a:tr>
              <a:tr h="719459">
                <a:tc>
                  <a:txBody>
                    <a:bodyPr/>
                    <a:lstStyle/>
                    <a:p>
                      <a:pPr algn="ctr"/>
                      <a:r>
                        <a:rPr lang="en-GB" sz="2200" dirty="0"/>
                        <a:t>My Online</a:t>
                      </a:r>
                      <a:r>
                        <a:rPr lang="en-GB" sz="2200" baseline="0" dirty="0"/>
                        <a:t> Life</a:t>
                      </a:r>
                      <a:endParaRPr lang="en-GB" sz="2200" dirty="0"/>
                    </a:p>
                  </a:txBody>
                  <a:tcPr/>
                </a:tc>
                <a:tc>
                  <a:txBody>
                    <a:bodyPr/>
                    <a:lstStyle/>
                    <a:p>
                      <a:pPr algn="ctr"/>
                      <a:r>
                        <a:rPr lang="en-GB" sz="2200" dirty="0"/>
                        <a:t>Modern</a:t>
                      </a:r>
                      <a:r>
                        <a:rPr lang="en-GB" sz="2200" baseline="0" dirty="0"/>
                        <a:t> Tales</a:t>
                      </a:r>
                      <a:endParaRPr lang="en-GB" sz="2200" dirty="0"/>
                    </a:p>
                  </a:txBody>
                  <a:tcPr/>
                </a:tc>
                <a:tc>
                  <a:txBody>
                    <a:bodyPr/>
                    <a:lstStyle/>
                    <a:p>
                      <a:pPr algn="ctr"/>
                      <a:r>
                        <a:rPr lang="en-GB" sz="2200" dirty="0"/>
                        <a:t>News Presenter</a:t>
                      </a:r>
                    </a:p>
                  </a:txBody>
                  <a:tcPr/>
                </a:tc>
                <a:tc>
                  <a:txBody>
                    <a:bodyPr/>
                    <a:lstStyle/>
                    <a:p>
                      <a:pPr algn="ctr"/>
                      <a:r>
                        <a:rPr lang="en-GB" sz="2200" dirty="0"/>
                        <a:t>Mini Beasts </a:t>
                      </a:r>
                    </a:p>
                  </a:txBody>
                  <a:tcPr/>
                </a:tc>
                <a:tc>
                  <a:txBody>
                    <a:bodyPr/>
                    <a:lstStyle/>
                    <a:p>
                      <a:pPr algn="ctr"/>
                      <a:r>
                        <a:rPr lang="en-GB" sz="2200" dirty="0"/>
                        <a:t>What is</a:t>
                      </a:r>
                      <a:r>
                        <a:rPr lang="en-GB" sz="2200" baseline="0" dirty="0"/>
                        <a:t> a computer?</a:t>
                      </a:r>
                      <a:endParaRPr lang="en-GB" sz="2200" dirty="0"/>
                    </a:p>
                  </a:txBody>
                  <a:tcPr/>
                </a:tc>
                <a:tc>
                  <a:txBody>
                    <a:bodyPr/>
                    <a:lstStyle/>
                    <a:p>
                      <a:pPr algn="ctr"/>
                      <a:r>
                        <a:rPr lang="en-GB" sz="2200" dirty="0"/>
                        <a:t>My Friend the Robot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2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6155531"/>
          </a:xfrm>
          <a:prstGeom prst="rect">
            <a:avLst/>
          </a:prstGeom>
          <a:noFill/>
        </p:spPr>
        <p:txBody>
          <a:bodyPr wrap="square" rtlCol="0">
            <a:spAutoFit/>
          </a:bodyPr>
          <a:lstStyle/>
          <a:p>
            <a:pPr algn="ctr"/>
            <a:r>
              <a:rPr lang="en-GB" sz="3000" b="1" u="sng" dirty="0"/>
              <a:t>Religious Education in Year 1</a:t>
            </a:r>
          </a:p>
          <a:p>
            <a:pPr algn="just"/>
            <a:r>
              <a:rPr lang="en-GB" sz="2800" dirty="0"/>
              <a:t>Religious Education is at the heart of all that we do at Hale Primary. Children will have RE lessons every week as well as class and whole school assemblies. </a:t>
            </a:r>
          </a:p>
          <a:p>
            <a:pPr algn="just"/>
            <a:r>
              <a:rPr lang="en-GB" sz="2800" dirty="0"/>
              <a:t>Our new RE scheme encourages discussions around ‘What do people say about God?’ In these lessons, children will learn about stories from the bible, linking these to our Christian Values as well as learning about other religions such as Islam, Judaism and Hinduism.</a:t>
            </a:r>
          </a:p>
          <a:p>
            <a:pPr algn="just"/>
            <a:r>
              <a:rPr lang="en-GB" sz="2800" dirty="0"/>
              <a:t>Children will have many visits to St Mary’s Church across the academic year. </a:t>
            </a:r>
          </a:p>
          <a:p>
            <a:pPr algn="just"/>
            <a:r>
              <a:rPr lang="en-GB" sz="2800" dirty="0"/>
              <a:t>Each half-term, children will be selected to be Worship Ambassadors and parents will be invited in to take part in these assemblies. </a:t>
            </a:r>
          </a:p>
        </p:txBody>
      </p:sp>
    </p:spTree>
    <p:extLst>
      <p:ext uri="{BB962C8B-B14F-4D97-AF65-F5344CB8AC3E}">
        <p14:creationId xmlns:p14="http://schemas.microsoft.com/office/powerpoint/2010/main" val="335980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84" y="409548"/>
            <a:ext cx="11422755" cy="6001643"/>
          </a:xfrm>
          <a:prstGeom prst="rect">
            <a:avLst/>
          </a:prstGeom>
          <a:noFill/>
        </p:spPr>
        <p:txBody>
          <a:bodyPr wrap="square" rtlCol="0">
            <a:spAutoFit/>
          </a:bodyPr>
          <a:lstStyle/>
          <a:p>
            <a:pPr algn="ctr"/>
            <a:r>
              <a:rPr lang="en-GB" sz="2400" b="1" u="sng" dirty="0"/>
              <a:t>Parent Partnership</a:t>
            </a:r>
          </a:p>
          <a:p>
            <a:pPr algn="ctr"/>
            <a:endParaRPr lang="en-GB" sz="2400" b="1" u="sng" dirty="0"/>
          </a:p>
          <a:p>
            <a:pPr algn="just"/>
            <a:r>
              <a:rPr lang="en-GB" sz="2400" dirty="0"/>
              <a:t>Children are expected to attend school in their whole school uniform. This includes ties, no trainers and school book bags. Please ensure all of the children’s belongings have their name on. </a:t>
            </a:r>
          </a:p>
          <a:p>
            <a:pPr algn="just"/>
            <a:r>
              <a:rPr lang="en-GB" sz="2400" dirty="0"/>
              <a:t>Wellies will be needed for outdoor play in wet weather. They will also be used in Forest school sessions that will take place throughout the year. </a:t>
            </a:r>
          </a:p>
          <a:p>
            <a:pPr algn="just"/>
            <a:endParaRPr lang="en-GB" sz="2400" b="1" dirty="0"/>
          </a:p>
          <a:p>
            <a:pPr algn="just"/>
            <a:r>
              <a:rPr lang="en-GB" sz="2400" b="1" dirty="0"/>
              <a:t>Homework</a:t>
            </a:r>
          </a:p>
          <a:p>
            <a:pPr algn="just"/>
            <a:r>
              <a:rPr lang="en-GB" sz="2400" dirty="0"/>
              <a:t>Homework will be given out every Friday and is to be returned on Wednesdays. </a:t>
            </a:r>
          </a:p>
          <a:p>
            <a:pPr algn="just"/>
            <a:endParaRPr lang="en-GB" sz="2400" dirty="0"/>
          </a:p>
          <a:p>
            <a:pPr algn="just"/>
            <a:r>
              <a:rPr lang="en-GB" sz="2400" dirty="0"/>
              <a:t>Homework includes; Reading their phonics book, Reading on Big Cat </a:t>
            </a:r>
            <a:r>
              <a:rPr lang="en-GB" sz="2400" dirty="0" err="1"/>
              <a:t>Ebooks</a:t>
            </a:r>
            <a:r>
              <a:rPr lang="en-GB" sz="2400" dirty="0"/>
              <a:t>, </a:t>
            </a:r>
            <a:r>
              <a:rPr lang="en-GB" sz="2400" dirty="0" err="1"/>
              <a:t>Numbots</a:t>
            </a:r>
            <a:r>
              <a:rPr lang="en-GB" sz="2400" dirty="0"/>
              <a:t> and a piece of writing and a picture about the book they are reading that week. Occasionally there may be an extra piece if handwriting practice is needed.</a:t>
            </a:r>
          </a:p>
          <a:p>
            <a:pPr algn="just"/>
            <a:endParaRPr lang="en-GB" sz="2400" dirty="0"/>
          </a:p>
        </p:txBody>
      </p:sp>
    </p:spTree>
    <p:extLst>
      <p:ext uri="{BB962C8B-B14F-4D97-AF65-F5344CB8AC3E}">
        <p14:creationId xmlns:p14="http://schemas.microsoft.com/office/powerpoint/2010/main" val="355124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85" y="592428"/>
            <a:ext cx="11072664" cy="5170646"/>
          </a:xfrm>
          <a:prstGeom prst="rect">
            <a:avLst/>
          </a:prstGeom>
          <a:noFill/>
        </p:spPr>
        <p:txBody>
          <a:bodyPr wrap="square" rtlCol="0">
            <a:spAutoFit/>
          </a:bodyPr>
          <a:lstStyle/>
          <a:p>
            <a:pPr algn="ctr"/>
            <a:r>
              <a:rPr lang="en-GB" sz="3000" b="1" u="sng" dirty="0"/>
              <a:t>Attendance and Punctuality </a:t>
            </a:r>
          </a:p>
          <a:p>
            <a:pPr algn="ctr"/>
            <a:endParaRPr lang="en-GB" sz="3000" b="1" u="sng" dirty="0"/>
          </a:p>
          <a:p>
            <a:pPr algn="ctr"/>
            <a:r>
              <a:rPr lang="en-GB" sz="3000" dirty="0"/>
              <a:t>Attendance is vital. If a child misses one week of school, this can impact on their future learning, as children can miss key development points within the curriculum. </a:t>
            </a:r>
          </a:p>
          <a:p>
            <a:pPr algn="ctr"/>
            <a:endParaRPr lang="en-GB" sz="3000" dirty="0"/>
          </a:p>
          <a:p>
            <a:pPr algn="ctr"/>
            <a:r>
              <a:rPr lang="en-GB" sz="3000" dirty="0"/>
              <a:t>Punctuality is also of vital importance. Early Bird work and interventions will take place between 8:40am and 9am. </a:t>
            </a:r>
          </a:p>
          <a:p>
            <a:pPr algn="ctr"/>
            <a:endParaRPr lang="en-GB" sz="3000" dirty="0"/>
          </a:p>
          <a:p>
            <a:pPr algn="ctr"/>
            <a:r>
              <a:rPr lang="en-GB" sz="3000" dirty="0"/>
              <a:t>This work will be areas of subjects that children are struggling to grasp and where they will be given additional adult support.</a:t>
            </a:r>
          </a:p>
        </p:txBody>
      </p:sp>
    </p:spTree>
    <p:extLst>
      <p:ext uri="{BB962C8B-B14F-4D97-AF65-F5344CB8AC3E}">
        <p14:creationId xmlns:p14="http://schemas.microsoft.com/office/powerpoint/2010/main" val="1207502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437088" y="633862"/>
            <a:ext cx="3332595" cy="3128669"/>
          </a:xfrm>
          <a:prstGeom prst="rect">
            <a:avLst/>
          </a:prstGeom>
        </p:spPr>
      </p:pic>
      <p:sp>
        <p:nvSpPr>
          <p:cNvPr id="4" name="TextBox 3"/>
          <p:cNvSpPr txBox="1"/>
          <p:nvPr/>
        </p:nvSpPr>
        <p:spPr>
          <a:xfrm>
            <a:off x="4437088" y="4002374"/>
            <a:ext cx="7225259" cy="707886"/>
          </a:xfrm>
          <a:prstGeom prst="rect">
            <a:avLst/>
          </a:prstGeom>
          <a:noFill/>
        </p:spPr>
        <p:txBody>
          <a:bodyPr wrap="square" rtlCol="0">
            <a:spAutoFit/>
          </a:bodyPr>
          <a:lstStyle/>
          <a:p>
            <a:r>
              <a:rPr lang="en-GB" sz="4000" dirty="0"/>
              <a:t>Any questions….</a:t>
            </a:r>
          </a:p>
        </p:txBody>
      </p:sp>
    </p:spTree>
    <p:extLst>
      <p:ext uri="{BB962C8B-B14F-4D97-AF65-F5344CB8AC3E}">
        <p14:creationId xmlns:p14="http://schemas.microsoft.com/office/powerpoint/2010/main" val="96005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Core Subjects</a:t>
            </a:r>
          </a:p>
        </p:txBody>
      </p:sp>
      <p:sp>
        <p:nvSpPr>
          <p:cNvPr id="3" name="Subtitle 2"/>
          <p:cNvSpPr>
            <a:spLocks noGrp="1"/>
          </p:cNvSpPr>
          <p:nvPr>
            <p:ph type="subTitle" idx="1"/>
          </p:nvPr>
        </p:nvSpPr>
        <p:spPr/>
        <p:txBody>
          <a:bodyPr/>
          <a:lstStyle/>
          <a:p>
            <a:r>
              <a:rPr lang="en-GB" dirty="0"/>
              <a:t>English, Reading, Mathematics and Science </a:t>
            </a:r>
          </a:p>
        </p:txBody>
      </p:sp>
      <p:pic>
        <p:nvPicPr>
          <p:cNvPr id="4" name="Picture 3"/>
          <p:cNvPicPr/>
          <p:nvPr/>
        </p:nvPicPr>
        <p:blipFill>
          <a:blip r:embed="rId2"/>
          <a:stretch>
            <a:fillRect/>
          </a:stretch>
        </p:blipFill>
        <p:spPr>
          <a:xfrm>
            <a:off x="4617191" y="1278439"/>
            <a:ext cx="2957620" cy="1593549"/>
          </a:xfrm>
          <a:prstGeom prst="rect">
            <a:avLst/>
          </a:prstGeom>
        </p:spPr>
      </p:pic>
    </p:spTree>
    <p:extLst>
      <p:ext uri="{BB962C8B-B14F-4D97-AF65-F5344CB8AC3E}">
        <p14:creationId xmlns:p14="http://schemas.microsoft.com/office/powerpoint/2010/main" val="3708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37" y="517477"/>
            <a:ext cx="10947042" cy="5447645"/>
          </a:xfrm>
          <a:prstGeom prst="rect">
            <a:avLst/>
          </a:prstGeom>
          <a:noFill/>
        </p:spPr>
        <p:txBody>
          <a:bodyPr wrap="square" rtlCol="0">
            <a:spAutoFit/>
          </a:bodyPr>
          <a:lstStyle/>
          <a:p>
            <a:pPr algn="ctr"/>
            <a:r>
              <a:rPr lang="en-GB" sz="2800" b="1" u="sng" dirty="0"/>
              <a:t>Phonics In Year 1 </a:t>
            </a:r>
          </a:p>
          <a:p>
            <a:pPr algn="ctr"/>
            <a:endParaRPr lang="en-GB" sz="2800" b="1" u="sng" dirty="0"/>
          </a:p>
          <a:p>
            <a:pPr algn="just"/>
            <a:r>
              <a:rPr lang="en-GB" sz="2400" dirty="0"/>
              <a:t>We started the Little </a:t>
            </a:r>
            <a:r>
              <a:rPr lang="en-GB" sz="2400" dirty="0" err="1"/>
              <a:t>Wandle</a:t>
            </a:r>
            <a:r>
              <a:rPr lang="en-GB" sz="2400" dirty="0"/>
              <a:t> Phonics scheme last year. We will </a:t>
            </a:r>
          </a:p>
          <a:p>
            <a:pPr algn="just"/>
            <a:r>
              <a:rPr lang="en-GB" sz="2400" dirty="0"/>
              <a:t>continue to teach Phase 3 and work through to Phase 5 by the </a:t>
            </a:r>
          </a:p>
          <a:p>
            <a:pPr algn="just"/>
            <a:r>
              <a:rPr lang="en-GB" sz="2400" dirty="0"/>
              <a:t>end of the school year. </a:t>
            </a:r>
          </a:p>
          <a:p>
            <a:pPr algn="just"/>
            <a:endParaRPr lang="en-GB" sz="2400" dirty="0"/>
          </a:p>
          <a:p>
            <a:pPr algn="just"/>
            <a:r>
              <a:rPr lang="en-GB" sz="2400" dirty="0"/>
              <a:t>Children will have a daily Little </a:t>
            </a:r>
            <a:r>
              <a:rPr lang="en-GB" sz="2400" dirty="0" err="1"/>
              <a:t>Wandle</a:t>
            </a:r>
            <a:r>
              <a:rPr lang="en-GB" sz="2400" dirty="0"/>
              <a:t> Phonics lesson and will read an appropriate reading book three times a week with an adult in school.</a:t>
            </a:r>
          </a:p>
          <a:p>
            <a:pPr algn="just"/>
            <a:endParaRPr lang="en-GB" sz="2400" dirty="0"/>
          </a:p>
          <a:p>
            <a:pPr algn="just"/>
            <a:r>
              <a:rPr lang="en-GB" sz="2400" dirty="0"/>
              <a:t>At the end of Year 1, all of the children will take the phonics screening check in which we test the children's ability to segment and blend words. There will be a parent meeting after Christmas to give further details. </a:t>
            </a:r>
          </a:p>
          <a:p>
            <a:pPr algn="just"/>
            <a:endParaRPr lang="en-GB" sz="2400" dirty="0"/>
          </a:p>
          <a:p>
            <a:pPr algn="just"/>
            <a:endParaRPr lang="en-GB" sz="2800" dirty="0"/>
          </a:p>
        </p:txBody>
      </p:sp>
      <p:pic>
        <p:nvPicPr>
          <p:cNvPr id="1026" name="Picture 2" descr="Collins Big Cat | Little Wandle Letters and Sounds Revised ebook libra">
            <a:extLst>
              <a:ext uri="{FF2B5EF4-FFF2-40B4-BE49-F238E27FC236}">
                <a16:creationId xmlns:a16="http://schemas.microsoft.com/office/drawing/2014/main" id="{FDDB89AF-33E5-CDC0-B0AD-FB28EEF68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8" t="19897" r="9373" b="24548"/>
          <a:stretch/>
        </p:blipFill>
        <p:spPr bwMode="auto">
          <a:xfrm>
            <a:off x="9412941" y="386074"/>
            <a:ext cx="2446792" cy="11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4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37" y="517477"/>
            <a:ext cx="10947042" cy="6278642"/>
          </a:xfrm>
          <a:prstGeom prst="rect">
            <a:avLst/>
          </a:prstGeom>
          <a:noFill/>
        </p:spPr>
        <p:txBody>
          <a:bodyPr wrap="square" rtlCol="0">
            <a:spAutoFit/>
          </a:bodyPr>
          <a:lstStyle/>
          <a:p>
            <a:pPr algn="ctr"/>
            <a:r>
              <a:rPr lang="en-GB" sz="2000" b="1" u="sng" dirty="0"/>
              <a:t>Reading in Year 1</a:t>
            </a:r>
          </a:p>
          <a:p>
            <a:pPr algn="just"/>
            <a:r>
              <a:rPr lang="en-GB" sz="2000" b="1" dirty="0"/>
              <a:t>Reading Practice Sessions </a:t>
            </a:r>
          </a:p>
          <a:p>
            <a:pPr algn="just"/>
            <a:r>
              <a:rPr lang="en-GB" sz="2000" dirty="0"/>
              <a:t>In addition to daily phonics, the children will be taught to read three times a week in ‘Reading Practise Sessions’. The sessions will focus on 3 main areas as well as developing the children’s reading fluency.</a:t>
            </a:r>
          </a:p>
          <a:p>
            <a:pPr algn="just"/>
            <a:r>
              <a:rPr lang="en-GB" sz="2000" dirty="0"/>
              <a:t> </a:t>
            </a:r>
          </a:p>
          <a:p>
            <a:pPr marL="342900" indent="-342900" algn="just">
              <a:buFontTx/>
              <a:buChar char="-"/>
            </a:pPr>
            <a:r>
              <a:rPr lang="en-GB" sz="2000" dirty="0"/>
              <a:t>Decoding</a:t>
            </a:r>
          </a:p>
          <a:p>
            <a:pPr marL="342900" indent="-342900" algn="just">
              <a:buFontTx/>
              <a:buChar char="-"/>
            </a:pPr>
            <a:r>
              <a:rPr lang="en-GB" sz="2000" dirty="0"/>
              <a:t>Prosody </a:t>
            </a:r>
          </a:p>
          <a:p>
            <a:pPr marL="342900" indent="-342900" algn="just">
              <a:buFontTx/>
              <a:buChar char="-"/>
            </a:pPr>
            <a:r>
              <a:rPr lang="en-GB" sz="2000" dirty="0"/>
              <a:t>Comprehension </a:t>
            </a:r>
          </a:p>
          <a:p>
            <a:pPr marL="342900" indent="-342900" algn="just">
              <a:buFontTx/>
              <a:buChar char="-"/>
            </a:pPr>
            <a:endParaRPr lang="en-GB" sz="2000" dirty="0"/>
          </a:p>
          <a:p>
            <a:pPr algn="just"/>
            <a:r>
              <a:rPr lang="en-GB" sz="2000" dirty="0"/>
              <a:t>After the third read to an adult in school the children will bring the book home to read to an adult at home. We expect this book to be shared each night. The children should be able to read this book with at least 90% accuracy. Reading books will be changed once a week. </a:t>
            </a:r>
          </a:p>
          <a:p>
            <a:pPr algn="just"/>
            <a:endParaRPr lang="en-GB" sz="2000" dirty="0"/>
          </a:p>
          <a:p>
            <a:pPr algn="just"/>
            <a:endParaRPr lang="en-GB" sz="2000" dirty="0"/>
          </a:p>
          <a:p>
            <a:pPr algn="just"/>
            <a:r>
              <a:rPr lang="en-GB" sz="2000" dirty="0"/>
              <a:t>We expect all Reading Books to be looked after at home. If a book is lost or damaged you will be charged to buy a new book. </a:t>
            </a:r>
          </a:p>
          <a:p>
            <a:pPr marL="342900" indent="-342900" algn="just">
              <a:buFontTx/>
              <a:buChar char="-"/>
            </a:pPr>
            <a:endParaRPr lang="en-GB" sz="3200" dirty="0"/>
          </a:p>
          <a:p>
            <a:pPr algn="ctr"/>
            <a:endParaRPr lang="en-GB" sz="3000" b="1" u="sng" dirty="0"/>
          </a:p>
        </p:txBody>
      </p:sp>
    </p:spTree>
    <p:extLst>
      <p:ext uri="{BB962C8B-B14F-4D97-AF65-F5344CB8AC3E}">
        <p14:creationId xmlns:p14="http://schemas.microsoft.com/office/powerpoint/2010/main" val="150491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37" y="791797"/>
            <a:ext cx="10947042" cy="4708981"/>
          </a:xfrm>
          <a:prstGeom prst="rect">
            <a:avLst/>
          </a:prstGeom>
          <a:noFill/>
        </p:spPr>
        <p:txBody>
          <a:bodyPr wrap="square" rtlCol="0">
            <a:spAutoFit/>
          </a:bodyPr>
          <a:lstStyle/>
          <a:p>
            <a:pPr algn="ctr"/>
            <a:r>
              <a:rPr lang="en-GB" sz="3000" b="1" u="sng" dirty="0"/>
              <a:t>Reading Books</a:t>
            </a:r>
          </a:p>
          <a:p>
            <a:pPr algn="just"/>
            <a:endParaRPr lang="en-GB" sz="2400" dirty="0"/>
          </a:p>
          <a:p>
            <a:pPr algn="just"/>
            <a:r>
              <a:rPr lang="en-GB" sz="2400" dirty="0"/>
              <a:t>Each week the children will be bring home a phonics book:</a:t>
            </a:r>
          </a:p>
          <a:p>
            <a:pPr algn="just"/>
            <a:endParaRPr lang="en-GB" sz="2400" dirty="0"/>
          </a:p>
          <a:p>
            <a:pPr marL="457200" indent="-457200" algn="just">
              <a:buFont typeface="Arial" panose="020B0604020202020204" pitchFamily="34" charset="0"/>
              <a:buChar char="•"/>
            </a:pPr>
            <a:r>
              <a:rPr lang="en-GB" sz="2400" dirty="0"/>
              <a:t>The phonics book which is selected for them and used within our reading practice sessions will be changed every Friday (it is essential that this is returned to school by Wednesday the following week). </a:t>
            </a:r>
          </a:p>
          <a:p>
            <a:pPr marL="457200" indent="-457200" algn="just">
              <a:buFont typeface="Arial" panose="020B0604020202020204" pitchFamily="34" charset="0"/>
              <a:buChar char="•"/>
            </a:pPr>
            <a:endParaRPr lang="en-GB" sz="2400" dirty="0"/>
          </a:p>
          <a:p>
            <a:pPr algn="just"/>
            <a:endParaRPr lang="en-GB" sz="2400" dirty="0"/>
          </a:p>
          <a:p>
            <a:pPr marL="457200" indent="-457200" algn="just">
              <a:buFont typeface="Arial" panose="020B0604020202020204" pitchFamily="34" charset="0"/>
              <a:buChar char="•"/>
            </a:pPr>
            <a:r>
              <a:rPr lang="en-GB" sz="2400" dirty="0"/>
              <a:t>The children will also have access to the Big Cat Collins Online library which we expect them to access in addition to their phonics book. </a:t>
            </a:r>
            <a:endParaRPr lang="en-GB" sz="3200" dirty="0"/>
          </a:p>
          <a:p>
            <a:pPr algn="ctr"/>
            <a:endParaRPr lang="en-GB" sz="3000" b="1" u="sng" dirty="0"/>
          </a:p>
        </p:txBody>
      </p:sp>
    </p:spTree>
    <p:extLst>
      <p:ext uri="{BB962C8B-B14F-4D97-AF65-F5344CB8AC3E}">
        <p14:creationId xmlns:p14="http://schemas.microsoft.com/office/powerpoint/2010/main" val="291104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53998"/>
          </a:xfrm>
          <a:prstGeom prst="rect">
            <a:avLst/>
          </a:prstGeom>
          <a:noFill/>
        </p:spPr>
        <p:txBody>
          <a:bodyPr wrap="square" rtlCol="0">
            <a:spAutoFit/>
          </a:bodyPr>
          <a:lstStyle/>
          <a:p>
            <a:pPr algn="ctr"/>
            <a:r>
              <a:rPr lang="en-GB" sz="3000" b="1" u="sng" dirty="0"/>
              <a:t>Writing in Year 1</a:t>
            </a:r>
          </a:p>
        </p:txBody>
      </p:sp>
      <p:sp>
        <p:nvSpPr>
          <p:cNvPr id="3" name="TextBox 2"/>
          <p:cNvSpPr txBox="1"/>
          <p:nvPr/>
        </p:nvSpPr>
        <p:spPr>
          <a:xfrm>
            <a:off x="1178513" y="1644668"/>
            <a:ext cx="4121624" cy="3416320"/>
          </a:xfrm>
          <a:prstGeom prst="rect">
            <a:avLst/>
          </a:prstGeom>
          <a:noFill/>
        </p:spPr>
        <p:txBody>
          <a:bodyPr wrap="square" rtlCol="0">
            <a:spAutoFit/>
          </a:bodyPr>
          <a:lstStyle/>
          <a:p>
            <a:pPr algn="ctr"/>
            <a:r>
              <a:rPr lang="en-US" sz="2400" b="1" u="sng" dirty="0"/>
              <a:t>Recounts including diaries</a:t>
            </a:r>
          </a:p>
          <a:p>
            <a:pPr marL="457200" indent="-457200">
              <a:buFont typeface="Arial" panose="020B0604020202020204" pitchFamily="34" charset="0"/>
              <a:buChar char="•"/>
            </a:pPr>
            <a:r>
              <a:rPr lang="en-US" sz="2400" dirty="0"/>
              <a:t>Use some simple description </a:t>
            </a:r>
          </a:p>
          <a:p>
            <a:pPr marL="457200" indent="-457200">
              <a:buFont typeface="Arial" panose="020B0604020202020204" pitchFamily="34" charset="0"/>
              <a:buChar char="•"/>
            </a:pPr>
            <a:r>
              <a:rPr lang="en-US" sz="2400" dirty="0"/>
              <a:t>Write in 1st person based on experiences </a:t>
            </a:r>
          </a:p>
          <a:p>
            <a:pPr marL="457200" indent="-457200">
              <a:buFont typeface="Arial" panose="020B0604020202020204" pitchFamily="34" charset="0"/>
              <a:buChar char="•"/>
            </a:pPr>
            <a:r>
              <a:rPr lang="en-US" sz="2400" dirty="0"/>
              <a:t>Write in past tense </a:t>
            </a:r>
          </a:p>
          <a:p>
            <a:pPr marL="457200" indent="-457200">
              <a:buFont typeface="Arial" panose="020B0604020202020204" pitchFamily="34" charset="0"/>
              <a:buChar char="•"/>
            </a:pPr>
            <a:r>
              <a:rPr lang="en-US" sz="2400" dirty="0"/>
              <a:t>Begin to link events using and </a:t>
            </a:r>
          </a:p>
          <a:p>
            <a:pPr marL="457200" indent="-457200">
              <a:buFont typeface="Arial" panose="020B0604020202020204" pitchFamily="34" charset="0"/>
              <a:buChar char="•"/>
            </a:pPr>
            <a:r>
              <a:rPr lang="en-US" sz="2400" dirty="0"/>
              <a:t>Write events in order</a:t>
            </a:r>
          </a:p>
          <a:p>
            <a:pPr marL="457200" indent="-457200">
              <a:buFont typeface="Arial" panose="020B0604020202020204" pitchFamily="34" charset="0"/>
              <a:buChar char="•"/>
            </a:pPr>
            <a:r>
              <a:rPr lang="en-US" sz="2400" dirty="0"/>
              <a:t>Open with Dear Diary</a:t>
            </a:r>
            <a:endParaRPr lang="en-GB" sz="2400" b="1" u="sng" dirty="0"/>
          </a:p>
        </p:txBody>
      </p:sp>
      <p:sp>
        <p:nvSpPr>
          <p:cNvPr id="4" name="TextBox 3"/>
          <p:cNvSpPr txBox="1"/>
          <p:nvPr/>
        </p:nvSpPr>
        <p:spPr>
          <a:xfrm>
            <a:off x="6698551" y="1644668"/>
            <a:ext cx="3583787" cy="3785652"/>
          </a:xfrm>
          <a:prstGeom prst="rect">
            <a:avLst/>
          </a:prstGeom>
          <a:noFill/>
        </p:spPr>
        <p:txBody>
          <a:bodyPr wrap="square" rtlCol="0">
            <a:spAutoFit/>
          </a:bodyPr>
          <a:lstStyle/>
          <a:p>
            <a:pPr algn="ctr"/>
            <a:r>
              <a:rPr lang="en-US" sz="2400" b="1" u="sng" dirty="0"/>
              <a:t>Stories</a:t>
            </a:r>
            <a:r>
              <a:rPr lang="en-US" dirty="0"/>
              <a:t> </a:t>
            </a:r>
          </a:p>
          <a:p>
            <a:pPr marL="285750" indent="-285750">
              <a:buFont typeface="Arial" panose="020B0604020202020204" pitchFamily="34" charset="0"/>
              <a:buChar char="•"/>
            </a:pPr>
            <a:r>
              <a:rPr lang="en-US" sz="2400" dirty="0"/>
              <a:t>Use some story language </a:t>
            </a:r>
          </a:p>
          <a:p>
            <a:pPr marL="285750" indent="-285750">
              <a:buFont typeface="Arial" panose="020B0604020202020204" pitchFamily="34" charset="0"/>
              <a:buChar char="•"/>
            </a:pPr>
            <a:r>
              <a:rPr lang="en-US" sz="2400" dirty="0"/>
              <a:t>Include and describe a character</a:t>
            </a:r>
          </a:p>
          <a:p>
            <a:pPr marL="285750" indent="-285750">
              <a:buFont typeface="Arial" panose="020B0604020202020204" pitchFamily="34" charset="0"/>
              <a:buChar char="•"/>
            </a:pPr>
            <a:r>
              <a:rPr lang="en-US" sz="2400" dirty="0"/>
              <a:t>Include and describe the setting</a:t>
            </a:r>
          </a:p>
          <a:p>
            <a:pPr marL="285750" indent="-285750">
              <a:buFont typeface="Arial" panose="020B0604020202020204" pitchFamily="34" charset="0"/>
              <a:buChar char="•"/>
            </a:pPr>
            <a:r>
              <a:rPr lang="en-US" sz="2400" dirty="0"/>
              <a:t>Write simple sentences in sequence</a:t>
            </a:r>
          </a:p>
          <a:p>
            <a:pPr marL="285750" indent="-285750">
              <a:buFont typeface="Arial" panose="020B0604020202020204" pitchFamily="34" charset="0"/>
              <a:buChar char="•"/>
            </a:pPr>
            <a:r>
              <a:rPr lang="en-US" sz="2400" dirty="0"/>
              <a:t>Include a beginning, middle and end </a:t>
            </a:r>
            <a:endParaRPr lang="en-GB" sz="2400" dirty="0"/>
          </a:p>
        </p:txBody>
      </p:sp>
    </p:spTree>
    <p:extLst>
      <p:ext uri="{BB962C8B-B14F-4D97-AF65-F5344CB8AC3E}">
        <p14:creationId xmlns:p14="http://schemas.microsoft.com/office/powerpoint/2010/main" val="165444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592428"/>
            <a:ext cx="10947042" cy="553998"/>
          </a:xfrm>
          <a:prstGeom prst="rect">
            <a:avLst/>
          </a:prstGeom>
          <a:noFill/>
        </p:spPr>
        <p:txBody>
          <a:bodyPr wrap="square" rtlCol="0">
            <a:spAutoFit/>
          </a:bodyPr>
          <a:lstStyle/>
          <a:p>
            <a:pPr algn="ctr"/>
            <a:r>
              <a:rPr lang="en-GB" sz="3000" b="1" u="sng" dirty="0"/>
              <a:t>Writing in Year 1</a:t>
            </a:r>
          </a:p>
        </p:txBody>
      </p:sp>
      <p:sp>
        <p:nvSpPr>
          <p:cNvPr id="6" name="TextBox 5"/>
          <p:cNvSpPr txBox="1"/>
          <p:nvPr/>
        </p:nvSpPr>
        <p:spPr>
          <a:xfrm>
            <a:off x="8423238" y="1146426"/>
            <a:ext cx="3363685" cy="3416320"/>
          </a:xfrm>
          <a:prstGeom prst="rect">
            <a:avLst/>
          </a:prstGeom>
          <a:noFill/>
        </p:spPr>
        <p:txBody>
          <a:bodyPr wrap="square" rtlCol="0">
            <a:spAutoFit/>
          </a:bodyPr>
          <a:lstStyle/>
          <a:p>
            <a:pPr algn="ctr"/>
            <a:r>
              <a:rPr lang="en-US" sz="2400" b="1" u="sng" dirty="0"/>
              <a:t>Instructions</a:t>
            </a:r>
            <a:r>
              <a:rPr lang="en-US" sz="2400" dirty="0"/>
              <a:t> </a:t>
            </a:r>
          </a:p>
          <a:p>
            <a:pPr marL="285750" indent="-285750">
              <a:buFont typeface="Arial" panose="020B0604020202020204" pitchFamily="34" charset="0"/>
              <a:buChar char="•"/>
            </a:pPr>
            <a:r>
              <a:rPr lang="en-US" sz="2400" dirty="0"/>
              <a:t>Write simple, clear sentences </a:t>
            </a:r>
          </a:p>
          <a:p>
            <a:pPr marL="285750" indent="-285750">
              <a:buFont typeface="Arial" panose="020B0604020202020204" pitchFamily="34" charset="0"/>
              <a:buChar char="•"/>
            </a:pPr>
            <a:r>
              <a:rPr lang="en-US" sz="2400" dirty="0"/>
              <a:t>Start sentences with a command</a:t>
            </a:r>
          </a:p>
          <a:p>
            <a:pPr marL="285750" indent="-285750">
              <a:buFont typeface="Arial" panose="020B0604020202020204" pitchFamily="34" charset="0"/>
              <a:buChar char="•"/>
            </a:pPr>
            <a:r>
              <a:rPr lang="en-US" sz="2400" dirty="0"/>
              <a:t>Keep to the correct order of the steps to be followed </a:t>
            </a:r>
          </a:p>
          <a:p>
            <a:endParaRPr lang="en-GB" sz="2400" dirty="0"/>
          </a:p>
        </p:txBody>
      </p:sp>
      <p:sp>
        <p:nvSpPr>
          <p:cNvPr id="7" name="TextBox 6"/>
          <p:cNvSpPr txBox="1"/>
          <p:nvPr/>
        </p:nvSpPr>
        <p:spPr>
          <a:xfrm>
            <a:off x="468573" y="1188753"/>
            <a:ext cx="3583787" cy="2677656"/>
          </a:xfrm>
          <a:prstGeom prst="rect">
            <a:avLst/>
          </a:prstGeom>
          <a:noFill/>
        </p:spPr>
        <p:txBody>
          <a:bodyPr wrap="square" rtlCol="0">
            <a:spAutoFit/>
          </a:bodyPr>
          <a:lstStyle/>
          <a:p>
            <a:pPr algn="ctr"/>
            <a:r>
              <a:rPr lang="en-US" sz="2400" b="1" u="sng" dirty="0"/>
              <a:t>Letters</a:t>
            </a:r>
            <a:r>
              <a:rPr lang="en-US" sz="2400" dirty="0"/>
              <a:t> </a:t>
            </a:r>
          </a:p>
          <a:p>
            <a:pPr marL="285750" indent="-285750">
              <a:buFont typeface="Arial" panose="020B0604020202020204" pitchFamily="34" charset="0"/>
              <a:buChar char="•"/>
            </a:pPr>
            <a:r>
              <a:rPr lang="en-US" sz="2400" dirty="0"/>
              <a:t>Write in 1st person</a:t>
            </a:r>
          </a:p>
          <a:p>
            <a:pPr marL="285750" indent="-285750">
              <a:buFont typeface="Arial" panose="020B0604020202020204" pitchFamily="34" charset="0"/>
              <a:buChar char="•"/>
            </a:pPr>
            <a:r>
              <a:rPr lang="en-US" sz="2400" dirty="0"/>
              <a:t>Write simple sentences in sequence </a:t>
            </a:r>
          </a:p>
          <a:p>
            <a:pPr marL="285750" indent="-285750">
              <a:buFont typeface="Arial" panose="020B0604020202020204" pitchFamily="34" charset="0"/>
              <a:buChar char="•"/>
            </a:pPr>
            <a:r>
              <a:rPr lang="en-US" sz="2400" dirty="0"/>
              <a:t>Begin to link events using and </a:t>
            </a:r>
          </a:p>
        </p:txBody>
      </p:sp>
      <p:sp>
        <p:nvSpPr>
          <p:cNvPr id="8" name="TextBox 7"/>
          <p:cNvSpPr txBox="1"/>
          <p:nvPr/>
        </p:nvSpPr>
        <p:spPr>
          <a:xfrm>
            <a:off x="4286934" y="3294708"/>
            <a:ext cx="3583787" cy="2308324"/>
          </a:xfrm>
          <a:prstGeom prst="rect">
            <a:avLst/>
          </a:prstGeom>
          <a:noFill/>
        </p:spPr>
        <p:txBody>
          <a:bodyPr wrap="square" rtlCol="0">
            <a:spAutoFit/>
          </a:bodyPr>
          <a:lstStyle/>
          <a:p>
            <a:pPr algn="ctr"/>
            <a:r>
              <a:rPr lang="en-US" sz="2000" b="1" u="sng" dirty="0"/>
              <a:t>Non-Fiction</a:t>
            </a:r>
          </a:p>
          <a:p>
            <a:pPr marL="285750" indent="-285750">
              <a:buFont typeface="Arial" panose="020B0604020202020204" pitchFamily="34" charset="0"/>
              <a:buChar char="•"/>
            </a:pPr>
            <a:r>
              <a:rPr lang="en-US" sz="2000" dirty="0"/>
              <a:t>Write simple sentences linked to the topic </a:t>
            </a:r>
          </a:p>
          <a:p>
            <a:pPr marL="285750" indent="-285750">
              <a:buFont typeface="Arial" panose="020B0604020202020204" pitchFamily="34" charset="0"/>
              <a:buChar char="•"/>
            </a:pPr>
            <a:r>
              <a:rPr lang="en-US" sz="2000" dirty="0"/>
              <a:t>Write in the present tense </a:t>
            </a:r>
          </a:p>
          <a:p>
            <a:pPr marL="285750" indent="-285750">
              <a:buFont typeface="Arial" panose="020B0604020202020204" pitchFamily="34" charset="0"/>
              <a:buChar char="•"/>
            </a:pPr>
            <a:r>
              <a:rPr lang="en-US" sz="2000" dirty="0"/>
              <a:t>Link ideas through subject or pronoun e.g. Bats are black. They fly at night</a:t>
            </a:r>
            <a:r>
              <a:rPr lang="en-US" sz="2400" dirty="0"/>
              <a:t>. </a:t>
            </a:r>
          </a:p>
        </p:txBody>
      </p:sp>
    </p:spTree>
    <p:extLst>
      <p:ext uri="{BB962C8B-B14F-4D97-AF65-F5344CB8AC3E}">
        <p14:creationId xmlns:p14="http://schemas.microsoft.com/office/powerpoint/2010/main" val="145171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3734" y="566670"/>
            <a:ext cx="2633865" cy="553998"/>
          </a:xfrm>
          <a:prstGeom prst="rect">
            <a:avLst/>
          </a:prstGeom>
          <a:noFill/>
        </p:spPr>
        <p:txBody>
          <a:bodyPr wrap="square" rtlCol="0">
            <a:spAutoFit/>
          </a:bodyPr>
          <a:lstStyle/>
          <a:p>
            <a:pPr algn="ctr"/>
            <a:r>
              <a:rPr lang="en-GB" sz="3000" b="1" u="sng" dirty="0"/>
              <a:t>Autumn</a:t>
            </a:r>
          </a:p>
        </p:txBody>
      </p:sp>
      <p:sp>
        <p:nvSpPr>
          <p:cNvPr id="9" name="TextBox 8"/>
          <p:cNvSpPr txBox="1"/>
          <p:nvPr/>
        </p:nvSpPr>
        <p:spPr>
          <a:xfrm>
            <a:off x="4512669" y="575159"/>
            <a:ext cx="2633865" cy="553998"/>
          </a:xfrm>
          <a:prstGeom prst="rect">
            <a:avLst/>
          </a:prstGeom>
          <a:noFill/>
        </p:spPr>
        <p:txBody>
          <a:bodyPr wrap="square" rtlCol="0">
            <a:spAutoFit/>
          </a:bodyPr>
          <a:lstStyle/>
          <a:p>
            <a:pPr algn="ctr"/>
            <a:r>
              <a:rPr lang="en-GB" sz="3000" b="1" u="sng" dirty="0"/>
              <a:t>Spring</a:t>
            </a:r>
          </a:p>
        </p:txBody>
      </p:sp>
      <p:sp>
        <p:nvSpPr>
          <p:cNvPr id="10" name="TextBox 9"/>
          <p:cNvSpPr txBox="1"/>
          <p:nvPr/>
        </p:nvSpPr>
        <p:spPr>
          <a:xfrm>
            <a:off x="8342435" y="566670"/>
            <a:ext cx="2633865" cy="553998"/>
          </a:xfrm>
          <a:prstGeom prst="rect">
            <a:avLst/>
          </a:prstGeom>
          <a:noFill/>
        </p:spPr>
        <p:txBody>
          <a:bodyPr wrap="square" rtlCol="0">
            <a:spAutoFit/>
          </a:bodyPr>
          <a:lstStyle/>
          <a:p>
            <a:pPr algn="ctr"/>
            <a:r>
              <a:rPr lang="en-GB" sz="3000" b="1" u="sng" dirty="0"/>
              <a:t>Summer</a:t>
            </a:r>
          </a:p>
        </p:txBody>
      </p:sp>
      <p:sp>
        <p:nvSpPr>
          <p:cNvPr id="11" name="AutoShape 2" descr="Lost and Found: Oliver Jeffers : Jeffers, Oliver, Jeffers, Oliver:  Amazon.co.uk: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a:stretch>
            <a:fillRect/>
          </a:stretch>
        </p:blipFill>
        <p:spPr>
          <a:xfrm>
            <a:off x="1511991" y="2916381"/>
            <a:ext cx="1575910" cy="1640379"/>
          </a:xfrm>
          <a:prstGeom prst="rect">
            <a:avLst/>
          </a:prstGeom>
        </p:spPr>
      </p:pic>
      <p:pic>
        <p:nvPicPr>
          <p:cNvPr id="15" name="Picture 14"/>
          <p:cNvPicPr>
            <a:picLocks noChangeAspect="1"/>
          </p:cNvPicPr>
          <p:nvPr/>
        </p:nvPicPr>
        <p:blipFill>
          <a:blip r:embed="rId4"/>
          <a:stretch>
            <a:fillRect/>
          </a:stretch>
        </p:blipFill>
        <p:spPr>
          <a:xfrm>
            <a:off x="1515424" y="4641913"/>
            <a:ext cx="1572477" cy="1626663"/>
          </a:xfrm>
          <a:prstGeom prst="rect">
            <a:avLst/>
          </a:prstGeom>
        </p:spPr>
      </p:pic>
      <p:pic>
        <p:nvPicPr>
          <p:cNvPr id="16" name="Picture 15"/>
          <p:cNvPicPr>
            <a:picLocks noChangeAspect="1"/>
          </p:cNvPicPr>
          <p:nvPr/>
        </p:nvPicPr>
        <p:blipFill>
          <a:blip r:embed="rId5"/>
          <a:stretch>
            <a:fillRect/>
          </a:stretch>
        </p:blipFill>
        <p:spPr>
          <a:xfrm>
            <a:off x="4853500" y="1120668"/>
            <a:ext cx="2021286" cy="2564406"/>
          </a:xfrm>
          <a:prstGeom prst="rect">
            <a:avLst/>
          </a:prstGeom>
        </p:spPr>
      </p:pic>
      <p:pic>
        <p:nvPicPr>
          <p:cNvPr id="17" name="Picture 16"/>
          <p:cNvPicPr>
            <a:picLocks noChangeAspect="1"/>
          </p:cNvPicPr>
          <p:nvPr/>
        </p:nvPicPr>
        <p:blipFill rotWithShape="1">
          <a:blip r:embed="rId6"/>
          <a:srcRect t="12764" b="13295"/>
          <a:stretch/>
        </p:blipFill>
        <p:spPr>
          <a:xfrm>
            <a:off x="4726484" y="3834769"/>
            <a:ext cx="2271132" cy="2518960"/>
          </a:xfrm>
          <a:prstGeom prst="rect">
            <a:avLst/>
          </a:prstGeom>
        </p:spPr>
      </p:pic>
      <p:sp>
        <p:nvSpPr>
          <p:cNvPr id="18" name="AutoShape 6" descr="Toys in Space: Amazon.co.uk: Grey, Mini: 9781849415613: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7"/>
          <a:stretch>
            <a:fillRect/>
          </a:stretch>
        </p:blipFill>
        <p:spPr>
          <a:xfrm>
            <a:off x="8553941" y="1145720"/>
            <a:ext cx="2210852" cy="2514302"/>
          </a:xfrm>
          <a:prstGeom prst="rect">
            <a:avLst/>
          </a:prstGeom>
        </p:spPr>
      </p:pic>
      <p:sp>
        <p:nvSpPr>
          <p:cNvPr id="20" name="AutoShape 8" descr="Goldilocks and just the one bear - read aloud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8"/>
          <a:stretch>
            <a:fillRect/>
          </a:stretch>
        </p:blipFill>
        <p:spPr>
          <a:xfrm>
            <a:off x="8553941" y="3834769"/>
            <a:ext cx="2210852" cy="2549356"/>
          </a:xfrm>
          <a:prstGeom prst="rect">
            <a:avLst/>
          </a:prstGeom>
        </p:spPr>
      </p:pic>
      <p:pic>
        <p:nvPicPr>
          <p:cNvPr id="3" name="Picture 2">
            <a:extLst>
              <a:ext uri="{FF2B5EF4-FFF2-40B4-BE49-F238E27FC236}">
                <a16:creationId xmlns:a16="http://schemas.microsoft.com/office/drawing/2014/main" id="{5E70EF7D-2374-FC82-429B-14491F8B630E}"/>
              </a:ext>
            </a:extLst>
          </p:cNvPr>
          <p:cNvPicPr>
            <a:picLocks noChangeAspect="1"/>
          </p:cNvPicPr>
          <p:nvPr/>
        </p:nvPicPr>
        <p:blipFill>
          <a:blip r:embed="rId9"/>
          <a:stretch>
            <a:fillRect/>
          </a:stretch>
        </p:blipFill>
        <p:spPr>
          <a:xfrm>
            <a:off x="1546162" y="1310815"/>
            <a:ext cx="1589008" cy="1415419"/>
          </a:xfrm>
          <a:prstGeom prst="rect">
            <a:avLst/>
          </a:prstGeom>
        </p:spPr>
      </p:pic>
    </p:spTree>
    <p:extLst>
      <p:ext uri="{BB962C8B-B14F-4D97-AF65-F5344CB8AC3E}">
        <p14:creationId xmlns:p14="http://schemas.microsoft.com/office/powerpoint/2010/main" val="159834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1370</Words>
  <Application>Microsoft Office PowerPoint</Application>
  <PresentationFormat>Widescreen</PresentationFormat>
  <Paragraphs>162</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Avenir Next LT Pro Light</vt:lpstr>
      <vt:lpstr>Calibri</vt:lpstr>
      <vt:lpstr>Garamond</vt:lpstr>
      <vt:lpstr>SavonVTI</vt:lpstr>
      <vt:lpstr>Year 1  Curriculum and  Expectations</vt:lpstr>
      <vt:lpstr>PowerPoint Presentation</vt:lpstr>
      <vt:lpstr>Core Subjects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 Subjects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2022-08-25T14:22:39Z</dcterms:created>
  <dcterms:modified xsi:type="dcterms:W3CDTF">2025-09-04T14:46:42Z</dcterms:modified>
</cp:coreProperties>
</file>