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68" r:id="rId3"/>
    <p:sldId id="264" r:id="rId4"/>
    <p:sldId id="271" r:id="rId5"/>
    <p:sldId id="274" r:id="rId6"/>
    <p:sldId id="275" r:id="rId7"/>
    <p:sldId id="277" r:id="rId8"/>
    <p:sldId id="278" r:id="rId9"/>
    <p:sldId id="284" r:id="rId10"/>
    <p:sldId id="291" r:id="rId11"/>
    <p:sldId id="292" r:id="rId12"/>
    <p:sldId id="281" r:id="rId13"/>
    <p:sldId id="290" r:id="rId14"/>
    <p:sldId id="282" r:id="rId15"/>
    <p:sldId id="283" r:id="rId16"/>
    <p:sldId id="288" r:id="rId17"/>
    <p:sldId id="27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
      <p:font typeface="Sassoon Infant Rg" panose="02000503030000020003" charset="0"/>
      <p:regular r:id="rId29"/>
      <p:bold r:id="rId30"/>
    </p:embeddedFont>
    <p:embeddedFont>
      <p:font typeface="Twinkl"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6F9"/>
    <a:srgbClr val="4DB1E3"/>
    <a:srgbClr val="00A8E7"/>
    <a:srgbClr val="E34192"/>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85" d="100"/>
          <a:sy n="85" d="100"/>
        </p:scale>
        <p:origin x="1176"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redcastleschool.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4F39F84-7029-B0D4-7709-39596929F84B}"/>
              </a:ext>
            </a:extLst>
          </p:cNvPr>
          <p:cNvSpPr/>
          <p:nvPr/>
        </p:nvSpPr>
        <p:spPr>
          <a:xfrm>
            <a:off x="4359349" y="680484"/>
            <a:ext cx="4167963" cy="1807535"/>
          </a:xfrm>
          <a:prstGeom prst="roundRect">
            <a:avLst/>
          </a:prstGeom>
          <a:solidFill>
            <a:srgbClr val="18A0D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Reception </a:t>
            </a:r>
          </a:p>
          <a:p>
            <a:pPr algn="ctr"/>
            <a:r>
              <a:rPr lang="en-US" sz="2000" dirty="0"/>
              <a:t>Open evening</a:t>
            </a:r>
          </a:p>
        </p:txBody>
      </p:sp>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Settle</a:t>
            </a:r>
            <a:br>
              <a:rPr lang="en-GB" dirty="0">
                <a:solidFill>
                  <a:srgbClr val="4DB1E3"/>
                </a:solidFill>
              </a:rPr>
            </a:br>
            <a:r>
              <a:rPr lang="en-GB" dirty="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t>Physical development:</a:t>
            </a:r>
          </a:p>
          <a:p>
            <a:pPr fontAlgn="base">
              <a:lnSpc>
                <a:spcPct val="100000"/>
              </a:lnSpc>
            </a:pPr>
            <a:r>
              <a:rPr lang="en-GB" dirty="0"/>
              <a:t>Walking up and down steps independently.</a:t>
            </a:r>
          </a:p>
          <a:p>
            <a:pPr fontAlgn="base">
              <a:lnSpc>
                <a:spcPct val="100000"/>
              </a:lnSpc>
            </a:pPr>
            <a:r>
              <a:rPr lang="en-GB" dirty="0"/>
              <a:t>Climbing, running and jumping and playing.</a:t>
            </a:r>
          </a:p>
          <a:p>
            <a:pPr fontAlgn="base">
              <a:lnSpc>
                <a:spcPct val="100000"/>
              </a:lnSpc>
            </a:pPr>
            <a:r>
              <a:rPr lang="en-GB" dirty="0"/>
              <a:t>Doing simple puzzles and craft activities, strengthening their grip with cutting and sticking. </a:t>
            </a:r>
          </a:p>
          <a:p>
            <a:pPr fontAlgn="base">
              <a:lnSpc>
                <a:spcPct val="100000"/>
              </a:lnSpc>
            </a:pPr>
            <a:endParaRPr lang="en-GB" dirty="0"/>
          </a:p>
          <a:p>
            <a:pPr marL="0" lvl="0" indent="0">
              <a:lnSpc>
                <a:spcPct val="100000"/>
              </a:lnSpc>
              <a:spcBef>
                <a:spcPts val="0"/>
              </a:spcBef>
              <a:buNone/>
            </a:pPr>
            <a:r>
              <a:rPr lang="en-GB" sz="1600" b="1" dirty="0">
                <a:latin typeface="Twinkl"/>
                <a:ea typeface="+mn-ea"/>
              </a:rPr>
              <a:t>Healthy routines:</a:t>
            </a:r>
          </a:p>
          <a:p>
            <a:pPr marL="0" lvl="0" indent="0">
              <a:lnSpc>
                <a:spcPct val="100000"/>
              </a:lnSpc>
              <a:spcBef>
                <a:spcPts val="0"/>
              </a:spcBef>
              <a:buNone/>
            </a:pPr>
            <a:endParaRPr lang="en-GB" sz="1600" b="1" dirty="0">
              <a:latin typeface="Twinkl"/>
              <a:ea typeface="+mn-ea"/>
            </a:endParaRPr>
          </a:p>
          <a:p>
            <a:pPr>
              <a:lnSpc>
                <a:spcPct val="100000"/>
              </a:lnSpc>
              <a:spcBef>
                <a:spcPts val="0"/>
              </a:spcBef>
            </a:pPr>
            <a:r>
              <a:rPr lang="en-GB" sz="1600" dirty="0"/>
              <a:t>Going to bed around the same time each night.</a:t>
            </a:r>
          </a:p>
          <a:p>
            <a:pPr>
              <a:lnSpc>
                <a:spcPct val="100000"/>
              </a:lnSpc>
              <a:spcBef>
                <a:spcPts val="0"/>
              </a:spcBef>
            </a:pPr>
            <a:r>
              <a:rPr lang="en-GB" sz="1600" dirty="0"/>
              <a:t>Limiting screen time.</a:t>
            </a:r>
          </a:p>
          <a:p>
            <a:pPr>
              <a:lnSpc>
                <a:spcPct val="100000"/>
              </a:lnSpc>
              <a:spcBef>
                <a:spcPts val="0"/>
              </a:spcBef>
            </a:pPr>
            <a:r>
              <a:rPr lang="en-GB" sz="1600" dirty="0"/>
              <a:t>Eating healthy diet and trying new foods.</a:t>
            </a:r>
          </a:p>
          <a:p>
            <a:pPr marL="0" indent="0">
              <a:lnSpc>
                <a:spcPct val="100000"/>
              </a:lnSpc>
              <a:spcBef>
                <a:spcPts val="0"/>
              </a:spcBef>
              <a:buNone/>
            </a:pPr>
            <a:endParaRPr lang="en-GB" sz="1600" dirty="0"/>
          </a:p>
          <a:p>
            <a:pPr marL="0" lvl="0" indent="0">
              <a:lnSpc>
                <a:spcPct val="100000"/>
              </a:lnSpc>
              <a:spcBef>
                <a:spcPts val="0"/>
              </a:spcBef>
              <a:buNone/>
            </a:pPr>
            <a:endParaRPr lang="en-GB" sz="1600" b="1" dirty="0">
              <a:latin typeface="Twinkl"/>
              <a:ea typeface="+mn-ea"/>
            </a:endParaRPr>
          </a:p>
          <a:p>
            <a:pPr fontAlgn="base">
              <a:lnSpc>
                <a:spcPct val="100000"/>
              </a:lnSpc>
            </a:pPr>
            <a:endParaRPr lang="en-GB" dirty="0"/>
          </a:p>
          <a:p>
            <a:pPr fontAlgn="base">
              <a:lnSpc>
                <a:spcPct val="100000"/>
              </a:lnSpc>
            </a:pPr>
            <a:endParaRPr lang="en-GB" dirty="0"/>
          </a:p>
          <a:p>
            <a:pPr fontAlgn="base">
              <a:lnSpc>
                <a:spcPct val="100000"/>
              </a:lnSpc>
            </a:pPr>
            <a:endParaRPr lang="en-GB" dirty="0"/>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10789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96A83C21-C126-FABB-7187-A45BD1D48E12}"/>
              </a:ext>
            </a:extLst>
          </p:cNvPr>
          <p:cNvSpPr>
            <a:spLocks noGrp="1"/>
          </p:cNvSpPr>
          <p:nvPr>
            <p:ph type="title"/>
          </p:nvPr>
        </p:nvSpPr>
        <p:spPr>
          <a:xfrm>
            <a:off x="461962" y="441326"/>
            <a:ext cx="8220075" cy="993775"/>
          </a:xfrm>
        </p:spPr>
        <p:txBody>
          <a:bodyPr/>
          <a:lstStyle/>
          <a:p>
            <a:pPr eaLnBrk="1" hangingPunct="1"/>
            <a:r>
              <a:rPr lang="en-GB" altLang="en-US" sz="3600" dirty="0">
                <a:solidFill>
                  <a:srgbClr val="DD215B"/>
                </a:solidFill>
                <a:latin typeface="Twinkl" panose="02000000000000000000" pitchFamily="2" charset="77"/>
              </a:rPr>
              <a:t>E</a:t>
            </a:r>
            <a:r>
              <a:rPr lang="en-GB" altLang="en-US" sz="3600" dirty="0">
                <a:solidFill>
                  <a:srgbClr val="F3CA4C"/>
                </a:solidFill>
                <a:latin typeface="Twinkl" panose="02000000000000000000" pitchFamily="2" charset="77"/>
              </a:rPr>
              <a:t>a</a:t>
            </a:r>
            <a:r>
              <a:rPr lang="en-GB" altLang="en-US" sz="3600" dirty="0">
                <a:solidFill>
                  <a:srgbClr val="23A7F9"/>
                </a:solidFill>
                <a:latin typeface="Twinkl" panose="02000000000000000000" pitchFamily="2" charset="77"/>
              </a:rPr>
              <a:t>r</a:t>
            </a:r>
            <a:r>
              <a:rPr lang="en-GB" altLang="en-US" sz="3600" dirty="0">
                <a:solidFill>
                  <a:srgbClr val="FF7E00"/>
                </a:solidFill>
                <a:latin typeface="Twinkl" panose="02000000000000000000" pitchFamily="2" charset="77"/>
              </a:rPr>
              <a:t>l</a:t>
            </a:r>
            <a:r>
              <a:rPr lang="en-GB" altLang="en-US" sz="3600" dirty="0">
                <a:solidFill>
                  <a:srgbClr val="92CE30"/>
                </a:solidFill>
                <a:latin typeface="Twinkl" panose="02000000000000000000" pitchFamily="2" charset="77"/>
              </a:rPr>
              <a:t>y</a:t>
            </a:r>
            <a:r>
              <a:rPr lang="en-GB" altLang="en-US" sz="3600" dirty="0">
                <a:latin typeface="Twinkl" panose="02000000000000000000" pitchFamily="2" charset="77"/>
              </a:rPr>
              <a:t> </a:t>
            </a:r>
            <a:r>
              <a:rPr lang="en-GB" altLang="en-US" sz="3600" dirty="0">
                <a:solidFill>
                  <a:srgbClr val="611A92"/>
                </a:solidFill>
                <a:latin typeface="Twinkl" panose="02000000000000000000" pitchFamily="2" charset="77"/>
              </a:rPr>
              <a:t>Y</a:t>
            </a:r>
            <a:r>
              <a:rPr lang="en-GB" altLang="en-US" sz="3600" dirty="0">
                <a:solidFill>
                  <a:srgbClr val="04AA94"/>
                </a:solidFill>
                <a:latin typeface="Twinkl" panose="02000000000000000000" pitchFamily="2" charset="77"/>
              </a:rPr>
              <a:t>e</a:t>
            </a:r>
            <a:r>
              <a:rPr lang="en-GB" altLang="en-US" sz="3600" dirty="0">
                <a:solidFill>
                  <a:srgbClr val="DD215B"/>
                </a:solidFill>
                <a:latin typeface="Twinkl" panose="02000000000000000000" pitchFamily="2" charset="77"/>
              </a:rPr>
              <a:t>a</a:t>
            </a:r>
            <a:r>
              <a:rPr lang="en-GB" altLang="en-US" sz="3600" dirty="0">
                <a:solidFill>
                  <a:srgbClr val="F3CA4C"/>
                </a:solidFill>
                <a:latin typeface="Twinkl" panose="02000000000000000000" pitchFamily="2" charset="77"/>
              </a:rPr>
              <a:t>r</a:t>
            </a:r>
            <a:r>
              <a:rPr lang="en-GB" altLang="en-US" sz="3600" dirty="0">
                <a:solidFill>
                  <a:srgbClr val="23A7F9"/>
                </a:solidFill>
                <a:latin typeface="Twinkl" panose="02000000000000000000" pitchFamily="2" charset="77"/>
              </a:rPr>
              <a:t>s</a:t>
            </a:r>
            <a:r>
              <a:rPr lang="en-GB" altLang="en-US" sz="3600" dirty="0">
                <a:latin typeface="Twinkl" panose="02000000000000000000" pitchFamily="2" charset="77"/>
              </a:rPr>
              <a:t> </a:t>
            </a:r>
            <a:r>
              <a:rPr lang="en-GB" altLang="en-US" sz="3600" dirty="0">
                <a:solidFill>
                  <a:srgbClr val="23A7F9"/>
                </a:solidFill>
                <a:latin typeface="Twinkl" panose="02000000000000000000" pitchFamily="2" charset="77"/>
              </a:rPr>
              <a:t>Curriculum</a:t>
            </a:r>
          </a:p>
        </p:txBody>
      </p:sp>
      <p:sp>
        <p:nvSpPr>
          <p:cNvPr id="9" name="Content Placeholder 21">
            <a:extLst>
              <a:ext uri="{FF2B5EF4-FFF2-40B4-BE49-F238E27FC236}">
                <a16:creationId xmlns:a16="http://schemas.microsoft.com/office/drawing/2014/main" id="{A7B8D497-3B64-CE38-4AA4-D494557A61FE}"/>
              </a:ext>
            </a:extLst>
          </p:cNvPr>
          <p:cNvSpPr txBox="1">
            <a:spLocks/>
          </p:cNvSpPr>
          <p:nvPr/>
        </p:nvSpPr>
        <p:spPr>
          <a:xfrm>
            <a:off x="666750" y="1254125"/>
            <a:ext cx="7848600" cy="4578350"/>
          </a:xfrm>
          <a:prstGeom prst="roundRect">
            <a:avLst>
              <a:gd name="adj" fmla="val 2583"/>
            </a:avLst>
          </a:prstGeom>
        </p:spPr>
        <p:txBody>
          <a:bodyPr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r>
              <a:rPr lang="en-GB" altLang="en-US" sz="1600" dirty="0">
                <a:solidFill>
                  <a:schemeClr val="tx1"/>
                </a:solidFill>
                <a:latin typeface="Twinkl" panose="02000000000000000000" pitchFamily="2" charset="77"/>
                <a:ea typeface="Calibri" panose="020F0502020204030204" pitchFamily="34" charset="0"/>
                <a:cs typeface="Times New Roman" panose="02020603050405020304" pitchFamily="18" charset="0"/>
              </a:rPr>
              <a:t>Activities in Reception class are carefully</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planned and organised in order to provide a range of learning experiences. </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There are 7 Areas of Learning in the Early Years Foundation Stage (EYFS), which activities are planned around:</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marL="285750" indent="-285750">
              <a:lnSpc>
                <a:spcPct val="100000"/>
              </a:lnSpc>
              <a:spcBef>
                <a:spcPct val="0"/>
              </a:spcBef>
              <a:defRPr/>
            </a:pPr>
            <a:r>
              <a:rPr lang="en-GB" altLang="en-US" sz="1500" b="1" dirty="0">
                <a:solidFill>
                  <a:srgbClr val="DD215B"/>
                </a:solidFill>
                <a:latin typeface="Twinkl" panose="02000000000000000000" pitchFamily="2" charset="77"/>
                <a:ea typeface="Calibri" panose="020F0502020204030204" pitchFamily="34" charset="0"/>
                <a:cs typeface="Times New Roman" panose="02020603050405020304" pitchFamily="18" charset="0"/>
              </a:rPr>
              <a:t>Personal, Social and Emotional Development</a:t>
            </a:r>
          </a:p>
          <a:p>
            <a:pPr marL="285750" indent="-285750">
              <a:lnSpc>
                <a:spcPct val="100000"/>
              </a:lnSpc>
              <a:spcBef>
                <a:spcPct val="0"/>
              </a:spcBef>
              <a:defRPr/>
            </a:pPr>
            <a:r>
              <a:rPr lang="en-GB" altLang="en-US" sz="1500" b="1" dirty="0">
                <a:solidFill>
                  <a:srgbClr val="F3CA4C"/>
                </a:solidFill>
                <a:latin typeface="Twinkl" panose="02000000000000000000" pitchFamily="2" charset="77"/>
                <a:ea typeface="Calibri" panose="020F0502020204030204" pitchFamily="34" charset="0"/>
                <a:cs typeface="Times New Roman" panose="02020603050405020304" pitchFamily="18" charset="0"/>
              </a:rPr>
              <a:t>Physical Development</a:t>
            </a:r>
          </a:p>
          <a:p>
            <a:pPr marL="285750" indent="-285750">
              <a:lnSpc>
                <a:spcPct val="100000"/>
              </a:lnSpc>
              <a:spcBef>
                <a:spcPct val="0"/>
              </a:spcBef>
              <a:defRPr/>
            </a:pPr>
            <a:r>
              <a:rPr lang="en-GB" altLang="en-US" sz="1500" b="1" dirty="0">
                <a:solidFill>
                  <a:srgbClr val="23A7F9"/>
                </a:solidFill>
                <a:latin typeface="Twinkl" panose="02000000000000000000" pitchFamily="2" charset="77"/>
                <a:ea typeface="Calibri" panose="020F0502020204030204" pitchFamily="34" charset="0"/>
                <a:cs typeface="Times New Roman" panose="02020603050405020304" pitchFamily="18" charset="0"/>
              </a:rPr>
              <a:t>Communication and Language</a:t>
            </a:r>
          </a:p>
          <a:p>
            <a:pPr marL="285750" indent="-285750">
              <a:lnSpc>
                <a:spcPct val="100000"/>
              </a:lnSpc>
              <a:spcBef>
                <a:spcPct val="0"/>
              </a:spcBef>
              <a:defRPr/>
            </a:pPr>
            <a:r>
              <a:rPr lang="en-GB" altLang="en-US" sz="1500" b="1" dirty="0">
                <a:solidFill>
                  <a:srgbClr val="92CE30"/>
                </a:solidFill>
                <a:latin typeface="Twinkl" panose="02000000000000000000" pitchFamily="2" charset="77"/>
                <a:ea typeface="Calibri" panose="020F0502020204030204" pitchFamily="34" charset="0"/>
                <a:cs typeface="Times New Roman" panose="02020603050405020304" pitchFamily="18" charset="0"/>
              </a:rPr>
              <a:t>Literacy</a:t>
            </a:r>
          </a:p>
          <a:p>
            <a:pPr marL="285750" indent="-285750">
              <a:lnSpc>
                <a:spcPct val="100000"/>
              </a:lnSpc>
              <a:spcBef>
                <a:spcPct val="0"/>
              </a:spcBef>
              <a:defRPr/>
            </a:pPr>
            <a:r>
              <a:rPr lang="en-GB" altLang="en-US" sz="1500" b="1" dirty="0">
                <a:solidFill>
                  <a:srgbClr val="FF7E00"/>
                </a:solidFill>
                <a:latin typeface="Twinkl" panose="02000000000000000000" pitchFamily="2" charset="77"/>
                <a:ea typeface="Calibri" panose="020F0502020204030204" pitchFamily="34" charset="0"/>
                <a:cs typeface="Times New Roman" panose="02020603050405020304" pitchFamily="18" charset="0"/>
              </a:rPr>
              <a:t>Mathematics</a:t>
            </a:r>
          </a:p>
          <a:p>
            <a:pPr marL="285750" indent="-285750">
              <a:lnSpc>
                <a:spcPct val="100000"/>
              </a:lnSpc>
              <a:spcBef>
                <a:spcPct val="0"/>
              </a:spcBef>
              <a:defRPr/>
            </a:pPr>
            <a:r>
              <a:rPr lang="en-GB" altLang="en-US" sz="1500" b="1" dirty="0">
                <a:solidFill>
                  <a:srgbClr val="611A92"/>
                </a:solidFill>
                <a:latin typeface="Twinkl" panose="02000000000000000000" pitchFamily="2" charset="77"/>
                <a:ea typeface="Calibri" panose="020F0502020204030204" pitchFamily="34" charset="0"/>
                <a:cs typeface="Times New Roman" panose="02020603050405020304" pitchFamily="18" charset="0"/>
              </a:rPr>
              <a:t>Understanding the World</a:t>
            </a:r>
          </a:p>
          <a:p>
            <a:pPr marL="285750" indent="-285750">
              <a:lnSpc>
                <a:spcPct val="100000"/>
              </a:lnSpc>
              <a:spcBef>
                <a:spcPct val="0"/>
              </a:spcBef>
              <a:defRPr/>
            </a:pPr>
            <a:r>
              <a:rPr lang="en-GB" altLang="en-US" sz="1500" b="1" dirty="0">
                <a:solidFill>
                  <a:srgbClr val="04AA94"/>
                </a:solidFill>
                <a:latin typeface="Twinkl" panose="02000000000000000000" pitchFamily="2" charset="77"/>
                <a:ea typeface="Calibri" panose="020F0502020204030204" pitchFamily="34" charset="0"/>
                <a:cs typeface="Times New Roman" panose="02020603050405020304" pitchFamily="18" charset="0"/>
              </a:rPr>
              <a:t>Expressive Arts and Design</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r>
              <a:rPr lang="en-GB" altLang="en-US" sz="1600" dirty="0">
                <a:latin typeface="Twinkl" panose="02000000000000000000" pitchFamily="2" charset="77"/>
                <a:cs typeface="Times New Roman" panose="02020603050405020304" pitchFamily="18" charset="0"/>
              </a:rPr>
              <a:t>Throughout the EYFS, children will be working towards the Early Learning Goals. These describe the level of attainment expected at the end of your child’s reception year in school.</a:t>
            </a:r>
            <a:endParaRPr lang="en-GB" altLang="en-US" sz="1600" dirty="0">
              <a:solidFill>
                <a:schemeClr val="tx1"/>
              </a:solidFill>
              <a:latin typeface="Twinkl" panose="02000000000000000000" pitchFamily="2" charset="77"/>
            </a:endParaRP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defRPr/>
            </a:pPr>
            <a:endParaRPr lang="en-GB" sz="1600" dirty="0">
              <a:latin typeface="Twinkl" panose="02000000000000000000" pitchFamily="2" charset="77"/>
            </a:endParaRPr>
          </a:p>
        </p:txBody>
      </p:sp>
    </p:spTree>
    <p:extLst>
      <p:ext uri="{BB962C8B-B14F-4D97-AF65-F5344CB8AC3E}">
        <p14:creationId xmlns:p14="http://schemas.microsoft.com/office/powerpoint/2010/main" val="41362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2" end="12"/>
                                            </p:txEl>
                                          </p:spTgt>
                                        </p:tgtEl>
                                        <p:attrNameLst>
                                          <p:attrName>style.visibility</p:attrName>
                                        </p:attrNameLst>
                                      </p:cBhvr>
                                      <p:to>
                                        <p:strVal val="visible"/>
                                      </p:to>
                                    </p:set>
                                    <p:animEffect transition="in" filter="fade">
                                      <p:cBhvr>
                                        <p:cTn id="5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r>
              <a:rPr lang="en-GB" dirty="0">
                <a:solidFill>
                  <a:srgbClr val="4DB1E3"/>
                </a:solidFill>
              </a:rPr>
              <a:t>Reception Baseline Assessment</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is a statutory assessment for all reception children in the country, covering Literacy, Communication &amp; Language and Maths. It comprises short, practical activities for the children to complete with their teacher. The children will not be aware that they are completing an assessment and it is not something that they can prepare for in advance, so please do not worry!</a:t>
            </a:r>
          </a:p>
          <a:p>
            <a:pPr marL="0" indent="0">
              <a:buNone/>
            </a:pPr>
            <a:endParaRPr lang="en-GB" dirty="0"/>
          </a:p>
          <a:p>
            <a:r>
              <a:rPr lang="en-GB" dirty="0"/>
              <a:t>It is used to measure progress between entering reception and leaving year 6 and you will receive a summary of your child’s assessment during the Autumn term.</a:t>
            </a:r>
          </a:p>
        </p:txBody>
      </p:sp>
      <p:pic>
        <p:nvPicPr>
          <p:cNvPr id="4" name="Picture 3" descr="A picture containing text, doll, vector graphics&#10;&#10;Description automatically generated">
            <a:extLst>
              <a:ext uri="{FF2B5EF4-FFF2-40B4-BE49-F238E27FC236}">
                <a16:creationId xmlns:a16="http://schemas.microsoft.com/office/drawing/2014/main" id="{39F5E60E-E604-AA65-0879-CCBCE7696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674" y="4137024"/>
            <a:ext cx="2472676" cy="2090057"/>
          </a:xfrm>
          <a:prstGeom prst="rect">
            <a:avLst/>
          </a:prstGeom>
        </p:spPr>
      </p:pic>
    </p:spTree>
    <p:extLst>
      <p:ext uri="{BB962C8B-B14F-4D97-AF65-F5344CB8AC3E}">
        <p14:creationId xmlns:p14="http://schemas.microsoft.com/office/powerpoint/2010/main" val="26726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63B18FD9-6133-2D0A-B814-2CA9CC799846}"/>
              </a:ext>
            </a:extLst>
          </p:cNvPr>
          <p:cNvSpPr>
            <a:spLocks noGrp="1"/>
          </p:cNvSpPr>
          <p:nvPr>
            <p:ph type="title"/>
          </p:nvPr>
        </p:nvSpPr>
        <p:spPr>
          <a:xfrm>
            <a:off x="457200" y="479425"/>
            <a:ext cx="8220075" cy="993775"/>
          </a:xfrm>
        </p:spPr>
        <p:txBody>
          <a:bodyPr/>
          <a:lstStyle/>
          <a:p>
            <a:pPr eaLnBrk="1" hangingPunct="1"/>
            <a:r>
              <a:rPr lang="en-GB" altLang="en-US" sz="3200">
                <a:solidFill>
                  <a:srgbClr val="23A7F9"/>
                </a:solidFill>
                <a:latin typeface="Twinkl" panose="02000000000000000000" pitchFamily="2" charset="77"/>
              </a:rPr>
              <a:t>Learning Journeys/Journals and Reports</a:t>
            </a:r>
          </a:p>
        </p:txBody>
      </p:sp>
      <p:sp>
        <p:nvSpPr>
          <p:cNvPr id="7" name="Content Placeholder 21">
            <a:extLst>
              <a:ext uri="{FF2B5EF4-FFF2-40B4-BE49-F238E27FC236}">
                <a16:creationId xmlns:a16="http://schemas.microsoft.com/office/drawing/2014/main" id="{68947C27-AAF5-CFE7-1DC0-AF6D4ACF3A2C}"/>
              </a:ext>
            </a:extLst>
          </p:cNvPr>
          <p:cNvSpPr txBox="1">
            <a:spLocks/>
          </p:cNvSpPr>
          <p:nvPr/>
        </p:nvSpPr>
        <p:spPr>
          <a:xfrm>
            <a:off x="755650" y="2191803"/>
            <a:ext cx="7632700" cy="3901022"/>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Throughout the year, staff will record your child’s learning on our online journal called </a:t>
            </a:r>
            <a:r>
              <a:rPr lang="en-GB" b="1" dirty="0"/>
              <a:t>Tapestry</a:t>
            </a:r>
            <a:r>
              <a:rPr lang="en-GB" dirty="0"/>
              <a:t>. This will form a unique record of your child’s learning and development. It will contain samples of work, photographs and staff observations. These online folders enable staff to track your child’s progress and attainment, and also plan future activities. </a:t>
            </a:r>
            <a:endParaRPr lang="en-GB" sz="1600" dirty="0"/>
          </a:p>
          <a:p>
            <a:pPr marL="0" indent="0">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E0443B9-55B7-B51F-F65F-C29247AF1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454" y="3627864"/>
            <a:ext cx="1640896" cy="2506236"/>
          </a:xfrm>
          <a:prstGeom prst="rect">
            <a:avLst/>
          </a:prstGeom>
        </p:spPr>
      </p:pic>
    </p:spTree>
    <p:extLst>
      <p:ext uri="{BB962C8B-B14F-4D97-AF65-F5344CB8AC3E}">
        <p14:creationId xmlns:p14="http://schemas.microsoft.com/office/powerpoint/2010/main" val="3105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A18F0892-AE69-2A42-2ACE-5B6A4FC2A085}"/>
              </a:ext>
            </a:extLst>
          </p:cNvPr>
          <p:cNvSpPr>
            <a:spLocks noGrp="1"/>
          </p:cNvSpPr>
          <p:nvPr>
            <p:ph type="title"/>
          </p:nvPr>
        </p:nvSpPr>
        <p:spPr>
          <a:xfrm>
            <a:off x="457200" y="479425"/>
            <a:ext cx="8220075" cy="993775"/>
          </a:xfrm>
        </p:spPr>
        <p:txBody>
          <a:bodyPr/>
          <a:lstStyle/>
          <a:p>
            <a:pPr eaLnBrk="1" hangingPunct="1"/>
            <a:r>
              <a:rPr lang="en-GB" altLang="en-US" sz="3600" dirty="0">
                <a:solidFill>
                  <a:srgbClr val="23A7F9"/>
                </a:solidFill>
                <a:latin typeface="Twinkl" panose="02000000000000000000" pitchFamily="2" charset="77"/>
              </a:rPr>
              <a:t>Home Learning</a:t>
            </a:r>
          </a:p>
        </p:txBody>
      </p:sp>
      <p:sp>
        <p:nvSpPr>
          <p:cNvPr id="11" name="Content Placeholder 21">
            <a:extLst>
              <a:ext uri="{FF2B5EF4-FFF2-40B4-BE49-F238E27FC236}">
                <a16:creationId xmlns:a16="http://schemas.microsoft.com/office/drawing/2014/main" id="{E6473010-4CCD-D3DE-6FE7-590EC11182B1}"/>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understand and value the support you provide for your child at home. Early years staff would love to hear about what you and your child have been doing at home. We encourage you to share your child’s learning, achievements and experiences with staff, as this helps us to build a more complete picture of your child.  </a:t>
            </a:r>
          </a:p>
          <a:p>
            <a:pPr>
              <a:spcBef>
                <a:spcPct val="0"/>
              </a:spcBef>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spcBef>
                <a:spcPct val="0"/>
              </a:spcBef>
            </a:pPr>
            <a:r>
              <a:rPr lang="en-GB" altLang="en-US" b="1" dirty="0">
                <a:solidFill>
                  <a:srgbClr val="000000"/>
                </a:solidFill>
                <a:latin typeface="Twinkl" panose="02000000000000000000" pitchFamily="2" charset="77"/>
                <a:ea typeface="Calibri" panose="020F0502020204030204" pitchFamily="34" charset="0"/>
                <a:cs typeface="Times New Roman" panose="02020603050405020304" pitchFamily="18" charset="0"/>
              </a:rPr>
              <a:t>Homework</a:t>
            </a:r>
            <a:r>
              <a:rPr lang="en-GB" altLang="en-US" dirty="0">
                <a:solidFill>
                  <a:srgbClr val="000000"/>
                </a:solidFill>
                <a:latin typeface="Twinkl" panose="02000000000000000000" pitchFamily="2" charset="77"/>
                <a:ea typeface="Calibri" panose="020F0502020204030204" pitchFamily="34" charset="0"/>
                <a:cs typeface="Times New Roman" panose="02020603050405020304" pitchFamily="18" charset="0"/>
              </a:rPr>
              <a:t> </a:t>
            </a:r>
            <a:endParaRPr lang="en-GB" altLang="en-US" i="1"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r>
              <a:rPr lang="en-GB" altLang="en-US" i="1" dirty="0">
                <a:solidFill>
                  <a:srgbClr val="000000"/>
                </a:solidFill>
                <a:latin typeface="Twinkl" panose="02000000000000000000" pitchFamily="2" charset="77"/>
                <a:ea typeface="Calibri" panose="020F0502020204030204" pitchFamily="34" charset="0"/>
                <a:cs typeface="Times New Roman" panose="02020603050405020304" pitchFamily="18" charset="0"/>
              </a:rPr>
              <a:t>Daily reading (books changed three times a week)</a:t>
            </a:r>
          </a:p>
          <a:p>
            <a:r>
              <a:rPr lang="en-GB" altLang="en-US" i="1" dirty="0">
                <a:solidFill>
                  <a:srgbClr val="000000"/>
                </a:solidFill>
                <a:latin typeface="Twinkl" panose="02000000000000000000" pitchFamily="2" charset="77"/>
                <a:ea typeface="Calibri" panose="020F0502020204030204" pitchFamily="34" charset="0"/>
                <a:cs typeface="Times New Roman" panose="02020603050405020304" pitchFamily="18" charset="0"/>
              </a:rPr>
              <a:t>Sound sheets</a:t>
            </a:r>
          </a:p>
          <a:p>
            <a:r>
              <a:rPr lang="en-GB" altLang="en-US" i="1" dirty="0">
                <a:solidFill>
                  <a:srgbClr val="000000"/>
                </a:solidFill>
                <a:latin typeface="Twinkl" panose="02000000000000000000" pitchFamily="2" charset="77"/>
                <a:ea typeface="Calibri" panose="020F0502020204030204" pitchFamily="34" charset="0"/>
                <a:cs typeface="Times New Roman" panose="02020603050405020304" pitchFamily="18" charset="0"/>
              </a:rPr>
              <a:t>Topic homework </a:t>
            </a:r>
            <a:endParaRPr lang="en-GB" altLang="en-US" dirty="0">
              <a:latin typeface="Twinkl" panose="02000000000000000000" pitchFamily="2" charset="77"/>
              <a:ea typeface="Calibri" panose="020F0502020204030204" pitchFamily="34" charset="0"/>
              <a:cs typeface="Times New Roman" panose="02020603050405020304" pitchFamily="18" charset="0"/>
            </a:endParaRPr>
          </a:p>
        </p:txBody>
      </p:sp>
      <p:pic>
        <p:nvPicPr>
          <p:cNvPr id="12" name="Picture 11" descr="Logo&#10;&#10;Description automatically generated with low confidence">
            <a:extLst>
              <a:ext uri="{FF2B5EF4-FFF2-40B4-BE49-F238E27FC236}">
                <a16:creationId xmlns:a16="http://schemas.microsoft.com/office/drawing/2014/main" id="{1DC8BC97-C4E0-0167-D024-C0578145C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010" y="3701633"/>
            <a:ext cx="2722265" cy="3702085"/>
          </a:xfrm>
          <a:prstGeom prst="rect">
            <a:avLst/>
          </a:prstGeom>
        </p:spPr>
      </p:pic>
    </p:spTree>
    <p:extLst>
      <p:ext uri="{BB962C8B-B14F-4D97-AF65-F5344CB8AC3E}">
        <p14:creationId xmlns:p14="http://schemas.microsoft.com/office/powerpoint/2010/main" val="7233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a:extLst>
              <a:ext uri="{FF2B5EF4-FFF2-40B4-BE49-F238E27FC236}">
                <a16:creationId xmlns:a16="http://schemas.microsoft.com/office/drawing/2014/main" id="{AE47F4C9-7995-B34D-38C0-4FEEE9CC1843}"/>
              </a:ext>
            </a:extLst>
          </p:cNvPr>
          <p:cNvSpPr txBox="1">
            <a:spLocks/>
          </p:cNvSpPr>
          <p:nvPr/>
        </p:nvSpPr>
        <p:spPr>
          <a:xfrm>
            <a:off x="755650" y="1070630"/>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hope that this presentation is useful. Should you have any questions, please feel free to speak to a member of staff. </a:t>
            </a:r>
          </a:p>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aim to ensure that your children’s experience in Redcastle Family School is a happy and rewarding one. We look forward to working with both you and your children.</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marL="0" indent="0" algn="ctr">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8" name="Picture 7" descr="A group of people wearing clothing&#10;&#10;Description automatically generated with medium confidence">
            <a:extLst>
              <a:ext uri="{FF2B5EF4-FFF2-40B4-BE49-F238E27FC236}">
                <a16:creationId xmlns:a16="http://schemas.microsoft.com/office/drawing/2014/main" id="{08B9BE6E-CEE5-8212-8CD6-37C9D549D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8450" y="3498195"/>
            <a:ext cx="3467100" cy="2594630"/>
          </a:xfrm>
          <a:prstGeom prst="rect">
            <a:avLst/>
          </a:prstGeom>
        </p:spPr>
      </p:pic>
    </p:spTree>
    <p:extLst>
      <p:ext uri="{BB962C8B-B14F-4D97-AF65-F5344CB8AC3E}">
        <p14:creationId xmlns:p14="http://schemas.microsoft.com/office/powerpoint/2010/main" val="33816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829170" y="2056617"/>
            <a:ext cx="7632700" cy="2993640"/>
          </a:xfrm>
          <a:prstGeom prst="rect">
            <a:avLst/>
          </a:prstGeom>
        </p:spPr>
        <p:txBody>
          <a:bodyPr wrap="square" lIns="0" tIns="0" rIns="0" bIns="0">
            <a:spAutoFit/>
          </a:bodyPr>
          <a:lstStyle/>
          <a:p>
            <a:pPr>
              <a:lnSpc>
                <a:spcPct val="107000"/>
              </a:lnSpc>
              <a:spcAft>
                <a:spcPts val="800"/>
              </a:spcAft>
            </a:pPr>
            <a:r>
              <a:rPr lang="en-GB" altLang="en-US" sz="2000" dirty="0">
                <a:latin typeface="Twinkl" panose="02000000000000000000" pitchFamily="2" charset="77"/>
                <a:ea typeface="Calibri" panose="020F0502020204030204" pitchFamily="34" charset="0"/>
                <a:cs typeface="Times New Roman" panose="02020603050405020304" pitchFamily="18" charset="0"/>
              </a:rPr>
              <a:t>This </a:t>
            </a:r>
            <a:r>
              <a:rPr lang="en-GB" altLang="en-US" sz="2000" dirty="0">
                <a:solidFill>
                  <a:srgbClr val="000000"/>
                </a:solidFill>
                <a:latin typeface="Twinkl" panose="02000000000000000000" pitchFamily="2" charset="77"/>
                <a:ea typeface="Calibri" panose="020F0502020204030204" pitchFamily="34" charset="0"/>
                <a:cs typeface="Times New Roman" panose="02020603050405020304" pitchFamily="18" charset="0"/>
              </a:rPr>
              <a:t>presentation aims to provide an introduction to Redcastle Family School and includes initial information which we hope you will find useful. Should you have any further questions, staff will be happy to discuss these with you.</a:t>
            </a:r>
          </a:p>
          <a:p>
            <a:pPr>
              <a:lnSpc>
                <a:spcPct val="107000"/>
              </a:lnSpc>
              <a:spcAft>
                <a:spcPts val="800"/>
              </a:spcAft>
            </a:pPr>
            <a:endParaRPr lang="en-GB" altLang="en-US" sz="20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GB" sz="2000" dirty="0"/>
              <a:t>The school website </a:t>
            </a:r>
            <a:r>
              <a:rPr lang="en-GB" sz="2000" dirty="0">
                <a:hlinkClick r:id="rId2"/>
              </a:rPr>
              <a:t>https://www.redcastleschool.org.uk/</a:t>
            </a:r>
            <a:r>
              <a:rPr lang="en-GB" sz="2000" dirty="0"/>
              <a:t> is kept up to date with the latest news and events </a:t>
            </a:r>
            <a:r>
              <a:rPr lang="en-GB" sz="2000"/>
              <a:t>and has </a:t>
            </a:r>
            <a:r>
              <a:rPr lang="en-GB" sz="2000" dirty="0"/>
              <a:t>lots more information about our school.</a:t>
            </a:r>
            <a:endParaRPr lang="en-GB" altLang="en-US" sz="2000" dirty="0">
              <a:latin typeface="Twinkl" panose="02000000000000000000" pitchFamily="2" charset="77"/>
              <a:ea typeface="Sassoon Infant Rg" panose="02000803050000020003" pitchFamily="2" charset="0"/>
              <a:cs typeface="Sassoon Infant Rg" panose="02000803050000020003" pitchFamily="2" charset="0"/>
            </a:endParaRPr>
          </a:p>
        </p:txBody>
      </p:sp>
      <p:sp>
        <p:nvSpPr>
          <p:cNvPr id="8" name="Text">
            <a:extLst>
              <a:ext uri="{FF2B5EF4-FFF2-40B4-BE49-F238E27FC236}">
                <a16:creationId xmlns:a16="http://schemas.microsoft.com/office/drawing/2014/main" id="{F1B27384-C853-38CE-C4E8-712FAD69846A}"/>
              </a:ext>
            </a:extLst>
          </p:cNvPr>
          <p:cNvSpPr/>
          <p:nvPr/>
        </p:nvSpPr>
        <p:spPr>
          <a:xfrm>
            <a:off x="755650" y="574711"/>
            <a:ext cx="7632700" cy="497829"/>
          </a:xfrm>
          <a:prstGeom prst="rect">
            <a:avLst/>
          </a:prstGeom>
        </p:spPr>
        <p:txBody>
          <a:bodyPr wrap="square" lIns="0" tIns="0" rIns="0" bIns="0">
            <a:spAutoFit/>
          </a:bodyPr>
          <a:lstStyle/>
          <a:p>
            <a:pPr algn="ctr">
              <a:lnSpc>
                <a:spcPct val="107000"/>
              </a:lnSpc>
              <a:spcAft>
                <a:spcPts val="800"/>
              </a:spcAft>
            </a:pPr>
            <a:r>
              <a:rPr lang="en-GB" altLang="en-US" sz="3200" b="1" dirty="0">
                <a:solidFill>
                  <a:srgbClr val="23A7F9"/>
                </a:solidFill>
                <a:latin typeface="Twinkl" panose="02000000000000000000" pitchFamily="2" charset="77"/>
              </a:rPr>
              <a:t>Welcome to Redcastle Family School</a:t>
            </a:r>
            <a:endParaRPr lang="en-GB" altLang="en-US" sz="3200" b="1" dirty="0">
              <a:latin typeface="Twinkl" panose="02000000000000000000" pitchFamily="2" charset="77"/>
              <a:ea typeface="Sassoon Infant Rg" panose="02000803050000020003" pitchFamily="2" charset="0"/>
              <a:cs typeface="Sassoon Infant Rg" panose="02000803050000020003" pitchFamily="2"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C188D254-076F-E2AD-6519-A679EF854E8E}"/>
              </a:ext>
            </a:extLst>
          </p:cNvPr>
          <p:cNvSpPr>
            <a:spLocks noGrp="1"/>
          </p:cNvSpPr>
          <p:nvPr>
            <p:ph type="title"/>
          </p:nvPr>
        </p:nvSpPr>
        <p:spPr>
          <a:xfrm>
            <a:off x="135758" y="384566"/>
            <a:ext cx="8872484" cy="993775"/>
          </a:xfrm>
        </p:spPr>
        <p:txBody>
          <a:bodyPr/>
          <a:lstStyle/>
          <a:p>
            <a:pPr eaLnBrk="1" hangingPunct="1"/>
            <a:r>
              <a:rPr lang="en-GB" altLang="en-US" sz="3200" dirty="0">
                <a:solidFill>
                  <a:srgbClr val="23A7F9"/>
                </a:solidFill>
                <a:latin typeface="Twinkl" panose="02000000000000000000" pitchFamily="2" charset="77"/>
              </a:rPr>
              <a:t>Who’s Who in Reception Class</a:t>
            </a:r>
          </a:p>
        </p:txBody>
      </p:sp>
      <p:sp>
        <p:nvSpPr>
          <p:cNvPr id="9" name="Content Placeholder 21">
            <a:extLst>
              <a:ext uri="{FF2B5EF4-FFF2-40B4-BE49-F238E27FC236}">
                <a16:creationId xmlns:a16="http://schemas.microsoft.com/office/drawing/2014/main" id="{3D42CC5A-C810-B23B-C27E-F87823016A72}"/>
              </a:ext>
            </a:extLst>
          </p:cNvPr>
          <p:cNvSpPr txBox="1">
            <a:spLocks/>
          </p:cNvSpPr>
          <p:nvPr/>
        </p:nvSpPr>
        <p:spPr>
          <a:xfrm>
            <a:off x="755650" y="1343468"/>
            <a:ext cx="7632700" cy="2199258"/>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1200"/>
              </a:spcBef>
              <a:spcAft>
                <a:spcPts val="800"/>
              </a:spcAft>
              <a:buNone/>
            </a:pPr>
            <a:r>
              <a:rPr lang="en-GB" sz="2400" dirty="0"/>
              <a:t>Reception class staff members </a:t>
            </a:r>
          </a:p>
          <a:p>
            <a:pPr>
              <a:lnSpc>
                <a:spcPct val="107000"/>
              </a:lnSpc>
              <a:spcBef>
                <a:spcPts val="1200"/>
              </a:spcBef>
              <a:spcAft>
                <a:spcPts val="800"/>
              </a:spcAft>
            </a:pPr>
            <a:r>
              <a:rPr lang="en-GB" altLang="en-US" sz="2000" dirty="0">
                <a:latin typeface="Twinkl" panose="02000000000000000000" pitchFamily="2" charset="77"/>
                <a:ea typeface="Calibri" panose="020F0502020204030204" pitchFamily="34" charset="0"/>
                <a:cs typeface="Times New Roman" panose="02020603050405020304" pitchFamily="18" charset="0"/>
              </a:rPr>
              <a:t>Mrs Paynter- Class Teacher &amp; Assistant Head</a:t>
            </a:r>
          </a:p>
          <a:p>
            <a:pPr>
              <a:lnSpc>
                <a:spcPct val="107000"/>
              </a:lnSpc>
              <a:spcBef>
                <a:spcPts val="1200"/>
              </a:spcBef>
              <a:spcAft>
                <a:spcPts val="800"/>
              </a:spcAft>
            </a:pPr>
            <a:r>
              <a:rPr lang="en-GB" altLang="en-US" sz="2000" dirty="0">
                <a:latin typeface="Twinkl" panose="02000000000000000000" pitchFamily="2" charset="77"/>
                <a:ea typeface="Calibri" panose="020F0502020204030204" pitchFamily="34" charset="0"/>
                <a:cs typeface="Times New Roman" panose="02020603050405020304" pitchFamily="18" charset="0"/>
              </a:rPr>
              <a:t>Mrs Wright – HLTA</a:t>
            </a:r>
          </a:p>
          <a:p>
            <a:pPr>
              <a:lnSpc>
                <a:spcPct val="107000"/>
              </a:lnSpc>
              <a:spcBef>
                <a:spcPts val="1200"/>
              </a:spcBef>
              <a:spcAft>
                <a:spcPts val="800"/>
              </a:spcAft>
            </a:pPr>
            <a:r>
              <a:rPr lang="en-US" altLang="en-US" sz="2000" dirty="0" err="1">
                <a:latin typeface="Twinkl" panose="02000000000000000000" pitchFamily="2" charset="77"/>
                <a:ea typeface="Calibri" panose="020F0502020204030204" pitchFamily="34" charset="0"/>
                <a:cs typeface="Times New Roman" panose="02020603050405020304" pitchFamily="18" charset="0"/>
              </a:rPr>
              <a:t>Mrs</a:t>
            </a:r>
            <a:r>
              <a:rPr lang="en-US" altLang="en-US" sz="2000" dirty="0">
                <a:latin typeface="Twinkl" panose="02000000000000000000" pitchFamily="2" charset="77"/>
                <a:ea typeface="Calibri" panose="020F0502020204030204" pitchFamily="34" charset="0"/>
                <a:cs typeface="Times New Roman" panose="02020603050405020304" pitchFamily="18" charset="0"/>
              </a:rPr>
              <a:t> Lund - TA</a:t>
            </a:r>
            <a:endParaRPr lang="en-GB" altLang="en-US" sz="20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7C1F368-97BC-4D51-2F7B-C65D104603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73174" y="3836802"/>
            <a:ext cx="1028356" cy="2226657"/>
          </a:xfrm>
          <a:prstGeom prst="rect">
            <a:avLst/>
          </a:prstGeom>
        </p:spPr>
      </p:pic>
      <p:pic>
        <p:nvPicPr>
          <p:cNvPr id="10" name="Picture 9">
            <a:extLst>
              <a:ext uri="{FF2B5EF4-FFF2-40B4-BE49-F238E27FC236}">
                <a16:creationId xmlns:a16="http://schemas.microsoft.com/office/drawing/2014/main" id="{FAA49458-BBDA-9C16-A1A8-336A0D3D61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259" y="3983843"/>
            <a:ext cx="1138142" cy="2083298"/>
          </a:xfrm>
          <a:prstGeom prst="rect">
            <a:avLst/>
          </a:prstGeom>
        </p:spPr>
      </p:pic>
      <p:pic>
        <p:nvPicPr>
          <p:cNvPr id="11" name="Picture 10">
            <a:extLst>
              <a:ext uri="{FF2B5EF4-FFF2-40B4-BE49-F238E27FC236}">
                <a16:creationId xmlns:a16="http://schemas.microsoft.com/office/drawing/2014/main" id="{94863E9B-D3A1-1A48-54F2-89C2CE7C87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2361" y="4135477"/>
            <a:ext cx="1376101" cy="1957347"/>
          </a:xfrm>
          <a:prstGeom prst="rect">
            <a:avLst/>
          </a:prstGeom>
        </p:spPr>
      </p:pic>
      <p:pic>
        <p:nvPicPr>
          <p:cNvPr id="13" name="Picture 12">
            <a:extLst>
              <a:ext uri="{FF2B5EF4-FFF2-40B4-BE49-F238E27FC236}">
                <a16:creationId xmlns:a16="http://schemas.microsoft.com/office/drawing/2014/main" id="{4F686B1D-B82D-1492-4B85-B7EF103973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49770" y="3878735"/>
            <a:ext cx="1555625" cy="2214090"/>
          </a:xfrm>
          <a:prstGeom prst="rect">
            <a:avLst/>
          </a:prstGeom>
        </p:spPr>
      </p:pic>
      <p:pic>
        <p:nvPicPr>
          <p:cNvPr id="14" name="Picture 13">
            <a:extLst>
              <a:ext uri="{FF2B5EF4-FFF2-40B4-BE49-F238E27FC236}">
                <a16:creationId xmlns:a16="http://schemas.microsoft.com/office/drawing/2014/main" id="{A4372BEB-656A-5362-839A-E70B7D896B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4637" y="3878735"/>
            <a:ext cx="881533" cy="2152570"/>
          </a:xfrm>
          <a:prstGeom prst="rect">
            <a:avLst/>
          </a:prstGeom>
        </p:spPr>
      </p:pic>
    </p:spTree>
    <p:extLst>
      <p:ext uri="{BB962C8B-B14F-4D97-AF65-F5344CB8AC3E}">
        <p14:creationId xmlns:p14="http://schemas.microsoft.com/office/powerpoint/2010/main" val="3932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3188D8B8-36CC-5AD3-8FAD-C05E00CF9923}"/>
              </a:ext>
            </a:extLst>
          </p:cNvPr>
          <p:cNvSpPr>
            <a:spLocks noGrp="1"/>
          </p:cNvSpPr>
          <p:nvPr>
            <p:ph type="title"/>
          </p:nvPr>
        </p:nvSpPr>
        <p:spPr>
          <a:xfrm>
            <a:off x="457200" y="571891"/>
            <a:ext cx="8220075" cy="993775"/>
          </a:xfrm>
        </p:spPr>
        <p:txBody>
          <a:bodyPr/>
          <a:lstStyle/>
          <a:p>
            <a:pPr algn="ctr" eaLnBrk="1" hangingPunct="1"/>
            <a:r>
              <a:rPr lang="en-GB" altLang="en-US" sz="3600" dirty="0">
                <a:solidFill>
                  <a:srgbClr val="23A7F9"/>
                </a:solidFill>
                <a:latin typeface="Twinkl" panose="02000000000000000000" pitchFamily="2" charset="77"/>
              </a:rPr>
              <a:t>On Your Child’s First Day in </a:t>
            </a:r>
            <a:r>
              <a:rPr lang="en-GB" altLang="en-US" sz="3600">
                <a:solidFill>
                  <a:srgbClr val="23A7F9"/>
                </a:solidFill>
                <a:latin typeface="Twinkl" panose="02000000000000000000" pitchFamily="2" charset="77"/>
              </a:rPr>
              <a:t>Reception Class</a:t>
            </a:r>
            <a:endParaRPr lang="en-GB" altLang="en-US" sz="36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2ADBD8EB-0977-9BB8-5192-290F2BE479A8}"/>
              </a:ext>
            </a:extLst>
          </p:cNvPr>
          <p:cNvSpPr txBox="1">
            <a:spLocks/>
          </p:cNvSpPr>
          <p:nvPr/>
        </p:nvSpPr>
        <p:spPr>
          <a:xfrm>
            <a:off x="755650" y="1545297"/>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 will start school on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Thursday 3rd September 2026 </a:t>
            </a:r>
          </a:p>
          <a:p>
            <a:pPr marL="0" indent="0">
              <a:lnSpc>
                <a:spcPct val="107000"/>
              </a:lnSpc>
              <a:spcAft>
                <a:spcPts val="800"/>
              </a:spcAft>
              <a:buNone/>
            </a:pPr>
            <a:r>
              <a:rPr lang="en-GB" altLang="en-US" sz="1600" b="1" dirty="0">
                <a:latin typeface="Twinkl" panose="02000000000000000000" pitchFamily="2" charset="77"/>
                <a:ea typeface="Calibri" panose="020F0502020204030204" pitchFamily="34" charset="0"/>
                <a:cs typeface="Times New Roman" panose="02020603050405020304" pitchFamily="18" charset="0"/>
              </a:rPr>
              <a:t>You will be sent an email regarding which settling session your child will be attending.</a:t>
            </a:r>
          </a:p>
          <a:p>
            <a:pPr marL="0" indent="0">
              <a:lnSpc>
                <a:spcPct val="107000"/>
              </a:lnSpc>
              <a:spcAft>
                <a:spcPts val="800"/>
              </a:spcAft>
              <a:buNone/>
            </a:pPr>
            <a:r>
              <a:rPr lang="en-GB" altLang="en-US" sz="1600" dirty="0">
                <a:latin typeface="Twinkl" panose="02000000000000000000" pitchFamily="2" charset="77"/>
                <a:ea typeface="Calibri" panose="020F0502020204030204" pitchFamily="34" charset="0"/>
                <a:cs typeface="Times New Roman" panose="02020603050405020304" pitchFamily="18" charset="0"/>
              </a:rPr>
              <a:t>Morning (9:00am-11:00am) or Afternoon (12:30pm-2:30pm) session. </a:t>
            </a:r>
          </a:p>
          <a:p>
            <a:pPr marL="0" indent="0">
              <a:lnSpc>
                <a:spcPct val="107000"/>
              </a:lnSpc>
              <a:spcAft>
                <a:spcPts val="800"/>
              </a:spcAft>
              <a:buNone/>
            </a:pPr>
            <a:r>
              <a:rPr lang="en-GB" altLang="en-US" sz="1600" dirty="0">
                <a:latin typeface="Twinkl" panose="02000000000000000000" pitchFamily="2" charset="77"/>
                <a:ea typeface="Calibri" panose="020F0502020204030204" pitchFamily="34" charset="0"/>
                <a:cs typeface="Times New Roman" panose="02020603050405020304" pitchFamily="18" charset="0"/>
              </a:rPr>
              <a:t>On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Friday 4</a:t>
            </a:r>
            <a:r>
              <a:rPr lang="en-GB" altLang="en-US" sz="1600" b="1"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b="1" dirty="0">
                <a:latin typeface="Twinkl" panose="02000000000000000000" pitchFamily="2" charset="77"/>
                <a:ea typeface="Calibri" panose="020F0502020204030204" pitchFamily="34" charset="0"/>
                <a:cs typeface="Times New Roman" panose="02020603050405020304" pitchFamily="18" charset="0"/>
              </a:rPr>
              <a:t> September </a:t>
            </a:r>
            <a:r>
              <a:rPr lang="en-GB" altLang="en-US" sz="1600" dirty="0">
                <a:latin typeface="Twinkl" panose="02000000000000000000" pitchFamily="2" charset="77"/>
                <a:ea typeface="Calibri" panose="020F0502020204030204" pitchFamily="34" charset="0"/>
                <a:cs typeface="Times New Roman" panose="02020603050405020304" pitchFamily="18" charset="0"/>
              </a:rPr>
              <a:t>your child will attend the morning session and stay for lunch which will be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8:45am -1:40pm</a:t>
            </a:r>
            <a:r>
              <a:rPr lang="en-GB" altLang="en-US" sz="1600" dirty="0">
                <a:latin typeface="Twinkl" panose="02000000000000000000" pitchFamily="2" charset="77"/>
                <a:ea typeface="Calibri" panose="020F0502020204030204" pitchFamily="34" charset="0"/>
                <a:cs typeface="Times New Roman" panose="02020603050405020304" pitchFamily="18" charset="0"/>
              </a:rPr>
              <a:t>.</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your child is settled they will be able to start full time</a:t>
            </a:r>
          </a:p>
          <a:p>
            <a:pPr marL="0" indent="0">
              <a:lnSpc>
                <a:spcPct val="107000"/>
              </a:lnSpc>
              <a:spcAft>
                <a:spcPts val="800"/>
              </a:spcAft>
              <a:buNone/>
            </a:pPr>
            <a:r>
              <a:rPr lang="en-GB" altLang="en-US" sz="1600" b="1" dirty="0">
                <a:latin typeface="Twinkl" panose="02000000000000000000" pitchFamily="2" charset="77"/>
                <a:ea typeface="Calibri" panose="020F0502020204030204" pitchFamily="34" charset="0"/>
                <a:cs typeface="Times New Roman" panose="02020603050405020304" pitchFamily="18" charset="0"/>
              </a:rPr>
              <a:t>  8:45am -3.10pm the next week 7</a:t>
            </a:r>
            <a:r>
              <a:rPr lang="en-GB" altLang="en-US" sz="1600" b="1"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b="1" dirty="0">
                <a:latin typeface="Twinkl" panose="02000000000000000000" pitchFamily="2" charset="77"/>
                <a:ea typeface="Calibri" panose="020F0502020204030204" pitchFamily="34" charset="0"/>
                <a:cs typeface="Times New Roman" panose="02020603050405020304" pitchFamily="18" charset="0"/>
              </a:rPr>
              <a:t> September </a:t>
            </a:r>
          </a:p>
        </p:txBody>
      </p:sp>
      <p:pic>
        <p:nvPicPr>
          <p:cNvPr id="12" name="Picture 11" descr="A group of people&#10;&#10;Description automatically generated with low confidence">
            <a:extLst>
              <a:ext uri="{FF2B5EF4-FFF2-40B4-BE49-F238E27FC236}">
                <a16:creationId xmlns:a16="http://schemas.microsoft.com/office/drawing/2014/main" id="{918AF937-7C92-A161-4665-4E7051AE0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314" y="4470911"/>
            <a:ext cx="1940190" cy="1652736"/>
          </a:xfrm>
          <a:prstGeom prst="rect">
            <a:avLst/>
          </a:prstGeom>
        </p:spPr>
      </p:pic>
    </p:spTree>
    <p:extLst>
      <p:ext uri="{BB962C8B-B14F-4D97-AF65-F5344CB8AC3E}">
        <p14:creationId xmlns:p14="http://schemas.microsoft.com/office/powerpoint/2010/main" val="9531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05260094-8A27-8333-6E36-F5737BAEE5CF}"/>
              </a:ext>
            </a:extLst>
          </p:cNvPr>
          <p:cNvSpPr>
            <a:spLocks noGrp="1"/>
          </p:cNvSpPr>
          <p:nvPr>
            <p:ph type="title"/>
          </p:nvPr>
        </p:nvSpPr>
        <p:spPr>
          <a:xfrm>
            <a:off x="356652" y="438328"/>
            <a:ext cx="8430695" cy="993775"/>
          </a:xfrm>
        </p:spPr>
        <p:txBody>
          <a:bodyPr/>
          <a:lstStyle/>
          <a:p>
            <a:pPr algn="ctr" eaLnBrk="1" hangingPunct="1"/>
            <a:r>
              <a:rPr lang="en-GB" altLang="en-US" sz="3600" dirty="0">
                <a:solidFill>
                  <a:srgbClr val="23A7F9"/>
                </a:solidFill>
                <a:latin typeface="Twinkl" panose="02000000000000000000" pitchFamily="2" charset="77"/>
              </a:rPr>
              <a:t>Daily Timetable</a:t>
            </a:r>
          </a:p>
        </p:txBody>
      </p:sp>
      <p:sp>
        <p:nvSpPr>
          <p:cNvPr id="9" name="Content Placeholder 21">
            <a:extLst>
              <a:ext uri="{FF2B5EF4-FFF2-40B4-BE49-F238E27FC236}">
                <a16:creationId xmlns:a16="http://schemas.microsoft.com/office/drawing/2014/main" id="{79BD97F6-BAD3-CE0A-192C-B051F41E8B47}"/>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Daily Timetable: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School starts for EYFS at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8.45 am </a:t>
            </a:r>
            <a:r>
              <a:rPr lang="en-GB" altLang="en-US" sz="1600" dirty="0">
                <a:latin typeface="Twinkl" panose="02000000000000000000" pitchFamily="2" charset="77"/>
                <a:ea typeface="Calibri" panose="020F0502020204030204" pitchFamily="34" charset="0"/>
                <a:cs typeface="Times New Roman" panose="02020603050405020304" pitchFamily="18" charset="0"/>
              </a:rPr>
              <a:t>and finishes at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3.10 pm</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Children are to be on time in the morning so that they do not receive a late mark in the register and miss out on their learning.</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you are unable to pick up your child from school please let the office know who will picking them up instead.</a:t>
            </a: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Calendar&#10;&#10;Description automatically generated">
            <a:extLst>
              <a:ext uri="{FF2B5EF4-FFF2-40B4-BE49-F238E27FC236}">
                <a16:creationId xmlns:a16="http://schemas.microsoft.com/office/drawing/2014/main" id="{3371EB25-6920-2532-1A73-C5972E0BB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950" y="4108735"/>
            <a:ext cx="2627400" cy="2066462"/>
          </a:xfrm>
          <a:prstGeom prst="rect">
            <a:avLst/>
          </a:prstGeom>
        </p:spPr>
      </p:pic>
    </p:spTree>
    <p:extLst>
      <p:ext uri="{BB962C8B-B14F-4D97-AF65-F5344CB8AC3E}">
        <p14:creationId xmlns:p14="http://schemas.microsoft.com/office/powerpoint/2010/main" val="36350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29F5AB8B-B66D-B912-F423-C1B1FABAF270}"/>
              </a:ext>
            </a:extLst>
          </p:cNvPr>
          <p:cNvSpPr>
            <a:spLocks noGrp="1"/>
          </p:cNvSpPr>
          <p:nvPr>
            <p:ph type="title"/>
          </p:nvPr>
        </p:nvSpPr>
        <p:spPr>
          <a:xfrm>
            <a:off x="457200" y="479425"/>
            <a:ext cx="8220075" cy="993775"/>
          </a:xfrm>
        </p:spPr>
        <p:txBody>
          <a:bodyPr/>
          <a:lstStyle/>
          <a:p>
            <a:pPr eaLnBrk="1" hangingPunct="1"/>
            <a:r>
              <a:rPr lang="en-GB" altLang="en-US" sz="3600">
                <a:solidFill>
                  <a:srgbClr val="23A7F9"/>
                </a:solidFill>
                <a:latin typeface="Twinkl" panose="02000000000000000000" pitchFamily="2" charset="77"/>
              </a:rPr>
              <a:t>Clothing</a:t>
            </a:r>
          </a:p>
        </p:txBody>
      </p:sp>
      <p:sp>
        <p:nvSpPr>
          <p:cNvPr id="9" name="Content Placeholder 21">
            <a:extLst>
              <a:ext uri="{FF2B5EF4-FFF2-40B4-BE49-F238E27FC236}">
                <a16:creationId xmlns:a16="http://schemas.microsoft.com/office/drawing/2014/main" id="{74BA9400-05B5-9C26-3F2E-DB4FA9C7C2B8}"/>
              </a:ext>
            </a:extLst>
          </p:cNvPr>
          <p:cNvSpPr txBox="1">
            <a:spLocks/>
          </p:cNvSpPr>
          <p:nvPr/>
        </p:nvSpPr>
        <p:spPr>
          <a:xfrm>
            <a:off x="755650" y="1514475"/>
            <a:ext cx="7632700" cy="4589463"/>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b="1" dirty="0">
                <a:latin typeface="Twinkl" panose="02000000000000000000" pitchFamily="2" charset="77"/>
                <a:ea typeface="Calibri" panose="020F0502020204030204" pitchFamily="34" charset="0"/>
                <a:cs typeface="Times New Roman" panose="02020603050405020304" pitchFamily="18" charset="0"/>
              </a:rPr>
              <a:t>Clothing:</a:t>
            </a:r>
            <a:r>
              <a:rPr lang="en-GB" altLang="en-US" sz="1600" dirty="0">
                <a:latin typeface="Twinkl" panose="02000000000000000000" pitchFamily="2" charset="77"/>
                <a:ea typeface="Calibri" panose="020F0502020204030204" pitchFamily="34" charset="0"/>
                <a:cs typeface="Times New Roman" panose="02020603050405020304" pitchFamily="18" charset="0"/>
              </a:rPr>
              <a:t> At Redcastle Family School all children wear a school uniform. This consists of school trousers, skirt or dress. (black, grey or navy) White polo shirt or shirt and a school jumper or cardigan. School jumpers and cardigans can be purchased from school using our online service called School money. </a:t>
            </a:r>
          </a:p>
          <a:p>
            <a:pPr>
              <a:lnSpc>
                <a:spcPct val="107000"/>
              </a:lnSpc>
              <a:spcAft>
                <a:spcPts val="800"/>
              </a:spcAft>
            </a:pPr>
            <a:r>
              <a:rPr lang="en-GB" altLang="en-US" sz="1600" b="1" dirty="0">
                <a:latin typeface="Twinkl" panose="02000000000000000000" pitchFamily="2" charset="77"/>
                <a:ea typeface="Calibri" panose="020F0502020204030204" pitchFamily="34" charset="0"/>
                <a:cs typeface="Times New Roman" panose="02020603050405020304" pitchFamily="18" charset="0"/>
              </a:rPr>
              <a:t>P.E. Kits: </a:t>
            </a:r>
            <a:r>
              <a:rPr lang="en-GB" altLang="en-US" sz="1600" dirty="0">
                <a:latin typeface="Twinkl" panose="02000000000000000000" pitchFamily="2" charset="77"/>
                <a:ea typeface="Calibri" panose="020F0502020204030204" pitchFamily="34" charset="0"/>
                <a:cs typeface="Times New Roman" panose="02020603050405020304" pitchFamily="18" charset="0"/>
              </a:rPr>
              <a:t>Children will also require clothes and shoes to be worn during Physical Education lessons and activities. Your child will need: their team coloured t-shirt, shorts or sports trousers and trainers. Trainers ideally Velcro.  They must come to school in their P.E. Clothes. </a:t>
            </a:r>
          </a:p>
          <a:p>
            <a:pPr>
              <a:lnSpc>
                <a:spcPct val="107000"/>
              </a:lnSpc>
              <a:spcAft>
                <a:spcPts val="800"/>
              </a:spcAft>
            </a:pPr>
            <a:r>
              <a:rPr lang="en-GB" altLang="en-US" sz="1600" b="1" dirty="0">
                <a:solidFill>
                  <a:schemeClr val="tx1"/>
                </a:solidFill>
                <a:latin typeface="Twinkl" panose="02000000000000000000" pitchFamily="2" charset="77"/>
                <a:ea typeface="Calibri" panose="020F0502020204030204" pitchFamily="34" charset="0"/>
                <a:cs typeface="Times New Roman" panose="02020603050405020304" pitchFamily="18" charset="0"/>
              </a:rPr>
              <a:t>Please ensure that all clothing that your child wears or brings into school, is clearly named.</a:t>
            </a:r>
            <a:endParaRPr lang="en-GB" altLang="en-US" sz="1600" b="1" dirty="0">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Logo&#10;&#10;Description automatically generated with medium confidence">
            <a:extLst>
              <a:ext uri="{FF2B5EF4-FFF2-40B4-BE49-F238E27FC236}">
                <a16:creationId xmlns:a16="http://schemas.microsoft.com/office/drawing/2014/main" id="{1CDB2C72-DB8A-4EFC-6EBA-3BF877F24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363" y="4504937"/>
            <a:ext cx="1160149" cy="2237777"/>
          </a:xfrm>
          <a:prstGeom prst="rect">
            <a:avLst/>
          </a:prstGeom>
        </p:spPr>
      </p:pic>
      <p:pic>
        <p:nvPicPr>
          <p:cNvPr id="10" name="Picture 9">
            <a:extLst>
              <a:ext uri="{FF2B5EF4-FFF2-40B4-BE49-F238E27FC236}">
                <a16:creationId xmlns:a16="http://schemas.microsoft.com/office/drawing/2014/main" id="{2CF271ED-3DB5-A320-8447-07E05EF775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68288" y="4569898"/>
            <a:ext cx="1160149" cy="2107855"/>
          </a:xfrm>
          <a:prstGeom prst="rect">
            <a:avLst/>
          </a:prstGeom>
        </p:spPr>
      </p:pic>
    </p:spTree>
    <p:extLst>
      <p:ext uri="{BB962C8B-B14F-4D97-AF65-F5344CB8AC3E}">
        <p14:creationId xmlns:p14="http://schemas.microsoft.com/office/powerpoint/2010/main" val="2017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B2F14E54-FD4E-2576-56BE-D9095C2FDB44}"/>
              </a:ext>
            </a:extLst>
          </p:cNvPr>
          <p:cNvSpPr>
            <a:spLocks noGrp="1"/>
          </p:cNvSpPr>
          <p:nvPr>
            <p:ph type="title"/>
          </p:nvPr>
        </p:nvSpPr>
        <p:spPr>
          <a:xfrm>
            <a:off x="457200" y="479425"/>
            <a:ext cx="8220075" cy="993775"/>
          </a:xfrm>
        </p:spPr>
        <p:txBody>
          <a:bodyPr/>
          <a:lstStyle/>
          <a:p>
            <a:pPr eaLnBrk="1" hangingPunct="1"/>
            <a:r>
              <a:rPr lang="en-GB" altLang="en-US" sz="3600">
                <a:solidFill>
                  <a:srgbClr val="23A7F9"/>
                </a:solidFill>
                <a:latin typeface="Twinkl" panose="02000000000000000000" pitchFamily="2" charset="77"/>
              </a:rPr>
              <a:t>Food and Drink</a:t>
            </a:r>
          </a:p>
        </p:txBody>
      </p:sp>
      <p:sp>
        <p:nvSpPr>
          <p:cNvPr id="9" name="Content Placeholder 21">
            <a:extLst>
              <a:ext uri="{FF2B5EF4-FFF2-40B4-BE49-F238E27FC236}">
                <a16:creationId xmlns:a16="http://schemas.microsoft.com/office/drawing/2014/main" id="{12BDDAFF-4DE9-FDCD-DD2E-BA427B05052C}"/>
              </a:ext>
            </a:extLst>
          </p:cNvPr>
          <p:cNvSpPr txBox="1">
            <a:spLocks/>
          </p:cNvSpPr>
          <p:nvPr/>
        </p:nvSpPr>
        <p:spPr>
          <a:xfrm>
            <a:off x="755650" y="1514475"/>
            <a:ext cx="7632700" cy="4578350"/>
          </a:xfrm>
          <a:prstGeom prst="roundRect">
            <a:avLst>
              <a:gd name="adj" fmla="val 2583"/>
            </a:avLst>
          </a:prstGeom>
        </p:spPr>
        <p:txBody>
          <a:bodyPr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Lunch:</a:t>
            </a:r>
            <a:r>
              <a:rPr lang="en-GB" sz="1600" dirty="0">
                <a:latin typeface="Twinkl" panose="02000000000000000000" pitchFamily="2" charset="77"/>
                <a:ea typeface="Calibri" panose="020F0502020204030204" pitchFamily="34" charset="0"/>
                <a:cs typeface="Times New Roman" panose="02020603050405020304" pitchFamily="18" charset="0"/>
              </a:rPr>
              <a:t> </a:t>
            </a:r>
          </a:p>
          <a:p>
            <a:pPr marL="0" indent="0">
              <a:lnSpc>
                <a:spcPct val="107000"/>
              </a:lnSpc>
              <a:spcAft>
                <a:spcPts val="800"/>
              </a:spcAft>
              <a:buNone/>
              <a:defRPr/>
            </a:pPr>
            <a:r>
              <a:rPr lang="en-GB" sz="1600" b="1" dirty="0">
                <a:latin typeface="Twinkl" panose="02000000000000000000" pitchFamily="2" charset="77"/>
                <a:ea typeface="Calibri" panose="020F0502020204030204" pitchFamily="34" charset="0"/>
                <a:cs typeface="Times New Roman" panose="02020603050405020304" pitchFamily="18" charset="0"/>
              </a:rPr>
              <a:t>All early years and key stage 1 children are entitled to a free school meal each day. </a:t>
            </a:r>
            <a:r>
              <a:rPr lang="en-GB" sz="1600" dirty="0">
                <a:latin typeface="Twinkl" panose="02000000000000000000" pitchFamily="2" charset="77"/>
                <a:ea typeface="Calibri" panose="020F0502020204030204" pitchFamily="34" charset="0"/>
                <a:cs typeface="Times New Roman" panose="02020603050405020304" pitchFamily="18" charset="0"/>
              </a:rPr>
              <a:t>At lunchtime your child can have a packed lunch prepared at home and brought into school, or a school dinner. Lunchtime is between </a:t>
            </a:r>
            <a:r>
              <a:rPr lang="en-GB" sz="1600" b="1" dirty="0">
                <a:latin typeface="Twinkl" panose="02000000000000000000" pitchFamily="2" charset="77"/>
                <a:ea typeface="Calibri" panose="020F0502020204030204" pitchFamily="34" charset="0"/>
                <a:cs typeface="Times New Roman" panose="02020603050405020304" pitchFamily="18" charset="0"/>
              </a:rPr>
              <a:t>12.30 pm to 1.30 pm. </a:t>
            </a:r>
            <a:r>
              <a:rPr lang="en-GB" sz="1600" dirty="0">
                <a:latin typeface="Twinkl" panose="02000000000000000000" pitchFamily="2" charset="77"/>
                <a:ea typeface="Calibri" panose="020F0502020204030204" pitchFamily="34" charset="0"/>
                <a:cs typeface="Times New Roman" panose="02020603050405020304" pitchFamily="18" charset="0"/>
              </a:rPr>
              <a:t>There will be a selection of different meals available each day for your child to choose from. Vegetarian options are always available. Please let us know if your child has any other dietary restrictions or requirements. You will be able to select your child’s food option through </a:t>
            </a:r>
            <a:r>
              <a:rPr lang="en-GB" sz="1600" b="1" dirty="0">
                <a:latin typeface="Twinkl" panose="02000000000000000000" pitchFamily="2" charset="77"/>
                <a:ea typeface="Calibri" panose="020F0502020204030204" pitchFamily="34" charset="0"/>
                <a:cs typeface="Times New Roman" panose="02020603050405020304" pitchFamily="18" charset="0"/>
              </a:rPr>
              <a:t>school money. </a:t>
            </a:r>
          </a:p>
          <a:p>
            <a:pPr>
              <a:lnSpc>
                <a:spcPct val="107000"/>
              </a:lnSpc>
              <a:spcAft>
                <a:spcPts val="800"/>
              </a:spcAft>
              <a:defRPr/>
            </a:pPr>
            <a:r>
              <a:rPr lang="en-GB" sz="1600" dirty="0">
                <a:latin typeface="Twinkl" panose="02000000000000000000" pitchFamily="2" charset="77"/>
                <a:ea typeface="Calibri" panose="020F0502020204030204" pitchFamily="34" charset="0"/>
                <a:cs typeface="Times New Roman" panose="02020603050405020304" pitchFamily="18" charset="0"/>
              </a:rPr>
              <a:t>Packed lunches should support our school’s healthy eating policy. Please note that FIZZY DRINKS/SWEETS/CHOCOLATE are not allowed in school lunches.</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Snacks:</a:t>
            </a:r>
            <a:r>
              <a:rPr lang="en-GB" sz="1600" dirty="0">
                <a:latin typeface="Twinkl" panose="02000000000000000000" pitchFamily="2" charset="77"/>
                <a:ea typeface="Calibri" panose="020F0502020204030204" pitchFamily="34" charset="0"/>
                <a:cs typeface="Times New Roman" panose="02020603050405020304" pitchFamily="18" charset="0"/>
              </a:rPr>
              <a:t> Children will receive a FREE PIECE OF FRUIT/HEALTHY SNACK during the morning as well as a cup of milk. </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Drinks:</a:t>
            </a:r>
            <a:r>
              <a:rPr lang="en-GB" sz="1600" dirty="0">
                <a:latin typeface="Twinkl" panose="02000000000000000000" pitchFamily="2" charset="77"/>
                <a:ea typeface="Calibri" panose="020F0502020204030204" pitchFamily="34" charset="0"/>
                <a:cs typeface="Times New Roman" panose="02020603050405020304" pitchFamily="18" charset="0"/>
              </a:rPr>
              <a:t> Water is available throughout the day, including lunchtimes. Children can also bring a drink to school – remembering that no fizzy drinks or squash are allowed.</a:t>
            </a:r>
            <a:endParaRPr lang="en-GB" sz="14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A picture containing orange&#10;&#10;Description automatically generated">
            <a:extLst>
              <a:ext uri="{FF2B5EF4-FFF2-40B4-BE49-F238E27FC236}">
                <a16:creationId xmlns:a16="http://schemas.microsoft.com/office/drawing/2014/main" id="{869092A4-F52C-4E82-3365-57DB887FF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6385" y="305304"/>
            <a:ext cx="1397415" cy="1167896"/>
          </a:xfrm>
          <a:prstGeom prst="rect">
            <a:avLst/>
          </a:prstGeom>
        </p:spPr>
      </p:pic>
      <p:pic>
        <p:nvPicPr>
          <p:cNvPr id="10" name="Picture 9">
            <a:extLst>
              <a:ext uri="{FF2B5EF4-FFF2-40B4-BE49-F238E27FC236}">
                <a16:creationId xmlns:a16="http://schemas.microsoft.com/office/drawing/2014/main" id="{B97D512C-DB6A-E12C-A3E3-8E89977A1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0200" y="305304"/>
            <a:ext cx="1352898" cy="1167896"/>
          </a:xfrm>
          <a:prstGeom prst="rect">
            <a:avLst/>
          </a:prstGeom>
        </p:spPr>
      </p:pic>
    </p:spTree>
    <p:extLst>
      <p:ext uri="{BB962C8B-B14F-4D97-AF65-F5344CB8AC3E}">
        <p14:creationId xmlns:p14="http://schemas.microsoft.com/office/powerpoint/2010/main" val="39860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Settle</a:t>
            </a:r>
            <a:br>
              <a:rPr lang="en-GB" dirty="0">
                <a:solidFill>
                  <a:srgbClr val="4DB1E3"/>
                </a:solidFill>
              </a:rPr>
            </a:br>
            <a:r>
              <a:rPr lang="en-GB" dirty="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These are a few ways that you can prepare your child for the first few weeks at school:</a:t>
            </a:r>
          </a:p>
          <a:p>
            <a:pPr marL="0" indent="0" algn="ctr">
              <a:lnSpc>
                <a:spcPct val="100000"/>
              </a:lnSpc>
              <a:buNone/>
            </a:pPr>
            <a:r>
              <a:rPr lang="en-GB" b="1" dirty="0">
                <a:solidFill>
                  <a:srgbClr val="21A6F9"/>
                </a:solidFill>
              </a:rPr>
              <a:t>Your child’s journey to school starts at home</a:t>
            </a:r>
          </a:p>
          <a:p>
            <a:pPr marL="0" indent="0">
              <a:lnSpc>
                <a:spcPct val="100000"/>
              </a:lnSpc>
              <a:buNone/>
            </a:pPr>
            <a:r>
              <a:rPr lang="en-GB" sz="1600" b="1" dirty="0"/>
              <a:t>Growing independence:</a:t>
            </a:r>
          </a:p>
          <a:p>
            <a:pPr>
              <a:lnSpc>
                <a:spcPct val="100000"/>
              </a:lnSpc>
            </a:pPr>
            <a:r>
              <a:rPr lang="en-GB" dirty="0"/>
              <a:t>Ensure that they can dress and undress themselves </a:t>
            </a:r>
          </a:p>
          <a:p>
            <a:pPr>
              <a:lnSpc>
                <a:spcPct val="100000"/>
              </a:lnSpc>
            </a:pPr>
            <a:r>
              <a:rPr lang="en-GB" dirty="0"/>
              <a:t>Help them to master basic cutlery skills.</a:t>
            </a:r>
          </a:p>
          <a:p>
            <a:pPr fontAlgn="base">
              <a:lnSpc>
                <a:spcPct val="100000"/>
              </a:lnSpc>
            </a:pPr>
            <a:r>
              <a:rPr lang="en-GB" dirty="0"/>
              <a:t>Help them to be independent with their toileting skills.</a:t>
            </a:r>
          </a:p>
          <a:p>
            <a:pPr fontAlgn="base">
              <a:lnSpc>
                <a:spcPct val="100000"/>
              </a:lnSpc>
            </a:pPr>
            <a:r>
              <a:rPr lang="en-GB" dirty="0"/>
              <a:t>Holding a pencil to write their name.</a:t>
            </a:r>
          </a:p>
          <a:p>
            <a:pPr fontAlgn="base">
              <a:lnSpc>
                <a:spcPct val="100000"/>
              </a:lnSpc>
            </a:pPr>
            <a:r>
              <a:rPr lang="en-GB" dirty="0"/>
              <a:t>Counting to 10 independently.</a:t>
            </a:r>
          </a:p>
          <a:p>
            <a:pPr fontAlgn="base">
              <a:lnSpc>
                <a:spcPct val="100000"/>
              </a:lnSpc>
            </a:pPr>
            <a:r>
              <a:rPr lang="en-GB" dirty="0"/>
              <a:t>Encourage them to sit and listen to stories.</a:t>
            </a:r>
          </a:p>
          <a:p>
            <a:pPr fontAlgn="base">
              <a:lnSpc>
                <a:spcPct val="100000"/>
              </a:lnSpc>
            </a:pPr>
            <a:r>
              <a:rPr lang="en-GB" dirty="0"/>
              <a:t>Taking part in imaginative play (</a:t>
            </a:r>
            <a:r>
              <a:rPr lang="en-GB" dirty="0" err="1"/>
              <a:t>e.g</a:t>
            </a:r>
            <a:r>
              <a:rPr lang="en-GB" dirty="0"/>
              <a:t> Role play)</a:t>
            </a:r>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28068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Settle</a:t>
            </a:r>
            <a:br>
              <a:rPr lang="en-GB" dirty="0">
                <a:solidFill>
                  <a:srgbClr val="4DB1E3"/>
                </a:solidFill>
              </a:rPr>
            </a:br>
            <a:r>
              <a:rPr lang="en-GB" dirty="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t>Building relationships and communicating:</a:t>
            </a:r>
          </a:p>
          <a:p>
            <a:pPr fontAlgn="base">
              <a:lnSpc>
                <a:spcPct val="100000"/>
              </a:lnSpc>
            </a:pPr>
            <a:r>
              <a:rPr lang="en-GB" dirty="0"/>
              <a:t>Help them to develop the confidence to communicate </a:t>
            </a:r>
            <a:br>
              <a:rPr lang="en-GB" dirty="0"/>
            </a:br>
            <a:r>
              <a:rPr lang="en-GB" dirty="0"/>
              <a:t>with new people.</a:t>
            </a:r>
          </a:p>
          <a:p>
            <a:pPr fontAlgn="base">
              <a:lnSpc>
                <a:spcPct val="100000"/>
              </a:lnSpc>
            </a:pPr>
            <a:r>
              <a:rPr lang="en-GB" dirty="0"/>
              <a:t>Practise sharing and taking turns.</a:t>
            </a:r>
          </a:p>
          <a:p>
            <a:pPr fontAlgn="base">
              <a:lnSpc>
                <a:spcPct val="100000"/>
              </a:lnSpc>
            </a:pPr>
            <a:r>
              <a:rPr lang="en-GB" dirty="0"/>
              <a:t>Talking to your child about how they are feeling and why.</a:t>
            </a:r>
          </a:p>
          <a:p>
            <a:pPr fontAlgn="base">
              <a:lnSpc>
                <a:spcPct val="100000"/>
              </a:lnSpc>
            </a:pPr>
            <a:r>
              <a:rPr lang="en-GB" dirty="0"/>
              <a:t>Encouraging to set boundaries for themselves and others.(e.g. knowing how to say no)</a:t>
            </a:r>
          </a:p>
          <a:p>
            <a:pPr fontAlgn="base">
              <a:lnSpc>
                <a:spcPct val="100000"/>
              </a:lnSpc>
            </a:pPr>
            <a:r>
              <a:rPr lang="en-GB" dirty="0"/>
              <a:t>Recognising their name so they can find it on their locker or uniform.</a:t>
            </a:r>
          </a:p>
          <a:p>
            <a:pPr fontAlgn="base">
              <a:lnSpc>
                <a:spcPct val="100000"/>
              </a:lnSpc>
            </a:pPr>
            <a:r>
              <a:rPr lang="en-GB" dirty="0"/>
              <a:t>Paying attention for a period of time.</a:t>
            </a:r>
          </a:p>
          <a:p>
            <a:pPr fontAlgn="base">
              <a:lnSpc>
                <a:spcPct val="100000"/>
              </a:lnSpc>
            </a:pPr>
            <a:r>
              <a:rPr lang="en-GB" dirty="0"/>
              <a:t>Listening to and following simple instructions. </a:t>
            </a:r>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39771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18948</TotalTime>
  <Words>1238</Words>
  <Application>Microsoft Office PowerPoint</Application>
  <PresentationFormat>On-screen Show (4:3)</PresentationFormat>
  <Paragraphs>96</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Times New Roman</vt:lpstr>
      <vt:lpstr>Sassoon Infant Rg</vt:lpstr>
      <vt:lpstr>Roboto</vt:lpstr>
      <vt:lpstr>Calibri</vt:lpstr>
      <vt:lpstr>Arial</vt:lpstr>
      <vt:lpstr>Twinkl</vt:lpstr>
      <vt:lpstr>Slide Layouts</vt:lpstr>
      <vt:lpstr>Disclaimers/Guidance</vt:lpstr>
      <vt:lpstr>PowerPoint Presentation</vt:lpstr>
      <vt:lpstr>PowerPoint Presentation</vt:lpstr>
      <vt:lpstr>Who’s Who in Reception Class</vt:lpstr>
      <vt:lpstr>On Your Child’s First Day in Reception Class</vt:lpstr>
      <vt:lpstr>Daily Timetable</vt:lpstr>
      <vt:lpstr>Clothing</vt:lpstr>
      <vt:lpstr>Food and Drink</vt:lpstr>
      <vt:lpstr>Helping Your Child to Settle School Readiness</vt:lpstr>
      <vt:lpstr>Helping Your Child to Settle School Readiness</vt:lpstr>
      <vt:lpstr>Helping Your Child to Settle School Readiness</vt:lpstr>
      <vt:lpstr>Early Years Curriculum</vt:lpstr>
      <vt:lpstr>Reception Baseline Assessment</vt:lpstr>
      <vt:lpstr>Learning Journeys/Journals and Reports</vt:lpstr>
      <vt:lpstr>Home Learning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Catherine Paynter</cp:lastModifiedBy>
  <cp:revision>27</cp:revision>
  <dcterms:created xsi:type="dcterms:W3CDTF">2022-05-16T13:52:57Z</dcterms:created>
  <dcterms:modified xsi:type="dcterms:W3CDTF">2026-03-16T10:03:21Z</dcterms:modified>
</cp:coreProperties>
</file>