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7" r:id="rId1"/>
  </p:sldMasterIdLst>
  <p:notesMasterIdLst>
    <p:notesMasterId r:id="rId16"/>
  </p:notesMasterIdLst>
  <p:sldIdLst>
    <p:sldId id="270" r:id="rId2"/>
    <p:sldId id="294" r:id="rId3"/>
    <p:sldId id="309" r:id="rId4"/>
    <p:sldId id="312" r:id="rId5"/>
    <p:sldId id="311" r:id="rId6"/>
    <p:sldId id="295" r:id="rId7"/>
    <p:sldId id="308" r:id="rId8"/>
    <p:sldId id="279" r:id="rId9"/>
    <p:sldId id="310" r:id="rId10"/>
    <p:sldId id="259" r:id="rId11"/>
    <p:sldId id="260" r:id="rId12"/>
    <p:sldId id="261" r:id="rId13"/>
    <p:sldId id="272" r:id="rId14"/>
    <p:sldId id="266" r:id="rId15"/>
  </p:sldIdLst>
  <p:sldSz cx="6858000" cy="9907588"/>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FFC000"/>
    <a:srgbClr val="121826"/>
    <a:srgbClr val="CC0099"/>
    <a:srgbClr val="006DAD"/>
    <a:srgbClr val="A6510A"/>
    <a:srgbClr val="996633"/>
    <a:srgbClr val="D7D8D6"/>
    <a:srgbClr val="1500C7"/>
    <a:srgbClr val="E3CB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66" autoAdjust="0"/>
    <p:restoredTop sz="96405"/>
  </p:normalViewPr>
  <p:slideViewPr>
    <p:cSldViewPr snapToGrid="0" snapToObjects="1">
      <p:cViewPr varScale="1">
        <p:scale>
          <a:sx n="79" d="100"/>
          <a:sy n="79" d="100"/>
        </p:scale>
        <p:origin x="345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8056"/>
          </a:xfrm>
          <a:prstGeom prst="rect">
            <a:avLst/>
          </a:prstGeom>
        </p:spPr>
        <p:txBody>
          <a:bodyPr vert="horz" lIns="91418" tIns="45708" rIns="91418" bIns="45708" rtlCol="0"/>
          <a:lstStyle>
            <a:lvl1pPr algn="l">
              <a:defRPr sz="1200"/>
            </a:lvl1pPr>
          </a:lstStyle>
          <a:p>
            <a:endParaRPr lang="en-US"/>
          </a:p>
        </p:txBody>
      </p:sp>
      <p:sp>
        <p:nvSpPr>
          <p:cNvPr id="3" name="Date Placeholder 2"/>
          <p:cNvSpPr>
            <a:spLocks noGrp="1"/>
          </p:cNvSpPr>
          <p:nvPr>
            <p:ph type="dt" idx="1"/>
          </p:nvPr>
        </p:nvSpPr>
        <p:spPr>
          <a:xfrm>
            <a:off x="3850443" y="0"/>
            <a:ext cx="2945660" cy="498056"/>
          </a:xfrm>
          <a:prstGeom prst="rect">
            <a:avLst/>
          </a:prstGeom>
        </p:spPr>
        <p:txBody>
          <a:bodyPr vert="horz" lIns="91418" tIns="45708" rIns="91418" bIns="45708" rtlCol="0"/>
          <a:lstStyle>
            <a:lvl1pPr algn="r">
              <a:defRPr sz="1200"/>
            </a:lvl1pPr>
          </a:lstStyle>
          <a:p>
            <a:fld id="{773BFBE5-7155-7848-A866-00DED352A4C5}" type="datetimeFigureOut">
              <a:rPr lang="en-US" smtClean="0"/>
              <a:t>6/20/2025</a:t>
            </a:fld>
            <a:endParaRPr lang="en-US"/>
          </a:p>
        </p:txBody>
      </p:sp>
      <p:sp>
        <p:nvSpPr>
          <p:cNvPr id="4" name="Slide Image Placeholder 3"/>
          <p:cNvSpPr>
            <a:spLocks noGrp="1" noRot="1" noChangeAspect="1"/>
          </p:cNvSpPr>
          <p:nvPr>
            <p:ph type="sldImg" idx="2"/>
          </p:nvPr>
        </p:nvSpPr>
        <p:spPr>
          <a:xfrm>
            <a:off x="2241550" y="1243013"/>
            <a:ext cx="2314575" cy="3346450"/>
          </a:xfrm>
          <a:prstGeom prst="rect">
            <a:avLst/>
          </a:prstGeom>
          <a:noFill/>
          <a:ln w="12700">
            <a:solidFill>
              <a:prstClr val="black"/>
            </a:solidFill>
          </a:ln>
        </p:spPr>
        <p:txBody>
          <a:bodyPr vert="horz" lIns="91418" tIns="45708" rIns="91418" bIns="45708"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18" tIns="45708" rIns="91418" bIns="4570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5"/>
            <a:ext cx="2945660" cy="498055"/>
          </a:xfrm>
          <a:prstGeom prst="rect">
            <a:avLst/>
          </a:prstGeom>
        </p:spPr>
        <p:txBody>
          <a:bodyPr vert="horz" lIns="91418" tIns="45708" rIns="91418" bIns="45708"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5"/>
            <a:ext cx="2945660" cy="498055"/>
          </a:xfrm>
          <a:prstGeom prst="rect">
            <a:avLst/>
          </a:prstGeom>
        </p:spPr>
        <p:txBody>
          <a:bodyPr vert="horz" lIns="91418" tIns="45708" rIns="91418" bIns="45708" rtlCol="0" anchor="b"/>
          <a:lstStyle>
            <a:lvl1pPr algn="r">
              <a:defRPr sz="1200"/>
            </a:lvl1pPr>
          </a:lstStyle>
          <a:p>
            <a:fld id="{3BCB44C9-AE02-C241-B83E-E86C5BF93180}" type="slidenum">
              <a:rPr lang="en-US" smtClean="0"/>
              <a:t>‹#›</a:t>
            </a:fld>
            <a:endParaRPr lang="en-US"/>
          </a:p>
        </p:txBody>
      </p:sp>
    </p:spTree>
    <p:extLst>
      <p:ext uri="{BB962C8B-B14F-4D97-AF65-F5344CB8AC3E}">
        <p14:creationId xmlns:p14="http://schemas.microsoft.com/office/powerpoint/2010/main" val="304865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3316B54-1B88-6743-B35B-08B0F012BCA5}"/>
              </a:ext>
            </a:extLst>
          </p:cNvPr>
          <p:cNvSpPr>
            <a:spLocks noGrp="1"/>
          </p:cNvSpPr>
          <p:nvPr>
            <p:ph type="body" sz="quarter" idx="10"/>
          </p:nvPr>
        </p:nvSpPr>
        <p:spPr>
          <a:xfrm>
            <a:off x="134090" y="3735480"/>
            <a:ext cx="6581035" cy="5122769"/>
          </a:xfrm>
          <a:prstGeom prst="rect">
            <a:avLst/>
          </a:prstGeom>
        </p:spPr>
        <p:txBody>
          <a:bodyPr lIns="0" numCol="2" spcCol="72000">
            <a:normAutofit/>
          </a:bodyPr>
          <a:lstStyle>
            <a:lvl1pPr marL="0" indent="0">
              <a:buNone/>
              <a:defRPr sz="1000">
                <a:solidFill>
                  <a:schemeClr val="tx2"/>
                </a:solidFill>
                <a:latin typeface="Roboto Light" panose="02000000000000000000" pitchFamily="2" charset="0"/>
                <a:ea typeface="Roboto Light" panose="02000000000000000000" pitchFamily="2" charset="0"/>
              </a:defRPr>
            </a:lvl1pPr>
          </a:lstStyle>
          <a:p>
            <a:pPr lvl="0"/>
            <a:endParaRPr lang="en-US" dirty="0"/>
          </a:p>
        </p:txBody>
      </p:sp>
      <p:sp>
        <p:nvSpPr>
          <p:cNvPr id="10" name="Text Placeholder 8">
            <a:extLst>
              <a:ext uri="{FF2B5EF4-FFF2-40B4-BE49-F238E27FC236}">
                <a16:creationId xmlns:a16="http://schemas.microsoft.com/office/drawing/2014/main" id="{E4C3DDAA-CE1D-5648-B22B-17F9933C7EAD}"/>
              </a:ext>
            </a:extLst>
          </p:cNvPr>
          <p:cNvSpPr>
            <a:spLocks noGrp="1"/>
          </p:cNvSpPr>
          <p:nvPr>
            <p:ph type="body" sz="quarter" idx="12"/>
          </p:nvPr>
        </p:nvSpPr>
        <p:spPr>
          <a:xfrm>
            <a:off x="5654100" y="1380565"/>
            <a:ext cx="955130" cy="224678"/>
          </a:xfrm>
          <a:prstGeom prst="rect">
            <a:avLst/>
          </a:prstGeom>
        </p:spPr>
        <p:txBody>
          <a:bodyPr lIns="0" numCol="1" spcCol="0">
            <a:noAutofit/>
          </a:bodyPr>
          <a:lstStyle>
            <a:lvl1pPr marL="0" indent="0" algn="r">
              <a:buFont typeface="Arial" panose="020B0604020202020204" pitchFamily="34" charset="0"/>
              <a:buNone/>
              <a:defRPr sz="1000">
                <a:solidFill>
                  <a:schemeClr val="tx2"/>
                </a:solidFill>
                <a:latin typeface="Roboto Light" panose="02000000000000000000" pitchFamily="2" charset="0"/>
                <a:ea typeface="Roboto Light" panose="02000000000000000000" pitchFamily="2" charset="0"/>
              </a:defRPr>
            </a:lvl1pPr>
          </a:lstStyle>
          <a:p>
            <a:pPr lvl="0"/>
            <a:endParaRPr lang="en-US" dirty="0"/>
          </a:p>
        </p:txBody>
      </p:sp>
    </p:spTree>
    <p:extLst>
      <p:ext uri="{BB962C8B-B14F-4D97-AF65-F5344CB8AC3E}">
        <p14:creationId xmlns:p14="http://schemas.microsoft.com/office/powerpoint/2010/main" val="161055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04D2036-1A64-B14E-B56C-51EE2900B505}"/>
              </a:ext>
            </a:extLst>
          </p:cNvPr>
          <p:cNvSpPr>
            <a:spLocks noGrp="1"/>
          </p:cNvSpPr>
          <p:nvPr>
            <p:ph type="body" sz="quarter" idx="10"/>
          </p:nvPr>
        </p:nvSpPr>
        <p:spPr>
          <a:xfrm>
            <a:off x="240834" y="3526024"/>
            <a:ext cx="4045416" cy="1774639"/>
          </a:xfrm>
          <a:prstGeom prst="rect">
            <a:avLst/>
          </a:prstGeom>
        </p:spPr>
        <p:txBody>
          <a:bodyPr lIns="0">
            <a:normAutofit/>
          </a:bodyPr>
          <a:lstStyle>
            <a:lvl1pPr marL="0" indent="0">
              <a:buNone/>
              <a:defRPr sz="1000">
                <a:solidFill>
                  <a:schemeClr val="bg1"/>
                </a:solidFill>
                <a:latin typeface="Roboto Light" panose="02000000000000000000" pitchFamily="2" charset="0"/>
                <a:ea typeface="Roboto Light" panose="02000000000000000000" pitchFamily="2" charset="0"/>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endParaRPr lang="en-US" dirty="0"/>
          </a:p>
        </p:txBody>
      </p:sp>
      <p:sp>
        <p:nvSpPr>
          <p:cNvPr id="10" name="Text Placeholder 8">
            <a:extLst>
              <a:ext uri="{FF2B5EF4-FFF2-40B4-BE49-F238E27FC236}">
                <a16:creationId xmlns:a16="http://schemas.microsoft.com/office/drawing/2014/main" id="{262D88A7-2609-B649-86E9-9410D0DBF295}"/>
              </a:ext>
            </a:extLst>
          </p:cNvPr>
          <p:cNvSpPr>
            <a:spLocks noGrp="1"/>
          </p:cNvSpPr>
          <p:nvPr>
            <p:ph type="body" sz="quarter" idx="11"/>
          </p:nvPr>
        </p:nvSpPr>
        <p:spPr>
          <a:xfrm>
            <a:off x="4968456" y="3526023"/>
            <a:ext cx="1503782" cy="1774639"/>
          </a:xfrm>
          <a:prstGeom prst="rect">
            <a:avLst/>
          </a:prstGeom>
        </p:spPr>
        <p:txBody>
          <a:bodyPr lIns="0">
            <a:normAutofit/>
          </a:bodyPr>
          <a:lstStyle>
            <a:lvl1pPr marL="171450" indent="-171450">
              <a:buFont typeface="Arial" panose="020B0604020202020204" pitchFamily="34" charset="0"/>
              <a:buChar char="•"/>
              <a:defRPr sz="1200" b="1">
                <a:solidFill>
                  <a:schemeClr val="bg1"/>
                </a:solidFill>
                <a:latin typeface="Roboto Light" panose="02000000000000000000" pitchFamily="2" charset="0"/>
                <a:ea typeface="Roboto Light" panose="02000000000000000000" pitchFamily="2" charset="0"/>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endParaRPr lang="en-US" dirty="0"/>
          </a:p>
        </p:txBody>
      </p:sp>
      <p:sp>
        <p:nvSpPr>
          <p:cNvPr id="13" name="Text Placeholder 8">
            <a:extLst>
              <a:ext uri="{FF2B5EF4-FFF2-40B4-BE49-F238E27FC236}">
                <a16:creationId xmlns:a16="http://schemas.microsoft.com/office/drawing/2014/main" id="{0CF188B5-ABDF-2949-9C9A-C0D68C597FFA}"/>
              </a:ext>
            </a:extLst>
          </p:cNvPr>
          <p:cNvSpPr>
            <a:spLocks noGrp="1"/>
          </p:cNvSpPr>
          <p:nvPr>
            <p:ph type="body" sz="quarter" idx="12"/>
          </p:nvPr>
        </p:nvSpPr>
        <p:spPr>
          <a:xfrm>
            <a:off x="240833" y="6457109"/>
            <a:ext cx="4045415" cy="1670144"/>
          </a:xfrm>
          <a:prstGeom prst="rect">
            <a:avLst/>
          </a:prstGeom>
        </p:spPr>
        <p:txBody>
          <a:bodyPr lIns="0">
            <a:normAutofit/>
          </a:bodyPr>
          <a:lstStyle>
            <a:lvl1pPr marL="0" indent="0">
              <a:buNone/>
              <a:defRPr sz="1000">
                <a:solidFill>
                  <a:schemeClr val="tx2"/>
                </a:solidFill>
                <a:latin typeface="Roboto Light" panose="02000000000000000000" pitchFamily="2" charset="0"/>
                <a:ea typeface="Roboto Light" panose="02000000000000000000" pitchFamily="2" charset="0"/>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endParaRPr lang="en-US" dirty="0"/>
          </a:p>
        </p:txBody>
      </p:sp>
      <p:sp>
        <p:nvSpPr>
          <p:cNvPr id="14" name="Text Placeholder 8">
            <a:extLst>
              <a:ext uri="{FF2B5EF4-FFF2-40B4-BE49-F238E27FC236}">
                <a16:creationId xmlns:a16="http://schemas.microsoft.com/office/drawing/2014/main" id="{6D863E17-EF20-5B41-85E0-8F5455ECD056}"/>
              </a:ext>
            </a:extLst>
          </p:cNvPr>
          <p:cNvSpPr>
            <a:spLocks noGrp="1"/>
          </p:cNvSpPr>
          <p:nvPr>
            <p:ph type="body" sz="quarter" idx="13"/>
          </p:nvPr>
        </p:nvSpPr>
        <p:spPr>
          <a:xfrm>
            <a:off x="4968456" y="6457109"/>
            <a:ext cx="1503782" cy="1772491"/>
          </a:xfrm>
          <a:prstGeom prst="rect">
            <a:avLst/>
          </a:prstGeom>
        </p:spPr>
        <p:txBody>
          <a:bodyPr lIns="0">
            <a:normAutofit/>
          </a:bodyPr>
          <a:lstStyle>
            <a:lvl1pPr marL="171450" indent="-171450">
              <a:buFont typeface="Arial" panose="020B0604020202020204" pitchFamily="34" charset="0"/>
              <a:buChar char="•"/>
              <a:defRPr sz="1200" b="1">
                <a:solidFill>
                  <a:schemeClr val="tx2"/>
                </a:solidFill>
                <a:latin typeface="Roboto Light" panose="02000000000000000000" pitchFamily="2" charset="0"/>
                <a:ea typeface="Roboto Light" panose="02000000000000000000" pitchFamily="2" charset="0"/>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endParaRPr lang="en-US" dirty="0"/>
          </a:p>
        </p:txBody>
      </p:sp>
    </p:spTree>
    <p:extLst>
      <p:ext uri="{BB962C8B-B14F-4D97-AF65-F5344CB8AC3E}">
        <p14:creationId xmlns:p14="http://schemas.microsoft.com/office/powerpoint/2010/main" val="173445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46D3E163-7852-184B-BCB9-51DBC1C9F1C9}"/>
              </a:ext>
            </a:extLst>
          </p:cNvPr>
          <p:cNvSpPr>
            <a:spLocks noGrp="1"/>
          </p:cNvSpPr>
          <p:nvPr>
            <p:ph type="body" sz="quarter" idx="10"/>
          </p:nvPr>
        </p:nvSpPr>
        <p:spPr>
          <a:xfrm>
            <a:off x="226546" y="3511737"/>
            <a:ext cx="4002554" cy="1874838"/>
          </a:xfrm>
          <a:prstGeom prst="rect">
            <a:avLst/>
          </a:prstGeom>
        </p:spPr>
        <p:txBody>
          <a:bodyPr lIns="0">
            <a:normAutofit/>
          </a:bodyPr>
          <a:lstStyle>
            <a:lvl1pPr marL="0" indent="0">
              <a:buNone/>
              <a:defRPr sz="1000">
                <a:solidFill>
                  <a:schemeClr val="bg1"/>
                </a:solidFill>
                <a:latin typeface="Roboto Light" panose="02000000000000000000" pitchFamily="2" charset="0"/>
                <a:ea typeface="Roboto Light" panose="02000000000000000000" pitchFamily="2" charset="0"/>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endParaRPr lang="en-US" dirty="0"/>
          </a:p>
        </p:txBody>
      </p:sp>
      <p:sp>
        <p:nvSpPr>
          <p:cNvPr id="11" name="Text Placeholder 8">
            <a:extLst>
              <a:ext uri="{FF2B5EF4-FFF2-40B4-BE49-F238E27FC236}">
                <a16:creationId xmlns:a16="http://schemas.microsoft.com/office/drawing/2014/main" id="{7BAB1E84-50C9-AB4C-A6D3-7FB41513C017}"/>
              </a:ext>
            </a:extLst>
          </p:cNvPr>
          <p:cNvSpPr>
            <a:spLocks noGrp="1"/>
          </p:cNvSpPr>
          <p:nvPr>
            <p:ph type="body" sz="quarter" idx="11"/>
          </p:nvPr>
        </p:nvSpPr>
        <p:spPr>
          <a:xfrm>
            <a:off x="4968455" y="3511737"/>
            <a:ext cx="1532357" cy="1874838"/>
          </a:xfrm>
          <a:prstGeom prst="rect">
            <a:avLst/>
          </a:prstGeom>
        </p:spPr>
        <p:txBody>
          <a:bodyPr lIns="0">
            <a:normAutofit/>
          </a:bodyPr>
          <a:lstStyle>
            <a:lvl1pPr marL="171450" indent="-171450">
              <a:buFont typeface="Arial" panose="020B0604020202020204" pitchFamily="34" charset="0"/>
              <a:buChar char="•"/>
              <a:defRPr sz="1200" b="1">
                <a:solidFill>
                  <a:schemeClr val="bg1"/>
                </a:solidFill>
                <a:latin typeface="Roboto Light" panose="02000000000000000000" pitchFamily="2" charset="0"/>
                <a:ea typeface="Roboto Light" panose="02000000000000000000" pitchFamily="2" charset="0"/>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endParaRPr lang="en-US" dirty="0"/>
          </a:p>
        </p:txBody>
      </p:sp>
      <p:sp>
        <p:nvSpPr>
          <p:cNvPr id="12" name="Text Placeholder 8">
            <a:extLst>
              <a:ext uri="{FF2B5EF4-FFF2-40B4-BE49-F238E27FC236}">
                <a16:creationId xmlns:a16="http://schemas.microsoft.com/office/drawing/2014/main" id="{1E4CA9F7-0146-0942-8305-04A05A46B9E5}"/>
              </a:ext>
            </a:extLst>
          </p:cNvPr>
          <p:cNvSpPr>
            <a:spLocks noGrp="1"/>
          </p:cNvSpPr>
          <p:nvPr>
            <p:ph type="body" sz="quarter" idx="12"/>
          </p:nvPr>
        </p:nvSpPr>
        <p:spPr>
          <a:xfrm>
            <a:off x="226546" y="6473731"/>
            <a:ext cx="4002554" cy="1874838"/>
          </a:xfrm>
          <a:prstGeom prst="rect">
            <a:avLst/>
          </a:prstGeom>
        </p:spPr>
        <p:txBody>
          <a:bodyPr lIns="0">
            <a:normAutofit/>
          </a:bodyPr>
          <a:lstStyle>
            <a:lvl1pPr marL="0" indent="0">
              <a:buNone/>
              <a:defRPr sz="1000">
                <a:solidFill>
                  <a:schemeClr val="tx2"/>
                </a:solidFill>
                <a:latin typeface="Roboto Light" panose="02000000000000000000" pitchFamily="2" charset="0"/>
                <a:ea typeface="Roboto Light" panose="02000000000000000000" pitchFamily="2" charset="0"/>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endParaRPr lang="en-US" dirty="0"/>
          </a:p>
        </p:txBody>
      </p:sp>
      <p:sp>
        <p:nvSpPr>
          <p:cNvPr id="13" name="Text Placeholder 8">
            <a:extLst>
              <a:ext uri="{FF2B5EF4-FFF2-40B4-BE49-F238E27FC236}">
                <a16:creationId xmlns:a16="http://schemas.microsoft.com/office/drawing/2014/main" id="{FC381392-147A-BB4F-BB56-48E1DE2B5218}"/>
              </a:ext>
            </a:extLst>
          </p:cNvPr>
          <p:cNvSpPr>
            <a:spLocks noGrp="1"/>
          </p:cNvSpPr>
          <p:nvPr>
            <p:ph type="body" sz="quarter" idx="13"/>
          </p:nvPr>
        </p:nvSpPr>
        <p:spPr>
          <a:xfrm>
            <a:off x="4968456" y="6473731"/>
            <a:ext cx="1532356" cy="1874838"/>
          </a:xfrm>
          <a:prstGeom prst="rect">
            <a:avLst/>
          </a:prstGeom>
        </p:spPr>
        <p:txBody>
          <a:bodyPr lIns="0">
            <a:normAutofit/>
          </a:bodyPr>
          <a:lstStyle>
            <a:lvl1pPr marL="171450" indent="-171450">
              <a:buFont typeface="Arial" panose="020B0604020202020204" pitchFamily="34" charset="0"/>
              <a:buChar char="•"/>
              <a:defRPr sz="1200" b="1">
                <a:solidFill>
                  <a:schemeClr val="tx2"/>
                </a:solidFill>
                <a:latin typeface="Roboto Light" panose="02000000000000000000" pitchFamily="2" charset="0"/>
                <a:ea typeface="Roboto Light" panose="02000000000000000000" pitchFamily="2" charset="0"/>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endParaRPr lang="en-US" dirty="0"/>
          </a:p>
        </p:txBody>
      </p:sp>
    </p:spTree>
    <p:extLst>
      <p:ext uri="{BB962C8B-B14F-4D97-AF65-F5344CB8AC3E}">
        <p14:creationId xmlns:p14="http://schemas.microsoft.com/office/powerpoint/2010/main" val="374993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31902315-4AE1-8847-A1BE-2573B8154C91}"/>
              </a:ext>
            </a:extLst>
          </p:cNvPr>
          <p:cNvSpPr>
            <a:spLocks noGrp="1"/>
          </p:cNvSpPr>
          <p:nvPr>
            <p:ph type="body" sz="quarter" idx="10"/>
          </p:nvPr>
        </p:nvSpPr>
        <p:spPr>
          <a:xfrm>
            <a:off x="212257" y="3511737"/>
            <a:ext cx="4045417" cy="1874838"/>
          </a:xfrm>
          <a:prstGeom prst="rect">
            <a:avLst/>
          </a:prstGeom>
        </p:spPr>
        <p:txBody>
          <a:bodyPr lIns="0">
            <a:normAutofit/>
          </a:bodyPr>
          <a:lstStyle>
            <a:lvl1pPr marL="0" indent="0">
              <a:buNone/>
              <a:defRPr sz="1000">
                <a:solidFill>
                  <a:schemeClr val="bg1"/>
                </a:solidFill>
                <a:latin typeface="Roboto Light" panose="02000000000000000000" pitchFamily="2" charset="0"/>
                <a:ea typeface="Roboto Light" panose="02000000000000000000" pitchFamily="2" charset="0"/>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endParaRPr lang="en-US" dirty="0"/>
          </a:p>
        </p:txBody>
      </p:sp>
      <p:sp>
        <p:nvSpPr>
          <p:cNvPr id="9" name="Text Placeholder 8">
            <a:extLst>
              <a:ext uri="{FF2B5EF4-FFF2-40B4-BE49-F238E27FC236}">
                <a16:creationId xmlns:a16="http://schemas.microsoft.com/office/drawing/2014/main" id="{35FACC02-C7C8-204A-80ED-E96E2A9ADB76}"/>
              </a:ext>
            </a:extLst>
          </p:cNvPr>
          <p:cNvSpPr>
            <a:spLocks noGrp="1"/>
          </p:cNvSpPr>
          <p:nvPr>
            <p:ph type="body" sz="quarter" idx="11"/>
          </p:nvPr>
        </p:nvSpPr>
        <p:spPr>
          <a:xfrm>
            <a:off x="4968456" y="3511737"/>
            <a:ext cx="1546644" cy="1874838"/>
          </a:xfrm>
          <a:prstGeom prst="rect">
            <a:avLst/>
          </a:prstGeom>
        </p:spPr>
        <p:txBody>
          <a:bodyPr lIns="0">
            <a:normAutofit/>
          </a:bodyPr>
          <a:lstStyle>
            <a:lvl1pPr marL="171450" indent="-171450">
              <a:buFont typeface="Arial" panose="020B0604020202020204" pitchFamily="34" charset="0"/>
              <a:buChar char="•"/>
              <a:defRPr sz="1200" b="1">
                <a:solidFill>
                  <a:schemeClr val="bg1"/>
                </a:solidFill>
                <a:latin typeface="Roboto Light" panose="02000000000000000000" pitchFamily="2" charset="0"/>
                <a:ea typeface="Roboto Light" panose="02000000000000000000" pitchFamily="2" charset="0"/>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endParaRPr lang="en-US" dirty="0"/>
          </a:p>
        </p:txBody>
      </p:sp>
      <p:sp>
        <p:nvSpPr>
          <p:cNvPr id="10" name="Text Placeholder 8">
            <a:extLst>
              <a:ext uri="{FF2B5EF4-FFF2-40B4-BE49-F238E27FC236}">
                <a16:creationId xmlns:a16="http://schemas.microsoft.com/office/drawing/2014/main" id="{83DEDE80-0B79-164A-BE0D-E40A0C7B569D}"/>
              </a:ext>
            </a:extLst>
          </p:cNvPr>
          <p:cNvSpPr>
            <a:spLocks noGrp="1"/>
          </p:cNvSpPr>
          <p:nvPr>
            <p:ph type="body" sz="quarter" idx="12"/>
          </p:nvPr>
        </p:nvSpPr>
        <p:spPr>
          <a:xfrm>
            <a:off x="212257" y="6459444"/>
            <a:ext cx="4045416" cy="1874838"/>
          </a:xfrm>
          <a:prstGeom prst="rect">
            <a:avLst/>
          </a:prstGeom>
        </p:spPr>
        <p:txBody>
          <a:bodyPr lIns="0">
            <a:normAutofit/>
          </a:bodyPr>
          <a:lstStyle>
            <a:lvl1pPr marL="0" indent="0">
              <a:buNone/>
              <a:defRPr sz="1000">
                <a:solidFill>
                  <a:schemeClr val="tx2"/>
                </a:solidFill>
                <a:latin typeface="Roboto Light" panose="02000000000000000000" pitchFamily="2" charset="0"/>
                <a:ea typeface="Roboto Light" panose="02000000000000000000" pitchFamily="2" charset="0"/>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endParaRPr lang="en-US" dirty="0"/>
          </a:p>
        </p:txBody>
      </p:sp>
      <p:sp>
        <p:nvSpPr>
          <p:cNvPr id="11" name="Text Placeholder 8">
            <a:extLst>
              <a:ext uri="{FF2B5EF4-FFF2-40B4-BE49-F238E27FC236}">
                <a16:creationId xmlns:a16="http://schemas.microsoft.com/office/drawing/2014/main" id="{1AB90707-80D5-A740-AB08-516FDD48D0A5}"/>
              </a:ext>
            </a:extLst>
          </p:cNvPr>
          <p:cNvSpPr>
            <a:spLocks noGrp="1"/>
          </p:cNvSpPr>
          <p:nvPr>
            <p:ph type="body" sz="quarter" idx="13"/>
          </p:nvPr>
        </p:nvSpPr>
        <p:spPr>
          <a:xfrm>
            <a:off x="4968456" y="6460938"/>
            <a:ext cx="1546644" cy="1874838"/>
          </a:xfrm>
          <a:prstGeom prst="rect">
            <a:avLst/>
          </a:prstGeom>
        </p:spPr>
        <p:txBody>
          <a:bodyPr lIns="0">
            <a:normAutofit/>
          </a:bodyPr>
          <a:lstStyle>
            <a:lvl1pPr marL="171450" indent="-171450">
              <a:buFont typeface="Arial" panose="020B0604020202020204" pitchFamily="34" charset="0"/>
              <a:buChar char="•"/>
              <a:defRPr sz="1200" b="1">
                <a:solidFill>
                  <a:schemeClr val="tx2"/>
                </a:solidFill>
                <a:latin typeface="Roboto Light" panose="02000000000000000000" pitchFamily="2" charset="0"/>
                <a:ea typeface="Roboto Light" panose="02000000000000000000" pitchFamily="2" charset="0"/>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endParaRPr lang="en-US" dirty="0"/>
          </a:p>
        </p:txBody>
      </p:sp>
    </p:spTree>
    <p:extLst>
      <p:ext uri="{BB962C8B-B14F-4D97-AF65-F5344CB8AC3E}">
        <p14:creationId xmlns:p14="http://schemas.microsoft.com/office/powerpoint/2010/main" val="3095363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31902315-4AE1-8847-A1BE-2573B8154C91}"/>
              </a:ext>
            </a:extLst>
          </p:cNvPr>
          <p:cNvSpPr>
            <a:spLocks noGrp="1"/>
          </p:cNvSpPr>
          <p:nvPr>
            <p:ph type="body" sz="quarter" idx="10"/>
          </p:nvPr>
        </p:nvSpPr>
        <p:spPr>
          <a:xfrm>
            <a:off x="269408" y="3526212"/>
            <a:ext cx="4088280" cy="1874838"/>
          </a:xfrm>
          <a:prstGeom prst="rect">
            <a:avLst/>
          </a:prstGeom>
        </p:spPr>
        <p:txBody>
          <a:bodyPr lIns="0">
            <a:normAutofit/>
          </a:bodyPr>
          <a:lstStyle>
            <a:lvl1pPr marL="0" indent="0">
              <a:buNone/>
              <a:defRPr sz="1000">
                <a:solidFill>
                  <a:schemeClr val="bg1"/>
                </a:solidFill>
                <a:latin typeface="Roboto Light" panose="02000000000000000000" pitchFamily="2" charset="0"/>
                <a:ea typeface="Roboto Light" panose="02000000000000000000" pitchFamily="2" charset="0"/>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endParaRPr lang="en-US" dirty="0"/>
          </a:p>
        </p:txBody>
      </p:sp>
      <p:sp>
        <p:nvSpPr>
          <p:cNvPr id="9" name="Text Placeholder 8">
            <a:extLst>
              <a:ext uri="{FF2B5EF4-FFF2-40B4-BE49-F238E27FC236}">
                <a16:creationId xmlns:a16="http://schemas.microsoft.com/office/drawing/2014/main" id="{35FACC02-C7C8-204A-80ED-E96E2A9ADB76}"/>
              </a:ext>
            </a:extLst>
          </p:cNvPr>
          <p:cNvSpPr>
            <a:spLocks noGrp="1"/>
          </p:cNvSpPr>
          <p:nvPr>
            <p:ph type="body" sz="quarter" idx="11"/>
          </p:nvPr>
        </p:nvSpPr>
        <p:spPr>
          <a:xfrm>
            <a:off x="4968456" y="3526212"/>
            <a:ext cx="1489494" cy="1874838"/>
          </a:xfrm>
          <a:prstGeom prst="rect">
            <a:avLst/>
          </a:prstGeom>
        </p:spPr>
        <p:txBody>
          <a:bodyPr lIns="0">
            <a:normAutofit/>
          </a:bodyPr>
          <a:lstStyle>
            <a:lvl1pPr marL="171450" indent="-171450">
              <a:buFont typeface="Arial" panose="020B0604020202020204" pitchFamily="34" charset="0"/>
              <a:buChar char="•"/>
              <a:defRPr sz="1200" b="1">
                <a:solidFill>
                  <a:schemeClr val="bg1"/>
                </a:solidFill>
                <a:latin typeface="Roboto Light" panose="02000000000000000000" pitchFamily="2" charset="0"/>
                <a:ea typeface="Roboto Light" panose="02000000000000000000" pitchFamily="2" charset="0"/>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endParaRPr lang="en-US" dirty="0"/>
          </a:p>
        </p:txBody>
      </p:sp>
      <p:sp>
        <p:nvSpPr>
          <p:cNvPr id="10" name="Text Placeholder 8">
            <a:extLst>
              <a:ext uri="{FF2B5EF4-FFF2-40B4-BE49-F238E27FC236}">
                <a16:creationId xmlns:a16="http://schemas.microsoft.com/office/drawing/2014/main" id="{83DEDE80-0B79-164A-BE0D-E40A0C7B569D}"/>
              </a:ext>
            </a:extLst>
          </p:cNvPr>
          <p:cNvSpPr>
            <a:spLocks noGrp="1"/>
          </p:cNvSpPr>
          <p:nvPr>
            <p:ph type="body" sz="quarter" idx="12"/>
          </p:nvPr>
        </p:nvSpPr>
        <p:spPr>
          <a:xfrm>
            <a:off x="269408" y="6488019"/>
            <a:ext cx="4088280" cy="1874838"/>
          </a:xfrm>
          <a:prstGeom prst="rect">
            <a:avLst/>
          </a:prstGeom>
        </p:spPr>
        <p:txBody>
          <a:bodyPr lIns="0">
            <a:normAutofit/>
          </a:bodyPr>
          <a:lstStyle>
            <a:lvl1pPr marL="0" indent="0">
              <a:buNone/>
              <a:defRPr sz="1000">
                <a:solidFill>
                  <a:schemeClr val="tx2"/>
                </a:solidFill>
                <a:latin typeface="Roboto Light" panose="02000000000000000000" pitchFamily="2" charset="0"/>
                <a:ea typeface="Roboto Light" panose="02000000000000000000" pitchFamily="2" charset="0"/>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endParaRPr lang="en-US" dirty="0"/>
          </a:p>
        </p:txBody>
      </p:sp>
      <p:sp>
        <p:nvSpPr>
          <p:cNvPr id="11" name="Text Placeholder 8">
            <a:extLst>
              <a:ext uri="{FF2B5EF4-FFF2-40B4-BE49-F238E27FC236}">
                <a16:creationId xmlns:a16="http://schemas.microsoft.com/office/drawing/2014/main" id="{1AB90707-80D5-A740-AB08-516FDD48D0A5}"/>
              </a:ext>
            </a:extLst>
          </p:cNvPr>
          <p:cNvSpPr>
            <a:spLocks noGrp="1"/>
          </p:cNvSpPr>
          <p:nvPr>
            <p:ph type="body" sz="quarter" idx="13"/>
          </p:nvPr>
        </p:nvSpPr>
        <p:spPr>
          <a:xfrm>
            <a:off x="4968456" y="6488019"/>
            <a:ext cx="1489494" cy="1874838"/>
          </a:xfrm>
          <a:prstGeom prst="rect">
            <a:avLst/>
          </a:prstGeom>
        </p:spPr>
        <p:txBody>
          <a:bodyPr lIns="0">
            <a:normAutofit/>
          </a:bodyPr>
          <a:lstStyle>
            <a:lvl1pPr marL="171450" indent="-171450">
              <a:buFont typeface="Arial" panose="020B0604020202020204" pitchFamily="34" charset="0"/>
              <a:buChar char="•"/>
              <a:defRPr sz="1200" b="1">
                <a:solidFill>
                  <a:schemeClr val="tx2"/>
                </a:solidFill>
                <a:latin typeface="Roboto Light" panose="02000000000000000000" pitchFamily="2" charset="0"/>
                <a:ea typeface="Roboto Light" panose="02000000000000000000" pitchFamily="2" charset="0"/>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endParaRPr lang="en-US" dirty="0"/>
          </a:p>
        </p:txBody>
      </p:sp>
    </p:spTree>
    <p:extLst>
      <p:ext uri="{BB962C8B-B14F-4D97-AF65-F5344CB8AC3E}">
        <p14:creationId xmlns:p14="http://schemas.microsoft.com/office/powerpoint/2010/main" val="403535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C252717-290A-5F43-BB0E-F4D21BF64084}"/>
              </a:ext>
            </a:extLst>
          </p:cNvPr>
          <p:cNvSpPr>
            <a:spLocks noGrp="1"/>
          </p:cNvSpPr>
          <p:nvPr>
            <p:ph type="body" sz="quarter" idx="13"/>
          </p:nvPr>
        </p:nvSpPr>
        <p:spPr>
          <a:xfrm>
            <a:off x="471488" y="3226828"/>
            <a:ext cx="4019550" cy="5419631"/>
          </a:xfrm>
          <a:prstGeom prst="rect">
            <a:avLst/>
          </a:prstGeom>
        </p:spPr>
        <p:txBody>
          <a:bodyPr lIns="0">
            <a:normAutofit/>
          </a:bodyPr>
          <a:lstStyle>
            <a:lvl1pPr marL="0" indent="0">
              <a:buNone/>
              <a:defRPr sz="1100">
                <a:solidFill>
                  <a:schemeClr val="tx2"/>
                </a:solidFill>
                <a:latin typeface="Roboto Light" panose="02000000000000000000" pitchFamily="2" charset="0"/>
                <a:ea typeface="Roboto Light" panose="02000000000000000000" pitchFamily="2" charset="0"/>
              </a:defRPr>
            </a:lvl1pPr>
          </a:lstStyle>
          <a:p>
            <a:pPr lvl="0"/>
            <a:endParaRPr lang="en-US" dirty="0"/>
          </a:p>
        </p:txBody>
      </p:sp>
      <p:sp>
        <p:nvSpPr>
          <p:cNvPr id="10" name="Text Placeholder 8">
            <a:extLst>
              <a:ext uri="{FF2B5EF4-FFF2-40B4-BE49-F238E27FC236}">
                <a16:creationId xmlns:a16="http://schemas.microsoft.com/office/drawing/2014/main" id="{B6CF1121-7874-DF47-825F-D2183782B88B}"/>
              </a:ext>
            </a:extLst>
          </p:cNvPr>
          <p:cNvSpPr>
            <a:spLocks noGrp="1"/>
          </p:cNvSpPr>
          <p:nvPr>
            <p:ph type="body" sz="quarter" idx="14"/>
          </p:nvPr>
        </p:nvSpPr>
        <p:spPr>
          <a:xfrm>
            <a:off x="5290017" y="3230844"/>
            <a:ext cx="1366277" cy="5419631"/>
          </a:xfrm>
          <a:prstGeom prst="rect">
            <a:avLst/>
          </a:prstGeom>
        </p:spPr>
        <p:txBody>
          <a:bodyPr lIns="0">
            <a:normAutofit/>
          </a:bodyPr>
          <a:lstStyle>
            <a:lvl1pPr marL="171450" indent="-171450">
              <a:buFont typeface="Arial" panose="020B0604020202020204" pitchFamily="34" charset="0"/>
              <a:buChar char="•"/>
              <a:defRPr sz="1200" b="1">
                <a:solidFill>
                  <a:schemeClr val="bg1"/>
                </a:solidFill>
                <a:latin typeface="Roboto Light" panose="02000000000000000000" pitchFamily="2" charset="0"/>
                <a:ea typeface="Roboto Light" panose="02000000000000000000" pitchFamily="2" charset="0"/>
              </a:defRPr>
            </a:lvl1pPr>
          </a:lstStyle>
          <a:p>
            <a:pPr lvl="0"/>
            <a:endParaRPr lang="en-US" dirty="0"/>
          </a:p>
        </p:txBody>
      </p:sp>
    </p:spTree>
    <p:extLst>
      <p:ext uri="{BB962C8B-B14F-4D97-AF65-F5344CB8AC3E}">
        <p14:creationId xmlns:p14="http://schemas.microsoft.com/office/powerpoint/2010/main" val="789692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ayout_V4">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2C38D4F6-F211-F747-92A8-2D70C5912A9C}"/>
              </a:ext>
            </a:extLst>
          </p:cNvPr>
          <p:cNvSpPr>
            <a:spLocks noGrp="1"/>
          </p:cNvSpPr>
          <p:nvPr>
            <p:ph type="body" sz="quarter" idx="16" hasCustomPrompt="1"/>
          </p:nvPr>
        </p:nvSpPr>
        <p:spPr>
          <a:xfrm>
            <a:off x="606405" y="1783506"/>
            <a:ext cx="3771042" cy="492766"/>
          </a:xfrm>
          <a:prstGeom prst="rect">
            <a:avLst/>
          </a:prstGeom>
        </p:spPr>
        <p:txBody>
          <a:bodyPr>
            <a:normAutofit/>
          </a:bodyPr>
          <a:lstStyle>
            <a:lvl1pPr marL="0" indent="0">
              <a:buNone/>
              <a:defRPr sz="1700" b="1"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Insert Title</a:t>
            </a:r>
          </a:p>
        </p:txBody>
      </p:sp>
      <p:sp>
        <p:nvSpPr>
          <p:cNvPr id="11" name="Text Placeholder 9">
            <a:extLst>
              <a:ext uri="{FF2B5EF4-FFF2-40B4-BE49-F238E27FC236}">
                <a16:creationId xmlns:a16="http://schemas.microsoft.com/office/drawing/2014/main" id="{43681E2C-5C9B-0C41-8F1E-589353D1A63F}"/>
              </a:ext>
            </a:extLst>
          </p:cNvPr>
          <p:cNvSpPr>
            <a:spLocks noGrp="1"/>
          </p:cNvSpPr>
          <p:nvPr>
            <p:ph type="body" sz="quarter" idx="17" hasCustomPrompt="1"/>
          </p:nvPr>
        </p:nvSpPr>
        <p:spPr>
          <a:xfrm>
            <a:off x="606405" y="2665379"/>
            <a:ext cx="5658208" cy="6074884"/>
          </a:xfrm>
          <a:prstGeom prst="rect">
            <a:avLst/>
          </a:prstGeom>
        </p:spPr>
        <p:txBody>
          <a:bodyPr lIns="0" numCol="2">
            <a:normAutofit/>
          </a:bodyPr>
          <a:lstStyle>
            <a:lvl1pPr marL="0" indent="0">
              <a:buNone/>
              <a:defRPr sz="1100">
                <a:solidFill>
                  <a:schemeClr val="tx2"/>
                </a:solidFill>
              </a:defRPr>
            </a:lvl1pPr>
          </a:lstStyle>
          <a:p>
            <a:pPr lvl="0"/>
            <a:r>
              <a:rPr lang="en-US" dirty="0"/>
              <a:t>Insert body text here</a:t>
            </a:r>
          </a:p>
        </p:txBody>
      </p:sp>
    </p:spTree>
    <p:extLst>
      <p:ext uri="{BB962C8B-B14F-4D97-AF65-F5344CB8AC3E}">
        <p14:creationId xmlns:p14="http://schemas.microsoft.com/office/powerpoint/2010/main" val="199707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3516FAE4-5F63-9A47-85C1-BFDE328B07F3}"/>
              </a:ext>
            </a:extLst>
          </p:cNvPr>
          <p:cNvSpPr>
            <a:spLocks noGrp="1"/>
          </p:cNvSpPr>
          <p:nvPr>
            <p:ph type="body" sz="quarter" idx="12"/>
          </p:nvPr>
        </p:nvSpPr>
        <p:spPr>
          <a:xfrm>
            <a:off x="642026" y="3274838"/>
            <a:ext cx="4730074" cy="2017010"/>
          </a:xfrm>
          <a:prstGeom prst="rect">
            <a:avLst/>
          </a:prstGeom>
        </p:spPr>
        <p:txBody>
          <a:bodyPr lIns="0">
            <a:normAutofit/>
          </a:bodyPr>
          <a:lstStyle>
            <a:lvl1pPr marL="0" indent="0">
              <a:buNone/>
              <a:defRPr sz="1400">
                <a:solidFill>
                  <a:schemeClr val="bg1"/>
                </a:solidFill>
                <a:latin typeface="Roboto Light" panose="02000000000000000000" pitchFamily="2" charset="0"/>
                <a:ea typeface="Roboto Light" panose="02000000000000000000" pitchFamily="2" charset="0"/>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endParaRPr lang="en-US" dirty="0"/>
          </a:p>
        </p:txBody>
      </p:sp>
      <p:sp>
        <p:nvSpPr>
          <p:cNvPr id="9" name="Text Placeholder 8">
            <a:extLst>
              <a:ext uri="{FF2B5EF4-FFF2-40B4-BE49-F238E27FC236}">
                <a16:creationId xmlns:a16="http://schemas.microsoft.com/office/drawing/2014/main" id="{50B162E2-7F78-3744-A240-E87321592466}"/>
              </a:ext>
            </a:extLst>
          </p:cNvPr>
          <p:cNvSpPr>
            <a:spLocks noGrp="1"/>
          </p:cNvSpPr>
          <p:nvPr>
            <p:ph type="body" sz="quarter" idx="10"/>
          </p:nvPr>
        </p:nvSpPr>
        <p:spPr>
          <a:xfrm>
            <a:off x="642026" y="6285892"/>
            <a:ext cx="2080575" cy="2017009"/>
          </a:xfrm>
          <a:prstGeom prst="rect">
            <a:avLst/>
          </a:prstGeom>
        </p:spPr>
        <p:txBody>
          <a:bodyPr lIns="0">
            <a:normAutofit/>
          </a:bodyPr>
          <a:lstStyle>
            <a:lvl1pPr marL="0" indent="0">
              <a:buNone/>
              <a:defRPr sz="1000">
                <a:solidFill>
                  <a:schemeClr val="tx2"/>
                </a:solidFill>
                <a:latin typeface="Roboto Light" panose="02000000000000000000" pitchFamily="2" charset="0"/>
                <a:ea typeface="Roboto Light" panose="02000000000000000000" pitchFamily="2" charset="0"/>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endParaRPr lang="en-US" dirty="0"/>
          </a:p>
        </p:txBody>
      </p:sp>
      <p:sp>
        <p:nvSpPr>
          <p:cNvPr id="10" name="Text Placeholder 8">
            <a:extLst>
              <a:ext uri="{FF2B5EF4-FFF2-40B4-BE49-F238E27FC236}">
                <a16:creationId xmlns:a16="http://schemas.microsoft.com/office/drawing/2014/main" id="{E0065C15-0297-CA4B-9157-19C7FC9B1B0E}"/>
              </a:ext>
            </a:extLst>
          </p:cNvPr>
          <p:cNvSpPr>
            <a:spLocks noGrp="1"/>
          </p:cNvSpPr>
          <p:nvPr>
            <p:ph type="body" sz="quarter" idx="13"/>
          </p:nvPr>
        </p:nvSpPr>
        <p:spPr>
          <a:xfrm>
            <a:off x="3822970" y="6172201"/>
            <a:ext cx="2606405" cy="2130700"/>
          </a:xfrm>
          <a:prstGeom prst="rect">
            <a:avLst/>
          </a:prstGeom>
        </p:spPr>
        <p:txBody>
          <a:bodyPr lIns="0">
            <a:normAutofit/>
          </a:bodyPr>
          <a:lstStyle>
            <a:lvl1pPr marL="0" indent="0">
              <a:buNone/>
              <a:defRPr sz="1000">
                <a:solidFill>
                  <a:schemeClr val="tx2"/>
                </a:solidFill>
                <a:latin typeface="Roboto Light" panose="02000000000000000000" pitchFamily="2" charset="0"/>
                <a:ea typeface="Roboto Light" panose="02000000000000000000" pitchFamily="2" charset="0"/>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endParaRPr lang="en-US" dirty="0"/>
          </a:p>
        </p:txBody>
      </p:sp>
    </p:spTree>
    <p:extLst>
      <p:ext uri="{BB962C8B-B14F-4D97-AF65-F5344CB8AC3E}">
        <p14:creationId xmlns:p14="http://schemas.microsoft.com/office/powerpoint/2010/main" val="2168169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8796494"/>
      </p:ext>
    </p:extLst>
  </p:cSld>
  <p:clrMap bg1="lt1" tx1="dk1" bg2="lt2" tx2="dk2" accent1="accent1" accent2="accent2" accent3="accent3" accent4="accent4" accent5="accent5" accent6="accent6" hlink="hlink" folHlink="folHlink"/>
  <p:sldLayoutIdLst>
    <p:sldLayoutId id="2147483849" r:id="rId1"/>
    <p:sldLayoutId id="2147483835" r:id="rId2"/>
    <p:sldLayoutId id="2147483836" r:id="rId3"/>
    <p:sldLayoutId id="2147483837" r:id="rId4"/>
    <p:sldLayoutId id="2147483851" r:id="rId5"/>
    <p:sldLayoutId id="2147483838" r:id="rId6"/>
    <p:sldLayoutId id="2147483847" r:id="rId7"/>
    <p:sldLayoutId id="2147483842" r:id="rId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twitter.com/st_blackburn" TargetMode="External"/><Relationship Id="rId2" Type="http://schemas.openxmlformats.org/officeDocument/2006/relationships/hyperlink" Target="https://www.facebook.com/StJamesCofEBlackburn"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cid:image002.png@01DBCBDA.A4A49480"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7D7FC9-CADB-EE46-94E6-CA0F7D33BFD1}"/>
              </a:ext>
            </a:extLst>
          </p:cNvPr>
          <p:cNvSpPr>
            <a:spLocks noGrp="1"/>
          </p:cNvSpPr>
          <p:nvPr>
            <p:ph type="body" sz="quarter" idx="10"/>
          </p:nvPr>
        </p:nvSpPr>
        <p:spPr>
          <a:xfrm>
            <a:off x="132398" y="4013138"/>
            <a:ext cx="6288403" cy="4057776"/>
          </a:xfrm>
        </p:spPr>
        <p:txBody>
          <a:bodyPr spcCol="324000">
            <a:noAutofit/>
          </a:bodyPr>
          <a:lstStyle/>
          <a:p>
            <a:pPr algn="just"/>
            <a:r>
              <a:rPr lang="en-GB" sz="1300" dirty="0"/>
              <a:t>It’s hard to believe there are only 19 school days left until the summer!</a:t>
            </a:r>
          </a:p>
          <a:p>
            <a:pPr algn="just"/>
            <a:r>
              <a:rPr lang="en-GB" sz="1300" dirty="0"/>
              <a:t>AS we head into the last few weeks of the school year, it is really important that you keep an eye on the newsletter for important dates; we don’t want anyone to miss anything!</a:t>
            </a:r>
          </a:p>
          <a:p>
            <a:pPr algn="just"/>
            <a:r>
              <a:rPr lang="en-GB" sz="1300" dirty="0"/>
              <a:t>You will have noticed that the speed bumps on Earl Street have now been correctly placed and are slowing traffic down far more effectively. Mr Newell has also very kindly agreed to take on the role as our lollipop person. However, he is not in school on Fridays so please take extra care on a Friday as we may not always be able to provide a crossing patrol on this day.</a:t>
            </a:r>
          </a:p>
          <a:p>
            <a:pPr algn="just"/>
            <a:r>
              <a:rPr lang="en-GB" sz="1300" dirty="0"/>
              <a:t>Our redesign of the school artwork is now almost completed, and you will start to see our refined badge on more and more documents. We have now sent this badge to our uniform suppliers. However, they still have stock of the old badge which they will need to sell first. There is absolutely NO requirement for you to update any uniform. We will continue to use the old uniform until has been phased out over time. Please do not spend any extra money buying replacements!</a:t>
            </a:r>
          </a:p>
          <a:p>
            <a:pPr algn="just"/>
            <a:r>
              <a:rPr lang="en-GB" sz="1300" dirty="0"/>
              <a:t>And finally, just a quick reminder about the weather. It is definitely getting warmer so please make sure your child has appropriate clothing, </a:t>
            </a:r>
            <a:r>
              <a:rPr lang="en-GB" sz="1300" dirty="0" err="1"/>
              <a:t>suncream</a:t>
            </a:r>
            <a:r>
              <a:rPr lang="en-GB" sz="1300" dirty="0"/>
              <a:t> and drinking water for the weather each day. In the event it is too hot, we may keep the children inside for their own safety.</a:t>
            </a:r>
          </a:p>
          <a:p>
            <a:pPr algn="just"/>
            <a:r>
              <a:rPr lang="en-GB" sz="1300" dirty="0"/>
              <a:t>Have a lovely weekend. I’m off to Durham to pick my daughter up from university for the summer!</a:t>
            </a:r>
          </a:p>
          <a:p>
            <a:pPr algn="just"/>
            <a:r>
              <a:rPr lang="en-GB" sz="1300" dirty="0"/>
              <a:t>Mr Stitcher</a:t>
            </a:r>
          </a:p>
        </p:txBody>
      </p:sp>
      <p:sp>
        <p:nvSpPr>
          <p:cNvPr id="9" name="AutoShape 2" descr="Religious Islamic Ramadan Mubarak Greeting 666090 Vector Art at Vecteezy">
            <a:extLst>
              <a:ext uri="{FF2B5EF4-FFF2-40B4-BE49-F238E27FC236}">
                <a16:creationId xmlns:a16="http://schemas.microsoft.com/office/drawing/2014/main" id="{76664B5A-4A64-413D-A58D-6001E7A39913}"/>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 Placeholder 6">
            <a:extLst>
              <a:ext uri="{FF2B5EF4-FFF2-40B4-BE49-F238E27FC236}">
                <a16:creationId xmlns:a16="http://schemas.microsoft.com/office/drawing/2014/main" id="{2511B6E4-7B23-65C5-E78E-E77E862AA109}"/>
              </a:ext>
            </a:extLst>
          </p:cNvPr>
          <p:cNvSpPr>
            <a:spLocks noGrp="1"/>
          </p:cNvSpPr>
          <p:nvPr>
            <p:ph type="body" sz="quarter" idx="12"/>
          </p:nvPr>
        </p:nvSpPr>
        <p:spPr>
          <a:xfrm>
            <a:off x="5788212" y="1380565"/>
            <a:ext cx="955130" cy="224678"/>
          </a:xfrm>
        </p:spPr>
        <p:txBody>
          <a:bodyPr/>
          <a:lstStyle/>
          <a:p>
            <a:r>
              <a:rPr lang="en-GB" dirty="0"/>
              <a:t>20</a:t>
            </a:r>
            <a:r>
              <a:rPr lang="en-GB" baseline="30000" dirty="0"/>
              <a:t>th</a:t>
            </a:r>
            <a:r>
              <a:rPr lang="en-GB" dirty="0"/>
              <a:t> June 2025</a:t>
            </a:r>
          </a:p>
        </p:txBody>
      </p:sp>
    </p:spTree>
    <p:extLst>
      <p:ext uri="{BB962C8B-B14F-4D97-AF65-F5344CB8AC3E}">
        <p14:creationId xmlns:p14="http://schemas.microsoft.com/office/powerpoint/2010/main" val="2342002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FA94AB-028C-2F4A-873B-BDF1EAEBDFCE}"/>
              </a:ext>
            </a:extLst>
          </p:cNvPr>
          <p:cNvSpPr>
            <a:spLocks noGrp="1"/>
          </p:cNvSpPr>
          <p:nvPr>
            <p:ph type="body" sz="quarter" idx="10"/>
          </p:nvPr>
        </p:nvSpPr>
        <p:spPr>
          <a:xfrm>
            <a:off x="155574" y="3161375"/>
            <a:ext cx="4055477" cy="1874838"/>
          </a:xfrm>
        </p:spPr>
        <p:txBody>
          <a:bodyPr>
            <a:noAutofit/>
          </a:bodyPr>
          <a:lstStyle/>
          <a:p>
            <a:endParaRPr lang="en-GB" sz="1100" dirty="0"/>
          </a:p>
          <a:p>
            <a:r>
              <a:rPr lang="en-GB" sz="1100" dirty="0"/>
              <a:t>The children have had a fantastic week at nursery. We have started our new topic about Dinosaurs which has sparked the children’s imagination to make up songs, build a forest and dinosaur world. Well done everyone! The children have been working extremely hard with their listening skills and phonics this week. </a:t>
            </a:r>
          </a:p>
          <a:p>
            <a:endParaRPr lang="en-GB" sz="1100" dirty="0"/>
          </a:p>
        </p:txBody>
      </p:sp>
      <p:sp>
        <p:nvSpPr>
          <p:cNvPr id="3" name="Text Placeholder 2">
            <a:extLst>
              <a:ext uri="{FF2B5EF4-FFF2-40B4-BE49-F238E27FC236}">
                <a16:creationId xmlns:a16="http://schemas.microsoft.com/office/drawing/2014/main" id="{94C8E791-96BD-6F48-B614-B67F50F71497}"/>
              </a:ext>
            </a:extLst>
          </p:cNvPr>
          <p:cNvSpPr>
            <a:spLocks noGrp="1"/>
          </p:cNvSpPr>
          <p:nvPr>
            <p:ph type="body" sz="quarter" idx="11"/>
          </p:nvPr>
        </p:nvSpPr>
        <p:spPr>
          <a:xfrm>
            <a:off x="4926931" y="3220444"/>
            <a:ext cx="1467853" cy="1874838"/>
          </a:xfrm>
        </p:spPr>
        <p:txBody>
          <a:bodyPr>
            <a:noAutofit/>
          </a:bodyPr>
          <a:lstStyle/>
          <a:p>
            <a:pPr marL="0" indent="0" fontAlgn="base">
              <a:buNone/>
            </a:pPr>
            <a:endParaRPr lang="en-GB" sz="1100" b="0" dirty="0"/>
          </a:p>
          <a:p>
            <a:pPr marL="0" indent="0" fontAlgn="base">
              <a:buNone/>
            </a:pPr>
            <a:r>
              <a:rPr lang="en-GB" sz="1100" b="0" dirty="0"/>
              <a:t>Please remember to send your child into nursery with a hat and sun cream when necessary. Thank you </a:t>
            </a:r>
          </a:p>
        </p:txBody>
      </p:sp>
      <p:sp>
        <p:nvSpPr>
          <p:cNvPr id="4" name="Text Placeholder 3">
            <a:extLst>
              <a:ext uri="{FF2B5EF4-FFF2-40B4-BE49-F238E27FC236}">
                <a16:creationId xmlns:a16="http://schemas.microsoft.com/office/drawing/2014/main" id="{272C6372-05CC-8745-A8BE-666C4A7760CA}"/>
              </a:ext>
            </a:extLst>
          </p:cNvPr>
          <p:cNvSpPr>
            <a:spLocks noGrp="1"/>
          </p:cNvSpPr>
          <p:nvPr>
            <p:ph type="body" sz="quarter" idx="12"/>
          </p:nvPr>
        </p:nvSpPr>
        <p:spPr>
          <a:xfrm>
            <a:off x="155575" y="6491021"/>
            <a:ext cx="3713179" cy="1732171"/>
          </a:xfrm>
        </p:spPr>
        <p:txBody>
          <a:bodyPr numCol="1">
            <a:noAutofit/>
          </a:bodyPr>
          <a:lstStyle/>
          <a:p>
            <a:pPr fontAlgn="base"/>
            <a:r>
              <a:rPr lang="en-GB" sz="1050" dirty="0"/>
              <a:t>The children have enjoyed working on their physical development and fine motor skills in the discovery area this week. They have enjoyed using balance bikes, the trim trail, making bird feeders, mud pies, bracelets and necklaces. We even dug up our own potatoes and have enjoyed washing, cooking and tasting these! In literacy the children are very good at re-telling the story 'The Monkey Puzzle' and even came up with their own version of it. We have begun making junk model animals which ties in with our recent tops- under the sea and jungle animals. You will see these coming home over the next couple of weeks. </a:t>
            </a:r>
          </a:p>
          <a:p>
            <a:pPr fontAlgn="base"/>
            <a:endParaRPr lang="en-GB" sz="1200" dirty="0"/>
          </a:p>
        </p:txBody>
      </p:sp>
      <p:sp>
        <p:nvSpPr>
          <p:cNvPr id="7" name="AutoShape 4" descr="data:image/png;base64,iVBORw0KGgoAAAANSUhEUgAAAloAAAHDCAYAAAD82rT8AAAAAXNSR0IArs4c6QAAIABJREFUeF7kvXewZPl1Hvbd2DnnfjnNvDdpZ2dnc8IudiGAIAkCpADSMkmLlii7pH9cKpXLZrlctuQyTVdRFG25SiUVTZMqUxRkEgwACGCRsXF2cno5dL/XOYd7+2bXOT2zWJikCEoACEsNDDBv3nvdt3/39zvnO9/3ndPCZ37nt7zr717FRBsAnoej0hE+8OKLuHDpURwclVBYmoPj2eh2WlheXoSsymhUq5gYJlS/D8PhCOPhCCnXQlJ04AkeBM+FJEiwTAeC4MKdmFh76ZPIn7kIwAU8ARCAB/9Df/kP7OE9eD8uXM+D4zpwXQeSJEEWFQDie9+frgEvxvfgQa8r4P6V19A+vA/Ag+1OcOV2DfvlAX7iuSKCkggIIkTHQPrUUzj9wo/RbYfwvbqE78G7oOue/qH/FTAaDdHttZFIJhEOhgHXhSBK/BMCr537YA0frut3XoRlmRiNRohEIpBlWn/6edru3ntbkV6jUj9BJBpBOpGCJMv83K7jQpbUB681fcU//aB/l9AsbeHwyp8AtgBfwA97xca9+ja0cRiN1hBn18+hdtJAu9NBb9iFrMgIx4NIZSM43C/DtujdqvAHArBdD2pAwZkLa5iLL+KJxRegCH5+HVoV+s+3HyIMW0d30EAmMQtZEB58//0/O/0dCfQ9Abbr4E71Bm7vv46n1l5BQPXhsHcLk7GDQV/Dk2deRDY6A1VW8fbmGxh6Q7RaAwzHdWTjs4hGotja38KlC5cx1projk4wm59DPngKpmvh7ftfQD6yhBcf+Shkcbpmpm1yXBDpa/6vhOFogOPGISbeCCszZ+BTw7h+7w3sl+6hmF/B2tJZHDY30eocwBj04VMDmNgGRtYYJ5UKHrnwKFLxBCb9CYrpVZieiLGpIRKOIOpP4PDGPiZjDa1WE4PBGL1eF6PBEJ1uB6ZlQ5IUeKII1eeDYRoolY6xfvoUbNuBMdEhuB76gwF0XYcgCAiHIwgEg9C1MaonFX5PwYCP95akyHBtG/6AH6lUBpVyGYlYBKlUColYHIIkQ7NMjEcaRA+YGBOOBKFwCNFoGIIgwnMdxGMRzM4t4Ec/+VMP7vJ0lz+84w934G/84efwma98Ef/kv/4HWMwXYLsWOr0u7+t8ugCP9zndbQmlah1Xr7+OSBCoVppIZ1KwbAuOYaHcM7B92IbnWvjIxzbQ6R+j3WlA8GQUZvMYjnVUKhWIkoDJxECvO0I8msNJ+RhLy6dRq1T5NXRtAEMfIxwOYzTWEIjI2Di/gV6vB8u0kUxFIEh0duk9hhCKxtFqd9Gq1xAK+zGbXsZ69mk8evoxXutys4bPfv6zCIR9CGUEhGM+SLLC6xvwSxiMjmDpAjr9Onx+BQF/Dqocx0n1ELXGPqLRJKq1Dvz+EFxPwKm1U1BkCdVaFRJEjCmudHtYWFzm/WkZNprtJlzbRL/fhaZpSCUT8AQXzWYbsixAVFxEoklEQklEonHksjnIooShNkSpvAfLMpBMxRCJ+CBLMvrDEQKBECxbg6IEsJB7nGOKaU2wtFxA6VoN4kBCRnbQK9eh+lTItCkEF4IkQnI8CEkJLV8Y20cWXNOBzw9k5k3ECyLEoQu7Y8J0TUiqxPfIGaoYNUyEQyGIooMwrV/Uj6FpoI8RhKSDaMoPH72WKWBUmqC6PUGpOkBrOIJhTCDLHiTZgaACkB04jgXPduAYJjyHcpoLwXUBx4UzsQEbcG0XjulwfmccwCle4JDleIDluBx3XLiQ4cEx6JcILwAOPFi2AwoNHNs8AbIwjRmeJE0xg+tA4GQlIrsYxfJGCpLkwRMljgt9w8NhswHbseHzKQiG/FB8CkSKOYoIT1Ox/U4HlA+yPhkRVYUgiqj1R/zasmLhkUdPoT/soa61oUR8EDmW8kvDtmwosop8PIFCIoFEKARV8EEQBT63sigDHmEe+h06ey7HW/ojnJRL3m/9xj9H8/gQsUiUFyGTTmF5eRX94QALp9cwMsaYaGO++NFoAFVV0e/3kM5k0esNMOgPcH42D7dVhQgXnkOLTctFL+LB0DWkzjyHsy/96IMk92cnxO9Jjv6heRIPjuPAsCZ8YyPh6HQDizIU1fcgYT8ECN8rlDMFAgd33kL53htwXReSJOKopuFb7x7iY8/NI+EnoCEAjoVwdhXnfuRnfmhWjC6ErpnO5kPg920w5cH16MA7sGyTk5IoyPDxWr4/Bf3ptaTntG0bsixDFGnvTX+e7ke720YhX+CdSo/RuM/Pr9LzepRk+wwGVpZOTa8NwhSsCfS373zdbvUAu6//MWzTRDwdRzPl4LDdg+W6KBYW0W518LWvfAVz83MwLROVWg0+vw9zSzOIJXyolBoI+CI4/+gFfq9DbYT79+5CDQTwyLnz+MC5lxEUUlCFAEQG7HTC6BpE6JaG20evIxnNYjX7CIN7eq90lRR4HI8AowSPgqMgYPdkDzePrmAwbGJ95Rwsa4Sx0YNuGNC0ESeRmcwS8uE5fOGdL/D60Nmut+vI54qAI2C+eAqhUASD8TEqjV1YjglVDGK5cAH1VgWLs2soxGYxkynytTqODVlS+L3RNUgELDwBtc4Jtkt38OT5l7gw6fZ6CPrDDERG1hAnrWMkUn7cv/8mRMmBGlbRaPQBz8Z8bg4wPAwbGtKJFTz/4l/Drb1rOG6VENQCsPsWev0+tnd3OABqwxG63S7GkwlGI4ppQb4Xit+HiWHANC3kslkoigJ4LnrdPjrtFjK5LNLJJAOw/f0DGJqGcDSKQCiAcDDA+8tzXOgTHbNzs+h0u4BjI5tOcaJNxBN8D/qDMfr9AQOr0XA4vSeeg3AkwgDF0HWEQkFEImE8/+orOHP+/HdAas5dD07sr/+r/wevvfF1/O//7X+D+XwBhqlzEqo36oiEokjE4w8CvoD7O7tojUrwxWRYIwutUp3Pgz8I1Lo6Xn+7jGhCxIsvnYHgqTiuHmA0acL1XIiSjHqzBt3QoWkTJOIZ2DpwclzB6Y0zEGUZs8V5fOMrX8bR7jbG4wlWzy9i49IcYsEZDPtjmJYGUfE4fywtzaFYLECUFNy9ew+KIsHnlzGfPo2PP/nz75VNlWYNW4e78GSNgbwDCZlMDgG/n0HP/uEm2u1jRKMEwALw+2JIpQpotrrY2bvDQLzbGcI0TMzOFpHOpuEQMHAcPvOSKEHXNT4f8UgSE33C71OSZISCIZimCUIQR0cHvB8Mw0AsHsbi0go63QGDeQJThUIRI41AW5PjlmkbiEQD6Pe6HOsjkTgTE6tL5yA4ASRjCWSyMTRLJ2jeaWElmUT7uAltMIbfr/K+8QV8kGwPdgwYJAPY3HRhGC7CUQ8rF0QERBPWkQOrM2GQYgYtSEFAbysYd2jrWnzt4WAQmVwMruJipOgIFmUEEzKDOEEXMDrSUN/RcVIdo97vQzcNeIIIxechEAKguPBkFx7tA8rptM9NB5ZuMeCyTZvDKe19z3Th6A4sw2KA4hJkehDMbc/BxHVhui4D52BAhDU04BpTrOBYRApQzKKYJnCxEAoG4A+qDIb1sQmRgYwLEQ5On1/E5efWEI6ocD0RjU4P1zYP0dHH8AUUBIIBqAyyRAZpgiyiV7FwfH+MiCohoUpQRcB2PLSHOjTDgiyD44w/LGGimJDD0zhPAJKKMsdyGVQXkinMJOLIxBJQRBWeOy2EKLXQ26UYy3GZi0l3+n3X9bxP/94f4e0v/RFyqTBX8sXiDPLZPI5PyphfPwUbFoJBH0bjEaqVE4RCIQzHIyzOL2AwGGE4GGF9fg6jg7tQKIjS/ZFlWDYhXRembcGXWsFTf/0XfsiYk+8XxpgyMnSgCbgakwmCHIxdrgip+v1OOPC9YbWm0FZA7XATu1e/wJuVEkCzZ+Jz39jHhx7PYy7pY0KH4IaoJHD5p34RCh3uH5IHXfOUcfIYTE0fU7hlWDoGwx5Gehd+xYdQIIloJPUeQ/XdsYMPWanpPbIdh4MlARPLsuD3+WA7JgdkRVF571J1m0llOCHT+ioKVToEzCiUTB8CRAybZey9+TmIQQVmRsXBsItEuoh6vQZF9iOZSOEb3/wGfx2JxpDO5lAqHWFxNYNYXMDmzRJ2Nqv48Mc/CMMy0Kp1odtRqME0JNlCMaPg7KklbGQeYwBEh8lxTFj29Fq3j29iqHexMf8UBy/bmaDZaSIWTiAVT+Hw+IjZpNn8LAbGCN+8+1W47gSuZ2CkNTCZmIhEYjDdESSVnkJFu64hFkogGAwilcjjyrtvwjAniIRjWF87i0Q8jVanys/R7jZgmjaeOvMKAkqE93xfayIdzmIus8DBejDsc9JJJpNQJJlXbmgM8YVv/j6zV34phHQih2g0hpGh4db2bTiw0emfwK9OAElHu9mB7Yoon5xgsZBCEmmMasDsygaefullHLfKqB2XsfnWHS5wjo/LaDRbGI6GfBYty0F/NITjUNWuwrFtvv8EUuh90rmVJRF+vw+6piOfzyMRj6HZbGCsTRAj0OTY0MZjfj4KsARqKd7F43FOMt1OG7lMhs9gIpaA3+8HJBG1SmO6m2UPxsSARPfQdRg8RMORKcATXASDfgRjUfzC3/kvGRC9n798GDv+59/8bXzrnbfwG//wf0QuRedg+lOVWgWxaJzBAn/dqKHcOIGOJizY8Hl+VLYqCIRVuOER6DZceeuYQeQnf/KTOL10HruHe7hy66sY6h1IqodWp45Gu4V+b8Cge2FuBe12G/NLs+i2B3jkkcv44mc/i2GvgbOXzmB+LYOJ1UU2fpqB25Wr30S2kIVjT5n9QCAAkQqEiY6ZYh6V2hEeX/8AXtz4sfcikem52OvcQ685RC5WhC+k4rhxgkQ8BdsBxkYLt7e/hlQigdPL53FQPmIwPRqPcVypoDfoIxwK461vvQPXsfDMC09jYhmQFAln1s8ys6RpQxwe7GNxcRGNZoUVGssmNkWBIii4cf0ag1X6s7S0jK3tLb7HkXAYY22MpdUVJFNxvn8E2GzHxWDQQyQcQLfXRSQS5ZxKhRvFjIkGxKMpnFmaw2Sri4ChQB9o0Mc6QgE/HHOCdDYJGSI6Tg/eUhj37ptoVRzMLQWxtuaDWW3DqdkwdBOODxB9EjyfhP7AQrfpQRJsSLKIoF9F0CfC8wnw4kB4QUQo6Z+Cj5GL0Z6Oyu4ItZaOkT5Bb6LBotiriJBDNhS/TUcCouTS1mXmiUgU13ThTVxY9PoEuiwCS+D9w+mf2CvTmoIoyjWiCNN1oNseJg4gh4BMMQhVljDpavDo5ywPDgE5Igdkge+jS4XUfAG5aAQnhzXU60OMdB1+n4q103N49oNnkCkmmewpVZq4cn8fPWKzY0HGHxTXiUGfFu8qju6MIVsCHl0qoHJU5YKaCl19YkH3PC4QVL8A2edCiomQ4gr/LlwRFgEt20ZADaCYTmM+mUYmmuD3S+97eqgpbxGwo9w1LYIp5lEuEb72jXc8y/bw1c99BjFV40qZqHEKLuPRGHOnVxFKRpj+8gd82Nq8i8lEh6yoiMdj0MY6H5zTq6uo37wC1dK4SqMDNU2aHgzDhCsl8OSnfhGBSPiHJKV/Py9j+r7fLzS5rs2BmBiYh1zft5mYh3Xq94bZ6jSOsfn6H0CQPAZ2A93GZ7+6j8dPx7AxE4frTDe0hyAe+8TfRCSR/H4uxl/6uWlzmqbB+8olalkUmH2yHJ0lnNwDhoT+HggEIYnylFHwPAZB392DQChVMcQMMYMNXR8jFAxiOKZkIkAzdSiShKA/hG6PykQB2UyWD994rCMajT6oWugZRAz7HZzsvA3N18VANXBc7aBa72D99BmWPA9L26jV69g48yhGQw3NVg3hmILVtTwOD+9jPHKxt9nFRz7+Ku7f3sK1tzcRSK/iG29ewamVIs6dmUUyEcZsagY/8fgnoMp+dAc9ThiN7jFO2iUsFtYRDkYQCgTR0TroTHqwtQlOz6xjYpnoDLschIjA228eIhFKIRZKYmv/OmqD+0ylJ+JJTkbj0QS1kyZLt4NBH4XcHJKJDN698Qai0QgMY4RwJIyza48BUNEfdDGXXsHlM0+z3BYIybi+/QZW59axmF5h8OgYDmRV4QRI4JTuW3fYxu2t6wiFgyyNLs2vwoOCraNNdPothMIRToKC3YZfMWCYNo4bPRyVj/HyE48h5AQxanlIFpfw3MuvYmQM8OXPfB7DVp/lvMPDQ1SqFVRrNa5IVUqKrgPH9lg6JJBaKpeQKxTgU1WWjEieTiQTSKfTsE3rARPqYjAaot+nP30EA0GuuglzW6aJcCTKe6LdaiGdTEBVqIARGLBxRBAknJRPEI1FGKySzESxmWQYRZER8vsZxBGLFI4E0O538XP/+d/CxvqZP3NL/w//4v/E3c17+Kf/3S8hE4v/udu+XKlCDIk4qm7DGBsICH6IjgTJp8Dxi2gMTjDumEiG0nj80cch+1V0+l14ko16p4rtvTvY2r+FWzdvIh5PotXuoDgzA9J5ookgKuUGzp15FM1KlThhPPHyYxgN+9AnQ5bsRn0dxsREYabIIY+YAWKN9LHGrMN43IXtGHjm0qsohNdhw4GgAPVeGXcP3sUHn/kYol4Sx/USTqoVzj3JZAadYRmaUUMuk2NJp9VuodnuodnqoNPuYjgaY3llFZt376PdaCMSi+HyU08gmiCQNIRP9QOiySynNh6y/K6PDQiCBFO3sH17l4mEM+fW2VLgOg5u3bqFyWSC4mwRTz37FLK5DN9nYr6brRazLkRK2LTXXQfJVAaSKHLcsq0JDMPGufVHsELFU9VBt97nc6bKAhzLYkk3lghBF21kzy/h9Sv3UDsBzp8rYD6ponJ9B4PmAB5Je34ZNhWLooiBKaLWtOCYOiI+ArIqfJIEKSpAyigIz3nwx0jDk+D1HYx2NTTLE9QaGrramNfcIjZOtkFkvhiwIMrEgguQSBqj3UUgy3ZZvnQNG86E2CsbE91kaXjqghEgEEsrANpoet5ZEmdQbTO77yke0jM+ZHNR6EMdAoEsy+YikNhROkvEnFG8iCdjeO7SBURcGaW9JrZ3StCMCXL5OC49ewoLa7N8PiuNDt66u4WuqSMQ9PM9JMxCxTOBTqPvw9Y7bVy8kMeHnl7B7Ws7DLBIpqdM2OpruLd9gkBQgSg7kCISpKTCEigBLZvApAvEAhEUEmnMpVKIB4j1pCLN5nNO+Ye5LM+DLJMNYKoeOLYF4Uuvvenlcnn8/qd/G4rVgcLeFwFz87O8aeK5LMsg4/GYg2q9UUE4HISq+DnYkK/h/PmzqNfraG7fwaxPgugJnCDJiEAIn0CXYQAbH/oU8iunvgOAfHdJ8f+PPzVFsySFEKKn5ExMRjIZh98XeB9P8xBcPWS1/jwf0He/Btqwh9tf+zQsR6N8wQfoD7+wg5mkjOcvzGOiGYwsbNPBIz/6s8jOL373T/4D+ElKdCR5UnVP4LTR3UcoEIdPDkHThxAlCcl4ZrrH4E4rNBC740KWpxLgt31wf/qC6V48LALocNOhfAiNSUqgwELV6tjo8wGLh5NMRVMgUaSp5l+vN5iV8fkeAmcRE13HUeNNTPxVHJ20MNIVxKNR6JqNq9fuYv3sDNrtKhQpzfJ7rhhAOhdApXLCsv3W9g62N1t4+ZUf5QB19d07SBTm8buf/hwK+Tg2Ts1gMBrg8iOX8PGnPoZ0OP3eWbp26xpklSr1CzgsHWBudg77nT1MXAvV2gHmM/PIpYrYr+zxuo00nc83gVkC//X2EVSfhHQqg3LlgMEA7VeS3QKqn9kcSprJeApf+dqfIJ5IMMilBLmytMGMQiKYwNr8BUieANOy0Nf7KNV3MZMpoFQ5QiFVwExyCYlIAq7gPqgSHXT7XQx1Yh8iDHTr42NoYwPpxAz2y7swLBvRaADvvvUaEvEQV9kEHnxBH/KFAFJSBGbHQyyzgWee/zCOSgf4+h98nhMcAT6KTSQXkqRGlSklPwJVdC/p3ylxNtttZuqnQVJmIEngp9FoMjNHgLzZaDA4pz/EUkxlP4/3I8l0yXiCk20sHkPAR8yBMJVvBbD82253MRqOOH7S/tL1CaLhMCdYKr58isLXwHtKIh+dhUtPPYlP/vVP/alNTMTB3/uVX8HO3iZ+61d+FcVYHHvVPaRiCai+AMrVfdYyZtJznNwagzqMiY1sLIexriEY8LNnpjvuoT1oIxlJQJFFKKqJcuMAvVEHzVYbC8VVBvJf/vpraNSrzMKZto1gOIRIPIpIIox+Z4T6UZOT8sXLG0jOJhioqioxAg46zTa0icbrQnKToRss04qQkMtl0WwdQ1YFyFIQo5GKTDoH0+rj/uZtJBNJPPP8B6D1NWZ+2LPj2gzKPdHk53dtB/F4mBP0YORwQq9WauypIdmTmMuJpsMXCGI0mTDItxyD5ctus4FhdwDT1JjhI08xSbipZAbXr1xHLpNleZv2EO2TYX/IbOWHf/zDuPzME2g127h76y6DboH8USSR6SThkvQV4iKB4gSBQGJwyVP0sedfRUYI4/hOG4f7DUQDMlTRRTAaRL6Yga0C8xcfQ6c3wO//3lsopP04lfWhs19jYOIqHqIx8namcNJs46A+xsQLQ7Nd6NoIuZAfQVXiAtW3LCO9IrAU6HUEmHWT2axB18TuUQetoQZIAgLRADRHhyMTKeIwq0M1KLO1BJRsDw6xVJYDd2LB0m1YugNzYrGsxjGVpDIGSyJElWK3wyB7QjSWqPLP6IYJ2ScgkVfx2GMrGPZ66JNHyiSAJ2FuYQbVSoNZKlESYQkOzqyv4aXVs7AGBqonbYw0DYpPRLoYQyaf4ue9s7ePnZMaxo49fX1B4n1G3qloPIaDm2PUDgf4qU+dxqOn5rBzr8Sxj6Td/miAamOIe5sV+FQFclBioKXE1KntwibJVIAqqIj6Q8hEYphLpviMEytGTBzlEGLhqGjimMC+1GluovMt/O6//qxHB//OzaswezW+4RQc0tksUpk0m/kyuQzImUYyCi18MBRANBzjwEWBgXwMlj1ByNGRciYQmZJXmALUJ3QY6Ca5mHvyw1i4ePkBo/O9YW9+AHn/3+MlpmCLIi0tPgVXupHToEpU83RtCLROy4FpuicWioIUa9J/qccUpNmWidf/+Ddh6C2o5JyUJHzua7scMD/0+DycsQ6VJArbw+pzP46Fcxf+Uq/y/f/h6To8lAKPG7vo9Xs4tXSOJZ3eaECuBOhWFyFfEmFfEoqswPOosphu+KmI+mfvMZZ0mUVQ+CBRxUXgStPGHBxi0RgzaOQzshwHsUgMjmeh3Wtide4UPE/kQ0qvQ8l8KnXKmGgj3Lj5BbSkOiptYthkZLMqyuU6BDGOwmyCvVC1agNziwUEwiZajRNkM0UMh32ujC0rjOOTCbqdPjPIhuXgX/+bLyKXTePi+RU20ebyaTxz5kl88MIr/D4IXBJ5PDENNtO2e10cdvewV9/GXH6OJbOJoTH4oWpvobDMwWP3aIf3X6dXgz849SKQVyKdTGFhcQG7BzswDQM+JYDrN69D10fsYVqYX8RgOMb8/Dyq1TpmZ2chCQrS8QwnTNgBhANRjhXbpVt46tEXMej3MZMowrU9lk46/R6fBZIriX0joCIJMrM5u/XrKB0fIptYZZboq9/6IkajOgKqSvEaql/E5s4OS67hCEnIYaimhHAkh2LmPG587TZG7T4mpskJjgBPs15HtdVEn4zZlo2l5RUsLi4z7d/rdtFutadCsAdm6kkmrtWqSCRivB8o9mmajm6ny/5UWneKk/QeUqk0crkCzInOsgE1ORBYo0BMe5iM9mN9wkAlGps+N4EuArjxaJhN6fRcfkVlSZJYHmIqSK70hQJYffwJtMY6/zwBC3LedccDfOPG2+xDevGJZ7E6RyD8GOG4w3vAsA0+45FgHLoxgjmx4ThBlMpjSCoxKBIUMYi1M3looz5K2wYmdg/FOQHtZpcN4ORRYkkzEkf9pIlBf4hmq8nrwjWOKGJ5aQUH2yWMB2NIsoRwLIjLL1zA7DyZ821mLCulMrMKyXQCgisw6GnUG3zfM/kcg7B0OgzVL0OVc9jfO8LtmzcYwM7Oz+LC+fOAO/UaRiMRBomeY+HmzXe5cYSKgcceu8TykO0pbHI/ODjEcDiArlnIpDPwySoqlTr7yprNJnKFLEv5w96QAVShmON47HkWlWxsKUgmYwj7g7h3b4tZTsf1+PyESfaUJWRniui0upxc6QwSQCOjPfnv5pfmEQwFoY3GUwN1oYj9/X08fv4MPvzECyjf7eHdt8uI+VykAh5UVcLMYhFSREH21DKOjvp4680tjAcjFP06AsSKUJySJYSitG4p6KaF6/crOB4IUIidEwjI2IhEgkgEJPjyJrJnFQRsEVJJgFYl5spGLBNDf6Dh3k4NvTGxRmFE4iH0tB5aZhuuSF4p4maocWHaEETslW1Y8AwP9tiEM/FgaRYXoq5It4eIFQ6DkP0KJFWEJwrQNQ+d5hj93gSyj8znFKItxPM+vPL8OmKhAN6+eptzFIGixcU59r7duHUHgqzymVT8Mj765JNYKxZZuh4PiUBwQMYcAq9jQ8dOvYpqdwjNohwAjAcDZOJJRMIhdHpj3LzSgaFP8Iu/8AQy0RBqx00oZIaXRQzHGurNITa3qeFDghJW4fk9+IIKg3XHBlTPB9GVEFJ8KKZTSEdifA65oYptLlSwk+f0YRFPaX+a06m5QvjMZ77kbWxs4J23vont2+8iSJ0VooB4MonZuRmu0GbmZlFr17mqX11bQblU5iqhUMzjxo3rODwsoTCTx0IyhJSlQRUo6EWYHRuSj8G0YBsGwrPruPijP/39z9M/BK9AN2Bq6J5KiPT1SeUY+VyeWZqjyj5XayFfmE2ZPl+AUTj9NJkyaSMRiP324y8Gpu93H737pX+FbmMfoqpCViS8fq2G40oPn3hpHYrlwDTGDH6XnvgQ1p989q9+xbgU6YvIAAAgAElEQVQ7k5LXVJ//9mNq9iZSduqI8tDpttHXW+gOKwgFYxBdP2Yzi3DcqUEzHks/+PWH3XkPDfDT5+JagwAwxQYGStP7RPQ+6f904yjJ+B4kyomlo9WrYff4DhbzG5jPLfHvURJhUzcxYPoAsqLgta9+DnW9g6FlIpWKQlYHiMdiiMRm8MY730I6kUY6G4MrD1CpHHICoMRBLGc4VkS/b6F6QiyLhcXFedy7u4u3377Fr/PqKx9AmSSufAKPLF3AB86QedxCkF2rtD7AcDjkjrzrR++gP27x+6BAT9R9KBxm6aveqCIWDePk+ISs/bh44TyOq8R0kQxgc/VGHhTydx3s7mF+cR6HR2W4gonHLj2OUDCC+/fuI5fNwx8IcmcWgRWqHHuDDseGR049ibHWR6lxD3PFdRQTq1ibOYV6vYpsJoed8g7isShOKicI+yI4u3IeIZ8fu8cHKLfuIJOeRb3SQ7ffQb15jMPSfSwvLcAX8yCFNARDETgGBTaPZSLLdNFudzAbXIW/H2eg0x9Sd2GP70+tWoVmUtejwL44YnMy6SyKs3OcRHVNY7MzgSKi/cmbFY1FGXR1Oh2cVKtoNZvM6FC3FnuMBIEltGCA2E5i8amCBSddYqfI+E8VMxVYQ0oO1I0tCXyPqCObjM/BUIg7ukiWovdvWJTsPciqilg8AtWvwj8/j4ZuQpVl/jnaxSN9hHKjjEarhUvr5xGNEuPrIpE1WdZWpTBLPLFYGI484M5Lx4giGp+DL2jB9HoMeEejHg622vCsICTJRDY5BXuC7MJwRvDI7yMquHN7E8bE4j1OQGWiTdjkOx5O2LNDhQfJP9Rtu3FpDf6oilCE1khEt9Nh0EIdjCelMise9PuKKvHzJVIpfk/kKVxffwSvf/Nt7O3uYH5pAevr64hHYlOpNhjkRhNK/qNOE+NRD7pDUpUfFy6cYUbbMB0G/4cHRxj2+1yADLpD9hf12wMYmskgMpFOTlkoYmAkkUHUzGwBjqMzs3JcPkY2nWYjPwFs2h+0ly48eg7N2vT9+wJhZvaS6eTUy0OtpCTl2QZ7f5LpFIMUkuoz2Rw6nRZ+5uMfQ2fPw/0bTSREG7NhEaIE5GcycEMy5GwW7149RL1GkrmAVMBCiGw442nZGY6HkMkluRP0znYd9ZEEzaUGHZGBNdmF/OEgZteA9KoLdSJA2HEwrmtA2MPsygzvR+q+NQwBQ90EFOqmJT9lD5VhB7qt86QBlgmpkYjyt0Zmd6rmPDbCGyPqQiRflQOXDFySNwVZAQmSX4TgE1lCHGs2mhUNnarOxnhiomhvJYoqXnluDRfXT+H+5h7evX8Hii+ASDCIpx6/hIPDI2ztHkIJ+KDKIjYWZ/DMI48g4g8w+UNeyQkzoxPUxwMcNzvoj0ZkfoTe0bhR5kMf+SCuXruFekPDzasNRKMKfu6nH0dEBQY9jX2TludA002cNLo4OG6yT1PwCRD9IoM48ppRqlBcPyRbRiISxUIhB5Xes0M5ZFqcveeGZ7vUg452khIfNnd99atverOzczg82MO3vvQ5BFQRE0PH8tIS0qkUWp02ivNFXkgysRYKBezu7vAmoiBx/dpVxKJRhCIROPoAmUkfflnhqkoVSZ90oRGrZZuQIwVc+uTfZlbiP/THFGh9uymbqiYyR1JASqXTqLVL6I/amM0tc8cGGZanrfvTh22bfPMoWE/v5He7ZtO7vvn2F1A9vAlB9jEbc+9wiCs3qvjJD21A1Me49uYVnNs4haVLz+PSqz/+V347BpqOf/SP/zc8dnYDn/qJH/v/ONzo8qYdf2NjjHa3g2g4ym3xJE15cBBUwwj6wlMTq6KgPawjn5hneWIKo6YdILSOJGczMHEddDs9ZLPZ94G799uOH/yW56LTa6HSLCOXnEE2VYAgOPBcESetXTiyhma3ikRkGTfvXYcvqmDv6Bj5fAYQBxiNGuj3dSQTC5iZnUWjtwVBouRO5npqG54gmcxhpAW4SyqTzWMw0ChWIBaP443Xr7B08alP/RT6/TZ0c4Czs+fxwsbLkEWR2SFFJVlCgeyJqHVr2GnfR6VdQrfbhiL7kM4UAE/ESaWM/qCN4+MjBgShYBivvvohVGplNBtV1GoNZrlCviAO9w/ZqzWzOAON/GvRIDNtxI7MFud432q6jkgozEE+Xyiwz42M5h989iMoneyj1j3kTsqzq8/CmngopGfh88m4ev9bmC8uYjjqIaRGsDF3HvVOA+MJyQguNlbOMMu3e7SH2/fusN+rO6gBPhtjqw2fKjKIHHTHuPbWJrrtLmYys/iRxz+CsBJlU7OmTzAek8yg4OjoEIMBrW0Wxycn3BVI65XL5ViupHNJDT6UzCPhIBRVgWk57Kmq1KpodTsIKCoXP4GAjz2ExUJxKj9IMidcAnMEwDO5NBRBZkmh0+txkiYgTSMPqGqfjnuxEfBPu0dVH5ndqTqnqp6Yb43b9AnAUrLKr63A9vnY2zQc6Vyojc0hjvpNtFptPLuyBh+PMPAQDZJUZkMRZfanUIu/iSH8ARHBQAyBWALd/giRLEk8BnuXZCmC5cUl1Co19I8HGPXGiMV8EAMmvICE/YMjaJrB0iOxW7R+dJ2GbnEjlE/2sZwa9Ac5xs0szSFIoxgkYDLRWKJzCbyJAlqNJgPJcDgEf0CBP+TjDncCnq1Wi2W6o6MyM/HEDBFjRX7hcDAEbTxCpVTC2uoKPGOMwXiMZt/EyqnTiMeDaDdrvMaNZg/hUBTtRgvbW7to1Vs8YsPUDLQaHfb9rKwu88gK8iRalstgcGF5niVzyzQYiMzNkU9Zw53b95kZoSYmYhUPD8qsOJC9xh8MYDzRkUxTw8p0PIdp6tzRShJlJpuGROZyRcVTT17GUuo8br9RZS/VasCF6Dow1CAMWUVnMEF/bEMNm5jbcBHxK7BqOpyBi7ASQCQQhs8votMzsVseoTPxMDYFqIqLVEZFOEmds0CsICG17ELpyxBLDkaNIfxxFQunZth32h8MuTCg2EgS7sQxmamj913rdlAfDjCYEHttwp04cHQbrgm4Ew+u5vB9J183PR409bHvSgnJEEmiJMmRLETk89Qt1CsjdMomTJPUHReS4iGQ9fDC04t4+fHLSEfj+OI3voGtchmiKOHimXVsnDqFd969hkq7yWx3IRHD2vwslmZmef+T/44Y625/gK2TMuq9ARd4etfEoNnFy68+C8M0cXdzD52ui4OdPqIJFS++sIj5YgySKyDkD/BzmJaLrYNjnLS6kH0KaL4GMYeCJ8LUDe5ul2wfZFfGQrGIRDgASfA4/vG4iYe939K08KNzSHGdziGpJ/SehEql4pXLVdayv/hHfwBvMmYz8PzMDFOuJEdkZ9LIFjKo1upYPbWKvd09psfJz0EmUnLj06altt2crUHUyEcjc/XB/Rru1HxtOAou/uTfRpw7ZP7jelB3zbQL0OJOlFr7GG/c+DzOn76MXHyB2ULLcKeVkl9lvwr5EcjfRgbd705GfCi5iTi48wbKW29DofZ1x8LV7RN87Vt7eOmJFZxbyKC8uctMS3rhNJ775H/2XcO479ddGxgT/Bf//T/EfKaAX/77f2/a0cfjVGhGCWneBPQnTOlToqJusr7WR61ZZg8EyTFUPSfDafZffGv79zGbWsNMbB2K6EfYH2Nmgx7EdFB7OJmgqZ2bWu/9SvB9/q6H0OwhwH1wmB6A56nlkR4i+7i64yozUPFIHm/d+gZsScNI81gucoUhWu0DzMwu4OzGE+j0Sziu34M1oTZgiavd6kkdK6c3YFhhXH1riynu5VMz6LT7WFia45b4vf19XH7sEWSzNCaE5juJePb0S5hPLOG4QxJAjxk9SrC2ZOOgfhdHR3uwJg7T4ZFYCicnNQxGXZTK+8hmMlzJRyMhFGeKPBeKZDDyRhCoqp3U2UemBlXE0nH2lvS7fQy6GneLEZs1Go4ZrJCpOBaL8YwiSpZUcX7wxQ/BFxBxUL7Pz/34Ey9BcCNwLBPdYRODcYv3nz4cYW3uAoNAkpDobMiCDwvpJZZ/iWX8l7/7fyOaimDr8AaS+RSUQADNZg2bN68zm0IGZgLe54ob2Jhbx8SwoI0nUz+R5XACJB9cp9NFLBFj2YveJ7OarodgkJI+dZs68Ks0KmDqt6s1mmh32mi1p0bqbCrN75GAPcmJZOimrsNsOsMAgpIzKQGRWJi9keTBIgmagi2Bf2JG/P4gm2PpXpEPkbwdtM6ua0HwaE8q0GmsxXiIVDLJcvba2irmFpeghGU2QVMX2MF+Da/tHUDXhvi5J56Bj7wgrs2NLpRESX6kJEgzzERFhq04EKM0b23CcunK2TU0W1XU6jXMzsxAVWSON+LED4lMna4GByaOaido9fuIRtLo9zQelXB0dMT2BpKfidkj3xk1DTQbbS6QFlYXEAyrvI8kAcwS12tNfp/UoUejC47LJdiWhZmFGczPz3GDwdb9ffYCU5K7ePkiEtEY3njzbZYPLz96iefDdRpNBuDFbApDXUelNWAWjUZyVE5KDFCpC9JzRAx6A3S7fQaQBFpt3eZrJBIglU5xx2M+X0DlpMajNmjdF5YXGSDSPUumoyzTkwfLs6nzToauTf1lxEYSsxmNJ1gSoz1TKOSxuXkf8USMWaPFxQUcHR5idnYGhfwMnrr4Mqyein6jh5BtIyYYaJgSqjxFgsadAOk5D8VTdI5FGBUTXs/m50vGY1BcATs7LeweT6BZLiaOzY1rs7M+pIoKTNGFHHURyIhAzYNwYEPvG4gXwljcKECbTDDoj6aJn57ftFleJcM3FT+0B6gwKTWa2K0es//a0T14mgeYAhxjOjOLPJM2szU0w+rBLB5FhBKi7kcHUAUIKjF1071Xrw1R39OgD21uoCAs4Iu5WNsI4BN/7VmsL6xiOBjjjatX0R4OOE6/8PQT3AG+ubPL650isJVOopjLTsGtpvG+Gw7HqHRbqDU7OCl10ax3kc9kkIqQjFvDRAR6YwknpQEicR+WT8UwvxBHJhpGxBfgnNwd69grnYDGgVGspLhDzLFDRneLFAs/g6yYL4R8OglFdPn+0DpOWWyB39e0U/IBwUIKjU3SOY3ZECDcvPGu1+4MkUxm8eY3v4bm0QGPcSD0Plss8KEQZQG52TzT2rNzRQ5Yx8cnnCRanRb7DmZmFnjRx3t3UZAsCKIMw6IXeejEFzDUDJx59acxf3rj+5Wvf+ie96GXg3wEtPAECkgqIKPrTukuU53ZZB7H3S2kI3kUoquwXBMBn4/nDVHlTZVpIV+c6sAPEvyf/UangzgJADSrR9i+/hUo0rRtdrfSxG/+ztfx3GOreH59HrJhwKC+r0gWL/zkz3PQ+EE9HnJGD/k++v+RYeBv/tIvod3o4tO//qtIxSkhPpik6rqsx5crZZa0qBru9DvwB2lg7hiJWBJ79btYnV3H/vE2j0JoaNMDmgjPwCdEEVDDDAjGAw1hf5QBWcAXxOtXvsbjEV597sPvkxH/bSvxnf6x9/8kAcBrd6+hOtrDjft3MRrYKMyFAMXA3Nw8A46JPeKWcm1go9McsUwRjYQhylH4Qxn0W2Ro1dFoV3nI6srqDGbns/jDz/wxnnnmUWRzCeQyeU545sDDf/LBn8dRo4ye1cDhyR4CgQhGRgvHx7sY9ifMFNDzxBNJ5ItzGI+HqNZOuOONGBUCBdRRScxYvVJhKWzA0paFaCIByzU4+KTTKdy7eQ9+OYx2q/FgLAHwIx/9OM8Hi0aSWFs4j1v3rqHZquOZp5+GoExwa+st7v7JFYuYyZ2GPhmj0aqi3SGWoYBYJI+oL4hCOs8+sla/gfHIwGJ2HcuzK4j7/HjtnbfwhW9+FpX2Hs498gh7zojpKe/u496N2zzLKiSF8Oq5DyDqj3IHlWE40MeT6c/yLDEa6TCYevNUaunWmf0gUEszq3jmjSDAxz45i8EVzREc6yPEY3GkkimuW+kex+NRlk2ItYgn4gyoRoMB/x75kIgVoyRE/06vx7ISDcS0LAZSlMQ5KLOsQLIPeTHJMjA1UdODnpv8YQQWl1bn8IEffwG6N4bhjTnoH20N8G+u3oDnmPjF51+GTK83mTDwIcDFs+bgIZ6JQUn5GcBYisHjNfKFPILhCI4rxzg8OEQ2l2MZPBaOIJPIwpq4sLUee84O6seIJuMQBGoc0HHr1m0GtuSvGvSnepbtWJwD6Avy9FFht3p6iSU0AkfUNFGvN+H3KyyHEighjxYNhM0WcghHI+z9Kx1SwTLBY09cZIbo2rs32HtJXq+Lp9bZ89YbdPn8Z9IJHJ2UMTJcLgDOzK+yZ5jYFMvyuKhoNpoM2miuE3e/ayaff2LWaN0JYNP9q53QuJUwBFVmyU8hVWeiI53LQODZfTZqx3X0231O8PT61IVIzRDkGyMygYB4IpVg/x5ZbizbYCBP+4sIh4++8nGcXb4ErWOhvldC1gcMLQEVnSwILsJZD/MbAoJRAU7fhFGbQHam4C0cCsIYGdjdauGoOsHYng7/jISCWFiNobAUwkAfwJRMhLIC5J4Ib9uFqZlIFoOYWU1PTfoaMVE0boliwhjaeDpDTOX3rfLepLNCuf3a3XswPQHW2IEzokGk7oNu9WmXLOUUy/Uwsck8L7Gn0JU8CH6JfZTug8GjPhqiqihoneholofTOVM0xpE6MtMenntyFh//kVd4P1EcOapWmaVKJeJYO7XChQzN1aMB1YloGOl4mPcLAaThYMhyP2WHWmmAr7x2HZqpAbqNuBKAHXIhxII4rIxQqdLcMz9iORXpnIqZLA2/ns5K69GQVpIIabCpQL4sZ/q1LcAzBYieDAUycqk0fIoEGQ7L+FTYE7tGdhditslryeMpCKk/HCvtUVEuQnjz9a97yXQWg4GOG+++i+O9bTaM0mYq5nOIxaJcfYUTYUh+hf+9Wq3yoD/aBDRr6/nnn8fxSR3Xb95CYNzBmYSPKWD21AgeBxhP9GFi2Zi7+BLWn3r+B5XT/8pf5/2ggoII6cIcCC2DGZTusI9YLI5bm1eQTRdZmtKMMVOSiuDjSoMCYjSWRDJKYxj+oq7E6fdrtRNcef2LCAem08E1y8KX39pFKhbE+fkcvInGQ+sM148PfPTjLKn8hU/9fVjNh+/G8jz83f/pH+HdKzfwu//k17C2OPdg/vkU2PCEeG0I0zJYst7Z3+RWXNUfRCQYwe3SWzx0sD9uojk4hOiRNymMRLzIlTdV67oxhK4bCKoxbOQuYy67gKPjI8SjCWRS+Wll8u/5oI6s19/9OrYqdzCemFBCOjSzh0wmj/G4NzXQ08TonoFBN4jiDLEZXbhOCgeHDRTninywex0NpzZWofgsNJpVbN7fwvraMgTP4qnsBBodU8FjZ5/GQGvxvKOTagnhSBAHpT326dRrAyzNneYZQoY9YkM3STjkNQqTCds0eOjw9s4WAydVkbCwOMN2AT/NzcpmkM5muHWdOmc2r+/ieK/BwxAzhSTmlxYhywEuygL+GD743IdRrhwzC5NIxLFdegc7hzeQSea4aCA/FxlQqcOILS2SisXZCzgpHyKTSHGip0+goMRHg0+z6Rw0Q8NueR/DyRCaOcLs4gJu37rLzJM+HrNxdtDpYjaaw2xghteOgEu3N+QERowYJX/ypxm2hQGNnQgEMByNuMKnwDiVDqkClzgBETNFv0eDRBOJBPw+Px8NYokikRDMiYlBp8+sCEkPgyHJFlOZIJ8rMGNCf6c/BHDoQaBqKiNMJc9pM8XUO0gzd4gZpI5XStDEctG9oaYjbTjGyoV5XPzQOWh98goZyPrS2D1q4XOb96AKAn7msadoSiY3OxBrNI25JgJxH9S8jIHeY8P+RLd4FAWxTzTJ/M6t29zIFI5FmT1ORKM8hoTODM0fsu0+Wv0mA1JikwO+GEpHJzgpVRlsUTYlFigUDSGeorloCrMgVJw7No1nocaCKHa3DjghXbx8Fq1WA4lEEo1alT/5YO30MrY392Ho1GQVYr8cjVNoNFqolCoMWjOZNM7Mz0OhyfSwEIiQTEoT0v24dus+goKCU6ksGp0WurQOtotOv8/5p16rMfvoD6g8WJt9Wjp1jUrMqNE4gclQRzAawNq5NZSOjpFIxhEMB9CiLlPqtLM9jEejB93zZJanMyxyZyoVztSok0inGKRpkzEi8Qji0RjP26Ju3Wwyi7/zN/4WYmoMr3/+GhRmbl2YCQEjV4QvDASiNkTPZelL1KhhJIrCTA5+xY/qQRs795roDV1oLphRUlU/Ns7lMXsqiqbWhu2NEUr64GkWsAmYYxdzyynklyMMbige0H3UNAv93oiZLWIlgyGVZ7YpCsllMhcI3VYPN29soz8wYJkebBrlYFOpOx3zwEUCDfuUBNCsM9O1+dMVaAYXzSkjIEvEKo2tcCyHbQ1+NYBBW4em0/clBm1UX+SzAj7yygU8/ugG/xvNsmp2OhgbGgr5LEu+tPfoWn3UDRwOIBaP8jVQHCHwWDvp4va1Ax7rAdNAVCZJ3kX+TAZjwcU710vojohBBrNa6ZyCaNQ/HZ78YLAzz9ySqQiiTyLRYZoeXFOAYImQPAnhQJC9mAqBKtGDX1X4Goixmk4VmOIcOnu0N/n5RGnqd6TO49/79O94a6fX0Wr3cFI6xu79u6hVpiMc5mdn+KBQcIYCnL10njfe/c1NDIYjLC0u4ey5M9je2UG5fMIBTLUtzHgj+MTpB34QclWTOQiKH839HYQLa3jq43+DN+p/TA+bOlPeM14D98tXcfPwLcxkFrGcvYBcIo+j2iEMr49yexurxXNQ9QSSmTjfvO6ojUwkzx1g3w0iqtUq+Oprn4csugzsAqEQrtwvwS+6WC0kp5N8yduoW3j5o5/A4tLSAxT+7cnTP4j7Q9OyeUI4gL//a7+Kz3/xS/i/fvl/xRMXzvHEY3oQ08HdlLbNYIukGhqOSR8BVWrsw0Iftjhi6YWqszvbV2DbY57InE0uwXNUZmNLJ2Vk8mmE1RieOf0RlseIuTm98r1nWPdLB/jm9a9iLFURTvmYSaDAQAZi8uTEY3k0Kg6bWE2jjn6f7lEcnXYD84t5zBYXIakqdve2mBG4f/8eFmbmQP1oBAjn5xYgSSrGxILAgk8JsfxWOtrk7rZ4fB57By2cObOBRCqGrZ2bzKSWDg5xcHiIi5cewd7ODvrdIdbPbHD35Nb2fRRmMgzCqGqk5EiJmzwtZM7tVftoVzr8UTaKX8G5R88waz1+MNSTmi4ogVEi1wwdvS4Nlwyz34nkKvoYHEqmlGgpABGjQPvZM0Wes0QBnYBTv9GGOdKZyTA9B6V6hbuXqUNx9dQp1OoN/jiQ8XDIwypJBl3NLuHwxiFyefKJGdzVR8COvFrETGWSKWbcKZGTJEFjH2jMASUhYjZJPqEKmRgwAmq0j2gUi0wDTWmAKX0kkzA1shMgyvPsJpktE7RO9HdiBGgGGYG0YCTIjAYZ9En6J08JB2RKTJbF/0bBmM7yw5EkNKuM4gQP0/Zcbsagrrj86Tiyq0mkIhlElThiahh3SzV8fvMuqK/xP33qBTiGwdfBs+d4aqSLUDqIkUCT7dtQQj7EUvHpqAEC0oEAyqUSJ0IyBFOioOQ+GvX5rBWLy0glIiifHHFHJnfq2gIOdo/Rb4/YiEwjLwhIzizOI5FJot+lgsFloMmz8Gh+om2jfHTM7NDS6Vn259L3iN0KRnxIZcOoHfdw9c17rIJks2kGYAQkWjUagGsy4Hz+6SchCw4zJhZ9FIsAHmr75ptXcXppFbI+4YQsRYIgv2er2WUmgRg7UZW5y5AKlPJBGY1KExYxwtz8oDIwml+dgegXYJseS+LUdXv1rXe4QcnUzek4D0Xkj1KqVuqYaNProgG/nXaHmaEiNYSdXkSmkEO32Ua9VucRD7/4sz+PFx95CvvXt7F15RCplIKVp5ZhBnXslLeYSTPqOsSxB8EnI5VLYbZYhKtZOLhTx9FuF+RZtyixuzT8U4AvouDM5SxceQKXJr4nZThjB9j12NNVXM5gbiXKIzcozlODAK1JtzNAr0ufijBhZpEARyBAvtbpXtS1CbShiZ37FbTafVisrpO3amqjcMnwzx0fgKuQCV5i47xDZnhm+BwuPmgfa0MbncYYZDdmGRHT79ODtRlPQMCvoJCT8OrL5zGbT7LMTJ7uXn/Ie5MALK07qx90LcRIBwL8sWhkym+WOtjfKUOb6FA9F6orQJEFnH1iAcVTeewdHOPefhtH1R4DxVhSxex8mM8eXxF138rKe0OBO70hBj0dni3B1gXQgP2wP8CjW8hXOR0kRKw4TQWg65kO4CUShafWE5p7wErTJH06k2R/Ef6Pf/prXqEwg+XlJd7Uf/KHn0PluMxPsLK4wD4BHloWkHHxyYs42D9EpV7jTf3cM8/ixo2bKB2fMIJfXl2B4DhQG0cIizTige6GB01UMBxPIIxH8Eey+MDP/V2oQQoRP9jHX8QFfa+vpjPo481330GBmMFoFKlEEvFQlNH6yWAb90rXEaDPxBtLePnSj2Gkj3Hl3pcxdltYym/g8uLL/NEqo8kQ27UbkG0VZxYvsynyoQGP2R4an0EbUJZZnqR17w16eO3zfwzH0uHYE6jBMK5vH/MMmkfmk1yhUBAZawYee/YVXLx06T2gNT0IDz8eaPrVn/94P2f3bQj477LW/8u//G38+j//Z/jl/+of4Gd/4mPvXUG1SYMQgUwyg2qbKtQIt+iTGb4/6aA52sPdna8jlZydmuYFC3sHdxk8xOIFwAni4OCI5YFYMgBVVjAfWUcufBqxaBLxGDUi/Ltc8b99xzS7bbxx+yvoOGUewFitV9k0TmwlSe39LnW6kU8qza3f5N0JkPcjIKDZrmF2YQnDwYRbjMnbQwc5GhEg2DLSyTRXoZ0OfVxNlLsvaeTCqNtA2CcgmV9AudHG5tZd1JsVZusQWtYAACAASURBVDjIyEwyCwFWkopJujkuVTloEFNN7Cl9zMri8hLHUvoUiE6rx8lo48xZ3HjnFvTRhNkh6rSyPZpTJHAbezyRQjKTZAmCgGS1QfPCgEQsDL8vzHIkUfIERugzyHSjiwD5lRwPyVgahqZDMFXukBQ8G/16l9lKkggr7TpG5B0djvn1K5Ua5mZn0Wk1mYWheUI+TYHZNTC/uIR2qzuVeCJRdPt9/sibYrHIiZ8CIsnPZOJnUEUBVxDQH/RYaqaP1SEzPFWs1IlGQJzOE4EkmgRPJ4FkMgr91ZMTls1o7hV5KPkTHx6McgmEgmg029yVRH6PkU6fdafCNMkjZTH7wYCOxuA8kKBIdno4vJS4A7o2MpsnZgM49/RpRAJJYCwiLAdxa7+Et5olhGUVP3b2cQgk4fy/xL0HsKbpWR14/pxzuv/NqW933w7Tk3OWEAJpJUawIC9YwGK2QAgW8ArKKmxssxhhe8vLer0YzLJA2cUaVggGhRlpkkaTemZ6OvfN+d4/55y3zvluD5gClrUB3yrVtDr84fu+932f5zwnjIba2Bl3wpG0bD8sI8UqES1w+WyS7o98hu0MRzQtJlV4vXr6ydcJhwJqzDiacdhI+u/K0oKfhVEnpUwdq9fXFV3Ca8Aungqw5Nw4JqcnkD3ICNH0h/xCxXa3t6XkJFcnFPYLPSECSMX67MIYZhZi+NpX38TRVkm8uamZJGbnZ1RU7+3s6TCr1A37hjsvLGust7VN3tO4UK+XX3oNd164E0keyCTfD7qyRGExmEnl9F58mGOJMczMTOHqlWsopwsoFytGFM94AlPz0xhZBmh1myqS6bjOsTrvC0UPVG42ai0heWNjUd1jNqgYmLGxuQuOx4i4cywaioYwMhtqNHrVPf3Yo/j5n/wpWFpDvPf8ZVSKZYzdHUJsikXAFtqWNmxuG0y9IWxdC8aTE9rfM5tpbF/LoVLsY0DhjcmKvtmOzsAMR8CJ6KwdZm8bnoAZNvcIJvKn1gBz04K5M2OIT7plgcHihPcvmy0ikyqgXK4jk22gUW/JBsLntcPjdogXRWPxeq2NcrGFbLqsJo5xPIRMmBVIJIqmCmxYaIsw5LBEPCwz+pYhBibDeJc28txjWHw2ayMUMnVUKg0VWrym5DZRlcvr3++y/OkjEXPj/PI84tGginCKRGoV8rCI8vb0nAVCfvHhyOfrNFpgFUgrKXJLTf0BbOIzm3DHIyeweG5aKtFCuY5csYFitSsLCiJaLPDFLztWnyuHsUfe5AiZbBn12kDNX7veFRdLCQ+sD48jmvl5idLxjGThqNxdFv9mwyZI/lnKdhwINVVu7m/8xq+NSAR94vHH1J29/MJL2NvaQblYwvz0FMaTY3JStjrMqvhdkrMykJThs2VJn7kaOIdOJhOqQt31EpytupyHWS02q02UK3U4vG4Mu2Y89MkfRmSc+Wd/ez//aTnwJ+/713+8/slrH2TT+JVf/zWcXjqJj374Q8jms/B5PMi3DrGfW0EsHJUygsHPppEXyeAcuv0adjMkRHdxZuZeRENxHBUZDVHGeJyIhgvJaFIO14bjriEv5cbIwkIGqSbG1XTx0osvoNsx4hUcHh/Wd8lbyOKeOQ9sdreUOanDNJbO3YWHH33sP+NmHEcO/Jkyhd3FbQd8EdrpNUJyoEYpTXXOXIQcsymWpWqovf6vP/pD/G+/+ev4rm/5CD73mU/LyZzEb1oGSHwRjuEwc6Tvd5g6hNtvRx8ddAYN7OxfRyQS1utRFdZp1+QP5fEGgKEdwRCNBwdIpXcxHHYQG53G3ctPYn7BsGr46/65/VwdZtK4dXAZG+lLaKMtAno5T97dQBuzwxFEuWQgOiTskhfTH1bgCdjhctNlvIyjgyzyuSqe/tCD2D/Yh6nrwtzMNAZdytcHaNZpaTEmZKnbacI0rMPktKHZ72B7c0Oh726PX+gMxyeGZ5MT+VxWxqss1HnIn79wRgRmokr5XF7XnJtiLB4Rqf71Vy7CYbVJYUeENBwJIZU+wtz8vDYcjhmJdJGzUGD0T8CDxFgCw75FhrPNRhXtXgNWG0mjHJEN4fYGYLc54HcH4LfH4HNPweMPYNBrqyhL53dx6d1XpWYMhIJYv7WDW9dvybW9UavivnvvQtAfRHrlCIP2EAsLi9jfO0CpXMHY+LiKJxZIk1PTQof4OWm8zBEXkRoiR9zHiJJwH+OowuN2ivtBgQOvAdcVD1dFBlHuPhqK36IOl9YAPVqx+DQu5WiSnC++L0cZHG/xsGexxe6ZBznHg/Rc0hqmT9GxSSq5dETV2ECwaeJIsVquIzkXxj2PnofT7MKwPYTL5sY7N7fxzdQWfHYnvuPcPfDYLDDZDIIuiyNeW/JIyBPrcdMfDcT7tDHHzdGE1c1RiUOxOo0GCdI2BW3PzU6jVi2r0M5mcvqeTqdLRaLT4UHmoIjVm+tKYFCckVDaEQLhIHwBH3Y3iSCZEWShRUfuDm1S7LJTYCNB1JOjK6aOPPmhh0BR9RuvXoYVdmTTGfiDVBo6VTSyGOM1IXJEhMkf5NjIi3KxqISGQrGE9bUNucRzE/S62aQ4jaSEdAG5bEm0jMPDI0VeBSMBrFxlpE/52MKlh267Y7jye5irRxPuusbynOIYAhvASY5Um8TmDuJJ2kK4ZMFjHtqws7OLE6dOSGAhor3doikQbZGmpsfxi7/wOdwxvYT9y7vYuLKFyAk/Br4+8oc5w1oiYIE5aIPH6sRScgFemwfXX7mFrRtZ9AYWg2RtMxt5mgy3D9kRX3RL2evw9OD2WzBoDmHZHWJYNavISkzSeJeZw0MUiwVFVrXqHRSLNaQyVezuFdBsNeH3ehDwu+Uiz79LpDqXLsnSgsgR7TmsDqtGgH1my1rNGCjD8E8RwJn8bDWJk8UijEiWxWWB1cUGwiwxBouufK4uehLLcyJZRHRZbHVbA7QrdLTvi4zPpAWOB7mGqPhrM3lGpHOoyI7GAgj43BjQeZ9WKP2R4op8DjtiCS9O3TOJyfm4ELtqvS4kvEHn+gHDrU1KpeD67VLSTY4/rSuYUarxZB+5XA3NBoTq8f2joSC8HpfoJ4pdMxHdNtIeuFcKYbOSlEYvNToEDARCOSzMyqX3aFvCANMX/p//OKIz88LCvDrT996+JIIp1RLLp06qE2TIKccOroATnoBLPIZAOIrDgwPDAdfj0dyUhyIJZo5GDb3MARzkPpgYukjJclu2D61WD2e+5RlMnz7z1322/YWvJ5bPsb8FN1jWnORd3FYI/Jczc/78t2ZF+4M//VN6EH7pn/xDxYhwJJOubqDRLSObzaobLpfzKJQLQiZo+lhrlhV14neNoTesIV/O4oMPfQzD3ghOm8vY3PpALBjTw2KMYf+s9xTw2tV1tOFCjbwUtwu7O1u4cvENPH7PAj7w9LcKBn/uS89KnnzHXfdgZm5OxRsfPsKdrPLpX8MxAzkxVrtVqAA/MxV1HMu4ZaLY00bAip6dOnPlGEVimLkZiJgk5zY7yqWyeH+cufOQ00x7MMTW7gH+4Pmv4gvP/TEevvsh/Oo/+wWsHezowbZZzGh1yC9oI5vPiVhOH7D17WuyImER0Ru1kKeVAAnevhAiYT+yhUMhLHzga7WWkNl6s4KwJ4Tl2FO47+5HdBj8TfzcZpax62dkxO89/zuom4qwOgcKJKbSl0VIq0NzRD/MIxd83qCy8LzBBsJxknfpK+ZFOpvFyy++jjPLp+FxxeCy+nD21BmYLX3ZPQxojBqblGMyfbBc7h4yxU1UyzV1gzwUeGDfxim9Xp+UjrVySRwWRgzRCmFsPK7NjlL3iYmk7BxYtHJ0uL+dxt7GIeKJqGgDNGzkYTgzMak4GZPFCqI4voBfpOR6q4poLAyvh1wIN+6983EcZdeRyuxrQ+KeQl+hgD8kTyzC+KOhDffc9SF579hMVIhto1hMI58/RDFXxMU33pPbM60SiL4w5mTp9AJmxqbRy3bFA6F/3+bGlsaHJ5ZOCsFisTC7MId8Jqt1T+iDxQj9tJr1mnhj7V4P01OTUk/y2WRBxkKPY74ulYPMQ+xT1WdEivDZZUPBESTHCrOzxkSA64XPNy0h1AiZoAKGfBAWVtzQuSpovEl+GBFBHkQ2m1NFRblchsNh00ZORKperiI5FcETH34EC1OzKB4dIej14tXNXfzuG+8qkPiHH31cuX5EoFwBL/r8/F3DToGdd6ZSRrs7gCfqQd/akpKU4b6lehXFakmUj3yuKJET15rfb/hVKaqLg+nuQKR8qnd3NlIa+XLd8ZDheksdHEktTeSKnkzTi1PyC2Ozzh8iydxDiJiy2Dzcz6FWKstxn4ga9y82GrweCgO2WzGzMCMEg0a3LNyJYBO5tNtNRlQT6RRUwZaNkPD52RmdPyyaeI95wDLuhj5xh4eH2jsSiRhyqQxcHofy8NqNLnIHBY3zGclEI1WaEZOLRyST+xkVbnUatWbzSIzHEYr69TzwOhlqehOC0YhsIPY3d+GPBXHmwjKuX72Oz/7Uj+D7PvGdKG8XcOO165g8MYmFOxZx6Y030O63lbjioPu4bYD55BxQN+HGq7dwsFVEb8Qii3u7SYhTeMyL+FIC9jEbrq/uol5rITHpQr/WgWl/CEvDghN3TyM66VR8DfdUIlm5bBG9tsEz63YH2NrO4dqNHV0roqmRcFDIOMelvJa8Tmw0vH6nlKM0oB0NTNjazaBGp3URvYnfGZxGPr+argwNzyg+K/QpIyhj9loBp1nFmtnKMdpQ54ZGkBwxW6mmN6PfAPoNw319wHBnCkR45yxm+QwSJeLfI/ncabdgPBHSecMRud1uxlgihOREEPHpkMLJ2SSx4OP5xdzLPj8b35PO7aMROlzLg6EQJ/Ld+Gvey0KpgdRRCa0Gw99biEcCOt9ASxaeVfzOcvx3CEUjz5OAE0EFNv+0gzDZTICvDW+ANhZmtMt99BsmmL7x6osjktuJNtx11524duUqXn/5m9jb2cHEeFJhm9x8SN4+cXoezX4bqWz6+EDzihivDZyuuS6XFBfp1etI2kzqmIYWq7pgKqkY+cIOa+rCw7jnyW/5Uz5Tf72lzm30SpsjR5kOhyB1LhwSAnnjiCzdVgT+RcOxvw606+9//vN49dVX8YXf/i0Mhl2kS4doDwuCbTle4YNJ1c833/iqRiNnT12QqzMJluPxGeTL2yiUj3By/lG0Kn08ev+TOuQOM7sIuPwI2KIYj439ubXCxdVD7KTKqNXojs1Iggauv/c67llewOLSWSzOzaBRzeGtd97AyBFCvdnWYUl3YbuVY4O23Kq5KHqDvubnLLLb3T5y+bL4eudOn8J3ffQphX1uH9BZl4odhuVSPtw9hlbpENzUJsvvxa6eo6rv+PC36u+x1NlL5fHyxW/ihTe+hrnkEj73Ez+BFy6+iI29m2i1KiLBO6wuOCxhfN93/wBq9RKe/crvolwpygpj4eQSirWcQToekn/A+COgUDiE28Nyx67ujp3Hgyc+hMfu+6i667/Rn9uqSQArm2t4e+11VLscu3dQa5TgcNs1Ppseuw/Wvg/JsSSsbjfeuPwH6PQPEfAmsTjzIF558zlsbF+C1z6F7/7Yp9UNhvxuYECUxYxCLYebq9cxnlxCODKGUjWHG6svo1I8kNdQp9mRLxcLokAorLV77b2r4qjQ565SrgnBisdjQqno4dZrdzT+8XhdSE7EhQDQTfnU8jLqNEu8ek2B8RxBnzp1QkRzPj92egKRlGHpIBTxC/UxmQfiUbGIcDnZbbMAcKiQaTcYxBxSPiBhdkr5yYPKHqXhdnsxMzWNm9du4dWXXkOz0sHk7KRk9oV8GsGIH+NTScxEJ1DdrSAcpmS/Iz4Z98XFhSWhSbSomZqZRKlUhM1Cd2qLCodavaJigOji2PgYxsbiKlh424i48ADnyJN8II4FhRjz+eLmTCK1hdYMNkxMTKoD50SARSSjYMq1qgo4cpj4/kZMFKe/hqM8/4xoJH84aiMfi+uFhyOLXSK8NLLkqCkxHsQ9j17AmaVTqOWKshbYt7bxO199E0mHBz/8wGPigFn9LvQsI9hlbsTghwH6jQ5CsSjqvR5K3SzcQZf82+wuD4rNKmqtmlCEjfUtjQK5E8/MTmFtZVXoM69JIVfWIUKUyGn3qfhJp9OYW5jD2OSY0JHU/qEROWQ1CfHk+0diDNN2YW11TWkVd957QUT0tZtbqNBkttfXGiRpnQIRjlx4jYmAPfLkI1hf39D9I8dQIcUKpDbDH/TDG3QKwWWx1O62sHxqCY1aQ89rp9WCyWzT6JbeY6VCGfVqQ4pQ3t/kZATxiZDR7HXtWH3P8NqyuWju7BSKQkSITQO5ZZvrGyC7m2ccxSbkMcWTEQkj8umimhSO120cvQ+6uO/R+zE9FsUPfu8ziAwCuPz1a3AHXKLe7GxsYmjqwRFwIJqMojvsycYidfMQq29to1EbyDqBnEHeZ7/fI5J7YM6PiaUkDtMZ3NraUSSVLTsEiozBGWDyxBjmloMSOGEABVtzWsE/Ewd2BCFVB4clXF89ELLtcjrgYQ7nbYR2MBQi6PGwqWYhResTh3I7O90RbqzvKUuSviFETvlMi46kfpmFhgI9NTYlb6tnGaLvBexBO+w+qwouNmekHBiTF2OEaIYVw+5Ihqj06wItJGmrMBrBLpiCXCqzUF63ywGX1waP34mJiTgSYx5EI7RncarYY4Nx29xa6ki2NXQr4RlGi6l+D60OR5EDiWXYYNGBgc/f+uY+8rkG6pUe7E4bTiyHhGIzZojnX6vR0/Xis+fwWoRW8fDqjSgyog+eEza3FaFppkO0pH62jWzopKwwvfHmN0esSt99512EQyFEIiE89+xXkTpMweNyYGZmRsalXILc5ExeB1a3N+Cy2ODyOMUhYAHDb3Mbtm5VczgZC8I8HMHqMqTOjA4ho7/dbMIfnsS9H/wo4rGIvuCfLmj+c4ubP+/f8fcUj2A289kT54ecEBn5OWnv/6ctQv8SFhJzJaUaMohtt81IuSmwmDu2gNcmoQr9GL3hpvW//PZv4V/+7/8av/Ov/w3uu+MObKZXsZm6ooOn1W4eqziA1bVLsNs9mEzOyOuI15SvdePmFXUf83PL2N7axvd84u+i0S1q5h1whzAWnkDAOoamIjYG2uTpL0Lo++pmCiaHH616TZ0iTWPffPVrmE2G4Ha4EAm54fP15Ow7Nnc/3nj7ikHY57iIeWP09DJbkIxH9UDJabtSM5x833pPD+sjDz6IX/yHn8abl67h5z//r2CyGOGbjz/6hLg/5PrFaBbYacLpdaoDIsrUaTTwkac/qIiPUo3SeDtu7l9Cub+GRtmMO04+oEJ0OGyh0c5jZCrDapqCeeDHU48+IYPNZosKMidqjRy6gy6sNg9GZjt2Dq7qEGPfRXSm3y3LkZidR7/UwX0nP4z77n3wb7TG+vNe/Nrmdbyz+iZi4xGsb103Zvl2K87OPYk7Tt4jhGHjcB2Hqetwum3wOFkUBXHxnddxa/0SnnjwI1ieuxNb+3tgjimVS7FECK9+8xviTMzOLso1n/y83Z01XH/vEiKRmFAgmK2448IdEq5w86iWaKTZUcfHDY/XkQcRnxupBv1Bqe/GkglZBVidZhGU04dZXLj3XqnTLr3xlkYOHh+v+wjeQAiHhxkMqaRymxGKUlU5Jl8zohJUcdHFPRqNIxpNGDl0PaBZrcmcksIAGiFWcrxfTpisVuSOcsilyuiTX9VoiRNFbtnUbELCBiJPMXcE1YOSuHalEmNXGGHFvWtOaAaDpVlEkqtFVJUHJSsxjtf5eyTvE0VhvAztVIhK0d6BBRY91hSbQ9uCTkfryAIzYrGYRkgs+mhyWatXhYiw6WRuIpsKvgC5YCyu+Dm5nslR4T5xW6FEzIixIjwo+P1Z8JKTJ4PNXhvNagPJ6Si+7eNPiS9byBUQi0Zx0C/hiy+9KXTrO++/W3yh2MSsxiCm4RC5LJEbF5xmp7JNyZ9bO1zTeIf7npdu/s2GgsA5gmWsCdFmjgvn5+eFvHG/o7Kz32NxSfPWNMLBqK4PrzXVhnafE9MzU0hnWWgZPoAupxdrN1bhDXhlg0AEPkMLBY6D2j2ZhvIa+Px+tLtEOACPz4t4Iixki0h5NBbF/sGhEEo2qG63TejS/Nw81lfWEY6HNNoqlyvw+T1IJhIYsal2UvHIJJI+MpkibHaXiupiriQhDceboZgXVifTH+i/FsTbL72LerWFxfMnNKaqkxtUryMaj6JZa4kMz73j6PAQM3MzONo/MnzKLJya0Ri2L0Rs7vSs1K42uwm/+I9/HBcWT2PtlV1U83WcufOE/LwCIR/sITusHrOecZ8jjJXXr+DoVgbtrmGZwGvjdhvO+pHpEHyTLgQTASHjG7s7olw4s2agRAViG5GJMMYXXeLlUTjDHyp3eW0YPM8bXixWxL8qFGpY3ThCPl9CNBKE206laNuI97lN5DZRCUt0kWg0kSWrfOZa3SHWNvdQrrUVlyXbgmOevBF4dlxsHVNJWEC3TT0M3UPYww5YfFYVozJ25cTRzLVgTGRIazAPTXo9qvzMQzNM5AHS0+34cKfxMIUS5LuOTBzX25GIeZGIRLRfOSwG/5Wos2xVeADfRtyOszOIdJH/R/sGcvmadVZ2Zolurl3fgINZo247LO42JheN5IZ+h1fUELHwvGfRaHZQ6Mt91UgX4YiU6DEBCo6buV549hE1bO0MYfrqc18asXIuFAp4++238eBD92Pl6i11vPwHjOehsSC76LYJKJuGWmg2kxnJeFzdJzO5eIASsiMBkuGkrn4Tpk5NNhDsmgcjZm85NfccWVz4wCf+rmS7/yU/BpmN/J/joBsp6YwKlhsboW8SPhn2yU2dHYyLkRg8XKysyI1AFhKUWQyyu5Ibbn+gX3f4X7tNhHFW71QsKYA2lxdh9smH70d3OJLk809jcoQqiZrxs/2H57+Kz/xPP42f+bEfxw999ydV8B0Wd7CycwntQVmO+4VcFm5JwikjJum3qoOCL0o159DUx8mlJY0YKs0juL1DmLtBhHxTSCRjKGVH2LrFSrwiyJ+IkQBduwuPPfFhLSBCrJRcv/vW65iIeOF1mDEaNIT2+BJemEhIHrkQcCQxHNkxPTursUXCa8fi5IRu0162gI29I+zvpXHp4nVdt8W5afy9H/goUtki/v3vfgkOp7EY7r73biGchHfJiaFvUTjsR6lW1gI290cIOT0IuJxY2duFNxhDoXWEL33jNzSPf/Dch5AITenhbfdbcNv9CLgiWNva0WF5enEOO5k9mK0t5IpbSis4e/I+zE2cxcWbL2IIci+MZy+dWVfXHXeM4fzU3ZifPyXex9/2z1EqhS+/+ixSzX0Uy4x74HPbw8TkCfQHPBCJoqRFviQycpsn9JUvv4z5pVnccW5ZCMf25h6C/jASUyYdRO2mCaV8UQkOhMHfufi2/h6LmWA4hGwqi3arK7Rod3fPyOAbjZBNZ3VviCBw8+bYRfYDDB32uKWYyqUzQqJiY3FDuu90SWWVSWVw6sRJPeNS20WC6IHolUVkeZoFen0e8Rl4cNCLShFJJo5K+4gnxsStoqP79voGkuNJkUZtAxeO1g9h93KE5EB+JwuXzyteCNcFx5k84NgP9AY9OdfbBzaEbH702wOUycPqDTA5PS2u2fbONtxOl0KwiYDw0CiUSiqiuObJIeVBU66UZChaqdbFy2JBJR5Gs6lRKTdw7oMsRFnwsPii0IpjWHJ5yHHjHtFotw3jT5P5/XUoMi/FJ0SybIZje6tB93eSqIca7XOf4bidKJpRyAQkXCF6lpiI4kPf/pgR5O1xwRsP4rBcwlG1rDXts3XhtNrhbPowPjVnPEeFAtz+IOr1mlBKmlBXGFlD93u/D95gQJ+VXEeOWsXx5MjGYjOabJ9X6jeOzDhWImJRKlTgcnhUDHq9hhrdE/DC7mbUkFVEeNoInLtzWcg197LZ+Wnlur7z1iUdOlQKiqA+gv4/92lyiGgky+eXfDH9mY2xUUQoeI9NCCdCMuekWpB/xhENny1eU4/XKT4aR7aGPUFR3CumMbAhJZ+Qfla1akXPvdvnNKKFLCYVkhY7lX4JJR6kDrO697Ru4DXJHxVhg13Xz+P3KtOxVibC3tdex79HwQZd0HlA57N5fPLvfBt+9Ie/F/X1FvZuHOHC3ecUdzUc9eEZs8HucSASHYPd5MSNr7+LQrqC/oC5wFSjOlRABMc9CE4G4Yw44A/7dU3ShTTSmTywPwSqNAAfwOO3Y2Y5CLeH9AwDBOCex8kRz4BehyP4IprNLvq9EfLZMg4OctoP6XbP4l5nJuF/hSLTloQCDyPgnPeYv0eOIt36K9UGtvay6HRY0BuIFk8/hacf5/WK86q82ZFQ1daoi6F7BFfMpSKFsToca1tNVCmzyLJoXbIBtBPf4u9r6GtwIwkgEOCw0uvLblHSg8NF1apdDambYovhCCYGSoPjRqf88AxejUlrUZ+JCkwTJx1Et8gR7krUQCe0Ur2IcqMCd9gGf9QBWPuwMmuYAJLJZowvORY89r+jxQvPa74G6yd6qvH9uIZE99Qo0UT6P9qrZpj+6EtfGK2u3JLNPcsOzs3Th0e49u4VzZ3nlxblF+N3e1DtdrFbNzLdTs1Mo9uiV09Ghxa7TDrFU7pNlYut34S1XVHVykVAAiiLnV67K0O5k/c9hbnTy7og3OSpwOEFNRQ+xszX8KMZ6ktQNaUQR5PJiKig7L/dNjKHWOgIymSgcl+fp9s11HfsWjmXNZLkARejNVhM0Z3WblcEy7Wrq/LU+eBTD2vDk40+gGyFkL4VtXrTQKraHYSYW+dxyG/l6Cgls0dGE3HT5CYhhKZU1ubd6rZxc3cL761cx+LUHMb9IXGdWABGp/ywBjqwOAiJk1BKYi1UnHCcIb5HuYp3qijV8wAAIABJREFULl7BwuIcli+cwP7OEQaDLmZm45idXkK5WNe45uzcI/BaErp+UkABypEj8ZBqRyJLfOx5b9ntXrlyGTevXYHDPoDPb0Fg2oJCvYt8vYGp8bsQ9J1HgtlbPDDqJZxfmEd72Ee90cbWQRpnTy9KVm5M54X04s/andIikNTAHAte+tlkskLxmq26Cgh+D3YBDGjtEGYedLCZvoSvv/RV1Co1fNu3fhRRxwyKhQ4qrTo8Trck1VYnYWkqx6h6q2Pr6G0Vl+S3WUdOhP1RFMpZtHvsulh0U8pMD5wRnjz9MTz+8FN/2/XV++9HePnrbzyPl68+j3w5I67RyNSTJUEgMKkOu1GrCIYmUsJ112VnzsOuWRcSGA2ENIYnL6hcyqPdasLlZUELuNxelEtVbG9uqvsiKTccDOM6fadcXqEuk1OTONg7UBcpg0yMkEyOSwZPNIGbHkmy7OTCIRZCRRHwafNAThILcN43ohQ0rGTTwmZKEvmFSXR6NBAcoVWnJQfQbbeFlJCMvHjihLxsKNd2eR3o9o0RMtEHhueOmib4RiS69uH0OoTEmTomWHmutNuwuF2iLhxlUipIAgGfUBO/zQfX0CkuFrP3yHdaWFjQuIlEaPo6kY/ITZEjMKqR5APErrbZ0lrluIZjQhaFLD7ZRPDvqQC1WqTMM9Sfdvkj2S1GUco9hAbPNAtVAK14VwZiRW6c8ueOFUlUG/LP+TySSM4JHwtVFnOGmtGvvU2Eeo9b+x2fhVgiiG//+AcU7cPDq9ZuYjN1gKoZCPi8mEj44ebh03Epwy05u6g9upTPodNpYmAeoNWso0abh+PsRQqc2sOByPD0VePBzANu0OrpIPLTLLXPyJqyiieqBfm9+XwRlSK6lD3KqCidPzGPg619oUb0AGPendPDMZxVo916pS67A7ePZsNePUfc3+nczuKJxQkbdKfHpRGNP+DVPWDDy3sUToTh8BiEbaIV0UTcGDNaoWvv97hl+ktUe9TsyMF7aDIjV63jQEiaX3xYFrLpo5TOIBK4QxEjyNofperSguwBi9yqYU/BBdU1o5gvotloYWFpXg1eNpMRusN99ujgECeXT+rMW11dxfyJORzub+Kfff5ncT55Buuv7eLkmSVxeW5cvYVA3IGp00lMzyzBbnHi8tdeQz3bEhWDdhnMlKSv1dhiFPN3z6I15O+ZZW7Ncf/q2gYqK2WYG+TR9tVwTJ3yI5QwcjWJnjLCixmFgWBARVahWH3fz4oNTilf0bhVvFk9l8b2xPOGVZMhsKL9Br21jDE4n1k+2ypYrDak0mXs7RfE++JY8rbZL1+HZzDRXIIdbGakRrSOZP9gdpvgCBvjNfnWEQmi8tZijBDtZht8dhdcdqc4UPwMfIYYiTPg2B5MuYDREHJTMA8xMpNn1RbqSZ81Wrcwtoz7J8Egfr7bju1E3QkIcdLR6bY08iPCSypHq13FwN6Cy0+rB5vOaBbtILpGJJpCk2PDcMN/mAggfccInYxUcI448eLlUMo2J6xmoDNCa9UC0/MvfGW0t7enCxoJR8WpyOSzuHZ1BeVCCfFEXFU7be3ThSJu5VKwOhy48/QpuPojRENhTM5MC/pm/AY38mq9gVa1jNz6VThZ6dvYNXJubtHNGXQGcMRm0XQEuOvqxvgCQc1XVeEex/eQp8BFyQvLblokcELzuTw++Mi9mJ8cR5kbEz13xJkwo0bl1TE3iwgQx1ucobN4K1eqKs7mpqbw1H13vH8AXr+xgZ29Qzz88F0I+X36/esbu/gX/8dvAbwZnG/QFbrTxTMf/TY52f7Rl7+uQFxGNxiHGjv2IaKR8Ps3hOOYw2IOv/offgthfwCf/u8+hXAgqPBRm8MOh8+Bb7z7ZRUM/KwzMxPY3Vs7DmKtwun0YHd7H7vbB1haXkC5XFQMyCMPP6TrDZMDHvMYHr3zg/DSSf6vmIh49dZ1vPn6q/DY2SGM0HO0YPd4cOnmRdzz4MMwj+JwIGhcs2wGAa9HyiyuymZrAEcgQuwCfXJPMEK5WjcIxa2W/JKINHLR8wElnycQ5GftK/2d3kfMODtz5zy6I/oYOXB0lMHEeASH6XUcHu5p/HH61ElU0h2UCxyn1BTBw88TTppg99QRizCfcKCimJs1uU6lXEW+UNzsqaJiHl61xrFjH0748LFHvg9nz5z9r1Zo8Y1XNlbwx698ETd3L2FsLCEPm0w+DYslog6KY/pms45Gq4bxxLjid3Z2GQ/Rh8fmhsfiQiwZUzNBI1GSkn3ka5itsmJgLAmbokaVyKFdvBU2NqVaU+aM7CSJXpN/F46Etansbe+hXKyKNMu1xo6x1TDk3wZHp6DiiaojOsSzoCcvbm1tU4cMBRJTM1PojjpGYG8kjB4Jqf0BmrW6+C3heFybP+0liGz1By2Ex3yIJsiVaergIWn0dPIETEOTsh2Hoy7cbbNiQMrdNgqjttzAuY+QC1rMFRStMx2dwHhgXBynaqkulIlCA3IwiMgwmJkFEQ8totrVhlFc1at1bZQGMdYogkjaVj5gr6N/ywOVBSuvB5sgokNsHtn8cQMX8bbPHDf+jy7RxsmlKBmOCe02o8uVp05PJH1yxcgr4t9lQcZ/S3k41YZsCvleRpfPvZBj/AC+6+98HMlkHOnDQ7l8FwYtbOQz6HZGePKxO9Fp1uGzeNkqwxUYE4q/v3JLnJZMIa2MOTu/PzMJfV6Nu6rdprISi/mS4RUGNsIdOO1OpHJpnD13Bi+99Kqc5Hm9aOyayxVlEUD/Mjqvk5hO1Sid04kkyqpi2MfU3KSuG0fVPOyIHPK54jNAdFsGmDTf7PRUvOpatozAaBZ6c4tz8v8iBcAX9sPpprJrZEQ02Zgj2UcwTNuFug44Fuwa47T68NMY1+XG5Wu3NH5mgcTRKA93jta2yEcjT5s2I90mogl6n3U0IuX9GBunR5oFq5c3Ua+0xClik8q1QrUr/y1Hz3wtoox8BlnoEd1LJjz4+z/ywyjdaiAWSep5uvjqO3D47Tj/8ClMTM3oDFx76x0Maj206kScSlq/bD7GT00gtBiA2UV/vY4KPhoqM+XgxkvXMSyxKe2j0x0iNulGbIb2DEbbyxibXK4qbzsWKRyDUhBArp1QIQE89IYaCBkUnYpnBkc7NBgfDY7RKQo0jPEb92IWuFw3NAfl79Myav8g+/6kh/eMryUghG9C8MhuVqc9ZLctZSLJ6CNYHBZlIlqdRrFl5/e2OuCyOWWYTLSd6y9IFSvHzsMBqp2GFOgDFp50ZidKzmxFO0eQLL+IeNF8dgS3h87+Bh3J8O4ycDYWTTQzpq87n2UizDJPHnZRa5Xg9Flgdxv+DXw2Na3kl+K/F5BjWDcYvG6iV8ecSyLBx9+bqDeLUe47fJaIePbzJnR2rTC98uorI44JVATBhBu3bmJjc0vchlK+oI6JKM3UxJhiUq7s7Wq2GXC58fj5O/DMxz8u6fQLL7+Atc01TE1PiZRKlCG3chnDDscQLkGt3Mi4WBqVGuYvPIKWO4aVzU1xKFQXDqAunV04OUT80hzxsaPmA87cMsqoOcp4+oE7cd+503j+rcv4xltX5HfByArmpTFigAR4IgQkvXNmzwePG5rd5UTI48N3fsvDcBxb5WdzRayt72JufhITDAIGkK/W8blf+l9RqRYN5Mawx8BdZ8/hM3/v+7CyuYNEIipEhg+fj6ge0TQZvwF9Pl/HR/p3/+SP4/rVq3jhi1/EmI/IIVBsVdEhj2r1XVy59ZpkzUcpjsXoTNvUpkXolqMQFpYkldaqJThtVlw4fx6VGkMy4zizeC/OLdwJt9vwlqIxJiH7aCAsFRYlqGw6GKhLRVqhWES+VJDtA4W67R5HIxW0hjUMnV3Mzk9ijzyAih39ukOvSYiUA29Cx/2hBXsVZn05+USqi+DDR24Eu292kharXWMTbtgsxlgItDs1PRP0iQoFfIglQ8jkD9CsEWFoSYWWz2VgcmUxTl6C04eoPyzjXIbEYuCHNxBAIunGweEKHI4RGGu0sHhCHZi4WJ0+LGY7+n2LMqpo5OmyW8SzCNrH8aFHPqLswP+aP+RNfPP1N/DK5a+gYy5qQbPQ8FiDGFVNCHmDcI65YPFyHJjDyFxHrWLF+loKY8EY7jt/F+pymB/Bk+Ch1dR96Lc6UqWancxdY7bXNlqNmvgOLqcPhXodB6mMNjCOujja4TiOBwHv26hnQmr3UB443JSGvSFM5hHGJxIiy1P+7va6hbLSjoPqWXJ42PGx63fa7XD53XKM57+Lj8UxGoyEBpCIzLvBIo5rd3yao+gRspk0pk/EER8Lg7xSvzOEqDOKSqFoeN4EfBgWq2gWGigMOygNOA4xzG05vtrZ3EE4HMLixBzCDto9GIUDQ4jj8TF5gumzur3iSfFDEG2n7Jvk7F67j2qjrvEVD3QiGfTR4sHMIovGpIx64cbJtc+Gk3sZCzYGQPODEAmXn06XvA9DcKP1P+hrX9MmPRge27gMhFiR+8aikIUWGz82WSz4eHDfNj/kmjLy9GyYnU7iiacek9KKDasv4MF7+2vo2K1IHxXxyMPLcFisiNpDaNeG6JrtqJfLMNfaUhBbfXZU2zU4XHYhx/5YGMVqGZVKHrVyGeViW8HjNGFlM3v9ylXx2Dx+nxBKu9uBmzdXMD6WVEO5u7WvfUG5kaRJAIq3IQLIgiUai8Djc8pfiSM7/hD1l4VJLKzpBHljVC+y4ewPGenjReogI64gC63JmSnxt+LJ+LEvFQ1Th5hfPIFiKY9Ot4lgkA1gQ89hJBpS6LdrZBTTzU5fmZts1omAXXz9os43ejlR2UsneKIiRMzIQXQFPOIaEjFj0RaJR7VnUgXH8VI0GsPW6rYa3Fwmo4KCyAmLL4kALGb4Ak58//d8B06F5uA0+xFLxPHexctCPi48eRaRWFLP2drFd2FtmcQFy6XzsLIp9LoQOZ2EK+6AydnVM8FiaCI5CafFjdxWCntvbcvMk9fYE3IgPu/S2JQVFM+gYrmpcWm5SkVuTwgeKTDkXPJ5pbiECkOy5flscVTHKzIcmLR2aIPCg45NCZt2jhfJNaKwpNvpoZitIJ8todMZacrTG9C/kRirMXakd5SJYcy2EeCg9yYbDRZDJo05b3OX3S6PhFVq6jjqsxhjSvJArXaL7oONhbUFaLKJGXZVYNkc9OEawWQeihBPNMsosFgocNLRU3NC/hxHohzVEg1k2WQzMSSadgskwRPQYSPuAuX7/VELLp9DUy+O2nndWczy7xGB5URI2STHySFEr4xkCxaWBvmfQ0LxywTvmfV+fN/aKmBrumD68otfG8kh1+7E/MK8CHd/+MVnsbmxIZUWM4h8bsZhhBVN8Ozrb+AwX8AnP/xR/M8/+9n3z6yr167gxZdeQCQa1hiN0uuwZYBunVAszf8Ghp3CCGjVG/AlFhG78CA2d3aluKEqkDc4nUrh7Jllwf7Mxzp5chFXr93UgqaaxUqovlLHZCSADz58N9YOs3j57etaICTH8osTmqd0lMaJrI5LxYKgaG4ORAAcJiueuu8cQpQJg+GvHayu7cDnd2Ph+CBm4fdP/9WvYX1rUzeNxRqRuUQkhp/72Z+UMo8bbMjlQK3V1s0g6dIwahtokZJgywX4T3/1V/CHX/gifuFzn8N9d9ypqr7UyGNt9zranTpurVyVSSDl7sykm5gYx9WrVxVxxC65WjGy5/h+Z0+fRCGXweb6Hix2L2YWpjExOa5Q1XKxJrIeO8N+1QKfO4gSjfn6tDdoisDKg5mLbXJ6HKVSViPGRrsK2Ieo9cuYnJ6CJ+DW4dJIj1A8qslXxpjBW9DsDnBjm4WfHYN+V74x/HWzUVPBQ3SAFT/HP0w9Z4do2GiwMyLqSAViA3Ze0wH5Em6Eol6pHTmOSJX2sLQ0g1gogK33rgrVoPptMKTUOAifjx5HbWSLOfSGbYSDfl1jFtjsxoedEVx2evjYMTQNUa8W5R/00NmP4OH7Hv//lUjwF3mv8ZlhpylenmHj/f9h6vqflna7u/t49uXfw9rRewaSzNG8zY+kKYHOqIOjIdEcciHzsLg6SO10cPH1LUwk4/hvP/bfoK9w7a5yCJn9FotGhFLd5vm0uh1Ff/CZbdfbGDJMt1pBoVyTFxUd8hNjcVll0GCRB2MxVUO9VEOXZHh51xhJlEQsyGVhs8WYmM2NXRVODANm2Pzh9hFKOWONR+JhJRlUOU7vciQalz1Es26Qi+cWZlGqGqMZcpook19cmtVImfEkVB7VqzWNyHjY9WifUCygNwDyjYbGDMygOzpMSVlIQ9KAz4el8TkM6n0UMnkVUXSPZ/4l+aMsbIhEsdEmWkSPG6KtLJZY9NLklfeAYxKv3wO3y418oahmhZ+f3T5HeSyAuH440mAtxTgQPtck1vI6sWAyZOJDHXBGppvBfeGhx3VAdJ5u9Hx/jurIjeNnJCp2O/OQhw/3ECIQOgytFszPTeOxRx+UUInoOveVo0EZ27k0XBYLTp2eR6fagXfgRbVUxdjcNArpPPrljorLtr2DercpGgHHiBbuWQ2KBupS5Q36ZLZYEXbT9TwtlIj3vFStiHtUrlfUTPM7vffOJXTatH2pwe3zaDRKThQPbe6xwbBfRHruO0SwEvGYvMHYeLGQJC+MewDVn7lUFvFkDOF4BJur28rTo/iiWjP8GZOTSQQjIUzOMnS6KGUqFdosbkrlvPg6RG2IkrGpG3S78BOl6PNa93W/eaCzeL565YaaBBaEve5QvpBzS5NYW1nTc2V12SXuIspLe4hsOifkbXp+XBQMFutX37iq1AS3z6Wmhs8giz8iGZT/L59ZwI998vuQ9CUwN3sCl9+5ovHouYeXMXfqlA711No6OqUmSqkS8qmiCj9fxA//YgKlfgOhCScGpDvUqpifmoNt5IBlaEZlK4+dK9sipHMEPbEUQGTMIyFLpdZAoVBFtdaSip0WCk3RWRywMw5p0JXPWjIZhcfN6+E8ppGYxOeqV5uokIZCdJBcZatR4FN4QuqCzo9qA8VMEeVSQ0UWkTL23yy0xJMWx9mK8dkoImN+caCKlRJqROXMFtmLEFuyEr0yO+G20iTVMJknZ5dnjtPnlADAZDcc5GnU2hlSrDXQuNFsI65uCHNsTqJoTIFmtqCxDXMX5togGszfY/PS6rY0Rue6ZHHMMSMbQfGWbTYVoOKOksxO37lm00CZOebvGSNYggpGOWk0a/yPFJfia8nOVSg8Czm6wXPSwvHhqG9D+T2TuHCmX//3vzPig8XNj2MLcino/P7cV57HztamLkTQ5xdv4+TCPPaKJTz72ht4YPkM/t2//GWDtA1mFNXx3HNf1iZCEin5IEErnVtpnkfnVfqa9ESwZY5Xf2jHqac+jmtbW/J/oYkY+UvFfF7wPN2d777zLly7fu34Khrwo6waugO4zWahUrlqDc+9eU2bnD9oEBOpWuFnZjcW8Pm1UXLD1CY26MFpsSHqcyLosmJhZlY3aGub7tkdnF4yomj4829++//GS998DU6HVTeJBRdn5f/gZz6rkcIXfu/3MaTjttcDj9enzZqbJLseKr+IHjCX66W3XxQ36ezp03BT/t1voDdqY/9gEweHB+rcCJFyrEKuHJGD3Z09RRzxBqzc4GZgxCRMj8fhc9nxzW9cRKPVx/hMEo8//TimJqeRPsrD6mKH14K5Pg6HyacFxPk9R3geoV7c9LuIUmE2aqrqd7gdUjbW6x2MbBZMnU6IM2PvelArMniUhHaPRlvpbBGbqRz8HjNiLhdC8Rh8QadiUXa299Sp8n6yM+ZGR2NDzrs5OuCmxGvTqNekEiJPxekfYWoxLik4R7v5dg+vvXlJ93fWGVDXwoUVn4hpTs4i0mnzqvty+q2yLQhGA3C5zShkcui3KB1mdphfHlzMpRoNrJiNn8ej931Qne9f9ef98kl+OXwdyo/Jp2PrQrNJdnCUQRuLziArHAdh/wVvwte5ubKCP37td1FupsXTorkhzWtnJxZwlD1AurCPgDckcja/TKvWwztvb+Oxxx7FZDyGLkOfadZnGsDsJFJk0QGeLxdUsKsLo2dZsQiPww2HyYZ2f4Ab65tCAclZsvCQOobvy7kKCumqinnypwLhgJAFurBzs6IRLJ20SQq/Ld9mpxhJxFHJkWjbhtvjFXcsEg2qYCFy6vEw3sOhg5SjORaC7KAP9g+08Z04MY/ZmWmR66cnptUm9pijGI6jUSijxw57MECuUUODijK7DblUzjBUJHLRMXhFj1y4F+VsCYccsbbbOHlqWUaVvH484BUsLBoBCbADIXrdVhtFFnu9vngp5KAR/WiQy1RryPuJBROLRBb2JFqzEaQUnrfYI6EH9z2OpJgLyNcnzWAg7hj3Av5o/NLvq4HlPkSrBzZkbKBYKPDz3R4zinDMrEJKJHo9qb5ZaI0l4njyqUdUhNC6YNjrYbW0j65tgGQ8iIl4ErVSW+RqfnaiThyfd/KMQSpi4BqhNexKRUceFM0uuZ5zeYpwvMoKNQ1M8FqNg5v0DV4vKi+ZXbefPkChWpStA60OWCRxv+V9ZhPIAob7+vgUzTJD4sVWC0RrciLv8zryGrC4LJTK4g7xuWITz787d2IOuXRBxtaKOmKGXqeDU6eXsLO/A38kqOeRRTbVo7zmdpdVRQ/PnUQ8AQvIJ+rAZhoh6LCh0SK3k3YjdrQ6XeX3Hewf6ezgaIio4PgMo+EsalYUE9Ud6PAl+Z/7V0Oh7Gyi7dqfiOowDeDDH/uwRBxX37kq0YjT5sDKyjq+5xMfw2c+9QOYm5jF+tVNpI8ymD0zg9P3noLF4kA1k0JlL4vCQR6FbBmmHhAcjyJ8dhqHhQzCk140UUatUkWCzZcliGq6gjnyKm/uoplpIp0pwBtxI77g43GoAjlXrCCVLwm9pVCAKtp6Z4ArN7dhMjGxgLynAcaSfkxPJRCPh1VomQeQorJcKKOcq8mbi+uBa5wjazYCFNEQ0Wa2JUeHbNjpz8eRIv8u+YeaVB0T1ydmwlg6N4NEMqKCZHVrF5lyWQkYzE3k2NQ+ssPJAtnvQmI8JDTJ4XWq2GWDWSfKyzBv0wBt0hHsPbJkRD+hwa3FyX22p9LHYielhMWNZn2GB53LqeKXiBzXEmsUomn8H58XCbS8Hq1bfkfFSw35TBIkIIfrGPu0GD5f/HuK0RFyZ8TqsDUxhpKGEIDjVfHbRn2MqLI2Ad2ME8OtAHo0Z/6Zn//5kZFCTuniADanC9/6kW/H1ctX8JUvPSuSeywYxrDXxw9+6lN46PHH8MyP/hjalRJ+85f/BRYXF7ShkMx96+Z1XL92TeOB1NEB5qcT8LvtOhT4xUlClI0/lQj1Hu75tk9ivZA3pJCUHHs86qa4EY4nk1i5cUsKJlaVzAzz+HwirRKgswwG+I6nH1QV/ZU3ryJPlVUsooKRHi/MoOLGLLMxhnCSWEdYEyNEAl44LEDucB9PPvAAqs0mjg7SGtEtLM5qo0qns1jdO8AfPfuHOLk4r0RzIky5Yg73P/CoSLWvvPgczp9dxlg8qg2OklF2qLy5jP5gJc2cvv38PtxhL6J+N1qFHJwBG7qmDspFI+aAmxkRSB6Yc3Oz6vxe+NqLWF4+o4qZ0uPD/ZR4KbNTSXidZuVNMg9qYXkJ0UQEfq9fm4Pd3dF41dmdQf6QGW8J7GztKiKE2XgcSZLwmYhHERtzEdcUcthpjuBy+MXVItemSVNaZ0QVPscsnoAHVrcZfXMHQ2dTMl1mc3UaTdh42MOBft2E1D6z3dxy1eaDyx9hYTzsmBvlDaDVMtyXOSsen42jTyL8xjqiER9uHR3iG1evolvq47seeQomSw+JhZAgZUHUwwFG7MCHFuSzzM4LwuF3wGTvoUE1LM0GGR5MLpjTqoJsYWEZZ2YfwNkT92iD/av+qLjqDTFq9zHqHCOyDF9122Hm52FFx6/I/1JGzMXIU1j+sX++NxyR163NbXzl3d/H0Ey1W1UjFJpnEl6fm5tD9uBAPAO/0w9b26bMsee/8bZ4HJ94/FGhR2Xm/CXjGJgNHyGa8NETiYRv8haI2BAd8rp9mJyYRrnexMr6ujpYXhNf0CveA3kS6f0M+i1Dvsxx+9T8pPhfbodbKmGNFUhMl6vzENPzM7q+tWJFXAsiGeJekRxrNiEUCx3HcLQxPpVAZCyC+HgcO1v76DY6KOToc8XGxYbpiaRy6Hp0sh4OkQhG0a910anX4WGYc6evZ3Dos6DW6qOVJx0giN3MId6+8i5mpybxxN33o5wvY2tjV8X7+fMXdE2JVJNozsOWHSrHaLxOhhhjIII0DwmHg87nBmmdaAy7VRZW/OEIMayu1v4+f4WjIol4OtzPDO4GCwmOrLjXcbzIXD1u7MYaGCGbz8tKQ/yaYwSLr6/ir8tgWmMEL16XJgJ9+Jml53ErAubJpx/DtFzbeZ17eG/rJsrduvaqC+fOycjYNDCLuB7yhER6r2ZLqOSL8ER98CfDsDmdQmtYhB8eHiCdOlIjOj81C5+b6BSjhCwaaxLNkXlxr4fNnW3cXL+FKxTQOBzipRLJu+P+O3B4uC+UiFMK2r/MLk5pqlEp1OR/xhQRFqp0yDe+n02eVbx2RKodbqcQg4PtQ+OeNVv6uzwD6MPm8nvUYPF5ZiwSgQDSWmg6SjUifaNYKDodboSjMaRT+5gPeBAJhpCn0rDVBakhlWIVO1t7OhgleOJo1msXT6veMGxiON7kgUmEh9+Tjt8cP9OMm7wmFpeVckXnDItRrgce6uS4pfdT+Oxnfgz/w3//KWS3cti8vA6zw4K7PnABifEpDAdN5Dd2cHTzUCM4Th6CyRhmHziL7dQegkk3MrUjFd00Cg374zi4nMOZhUkkxyIYtvvYvLyF1Ru7GJ+PIj4VQLNVQyZXRa3dRttsRqFc1mSHZsaDnhlvvrsicnw45EfAb4avZacXAAAgAElEQVQ7CITCHilagz4PfMwMHFqUGVjJ1lDM1dDtDPQ/NsdssHldeL/5ur0O1wyFWpyusOAYGJFPRGDJgZL1UR8Lp6Zxx/0n5X/Gopwq9c3NNOr1rojvIZ8P8XgQiakQXF7ypOgoP5CJbqVZl7cV2ISM2qK0jGwDmKzkksn7ASMzxXPkabEm7KtxpKqeKCzPeGWKEl0eUVxnEiVJVk+Dvs5I7q0q6CWuo2sBx6PHybo0W6XC0EQbCooibjsZGHsfi3nOMtgUcYfnetFOL0NTA/fSdRh20Fi1I9SdwpuvXYHpY888MzI+mDFDTUxM4CPPPINMLoM/fvZZVIoljEWiKpSefOxxfP8P/gB+4pd+GavXr+DT3/U9+M5PPKMP1mjU1Jmur65IabSwuIhyMYv0/ibarRqGNK9ktcwDyGxBs1rHnU9/HFWHD5lsThsevXSoNGHBYzNbRDbn7JbcKlagwXDUmCE7jFT7D9x/HslIEM+9cwOZUkUXNhKLaVYqhMzp0Nhz1OXmyQNxgM21Fbg5P7b0xJX4xEe/G1cvX8PXnnsOY8mk0IX7778fL7/yKu6+7x6sr93SKI/qJXmJtBqK9+AyI7GbKowmeR6Sb1sNUj4TvikA6HQ1ehmaTUiVMwiHfViamtC4sDtqK+nd5rLKF0QjTbcdE1PjKNGlOV8WRM8xDeW4lDM8+cSTeOetN4VCnT+/DLvLcEzvDujqHYQ/6ITb5UWrZkLUs4hiuoWxeBKFbF6dHK8/RbPs9Mk3YYcwspUARxVWkxemkQMmixOp/Rr83oCMDClnFoLjGME35kZ9lEE6s4d4LAGX1YZargK/jwqXLpwDHyp5KmUcytbig6+DhmignaPGkTx2+F2pCGVhzRGS0IBuHRfumsWXX30d280yFifGsBhJwuVnVzFS98cDf2J6XIUnO/ZitoBgNCo+QLXJz+xBrV5EqZTH2ERCaBMPgBNz5/HAyacxM7kgd/u//OdPBoYjkhqbPZgHRgyGyWHWazL2YdToY9Dsw0R+ALkDdov+TEWWFCgsHLQCRQYlkfw2wkF36heufQnZ+qEMKnmfeRDPLcyLi0iUdOXGdVhbZpwaW8bq5j5+72tfh8NqwQ995MM6RPMcGU4kUKfhpM+DUrWk4q/Za4qMzAaJo3YWG7U6C2WG/haxv7VriE+8Pq0vHnbk/6V20hrJJ8YTmJmfNtTEbg8yVJYx1qXXRzqdM6T1VLvx34kz1AalzvTV0SZDe4g+jUcTCMcCGpMTRSGaQYIoyfkcM1Hwcrh7gPFEHKdOnxRySz5PxO5Gv8VixY1GpYqgL4iA14fd9C6qFcZ1DBVgvLKzgWvrKzgxO4v7z53X512/taER4dmz5/UeNRLS2WAwCobcDEZtMMuOxqA0I+UY024XbYLFjXgZQs7s8Hi8yOayQpTIKdROrRQGknE5KjBGgiTs8gBW4HmdB9JQ4wteH3KSWNBxUyZ3rNokH8xA1oSAsgMeDrW/ccPm3sfhCMddHKu7HBbEwmFEw0F88Fs/oJgb5jPy2tzYXMPNnU1MTUzh/PKy7idrfIvJptguIuO0eLh19TqcPjdmzyzKS40IIEepvF6lXE5eYEsLcwgF/Nq3+FkYWcJ7SsSOwqbDgyMVVF9/6QXl91EdyezJ2EwU45NJjdl2N3YMA1eXXXyao72UxE0UIsgygOpNFnlmqxAj0RtIYg94EYvFFWUzMTkpLzLF21hMCMUDcAe8Qtli0TBKhfzxGjII8pxYsEDO7KeFNp5aPosjNvhhD+6Yn8dmKouddBYBf0B788VL15WnSO4c90J+tnKpgPFEVKh+Op8X+l+rUjgCTM9PGcWhyabmgM7y45PjuPz2NXEcw5GACsmtjS3MTc3gF/7BzyHs8iGzeqTRYHA6jPs/eAE+XwSDXgPrr15Bau1Ie/nI6UDg9Cx6bCRng9hMraAhWgfDzAPYv9FAyOzGQ/cuwh32o1dr4OU/egvr62lMTocQmwigVKsjU6xiYBmgbTKhVGmosaABasgTwGhgFgLWalKsFYAvYIUzQJuCjp4DL+kARJh6NphpEVOoKdORkwcWWry+0URUQpf9/QPZRHQ7fEJJAeIzb/jDUTUvygiFbGYLXB4bFk5OITkdk6lxu9FRUDOPAu6/VFY6fXbZAHHfpOqcfGVSHvoc6zGHFV2UOxUMzV2Y7dTMkQcHI8nDNjRew2mVaIjIsNnCMHOqLy1qJomM3e515WJ/TLQWS48zyxHH/OyTuU8biBYXEEUWBDecdqbaGAarpKAw8JyUF65XFmlcr0S3tcPL4oK/MF5D4oFOG90bXsxHTuKXP/9rMH32J390xMUmPxmy7bnJROKwuZy49M572N3egsfllLw5GY3hH/+jn8e//YMv4N/+5v+J7//2j+If/czPaAdiJ0zYnhsZiaFUIxFtevXrX0I+vQcn0Z0WiwKSTp2o5guYu+MBBE/dhY3NbVW1hP18Hi9ymawKqTq5PILSifbYDJL9wAg7JrfikQvLOLc4jas7R1jZ3FbcB/1z6EvFylNeQfsHSO/volZhMKoZmUxK7xOdDKLWLmAidgKjthn5fNaY83LuTPKrtjyIm1Jv1NQF8WGyMWbCTE+fOswji74L/xGvH1WbdMpnRMz+/j4Sibg6s93UIb708vPix3zvM8+gUSoryqFYKaDRrSt/bGTpyCn4xtUrMHUH8Lr9WFvb1qLMZCtYPHFS8Pyli28jFgtjYjqpOTSl0CSd2t0DeHxUeHrhs08gEpxGs07X4SDyuQI6NXqGkPTKAGG/FgVVW5SFWPw1ZBu3RIgN+mMwdX2wIoBh39h4za4BmsMaklNjePvyK2i3GggFPQh5A3CbPOh1euJKmNoO9Nt8AC2CnA3yo0OHEJUxJJ0SjVSTT38UkYBHUiF6PFZMzYZx8dpl7PcKuOP8aVibgIPhovkGTC12Vg14AySs0q+NPAsrHHEvKo2qPruhiqxiMGyoG6ZSlb8fcMRwz8ITWFpa1sH4l/3wYCRCxXk70awhnZW5kD3GKIgraljtYlQ3jFlNThbKZo07OOcXukUUjE0Ff00iA4vpgF1ybP77ZqmOP37lD7CRXxFXhmRVFp4Om1Wj5OmJKRSyOTj7dszG5rF/VMR//NrXZDXysYceRiwcQM/SR3DMj2qtqQOa96lDM89hV4dHoVjA4ulFlBv05mppnHCVbvDtjpTBuQxl/QXF6xDdapZbSO2nVbTxOSV37/AopWdmYX5enfzBwZFhMEw0wO1AcnJC6AqjW4ikiOfkZeD5UONkdo5U/RqIGJEKet/QyTmiwF/634QDfq15iiGIqiTDYdSzBfg8PnHuEtNTihk53D8CXQKPclkEI1HspFJY2VlHMhbFg3feg/TBEa5dvq7Pd2JhyUBemg01aizKNeoY0meroiKL/yViQ9sCdqjy5JM1g0XfoVGvC9Wlf5j8mHlPR2xUIPoCEX42EmwWpK6tM8+1LBTdGAEazwsRNt5bIt15ChDEZzGaD34uUhK4LvhZDLUTHcEZazWE1+WE1+7EHScX8On/8UcxvrgoDuve0RGa3TZWt7bk57UwNy97BKJoPq9f/FS1C8MR0keHKDHWh/wjGrM6HIZv4GAgDynmuIWDPnjIQxkORPlgDA2FR5lsQWM3ctiuXbmG7d1dFeXdYR+5Yh5mxuG4XSiUS/r/HBeziONnOtw/EOeHsTm8xjtbOwiFw4YStWkYZPIeEa2k6z6fX5uD3mU2IegsGCJjYSnodF1kx2NDfCxqGF6yCKxUjDgjv0+KZ6rzSMYeC3nxxF0XcP3muoRbfp9HYpA3Ll1HIVeCPxhUEyw7lUYVH3rqURlzfuONi7C6nTLuttBY027RmLNaoIs6Y32amJ6axsb6pvIBeSbQgsQXDOBbnv4Anjp/P5oHZdQKTXRhwvnHlnByeZ5EJhxd38D25U30OwO0rW7UiSB6hrj70Tnc2L2hfYDCEhaBo7oLqZtlPPXIEk7dsSigYOXSKl55YQO5BhW75BANEYx74YvZUaxWpaRlAy0txmiIWMiHkwuzcuLf3smj1RyI+jEYmuENWcFjzOUYwMO9uDYE2gwk70n0xGmNrA1o0jno4uSZkxKRrNzalJpbFg7H+Z88++WBZbcJ/bLLn9LgrVnsJoEHBomdDYrt/cJlQFSKyRyMqWGRRSTeYoLd7cbAOkC5XcLIZryGyWogU2zwHC76cLFJYU7uAL1BV4UWeVecCBGV1fSMHpjkUQ5InidCZTjRS3nJgo3XgqgXBoY1A+2VaB0ltbxVUYKKFeJbWQx+J0f+t/cInnfkysnfm6NDvvDx+HE47KLfNsGyFkXAEcdnfvznYPqdX/nno2ypKN8U8psa7T6SS6eRK5blFr9y85ZuPuWrlM1+8uMfx161jF/8tV/Fhdk5/LvP/3MkJ28ruf7EYICkTcLE1y+9hY1bl9Hv0VOGAZUNbWZStUQnsfDQB3BzdV3vQTg5mRhT0UMuAnkKVEURnuevJ8YnYbUZctZiLoeg24l4iAUJIxRSqJTyOsgYL8DxJR8AKiEoG2VYL2XNRLoUFxQD2v0aTH2HbARYSMr/g3sgfUWI0MgZ16qbqQOYE3G7VSNMbtT0EdN7kNdgtuDMmXN4++JFnD17DtvbOzJyZfbf+s4WXrz0JtY2N/HTP/QjcDkI41KmH0G1XkYwFsDW/k0+1kjtHWq8QsdaWmxQ2dJjBlQf2pS4gS+dWkC9WZWseWJiTKgEH8huj2aNDcxOnUYiNqcDPBIiolVHt9o38shshP7rmJ5h1EkdtXJDMQ8N5zbS+UNMJqfhgB+jvh2dVl/B4D1HD9VGGeVCAVub65K+e20JnDt5BrGgTYRr+tm47T7l8w054zfR6JX8Boek/uStqDvgiOjY2I6dPbkaiWRQcQ88LDLFLA4sNaxc28SsI4bl6Xnk8nV4fQH5nfAg7fSIVHQRjLjRtnRpiq3uKkA0aDhCsZaCy2UWb4nhs9PRBdw9/wQWFk4ajt1/wY8Rr8KFZ4KpNUC/2YHV44TZZxye/GH4KVpDWAYWA7Wi4zcNfSy8RzwQDBUW/cqG/R6IipkcViDkhNljNQqtQh1/8Nzv4+X3vm54SQWojDUcituNJuK+CAIenzgjPhsDaiv40ltviOR9/9IpRANuVLsVRTxwHQV9RIy6aHPs0a4r0JmbJsN9W0o0MKFAwrLdLuQje3Sk/DLGKbHQ4jNaLlSQPTQijHggU0XIcTZ5DuRo0SOJKRAsphwelwisjDZhsbx87jRSqbTQMwotuCmykOfzZTPb5G3FaBTK6Mk/JP+GBRztAthVTybHdbhyjU2PT8A7MMHSH2A6nkC3xqwyMw4KFfTMJinJejBjLbWHrf0tLJ6YQ8QfxqjZw8bVNVDRRNUhjR8ZtxVPJo0g595AWZCkIHCsL4NO5jO6nIb9yzHnzjBpZGxLSevX43OLEsDNm1085fG3+RpOOlUrbNlphPeWCvB6vKJHcCNhUcEDnXQG2mkUK1U1H+/HQUhSzxENES4jdF0keLrPm8wiut+/uIjPfuZTWLxrGe1sBuVqC5VAEnavEVzMES891Txur0Ktud7YOHO8I+7MaKT1XiqXhMi7XcYIlEULfdmUYcrUlkFXKlVGC7EwpCVIpUb+mGFDsbWzj3Qmh2iE/J8mUpmUUCEWbLlCHhvbG8hWC0KzOGbjeiEXj8/71DQ94rryk6LBbqPVMKK5YMH8/By2V7fkZ7h8euH/pezNYyTPz/O+p+776qrqo/qenntnZnf2JpdLrniJXNISKeh2QigBbFNKgEhi5ECxEQSGgViBbeQPAzEES2Es2RKpkxItUuIhXsu9z7lnenr67rq67vsMPu+vR44cJ0CGGCx3drq76lff432f9znsNW1TVMulzHzaOFygvsTFQCGB98pzp1jmfEP5jYfZQ0UrxcZMIqHP/cxnjSN1dFhUqdbQQbFkY1A+E6gZXLJw1DCfXZxN6dLFM/rK1/5KycU5TSk45FK93DD1LYIKi3iZSslUUvV61biV+Lbx2THS/Qc//zlFW2N5xj4VqiNFZzP6yKcvKRGN6/j+rjZfuW1RWE1PSPdbUyVSHn3qM4/ovQfvqFRDyBJSs9yXBkFVt4c6tRzXpz71pFmy3Hvzjn74vS1tw7mD08eotjdUPBHW6vm0hWt3ehjtgvhIwRDr2msBzMlYTMP2WAc7LTXbDiF9OsWIc6ygb6SIZ6IoAMIEuxIHjXHhHWXjMbdxJmfmU1o/u64HWzs63C8bmgNqy11EsWxDKgovg4icERoRPlHI7QknSopz3pJZLHiahBVSY/zqTYZqQJ/hzzxujVzQ3XvyBOmrXJboYZ5ZHrpajMSnCkYpoBzvSaT9ll96gmABfBhXauQUWAZlsXc5l32O9QiEdZ6rRe2eeH/RrFKfgCRzxnEOIgyiWLM9a6N9Z+o3oRg1gi61BIIBEH2PxaEZv4vCrBRSqJDS/k5Nv/7rvyFX+fpr0x+89obevHFNs7NzGk/deu7jn9DC6pp+/8t/qC996Q/scqLjZFT00Q8+p0girn/xO79rF8qv/N3P6TOf/pR1wjxwYHh7ESft/73b1/Tuay9ZEGOn7fhYWfE3kYaugJ558bPaLxTtDWGPwIVar1btjfIAob6geDwuFsxLBPWShgMdbm/rYH/PYPTJoGfdH/wKSH6hEIaLQVPocAFxcFCkWOTHiZ+NPz3W5u4NZRLz8vaTDlqFQdtwZOgR1fe16+8plUpZ5UzHxMHAAuKioTNEbUNAcDAYttHI5Uce1c2bNy22iA6XQ5ax49aD+/rejbf16jtv6b/+yZ/T2uKsBq6uMgsp7ezely/iUb1VNkfnbnNg4Z64JcPhmklnLTah3+4rf1TQ1See0KNPXtTR0d7Js8RbbKxzFy9ofj6rQvG+dYhLS6cc89dpUINWUP6xc3hDbKxXG6awpPjZ3dk1Y0pfcqhqZ0+uSVBRX9oWJLlX8nm0tf/AfsaN69eUnc1oPJjKN1xVBO8TT0ez6ZihTUFf0PhwdBE8ay5exrx0Anwmo1HfyXczzjijBIxsh+Zuj28SCpzOaKR/953v2Dz9hQvn9ejps6q2OgoHE8adcNRjbOW+YmmIbWyIsamjTp3esFEkURvyO55Os6msAqOYzi08oyeffMYum//XX8b/c+Qr4w49qVvuMBvyxLzOGI5TudsjTRodjTpdeYIBuVE4Th00xOXz2aaeDod2ENCJ0yi4wkG5UgEbc/aO2/rDr31JX/nuHxuhHS+eZCJqPC04M4kAey2kVCxpF3Fz3NHtvaLu393TBx+7qkunT+ngcE++oMfg/bmUY3RZZzyPf9LBriELdNyFStWeF6gTjtfwLUA6wsGorU8+AwpwLgGIqibbjyd1eHDomG+6QU1jjrP+3JwphDFXhG80GTg+VfCvkFbDFwJF4nWRCYd6sd8e2EgSjygLnqfh8hOJM2toD+q99aVle07FYkm53IJmE0ll4nFzXmd8mE7N6u79fSPr11oteRMRlXo13b57W8sLOVMDjuo97dx4YG7zeP/BQ8Ikd3FpxfLtuGDhw5XKeIhhzugyuTvw/8McTkxaKXKOi0X7esQ1jEJ4JiAnDJ3NaNQFkhVWAE8gr88EMqVSyVScRoLHi8cuHUwhaSwYT0ytsB1b+0yx5syY+XwpVs1Hm6WHWS3ByD6/ctGwfu0XfkIf+sATqpeLOvzeN9UdeHTq8/+DvDOMZcbGpaJojEdjStIs28XijKw502hqvL6AM03o4zfYszG/eXR5He4TjSgXxhDl5AgTS8Y0fo0JY28RwYPDt1Svt0xN6vg1Tk0ZSGFDEXq4t6+//uH3VG5WDcXH+uHWzVumAufzPn/+nN67dk0ra8uanc/q3r37tl8yM2lt3to0lOq/+tkXdfPWll59+7ahSay1QCRgCB/nPnYfJtLowptKKJJ0AqjdU5dK+aJdhMV8wRCpn/3Jz5iq8d79bZUbTQu655msnlqzmBtMtOGD4SG3OJ/Wj/2dj+j//L0/UHw2bdP/eq2lRrVpETCWfdlpa+XUktq9pjAlqJSPLXyb8OpPf/wjenT1tJL+uLKzS8ofu3VYqunqk0taX04p/+6WmsWGamOPbleJthnrc7/wvPLtbb1794bxxEr7I7PTaZf6mol69eGPXNDS3KxuvbmlV156oP1yW5VuR/UWilmKIoqCkfG58IAauUcKxxnp08yBljok8WgiZtOkyQjkyOEpIeqhwAhB/MaSpDORd+g2qwWACffULQ/jzRN+Ehf96vqi0TFQN+4d5a0hBRWydQanikkTk4ATUjrjw2T6RKHJ+qfxgOdF2oH5XjGscVneZrHT1JiiBeQYQ2OyyTE19WMpBBEdC4exgiFiizzml+VkhrrsPDc0GLNzy9qEMwUi5/iGmS8bDu7kWhp3VjY5sLzT4UBBD81G0GgD7ANsHzgrzPyWSgxKwwBzbXhd2DwwZnSKOBoymkYQRuP+GSXCjfWmhjsBzXtz+oMvfVu/9Vtfluvbv//b0w6VNsafGA+eOauzFy9poKlefeNtffHf/q5j1x+LWMbXY49c0OWL5/S//8EfardU0Ivve04/86MvGn+A6JCF3JJdpmRM8avRrOiH3/uWvQCiNEwqjWsrbwjn8rmszf0pLyu1mpFuj8sl8zcx9RrQ+2Rifi92IZDu7XGbqpBDCYUim8AyiawzpIjDwdmnTGbGihNgVt48OUcgUvjjuBJjVbpHZgfg7sRNFWIGqZ2uVlbWND+/oFt37iieTFmxVzgiQsGZ6VIZgzTxGkv5vHWQvK4rV65q6/6WHeCYJu7t7Wjj1LrFnlw72NbXv/NNffT5D+njLzyl/fyOqYCKtUMFIqjnairmy6qV8U1qaXYOwqWMJ/PmazfVqIIspLWyuqqD/K4Wl+bMFqDRqOroYM8IyUC8qxgFppHYV60rCQbiigYWVNg9lgekZuJRt8EYx6/5XFalSt5GBvhdjTRUGCRlPFKtVZEvHFQ4HrYOdHv7gX2uyGVPr5xX5zikH/z1y1rOZfXsU5fUajQsaR3/XlNluDzmzwUxH7UOYxL+yUZnc8R8EyWiSI+dUZ0vGlJyOWp8g3/z5W/pjRu7+sRjF/X0xXNOkKlQBWFSF9CUlsE/1vKVuKpHNXVqQ00DYxvf0WFDYg0lfOYZxMhnJrioZy9/VFcefewkSPo/T1R3Bu6MiaaaYN9x4hMDlGyCE/gInZ7GtY68ZJ2Bv9MZYeZa4zXCU8D/Be8Yp+iaUHxhCcBoJoVHjkf946a+/dI39Wev/KlKlaIunL9gHXkhf2gXQLNa18r8kubm5lSqlo2nd+3+vq7dvK1Pve+DOp9btTHN4lxW9daxIgm/dvMH8oSCimezenC443wGbp82t7YdjgyXi+V7YhvRMAIsEmQ4DcmZGW1vPtDa2rp5IXWaRE05hHEQqvmFWTtwrj55Vbdv3TUuFB5AFHP2mWIDEffbOJs9xvpZXJo3Hg4Za9PR2Lh+2DYsLs+bmi0LMtJs2Fhn1ZBqZ5wF/wek6+jw0JA1b3ugTDyj7f0jKyawB6gNu5oEXHr7nbdsnL6wsKBBrafD23tKxhJWaHEoYlWQTM44TuTTqUrHFcdMudcz0iz/DaQHAjvIOf/uuPM37CKnW4ev4hBcp44hr51LuMPHnXMoToRRQMQr8dsk70SBeB0uIORbi9qZOPwwgm0R5tjIkAuKVQM364To8TBCjAy6959d1ed/5pNmwrj/+usK7z9Q+MLTeuzX/oldVoz+QO4MUWCkidqKn8u4jUKfgm8qO4tRxva7WKDwHvpqtxo2+gDZYrTH2MRUkxPHdDQUjhsvD58w3gvxaRSczXYHqa1xUEGYQbz2Dw5MLV45Luu7P/ieNncfKJyI2H4k5slyAzNpJ6x8PFQikTAbjnQ2bbQDjHIZy37y+au6t5XXrS0QLSeVEbTeGhVSJKJY9PStGOaSTWaS2tvb1eNXLxlie+3NayYe4DP6Oy9+Uo+cu6Lv/vV3tF3aV6PliCL4mZbBh3Ftrand7R2dPb2oz/zYj+qrf/FNHZWLyszOmsUHdhipmajOXVnX7VvbmluOanaRvMax0S7OnVuT1zvR46ceVXd3rGRgQZFYWoXSRHfuHpjnUy7uVjzsVm/q1639rhUMP/dzzyqedembr5NROlW14NLhXZ/54fk9Az3x7JzOry/rwTuHevOHD1So9zS/nFW929H2wZEh+TyX2++UnLUWmCq3MqPskluuIJQZmkPOYJmwwJJBXBTL2JvQ7DLu8yiAiz9FlXzWWLJYcGdn5WJXQMFlRqRMhQJ+RZIR+340UI3jtv05yBgNvBUh5j01sMg4DGZnMiDCIWvaDeE9URXbjsKSp9/TUaOiDs03C5gehTrRNzFVKfcEiNZo0tV43FNmNq5QxO/YNnSZjDn5yqwFii2aIkd/BcH9RDlo6OzQBEDsefY5ax1gZ2cXo+aqzmycsfvcmiNTFTpFFspqgADzzLLbFId4x6gYOgwJCdQxToa78xp4Fv16T8GDtGZCWf3jf/Sv9M47N+T69pf//XTlFAvGJ3c8rpLJvyN2eG7vH+g3f/O3lM8XzDiSiu3M2qJ++uc+oz/6xtf02tvXNBdN6n/+1X9om9MCaj0eFQp5Jz9pPLUUe2S4jqPx1IjkZhzq8xqRF+InnizA+MCPyM/n57I26qMjzM06BzaXMWNDxyZg6MC/WCkYd4oCy3ng+Avh7US1CrGYDp45NSoCFpn5XdHZRQcaBnCwJyoopenAY7N7ChvzIKKIy8xarAn+VcDMVLYWIDoeWYEXCvht1AdSwEx4dfWULUIun9z8om7cuqZz589aVEOxVdMffP3PdObUhv7Ln/60Nrdu2lij2atrrKH2dg9UODq2XDoWBEgDvy9dPqvbN7dUOqob6kC8D5lgThZV2AKoz51dN9kqXIVgJKIrT17SZLeZbQkAACAASURBVNS1wyCbWdXy8nkNu2Ptbu7KNZxKI5cRdeF0uHx9k8hyETLqm1/ImZpnc++ucisr2tm7b4sPMiScFNSCF05fUdSX1Zd+949sXPH+p58wNI7yhaIU1BLlFuaKzOwt5NO4WR4jfiMQiLj6NgLj0g+FAyaBnT+zIM/MWPf2DvTb//YVbWTn9LEPXrHLP7uUli8I4Rp7CreCvoxBytVi3S4qQldJU+fzBtWEzEuAMevrwsZj+tgHP2PIkaMM+dvZlCcQgHUlQM7j9tAKNFAyU9pB5KzjQD2ViwIrjqFoSNP2QONqTa78kdSsycWahQBgttNBTSNxZJYk5lqxNU0G5EmCMHb18ne+qz//3p9o4O1ZFhtKXDJCWdM4Yq8trtrPo/ACyv/aS6+aFP3q+jmtzyxo//BQ6SQ+UgE1pw0bI7YHA5VZT2SSVhv2rFmXPGPQRYjKoDSJTFLeoE/tasdGoATQ8nd77Z6hFVgfOGZ9YWsY4ChCrHfiaOB5SOX8sSP8cDnGgMsbTi4l6iEOwF7LUY9l5ud1tLuvw91DLa0umYcP6A5Fy/Ligh3Aj16+YsULByB8n4D5Xk0Uxhqk1LJGqd0fOGPP47K6hBdrqK2tLfM9IjN1VB+osl20wzadmjEyO3J+VMtwayCz4uFVqdZtFIi9AQUEjR9nFfse+gBFAYULyiyLP8HEi7HeCQeVCwpeEv/EpDiTSlmhhYJx72DfnPlpFs27i6aDUfNDLtagb6IQKAykaPAeeb3m2v2wyDfESwp7PPrE+y7rxQ89qc2331PQNdWCS3rq81/QzNUPaDpqql2rO27nQUe+bqaRnI+MyMz5m87bK38kaghzH9FOv6t+p2nmx1wYvG/jlcE5OenMIa2HwhHjUoHCpeeyNiK1HNU+3lxeNVp9G60wPmy3e8bh41n+5V9+TZvb91VslszdHdSfs4OfQVblwtK8Dg8Kli5y9twp3Xz3ulziTG7rF37qE7p5b0+vv7tpaFsyHbM1ywVo3D+QZc9UC8s5Q5RKhWNT3DIiO3tmXbtbu1B3tLezpxee+6D+4X//j/Qbv/EbKjVLpkzGs+vOtTtqVFoKxlHDTzTq9xVLuPRTP/MpvfPedXlCTlHnj7j02NMXzHwznolZA27Nrw/VaNvGUawDiPKDw6nirVn5hymNRwHt7DbVaQ/lcw0Vibs08Lm1tQdNRfr5n33G7BVeu/2S9kr7qhYCenBdGg1RZvf1zAtZpWJu9beHuvV2Xke1lplzPvH0aY3cbt3Y3lRv1DcQYftOU9sPypqbjesjL5xTei6g7f19VcmLxM4IBSvGn8b9xvV+YKpbni2/LQJn5NW4O9AUbzEQGdAyszhwwp6dNYXZadiEIWx+RA4Tsg4HE4u5CZyMEUGOUE0Ohz1FEyFl51N2h1G8A4pwNtCWcUm0R30VG1U1cCpmdK2xvAGX0R1QFIaxe/Ch6nRrTMiba6poDPBmbMX2YEh6Atwrj1EiKJyoCrExYv9aEgGNvxu0iynLyBBSeONWp0BNs1SXgSHi5pUFkDKl6WFEOHQSDKxgJSz6JGTOco2dCDLEPcanxA8yErHzmpifLpzYyrJqha6+8Mv/q7kKuA52700TM2mDvgvlsh1GHECMgg4LBf3gpVd1b3PTCiO6x0uPnNWP/eTHdHv7hja37uvBvQO5Wi6triyq1W2r0yIPMGljL8Jc6aTszRA87UYZUbfDm41Tq1c0O5e1RcxG5jAA4l1eXtRo2LUR19rCilXXhLDa4RuOWMfy0NjP4D5+BoanPr8p2iwWIoTLa8fk6ZD7GKMQZkqsDbN6d2KsvfqWaqWqzi09rka5bdXu8tKqtne2FQg6o4+V1TX7fnAQHENSIEnGRC7rnKuFkl0QXNKpVNbGiEdHhzpz5qxu3LihM6fPqFwqqtZu6NreHVsEP/r8czo42DH/mKPDA41d8KuGKpTy2tl74CiQxlMdH5ct5wzOyd3b2xbCyn/DL4VCkAN6Jh3XhQun7CDj2bz11rtaWs3pRz78vBF647GMJoKoGLJ0dDLoQCarhy15FDDUiQ5pMmVh0fV5zbvqxv1rdsCyOW/dumOX8bnzZ3T5/CV5pnTAHtXKVbMASMRTxieyAE5zXj60zCk+d4zy4bZg6gYiSNEbCIcVDno0m4xb9xCdc6vbq6l8VFNqJaHAUkTX397X7XcO9ZM//TEFwm7L3AtFGVZP1Kz05BolBdiNfJiN0e401Oy2FIuSQoD3C7EijqeV3x/S84/9qJ556jnzR/rb9qIn/8YhPpho2qH7wtmYkYRb42JdqrblDvikbFxu4oQ4iI67mlZamnTactNdYdjaaljBxJzFRagpooNYXApHcOWT0hG5ZonLkNrFuu7evKX+pK96s6Zmq6YH+5vqDlvq9JumJjOFFB5dU7cak4k27+/K0x7qR5541kZ76ZmkiQgaw5p6bhDahoq1Y3Mor1db5n1FODDFFoXHzt6uFSuesE9nr5zWccG5rKKBiHbv7Olwt2AqMJ4R64A9SqYnHRuWBfArITSvrK1qf/vA4qGQus8vzsoX9VuoMB3fqXNruvHWTbMAgOdoiG+3q8x8xg5HmjoUu9iiLOE2nkpaE2N8D7/fxnJhj0+TWtty2QajqZIzaSN175eOFMmkdVQq6vXXXjeFZDqVVMwdVv2gosZxVXPz82Ywube7ZwUT4y6WQquLDxE8NClm2XgOh8qiQHC2DzxMj3D8q+jYHdUg65bzZ+o8PyefVvFIVPP4yBGiDUl9b0+lWlUjG50zcqQbdlSsfC1+Pql0yvy7iOExOwXGHnT8lGVQQRBV0VC6pM9+8KrmNFIdblQ2o8tPP6n3ff6/xUjI/MU6NRS7Q2u4OI8s1obxDBJ0kKxgwIosly9iUWKdGgq0prpNshY79vmCHsLNfWi+yGuOpTPykkRxfGyX0Vxu0caZXLI0AphzDiekeTBegj+L4rJldivcFW+8+YZ2CttqdOvKH+WN2M55Bnl9aS1n57153YXggaIArSmTRij0cX3n5Xd0a3NP6WzCUE7QLIxEHb8yPLYYLflsndKYgCAUDo/02GMbOn12VbfevaNKiXslp5/+2b+rN995Va7wSO7YUNnZhIp7Nb372g0tncloJuM48c/mZpSYj1mjQJ8E/2oyAQWFl+u18yQYCtu6wYibcT/rg0IGRZ2vmFRWywp5oqodT3XzekGhgFehuNT3SvuHxFAN9LM//QFl0iC6m/rWS99XqezR9v2p3BPGVRNdeDKqM+tRHb5TUHm/pbF89qzmZyN66vkLevv2DTWJHfO61DgeqFGeqFyo6uqjp/TUlRWLIcvv5rV7dKgxhG/UlZOxepO+BgG+zhmlUZTwvlnYKHyHrZ6NQ5lIUGjBY6ZZc6gDLmvgo8GAhTybOwFReaj/5bGsYfa8rePByHiZ0Aiy80llslByiGx2+IeW+en3qD0eaO84bya62DhY84vnIUHhfo/CoaB8AYj0UwWCHks0YB1QLJGZzD2FGzwG4uRDWjQOa/LEKoVCCNpRIBiyP3MCnrGTgW9FhBA0IMcrzGGU4UIAUAMYDBI8tc+cdQ56xqiW324PyCCPjb2GcMBr3GlsdIipoi7AemJ64Nf8ZE3f+suX9c//+W8qEI7I9fn/7vNTvC2A99lUDjnTyQHCCC0QiilfKlrnYl4rfp8uPLaodC5sM9ug16e/+qPvKxZJ2YGaSmWMA8D3iieSJolkrg4ahQUEBy+hwXawhUNqWlr7WKtrpyykmSIimWQW79fu3r5WZ5cUpTiiyx6AhkRsLMJhjaMrlg1cInwfigl4WagZqEgptkCBpkPH6LRSdVQx8COGvq7K/SMbkySDC2rX+vJ7gzp/7rw2Nzf1zPs/ZIfn9vaWuevyHqhekXzjwk4+5IVHLmr77qbGGD0iE/cFtLi0ZgXW2XPn7O9gpkexUq4W9dKNN3Rva0uf+4mfkt/t0kJu1kZxzU7bOrPdgy3FZsJ2SO5t75sJarFITplLh3tHxj1gzAOHi4OLsN6V5ZxS2YRz6Hi8unt7026BD3/kBSVnYiZIgEfgcvm0PL+sVh2C50ilvWNlZrLQ3awgIedpMu1q6h2bqSLjSbq5vf0Dk6Yjn15ZXdHy/KJS8Tkd7e0rlYyZXHsKOZADqTNUPJoxJAlDRyND+4CfccrFXmJoXTJiAjh4EKOXHllXJDVVpXBPWIBPgbSXUjYuq+/35OsHlSD0dToxv65i41Bhb1SFLdzlWY9e1RtNk1lPPVPt7e6Yc3MwQqHdNsNERsu5xIY++v5P69Kjj1jx//AXXci4M3YQLAsCdcmFyZoVU31Nqg254YHMJqUYO3GqSbNvKJfV16gLQQ+IwiGz7mFAuBENzPxFY7rEUESe3Ixc2f80fvvklUxlBOxC/kg72/e0u3dfx5W8JcZDvr6xs6e7d7c1H03o08+/YBcYRNt6u6KRf6TmtKWdwr4JE/Aqc/u82t0+MPSGBoJii/Fh5bhmTQfF0GHhUE8/94yuv/aemsTcFHDjnjd04qFmmU7PVI0IU4z36OSk+f1hNWvwZuJWNCGtBuGloOj0u0bGxnsKDtmVxx41snhqlg7Xo2qxYhc8eXk8c7rr43pNs7l5p+GauEyiDgeJC4g8ND4nxn6DgEflyrGTT4i6OZO2B9irt+TpjFXdKxtCSPRWvVZTOBoz9JaLvTsYaO8wb4crKjLOOX4REE2La9SAiWNmCNcQRIuOGB8oDlYUhnFG63hlBSHC+zQ/N2eFFpmOO7t7KlaPDTUAuXfc3umqGXuFjacI2luslI0/CRXC6E6sNYdQYkRsxoGg8j9yJqdzbofbFU+n9eG///e08b4PmJ2iEdaxqqCYtRGLz3GnHxLfMrQC0oKAvW7F0vOGSLarxxbrBCLAhcnPsUSGQMAuGoqoThcrkKQiqZQahbzRRjK5BXnxNEMlTNeO6szHaJC17IhLGo26ceKODgsq5PN6873X9epbLytfPLLXwtozAUQ0YJemeQwO+jaeszHqoKuf+4kX9fa7t7S5v6eFtUUTNYGmoAIHbKMgXtnIaOLuK5FOaHU9x+RegaBX87mEja8RaBBplZ3LKj4Td+wBPLxeQqjxeXNUs0xXTEFmaAXFlMOM9uPNpYlNPSxeyEtOq+PNxN3CWmC8hX0Ihp+jokex4bxSgRmz1inVurq/k5dnyufjCApYd1cvLerMYtbOo1tv3Na7N4+0W3eaOVSe/thIH3hhTrU7FeW3GnZ2rG3MqXfc0HE5ryefv6Jbh1s6HvWMR72/3dKgReEfVCbs18XTywaGoHimcSpXKtaMwAnsBcYaRqZWoMFbpVg1Syfu+v5I096EOtCaZ6NOyBkzskY4xxnvu6ZjeXFDN7f9gOJwQF0ui76jCKHBhBTOiM4f8WhuAYf9wAnPa6LBFGLKVI1eW0eVsroYmaMk9MMHdEjr/Hh4j2S0RhJuBcKOSShTFMbQzuSKsW/HIbnzSeEQ4HIZB5GaAj811svDHFEzI/ahlHSUgbxO9rbjZee284lfIHbc00bk9zGehGTheGjBz3JMqVkDTh4mZ6LHxfp33j9IGYKu/rir4FZWC+FT+o1/9q/0re+85Aj6/t7f/4WppWF73FbJO+GTQGIh9ehUun1dv3PPRjEpg9O9uvLUuqJZl+7evanVpSVtLJ7SZBjQvVs7evKJJ7S7vW+d4+mNDeUP9+xgR3ZM+CYoEIc+cQqJZMok+Hjx5BZXrGOuNxqWZcRhxwWaiaaUiVKwQebEjDOi/mjoVOWEY2Mol0hZt8TFjQQemBGrf/YInABcit0TVGikxjtFWpeYA+Gl05RPYU17XhtVnj9/0Ui5Zy8+ZovunXdeNy4VHXkul9Pu/o6efvYZvfbaa3rs6lW9/fJr1rFxIXGAnDp1VtfevWEZfOVjQmlRekVUrhf11r3revfaNb340Y9qNjZj339mPqkjuvRIWN976a+1uJYxDkIXZUm3Z9J3emLGmXQRvT7eWl3Rcuxs7Wgw7GlpdVEf/cSHLYbmtVdeN/5BOpPR+557n3JcXoGgXYrqTS1mhVwxiuJoNKRyuaSemZWG1Rs2NFDfDueRBqrWy3rzrbfs2S4s5ayzWVpa08LiiiqHBUU8AduIkEpDfswtGeVGtL+fVzgQ0ZjYBbdLgRCuzVgYYL/g5CTivYLvVO7cskG0+3t3lcr5NZPNqlSrqdqs6tTaijoHQ3UKjj9ZLBNWLCN5PSM1K13l97ry4pUWi9tziSfj5rLP2MvlmRhxlcJ+b3dfK+nT+qkX/wudu3L+bxSEVmS1KZQYsTi5mlg1UPBh4TBpOP5rjAsV8luE0LTahBkr6NG+JMHbqA8ZLwFzsIbGElAxBwBfjJIV8jNJ71hEZALyhI0FcYKs/T8HmWx8XLVvvvm29ja3NfUP9PXXfqBv/fCHeuLCOf348y/8jYqQkWHP1Ve+tGeZYfgAbeX37TVzKPT6dJlti9CAGIsvFl2gIUgEHp+YPjKuY9SMKozR/sbauoXvsqZBmjr9jjbOnNb+7r7jsTRhWkrsEsF+nBdBheJBs8+AA8nhSeFCY8T4gHF4rV41HmG9WlO/3TOvJ/bV6vKSbt+9q0Q6Zc7ffrffiKZ0pcl43JDyQCSsSgOvvqod6ByEqAj5eUb893oU9QZ1+M4DxElWaJnHD4erncV4aY1UKFeM5+WkOAxtT/lwPqSLRVRhRGPQpZFxwnhOFCA0mBYIb4KJiRLhiB38cB2Xcjn7XjQxh8Wi2S/AO+X7YG/C66NR4TVAjWCQjvCHQtEhNjuoqqmeMY32eZWJhfSBTFhnIiHLt1veOK2nf+Fzmrtw+UQF5YTetlsd48Zgt0HwON+TDp4RL52+ef9IhiJTHMCLo+g1XtgE80ZsaVJ2STPyYdIpT8j4oMeFvKNCXZhTMDFjCqYpzRAXjx8bD36Zbsu+F7msR0cFFYsF3bz1nr76F18xZ3eHF8RW4IY3trVy6znjtVJMLa/njF7x3/ziP9Drr70iV2yoM1c2dLR/pGgyrEgsYE0cytX1C1lFUgRMu+QPOtAipqVmTXCiPDPky4QFjoUDRR4WRawFkEb2BT8bn6RUck4DvAiH8Ofg3+G5hIjBKTRA4lEE2pU/GVlBCaXAM3HJNwrK1QgpOp1RQEG5/F6Vug21B0MNatKkzTMdyesaylduacFC3AN67/qhDnp+9bGsgM/pGevU4wGFakMdb7fVGgy0sjGnyxdzeu/7N1QuVZVbnVU7MNRhr6lGe6huE9smjxHdU16XUpznwZCiFAy4uTdrGnsmGvin6ocmGgKCGjWVzfDQY8qhSgzbmIk7e8VOI7OBGFlRhcjM4rimI3uGYbha4ZCS2JpwBpqdg0tDvLAGXTvvU6mY/V2zwplMNZgMVeu3VaxVVWs1zDLBrB04c7FvIL8QoADRXdSrYHRi/4QIz4iO8SwFEpM2Q7UQdPB5myM7+3tiZxKfbTgYMXEKb9V8I08oRRRbEN5pGI1/xf7DVsWNzQUIphP6zkSKe2ow6J7oohzX99GAYn+k/YNDxWNJJWMpJ0DehCM0aRg+9+XuuZWpb8gziupXfvnXVYRfDKL2hS/8ktltEZPAG2002oYc8f/J/ZLXr7/67vcNfucB82DPnF5WMhNRCLfZVEDpWFSZZFbX39rUwvyCep2xBXdm0qSO980YFELt0RGqHK+9mWqtYu7tVJEciBDQ+Zi3HjywwiudTpqSKu4LazkzZ+gIByycC4pCqkpgRiDl3OKCmvWaHXyEGxuJN+hzlAMovzCcnLhNLcWIkUsBo8+uujoqHigaScgzDhhRfHF52ThWkBpXT5/Waz/8gZ55+km9+soPnaBYr0sXLj2i/UOc4hdVLua1v72vcJDxm3T+wiO6c+u2uRTzYXJpzc5mtHu0rf3SoW7eva2nnnxSqSSkX68dBMfHNa2uLGv/cFe9SVuHecZCGTvEKNQgDzuKDmpscqeaCnnD2n2wZ6RdAz/9Hj361BUTFCBJhtjLgYfR36OPXjKyKmOqScullHdO0+nAIlLwKCmVavJ7wjYyhAdVb2Ed0Nd+fk/tRtM4erFUzApNyzwDqWh1NOtLGKrC5TTojIxfBiJBgWgE8hEEXJ439gMtBUN+s6VgDAUxGKVJBIdy/K5CXtW7jI2XjYuUPz5SPr+rJx+/LE83rKN7TV24dFqecM8+u8JBUbU87tKOXJxn73I5ilcu8nA0ZMXiyI0SKa9nH/mgPvviz2tpY8m5HwAz+A1njUKI/3Ej97FvGMi5cZyLhFBgRjVcaBNcxXt9uQN+eWMxh+3FqQ4qbPZgzJl6ONDaZT2h+8d7iuIyFtIUhIqDhYs14nesH8zyyDH8+08N5QsPjvTe997Ub//JF/Xmzg1dPr+hDz1+VeVi2dBNPGis6jkJVJ24J9opHcobCqlab6pS4TcZZQ17fRyKhOSi4IM7AZpERA6xO3BoEjNxpRMZ7d7ft/UFejWTSWl+edYUhaWjYyOGWsfHPM558Y5ZJTYGw55mMs7IYG5h3lDXQDhk8TGgjUsriybXx5QXT7p5DIbxzzFE2KOZVFqzmVnHTdzvtzOg2mra6I/vQ+fZqjXswKw2sUsYa8Tow+3SSm7JCuTyDgpW/NmQ8Y9NPQcC1KFJ6XR1jLkxXTuFFkUIe9cMm+GXuR1RDV9PZ4sNBK7kdPYgXaDXXrLvwkYsZ+2ePb1h4+tqsWQ5cPVu11zSOz26ZYjHdNNoJJxxDcUb3C/WrOO35ZhDMgqhGOKMfWIupY+upM0hf+zxaePCJa199Ec0c/6iPRdDv6ZT22ucfaY083qc0Q/KQTLkQiiwA4bGMUqnAYOnAlGegotxOyR/iP2cMwhysHXg7OP9IqiBD7uwuKhkbknuYFhjVJfesNzeiJP95uwQ+yfE+GKxbFOA/YM93X1wU8e1sgk+yJtlpJldiSm9nLR9iChhNOnp1IWcoUWgg3xugZgMnfISEG+fHwT9iRHo4ZJZAQthPxR0sv3wjyLI9yT2iGdjwcEeVJ0OcMDlaQgl04zBiQUNaKP9XUa8WD8w1XDGYI7Vn1udzkBuL4IDqxqMj8h69WBBMvRpXPfJ3QvJ5wowSVKr31enOdSgLi1kcgr5/Wrc2VPc44yyrt090E7bpYkLZSkX+lAzK9J8eKrO7kgHx1XNZON64uqS6vmaNm/uWRHgi7i1fGVdW9WiiuW2JkO3WejEHJhAOCCA/ELZJvHBRZizXxbTNAhONHCNNCSyy++2ItyKexeu8BP1GiCVDqJrKBHn4XRk48+YeWMhhvAoQGyXQNFAdkFBnVg7zq4RLFGKIbdLYcZ2fr/F6DS6LVVbDVVadfNf45xg03HesuZpEGjEzf3fN1Fsxm1FFs0N9ztKaHMooCh9aLsw6Jh6kXPV7w0YV4pCCvSbn8s0jpkFCJ2FXhsxnoEDiBUo84lVz8QJknc+5741AqCmE7C3KRm9WDpwnDP28Rg9hvOIJoSRNa/NSQRh5NhXr9GXJx/V6sx53bm5o//x1/+p/IwvsYeh0DK2vM0ogeecas+CNr1exRIz+s6rb5gKg0s0EHArm57RmdOraoyqKjeOtLq4oCeuXrELzUmhjzqRL7inH4917+aeVk8tq1AoGzKBTLxQxHmaTtRvMF5uIadYImESYODqVCphnZ96Q20srBg/yrKs/AHrsIHJmdXTLSXW/AqnQuqXhvJOfUbIiwQjKpYgXWK175F7DJ8AXyCMFeEG9DTyjzX0DhVKQGyWynsVZecWzNCzVmvr+Y98VF/7yle0vrGiYunQDiM+LEYXXCLBMNWvR0fbB8ajobK+cOERc10G3QDFw0uGTDfQv1g6qS//hz/RIxfOGxG0NyiapwfoZTo9a15U1Sajh54OD/PWXWRns4YYceABj6IuNP8bX1h75DMORtre3jW/knOPntPK6rLm53La3zvQ3s6OKZaA56neE5mQzqyd12DfIQbP5jAT9Ohwf9ck4OwzH/lWg67ubd1WpVq2y2EH89WFOa2sL9kFc3hwoEw8rVx6WQkqe7mV3y+YiicEzAv50vgNkO7HCvoxFGRsELEiOpmOmBkdAbd4OMFLOi4fGymWRAD8mmLzMe1s31c2kdJyjvk3B2XADAyX1pZ0+GDfFKNs9vJxUZBa8IsKuhMWcZGdTWtg/8Mss6XV2TV94MmP6+rVpxWKhTXtg1qMbV1Y0dDtyWVKQw4ZiKGMPDm2ZORiii1GCpMBUuaxXMDBHOwWJAyKNdDUUIz/aGAHKmNFsClTGE850DwbdIwxHgcfG530AkYzcb80G3BGm/+3yMR+q6/f+de/o6+9/jVlyCtbyGp3Z0dz2TnLi2v322qPnbDkZIJRWc+Qm3KlYUITLiX4isjj4Xwc7uZP7B+89t4hnYYJVI6HzfTv/o0HZroI4sQoAM4GfluocMw/qNM1PyP2AogmfE5sAEzEgZoPV3SKCbMfcHLL8G3DjwvCNMUXTuSQ9BF1UHzREMUCEWWzc/IGHN4dPxfUilHAA4jvs1kHkcCyxePW1s6OAl6fLi6fsiYqFkcJ6NPujU0b6YIMg17buDoSU63FGGeoWqOhbq/vNGFT8tEg33OgcylzOeP+DE/SicThAudAjsLTAT3y+8xnDPCTMG/4p4SbD1sdK1a5bHsTjDn7Vmw5KlyXcU9QfvKryWuh8PGTYeoIevjZkYBfy+mknp6Pay0cUDCV1szsvJFxZ555QrGlZRthQvQ1b5/xxBqveoP4FbJEQzaWo4BinIERJx5erUb9RIjEBeo39AfvLOOHsVeJP6nVdVxpKJ2Z1+z8nCEZBH+jUlw/e06puQUbW3nDGSt4/kZWwjODhzNyxiq4YpO7WW0fqz1sqDOqaDjpSsG+ogsAZly4bg3IhGPfjkYOyXo8VNjIxU4eJbQHCy8e45/keC9y9lF48Gfm42RG2Ig4IGUHDHGkOCadgE4KKwBTiRGhyXkdfQAAIABJREFUY6+PkakzfWAN2W+yHc0LyRFT2Xkwocll9AVIjWmm1y5xmn02uWcouboe9Ssg4BTQbkOviR6r5lua9lxK+mOa8YXlagwU9Pp1Z7uoew2XjeIiQdYAGX4DLc95Nc2PdHhcl4IenTs9r6OtbXVqNBtBe32TwEinnzxjhuK7+0fWvA47A3lbU6kzwHjIinkUtkx8DCECEfKPNfAMNXJNNApM5Y36bS0bH2kg1ctjjXoU5owSJzZaxHIFTlY4wPOF7+RTmHxUiorp0PYudQANh0XboM5DkT5kRD82RAmeKI1ZZ8zr6TvGn4zn7TxkhMm/uxWC9O51/LEica8CEc7/uhXPiDzwpWMt4BbA3nb41o76n30FdYXKzUaGoK38FxoNObxLw5+NvwV9xjFXdexWJlaEPexseR40DJxxLkxMT8b5fPZsEZ+Hot5xHOBus8HiEG8uPnb2tEveiUvlGx2dTl/R7/3OX+j/+OLvKxyNOpYpv/qFX5pSwVtwolnKsyhBbhw310x2Tm9ev6279x9YxYdxG1X/Y4+d1sQ/MEUS9vePXDyr2nHF/JBAUp59+iklgdrHPh3t4GHiEqNVFGTLK8tmOMfhA7pEoUUBlZxJWfxOvV63WTa8DyTM67OLJrWHG0EBx2EC74ZCy3ISox21AhWt587K58YhXOqXCcEEYgRK92rYGSnoDahWrTteGdORvCmfaoOaiuWi5iLzahewsYhrYQln97w+/eOf1V997WtaXMoqX9w3nzEumpdffUVzi7NKzSSNm3WwfaCxLVYM+E5ZBYx6aim3pLt37ursuTPmkRROxPTFP/l9ZWfS+vCHn1Gzta8wijv4B25nPMOBCRTOBQGZGOSHAxikgEUFifXU6XXdfG9Tu/cPna41HNLK2pIhJZjpQVBeWlqyQq3bb2tnZ0cra2uGop0+fVbDppSKpxWZien2zbfknU5t9EdoMOgUh1mtUbHiEgI1o8BUekanz6xZbpZ7MlUilJJn4jXLBTxaWGzkVNq8Hp7SGMNMbBiQ3YaNBL+QW7CDKhQNqDWoGeHxqFBQIh5TtVIxp33GjXw2qJbIELuwfkqLs1kdN6vCmbTfnVhRQAG0vLKiw519NRoV+SJ+g379bnzVUF651R201Js0jGM3GvR0eeNxvfDUJ7S2smEjHcsqBNECxSJC4iSWwU4sNhMoImMqRjx0SXAgKKpAqrgt2fg+n6ZA0K2WptiGOGxJZ+zQd+Bs10MTPdojCraHI8ZuT9MuSkWXpnCSiM2YS8i1DGr7ty0ouq2uvvjF39FO8Y6Gw4bikYjC/qCq7Yb2qnnr4BsVoq5OkDi3V2WQm9HIDiwPsTCZuJLJlG7f3DTvoaODguPaHw2ZNQDCFHg2oJON47p1vhabBemXcGYfcTaOtQl+ZZcevWifeblUsSaEoszxiHJclAf9kZLphHXRrFEQbvg6NEkUf6aK01hPXblsRFr8uxhvdMYOF5M9BO9pNj1rQhYreDDAtbFnwMZNmWRCpxdWDa3JLa8oEUtq58Yd3bl+w+Fs+Ala7thrRr1YbrQcz7Fm0xA9FhIHuCUVoIqyS5+UCgcZt4aTwoURqt9nvBTGIpgzhvDjwSqg29E8e242q9pxycyMG22EGRENETK0OzbSZi1wWVNAUIAd1xoaEtiOYgnABEGPS3r+8Uu6mI2qdVjQYx98XsFI1PgxwQvnFJvNiBbWcttsXMaox21IGnxTKxLJ/4tH5A94TW7fxeXelKRO6BsFCp9nB9NjEB9yGrs99QYUxiOztllaAfmdmKipVjnW+UuPKDO/IG8opkB89mRkKLPfMf4eCjzW9UkGVa1dU6vPGK2lgdrqe+oahgrqTerqT7pWcHd7LZtugLJxB0EZAfDg84U3ajwiUFe7yGg+nAvOprdmvOn8HUb3XJpwa3gtVEcWOAw/1ILu4PNRJNBY8JmCijl8PCYUNBqIeGirsCJgD9vPMJNaFGZjs+QAKRlbAzFRcBTTtOXWGHSKOhXTZMbpjY76rbECQ59mpiH5OyRweZQvtXSj2NOUiVAuquF4qnx9oIW0R9HeUEelhoaBkVY2lvTg3S15CBUPhx1PP15/cKLc+TktLi0a9wmw496bd5W/hz2Pg/rg4k+MjSkFLa1CmgZcGvvGGnN0RVzyxQNW3JI4Ui9OVD5irEuz5VEsFlA86lMyFpbbonUoZt0Wd5NIRBS0Ygc+E+R0h6uH8pSCud5tq97h/ONjYuzqfAbyTQXKDuJqUTY0sBQ1oNicS14K46ZCYa9lZPLYWRugl+yfSCRkzThrgkINkIT3O5o6DvmsG7jVcISNr2WiEifo2gAkuHWQ8DFjxeIC2hFqco74KYU1RdnfUL4cuwyKUqYX0A6GE8ceRT4dFysWpB5FdW59M2H1ZMDSXQfk6nnUu+XTbGRZ//jX/6XevXbL7h7zUvyVX/lFW7YsIlt8zDzp9E88KjJpfHkKeu2t9+y/w4Nyj6d65rmLiqS9FvWxmFvQ4vyC7t3etE7bH3DrzOlTRhLljdONcWB3m1M92CyZsR6HHYcMJodIwRmbcOwaab1SsUMV9+l6vaL5ZFqpiKNM4rWB6sADOZEAmMqh56kpkPKrU28pNQdB1qMksmaXR9WjhuYzi+rU2zrYObBCyxv3qeGHAFxQo1pX3JeWu8+MOKaNM2fsgP/Qhz+pt998Q5r0bI780Ofn7v1N5ZYXzL6f14OZKDYDK6vrxjmg0BiMHcIchRnWCxifEsHx5a//mZbXF/XkE+eUSoaNY4YFAdylu1v3DMGKBMPm78G4hGBLELpQ0K9Wo2UHx2OPXtGrL11To94yXg0oRqVaNVRhYXlW80tZZefTunTpUUOQIKcSTYRVxd3b97S6sqqQD04BZM+RRp2Rhi2HuwasywKuNWrq9BzOhR0w07GWFubVbhE2HFQ2tmjZe/iZEEgdC2eceTybvd3V1N1VKBW2UVkiO2MGe+1W18aaFOzkhBEImt8nZLXiKDv8LvmCjAt6ev2tu7pz50Af/eBlnV5ZslESaFs8lbLsPL6Gots7Rd7rUaPT0IMHDywrctJza9SRfOmgGq2y/B6/qvWqooGkfuwDP6UnLzyjSCxhfJhJnyxDLC8mJ0R2J7jKrB3gLHQ6NgrEgJTP3yl/OMRBFOgiJxq2GnJbUeWWm9E13lKopLgOUIqaAEMa1xua9ogPclAys72AMA2nJBqXi0zR5Iy0npQr+h8J+yczTOvuv/Knf6brt19i5mkqS2waiN5hbYAOQ+oHreWzKJTKVjggZ15aXzTUk0xFlJq7Dw5UP27YHqV4ARlGwIKzOpxHYrDgRVJwRCmEqxVTC1MEM74rHpU0t5S1AosiEJdshySP2nRo/kh8XnDAIGuD5IBo0XGn0kkbH4M4L2azevqRS5Zxx2VZKB2rQKA1nKxaTcVCyb42NzevwNhjXDxuELpcDvCZVEIzsZgV6FcffcLG2+XdI7378mtq1uqakr1ohPGQQsGICrWGSpWq8qWCJozf3G4r+vhcOZA5p+CNglhxidN4cBZxqRtoIZeF8cJZ4f+nZ+IK+7yGBp3bWNUCvn5Nx+qAZ8Pe4TOAl1prtNQb0RU7MTg0UbwPU0uhhuoPFA349eiF07qysazj23e0dHpDK6fPyReJ6FubeTVHU73vqYtKxXkNY7PBYd9TJE1x9z6R5cdiYfHbiN29rjWYmBPTuGYh8MejGg565q5uLvLmiB2wzzg7N2uX+e72tvmZwYt99rkPKJxMyR2MKpGesyUJ0gWaRsPMvnSKVceY0pRZLpIKGirUDlWa3NIgyDMfaYjCmfeOJyJnsY8La6QgY3RI0/CqaP7CUSuCGX3ydy2eZuooRR/6kPH1SPlNnYsdB3fXwx7FlJggFAAJAeNkkWXHuAvkDfQRwQaFJxQO7jeKG/hbTHbgknGpU6z7vHC8SIzBomYgT9cvd8dnZ40ld7iwyOmp3YSf6VYmlFD02CXX0KVGu6cHhZaOh4wTQ4r5XDpqgOpJC37OzLGq45bC6bCOdxpYBCoZCxgniM8GZL0DPy461aWrG7pw/oymg6He/tY7qpfI2/UYAkShhXLfqENhGjzHWNYd9GocmMiV9JmPX7fjUmFroFoeMRnu74hKgnryiVOKBV0a9Xt2hrC+wiGfEsmwqbkjIb9icQcA4TPAB6s3HanUIIKpavvXCi3+CVhAdBnBzx54fU6hZSNcnv9kaHWCy9uX2zO2cRznEmK4RDJmqKiz/xyVpJkqGNBPEzdQr0+m69CU9nwd78MxXoBLx4gXgcXIQZNophilUkCBgtEgwd2iEmXsd8L5BJkzk1YcJc1Li8KOYpAYubGJdHxBhBzwshw0lLOOotKiAasxRQtLatV7+rVf+6fqmbWLY63h+sIv/+KUqhRk5OEv6/SmjmcSBzFGpt/43kvW4YGKsHif/fBFrZ9d1LtvvGfdK3L0eCSpu7fvKrc4p1G/o2w2pcxs2qTokFMxGS0edVUpd+ySxKUZryvkomwSKj4O1SaEeO9U4XhAlXzLuBG5mRN1EW7jQdRPI/swOMQ51BMzMQ08HT3Y3lSj19LCWk6L83PqtDpKhGY07brVLHeMnwBPK5KKar+xby7aVOCpwKw0cDw5zl88b15glx59xoz9tu7eNPSEERUH1PbujpbXlm0kgrkk8txmraHs7KyRXbmwGFXQJWLOV6tWraDkBPh3X/2K0rm0PvzCM/L7pspmMhqOe9rcumsLkQ0P16nbHpjbPpA3Znx8WCAMFFfw4N56/ZqRhTmIUDQZnD4cK5YKa/3simVMMaJlzHn9vfc0HkxM7syh3m93TELfnzbli7gUDaU06TreRvfu3bGC1vzQTvzEsHUAAm2UC/b8ZhJzmkvmdHS4r0iE2TVuCHFLBQDhYkO0fcfKrKY17Tvzdgj5rEVGlHTa9JCF/QN5BlN1Kk7RHJj3adTrmFT/K994WZVeXy9+8lnNRKNWFPWabevuKMrbjZZ1uaCMPCeI1hy+2fmsGhWsIoqKz89Yvh1/jk+Y3x/Vxuw5feSxj2t98ZSTfYXqhkubgotNyTyftprNyCaCI9NqCNmTSYVx0g4G5WZseBJxMCE3rdu1DXfCADX1l8Fe+C5BmocM32qpVzlWp153XP01NdUXyjhfNCnP3IK0MC+txSx+4j/3q1So6C+++lW98e53VG+XbZzbQiGliaGOqJ3efeO6HUZYGIAkkSXaG/aUW19QOjejcrmq3c0DdRt9K0JY/8ZPcjkZleYMbgRYlzbOrjtdKZwIXNIHBFazRssWhn7lsUvavHvfopxQgmXmUvKH/dq7u6/p0ImYQVqYy82Z3QiYxPr5U2o267Y+wSpOU4B1+xoPp2p0OtouFY3kXSwcG2pHF5mJJ5VLZVVtEhuUtSLy+u1byi1ntbG8oFa9rY9/5OO6cOGCFrKzapWr+saff03lYtG4anCfKMhq7a4K9bbu7WyrC1kWXgYFF8eruWZP1LXQc49jp3KC9jNOwtiXDjkWDCoadnL6/F6X1hcXjNdK4PPTj13WDBYj/b6NUXhm7FsAGUaYZeJS+kMrtLjEyBpErczIbmvnwNSG50+v61RmRoFR38Z/K6fW5Yml9E9+97u6eVhTbo7InaBmMwmlYiGlEhGtrsxpaXHOOFm9dkuDbtvhprimVigxVuUzBm3jfdBEHOztWsPrDziRPdFIXOun1hSPR61wvnbtXStIGOdeuHxV4Vhc3lBY8XTWxnLwx2isOBvcIA2mnHR8mMx/DnSi11S+savD4TsaBRvqjVsWaWbUPrg3NM9TjC65ABmxO6/ZJPlGZ+F8GZ0Q6UGXnLw5Ll9es+MH5SBpoBX85izhsucZO15ieJ47r8jxh3JsDxgDdzot49fwdea0Dh3EeG4IBbymTmXqgpsmyBrfZUw0Wccn7zCodh1fRZm5a7Pa1aSF6adfM96YlO9rNHEp3xzosNpUIh5UNk7Y+VjVrpQNeRSYjNQdj9QPkYHalmfkUjYZV8jvtSajR4YporTOSNOIR7NrMb3vqXMKukN67VvvqtNyvO86ZjvhMmWhJyR5414bHYLGAl4owTTdrePDkYp7QzUqfVvbDidxoitX5nX1ckbuKVYdbTvnfW5yJMOWp4vNwtxcyu5bzpZqs6nmoKd6FxVtye5UR9gBx2lqRRDmoiR3EJ9DkQOMZM2oCXBQgk7lDWB7QmQQVgwDOweYqDimDw7n1fy+UJ+iEjUOGcarXRufH5fqDsFfsrSJh3Y40IX6/RMEl3GfGzU9Ih3HQgVU2QWpzuUyqhLf15oNP/6PHRsv8vMsy3jisvMalQ1TGBMMwpszuwfWKPvbpcluXOHqrN5664b+5f/2m8Ynd9bVWK4v/OovTXnhVjUaE9chuHJpMM4zcmYkom98/2XLCbt4ZUPnLy/K7WcDh202TBd45/YdPXLusrbv75j9ARX5/sG2zpzbMPi6UWtYocXmyO/3FAkmVCpVzPiTkMt4OqyD/bw0dUzgat2ifDFp2PYoEogoE4kq5AlYt9G2TDWvJmQfKWBqRSNYD7mIe/bBHhYP7OLBmJARwqjq0qTrSEmN/4HceNRWZ4JRZ1fTNmGUIC0zWl5f19HRgVWzWF8UikemhjLS97CvRqtpakbiJDjIfS7gTLgQmKIFlMstanPzvlXbPE5mzvw5ESR//M2/0t0HW1pfXdaH3v+0WRaEMz7t7G6ZfQNF2r17DwwxWFiYN6g0FXMI7wgC7tzGeT5ivKv7d7b+Jq+NQovLEfPP5ZUFzS0vKJqMav9wz0Yduw/2df7CJbN0GDPSSaZUPN5XNE2kUFgBT0SD1lDXr10zTzWiizjQIMcvr81r2kdZ5lHQE9Oo59bKwooa9aL8QfgSeJw46ZuBKHEGGOP1FEx6FPTGDCWEG0GRREwSF3UAJc9YapcaGtcJxA5o49kVtStNle8fab9RkTvjl6ftsRid8QQir998v0Y9oicw0CVkds58VRp1FHBT68Zr1Yoa5Hcmkhp73Ko0aubXE4vOSCOPPnblY3ru8nMKhWOa4krNeAzvoRP+ldOu9zVsNDlBDRVwcuMAsXivTmdEMW1ddK+nIXE8kJE9jNe8Nm4klJjNy+Xc63RU3N1V45jUg751zjPpjFLptKLJrFzprKZzWWkjLVeCi+E//4vL7K3X39EPvv9tlWrbcoddNhZgpA9nCmSoAArp8VvsDp0eyBCIFd80szijHg7djInqfTWOm1YcYmhKgC6dGwo0RvcUHnO5OcvipNAHtSkdHp+osaZaO7Vi8D9WE1y4uFVzac7Mp21ceXDvyLp80EhG5IzZciuL1gRQ1AdC5Oy5dGE2rW5/pMHELU8ybN0x+Xzs+2YR4YdfiShqIvIL+/IFw8ZTodDKZJL68Y+8oNzKsnLzC1pfXdXyYs4am7dffl3f/rOv67haMbfrhWRcneFYh9WW9vIlPSgUjWRreaWgs6jjTKnZs2YB2wenq0akAKUCngejILfmZpJGoWi3msokojYW5XyE3/L4I2c1E4uckLBRTDkh9RQPFkw7niiecAxSuUC4uPYO8tra3revuXDurB49f1rTVl3jQU8pRuXhGf3r7++o5nZsFuBD0tQBs2AYubK8YL5FF8+taX1lRjHfSGXQ+mbLzBTj8aSN9yhmWI/skf2dXVsXsXjC3h+f4erKipYWF2xUu4vvGu7oqVnFU2lrgqPxuAJRslCH6rZbxlNlD8CP9FlB4jp5vzhlu9QddlTtF3Tc3VWxv6XqAKHGSRaKIU0OaoGoiSaz12+Zb1IkFDnhyeDdNbHXzGVGk0/RTyNoiLbHY36HvA8TQ/kJ5HZQDJIRQKssu5b9jV0D+/OkGOBeYKJglg1uZ5IDokvjykjR8m5JBzCrA3IufeaRpq5LkWlcvnFIrcZQ3c5Q9UZLo85E7rZLYVdE3o5bk85E1fZAR/WOEbCz8YCiGb86U78Gh10FXIw0EWgN1bexKApYlwIurzrcMX1MYUEFu6YoHQe8WlhP67mnzulws6T7N/etGKSwQVE7oahMuhTNhW10CHLEhIDn1qwOtP1uS50mRHxnbM+BBj88nfbrR15Y0dJcXP1217wWKZdCIZ+R1bkDQLWITqJwqDVbKtYqZm6OkTDPFWTdMj7HFEE9DSd9y/N1+/GWctY/qJaJs33cU9ircCaNzO4HLiCcQKx0jPN6go6ZyMEb0O7mnjWlGFdzrrrp8qY+yzSGuA/Khi8cIM1MMu3QAcz3CzXg0HiKDGyYfjgCCMyCHX8uEGxqNT770WSgZrtu55hRUeCLcj30HPWxtWQ2oXRbTmgsmpAnQAybW4ffryvpntfv/d5X9e3v/NDOUOP7gYYzOuTwtm6C8QaZQScSWKpP5svx5Ixeee+67m/vaiGX1NlH5nT2whlDEYqFvHASrpYbunz+igqHJXPOPXUK93KPya/pOra2HmhhdkbxUEBH+aYaxy4VjupKpmJaOhuSOwQxGhXhSO1aQBP3UI1WQ+0mCfMRrS0sadqj6+YhOX4Yldaxka/NFY5AXi48ukAgU+/ESHd0+jPppIZ1t3o1MpNcGkwg7U3sEGh16wh41Sw7Mk0uz9mlnOrVY0MsMF2FP5TOJh1i5HTixFJ43KauoojkNbXxS2myMcO6+MhFyzykSid3cG9n175XKpPSq9ff1Ve+8U2dXV3Xi89/xBZabNWr7cN7NmLlZ1Clm5sLvCEuvVDAeF2H+0favLuldDqjUqFgcTkYKOYP8yoWykok4iaJheCKJcXFKxdNzUcU0OmN00aWPnP6nKrFmplhEm/QG9fNWZs8OUJYQRruP7hv1X4pX9b8qaye+uATuvf2dW2sLyrsnVN9f6TErE/VzqHi/qi9b+DvkY2qfU6m5HBkPLbycV7hWMwKinL12BbvztaeokFI20OLgol5Ykql/ArGMdAbGWm76R7r+y+9opRvVufPnlGzV9ZcNq1Bu2fr0y4NnOKn1EJDJ9ndg/Jk5PgJTRxVXXPYVwfEaTBULJKwAnIjtaFPPf5pnV45ZaqVKT5jjA6M+kFW1UijelUD8jFRnhhBltGGIxGHU2hJBSY3puth/BA0MqzxQ4icKVdsjMx5dnx0pPz2joK+gFIQm0NhK1Aw4YwuL8q1tiBlo5pGvebR4xRZ/x8xQZLefP0dvfzKX6uhknG8QAYw9ERgAm/GiLGdjnnT0TDhQHFwcGSFvD/sjAMh5ecPCsaNhPxreXxNoPu4oTAgsij32p2m1tZXVS5WdLh3aHmXNCugkrv7e1peX1YgHNRxqWxIDkRdrDaOtvOOsfAYgmzAiktGB4z9QYZT6YTJqJ86va5ys6PqYKj0fNYaJ/y5QB2iobi6+bba+bLCiaj5POGsXjguqViq2ojvJz/1SQtyp5hLxMKKgDjhbVVv6S++9Mfm+YaxYjoeNs5NudlVvtrU/cOC9o8rdpkxQmLt2FgCdGCKyslxq2fsa2P1E14UhVY8ElYmFTd+1rDbUQ7fpmjUiltsEJ9+7JKRnu2At0QFqBmYLPqdPNZw0DnEJxMj8hfyRR0egeS1deXRK7p4Zl3eQdcI936PS+/dPdT/9LvflhIzSmezSs2kbd0zFif/jkYGGx0Kt0QkqMcfmdWjF5bMsJl1USrX7L0sLc1ZADWXOw0yhTUWD9i99Lp403mdQjWVNKuPydRtbvosTJpZ0AaKF1NguzwKRsI29vQjgCIfkUvSvMEchR9F5nH7SPulB9rvXFcvcGyRMVzzFtvikKEMOWMPcYG63TTCxK6cRAIZ2cixhWAfUrA75GqijZjsOwbWVjDBYDPYwsnXo0CDtvBQvciFCpeQ1wd6RbQcL4Zz3LHYIFDYiXmzKYLPZ8/Z0BoETzRO/YBCk5hcXTiqbtXrbR1XavKOfAr0AgoPQho0+6q1hirUMVp1KRZ0K5LySbM+tYoTBcqOihmaBk0/zEp4fNhxwP+DmM97Binq0LQNx/InAlo9PS//yKXGYcPZg154Zfg3DeSb8SmyGJIrwPuACM4lL7UrIx3dRp06tfuEkbmJFyYINFx6/7NZndmA++e3bFE4qKgM8bI06ydcaXJpMz9uthoqVis6KJfMH4znxbnIWqaAQPxSbzVM8Z+YDZvbuzOhOzElDbhNZQhyyTNnbAy3zhAuoyu5TMlrxTKqew+O62M1ywO1+jUlF8Ia9aEjRezzAg3j79JkMo7mDSdiiZNcQr6f10bEoGWAOmY4a4gYIz+aFMcEnH1IM411hK1tDwHUKA+hC/hNJMXaYcwIqAJCFo8nrNCnmO03p6q+11JYSf2z/+XfqFg+dmiFRkkwjtbnzaIMCOzhYgXJOQHu7MBFRn7z3pbeuX5b2bmY3N6RcisZ5ZbTprq5t7WvdmuoT33sE4oEQ2p1qpp6eFgOMTe3sGAjBw4MTN7arZ5mswt6cG9f/W5f4ZRbjV7DCLtAc9mZVVUrLSNDl8oley1rc8tKx1JWWNRbNfVHAyNsj13Md7M2FydGZ9AdKp6Kqtosm0cHREdf2KNMOmdktWqpZnydsbtvDzOfPzIYcdiO2CHFh5DOZa1rhCfw4ic/ra//+X/Qyuqims2qFU/YLbBgY8moWS5gFjjojHWwVTA4c3WNMWPlZMbrVbV6bIVHeiatu3tb+v47r2llaVFPXXzcLnHfzEQH+R271ExthnqhBueqpdzqismv70Kssxl2w8iXm7fvKTs/q0Q8oXqlZguKwN6rT11RpwExtmW+WqFoSL6wT6mZhOWTebxjLa5mNWxzuKKuLNu4jEOPSyKIyetwqMOdvF36Vz/0qLY2t5SOxg19oEAatl1KLgIhjzQtD01m3B6RNwjHwzGarFZKmskwEmpY3IYvEtLu4a4dcFu3dzRoOxYDTzzyuCkXXW5IrB1b5OFoQO/e3dbmZtG6/quXz2oy7SnsD5uDNF0HBoxE1XBkk8NWLpSNRzc7T6CwT+VSwWKYuhbQHhaoAAAgAElEQVQm5ZjNdTt9dbtDzUZn9dn3f0bPPfa8PMz3QcNaHWfsQEWCGIQdxkFn3mtDOxTZZGxoyLv8DC4uDnBk2zxbK7KGqHj6atRrNsJEmUIcMU7xsxc2FD21LHc6ZiIBI2uhwHFyiP9//3r55Vf0xp3vqVJFPl+1b8IIg2YJpRCL6eDg0OJU+DBxit/e3jM/tFLxWGGKnUxS9XLNXn8mkzHPG+Dy+7fuG7oD94vx9fopEMym8oWi1lZXrZOkAqGjvvz4JbPpePP1N8yTpl6t25gVxJLxBSgDlxbKpWoFGxa4mXEr3oqFgp48u6KDSlUVi2dy4mIYP6Je7A57igcSaj8o29lSrtUVjEatuVuYzWllaVmXLz9iSJbHNdKo17LDlr3drFR16413tX37toJcdngC0cWPpyq3+jqs1HXzwZ72K9UTE02PjWp4hvDn7LI11ZKDSsbCziiAcGaeTSIWsaxDuGDhoF+zMwll0yn1Wp0TpaG0PJfUmfUVe0/we6A94F/HmcH6AYnm+eIuXT6uGucS+5j5TFwzkYC8xA01Bvr333hPf/rmbbWGXbV7TogtDUluYUXzS6vqDkYq5Qvq99qKJOKaScS1sTqnyQjhgFuzybAW55OWJtAfE8vUtKKY88wy/QikZhzYJcoraaKPYDiqZHrOidQybyryEOGUek+ilxzbjNhMxkaHbB0uXmcy4mTONlr/F3PvAWRpdlYJnue99/nSm8rypqt9dUstNRIIhIQEGqwQkhjcEDHBTAy7MKCBhdkVy45gdpiBhR0Ew2CENCAvWrTU6hZqV+rqri5v0+fLfN57s3HOzRIRRLARG8ywSiKFVFWZ773/v/+933e+Y2qodEooNLaw31lD17uPHkyzxP2WDWu7xQg2ig1IL9AQB8yrYfkh1e94fBBrRLWkMbEVqZqFFCX8NFxWjJBE/SqKmHRxj3Njs7nhsLngcjskCuBY1Ly+IXfznhpiPRFMM/Hg72ARTzRNPkhsfOm11B1i3LLB2vPp/9NdhWILnm/2gR3+gQ/WEhG0ESqtFjp9Pos2OPwTuBM+7Be6GBRHCB4I3mgoTP4ehVAcRbNoEN53EIjMa8lCi+synI7AF/SgVWwKOdUolOvHMYY1ZVOhde8sp0qPZqTt2giN3ADNyhi9Ea0YiDiaDOhI1IMzJxNYWQxpvDzo0KKAHo0U0BANM0atNBmOToVF7KaYrdyoodampY7JnqUgjNeT+3mt3US1zmbOjmjaL25Uf9hTs2Z3WxBNhOHxudDuNIwBKXdHpxO1Uk2IUWI6qQJb5HVaulipOiTndISBhZZOVox7FrjsRilMJJX3nlMN6h6IVlL1yCg2Fjh2ckaZTyrLCXKthuaZG9JWaijLCipXqcqmz5bhphtuJj+P2+kxiFa7L8CDTQnfmGypeLZQtez1wFJxwb7vxNXL2/jwr/1fZiJwMMURovUTP/n+iZ85X4Gg5vWE8/hC3FjMoeJR7EapWsOXnn0O8WwA6WxIc/NEKiLp5osvXsGdW7t453e+HQ89eAYbOzfg9hkXVRZKVB+uHjqsfCqv0y8Yl9Wyh3Cf24VCvojtwh483GStVhVhVy7e0obNTYCGi5lICgGnTxt2q9uEJ0C32AlCsTD2S/sKeMwm5jBoMwtpIBLmYExGNPOxxjKuJCHe0feI85QrbKLVNURQjhzqpQl6fQa+OpDMpNS5cSSyMDePYq6IWDwsfw0+vPQcYyFElUSjSQM7B/a3C+g3aGXg0qyYUDbNFbUBYIJ2p6WsPaJoV3ZvyONlLpXV/NfusWsxclfh7JmHHuftd+7c/oaE+/rlq5oJk1zPfEG/LyDnaxaq/EEWYL6gD6dOn8T2xpYKu2g4LOK4bBT8Tjz+xBuxvnYbjWYZU5kZFbzNZkmoTqNqoPvkVELEepq2Bok4jPqI06+p2cS438PhI4cFm1J3x/fSqbbRa4/RGY2RmppGlYaQdR7cdrg5o6d6yOHA+VcuyB6E16JZbeqzEHWYTWYxl503h9ukh0o7D7fbjtxWFc9+/XWcPHkYy/NZhZ0yFJuQNAtLStSJJhj3bW6kTlhDjOewSZ3JzZS+QsV6RZtvfzDC/l5RnUmn0cFDpx7Ew4cexJnFk0h5QrAQFaAfjzoUt+ECEC6mKzg7635PxGF26fSX44HJh43wPjsdwt7kvZDnxMNHsLXFCUc8BetyCog77kFVfycC6P9zffWNH6AFyMc+QSXiFfFZRJ4lV6TZgt/v0qG6vVVQw8DPTrSO5GWuebrQx1MJBMIBXL9yQ2uaf29nwZBKYOvOphkdO1xKV+Bn56FMBCSbzWJne0e2DrF4RCrhE2ePSwlcLlS0mXFU3mzWxZ8j8sWxL7vPbrunSClFXDC0uNnEubPHkCtVcGNjR4VzNBGXRUoyHZdogiNJ18CG0NCFfLUKh9uPudklrB5awdmzZzE9My3ETDlo3Sa61Zo2xEqpiJuvXcHti6/BQXsTf+Ab7ubdwQi13hA7lTou3VnDZrGEoRJ0WWdzozfuUCJ2W+m9xHxWJyJ0MucNH7Oo7WvUwwqDFIN4xK/8Q6oCK9UGwl473vjgKQQDRpRDKwuS/IlmsYjjoSjXc5LlezT8pPVFDXNz83BQodWhiteFwMIJXC0BL56/jnKzgEK9gO3NDRSLeTVd4VgCh46egD9IVWdb9h5E4fkmeYhzL4/HQliajWI6FRBHq1AoKbro5MljoiiY0S7vR0MO9iy27G6v0AaRea02/d1oaPJLWXyRMRNLpsXdUvAuG3TCFwdFVqfb0rVsjZrYq26h1NlB0XpN/5tGzGwEyX/iOFDRXwcqQvF4qEyTBQV3GiIzjL1xqDgc0b+IBZHGvkYtz5GgmcqQc2R4MUbVyt9jU/SaoVL/bQAXxUocOxENv3cfeL9pWUIUi3zde3l5qv0A9FpDDJsstLxolQfKeWTRzTVu7zvg63oxqfAs4bNIW4OJGilP2oN6y4Lidh/uYU/cLL47nrn8Ji9W74XrjrwkU98djGXHmNgssFPtRoNWopdE6rhePcA4yjyog1SLA9I4z5V+c4xeYYJ6sYfewIbugAgjuYhAIhHE0eMpLM+nEPTY0Kw1UdwtoVnnPbEgOxUCbyfHxZFkSN+8njSTrrc7amJV2JLnpbEula9NVJsNoxiM+JCcDosXxdEhPbKYL+l0s9g7EDyMzGSIa6xdamNA1/mIW0azLHj4jDitbiWbcPzPKQDthYQsUjGorMqhhC73lKhsLKggJTrLYtzhNhZSPC/ZaHP/5tSq2SiLjsJin69DPzrGSEnAQwsIoaEuOffTI83at8Jhdapx7I0a6PTJseXGb4GdnmLrDiTGKfze738Kf/HpL8ocmnulLDNYNH/wA++dcJOlWqfEeAYSFZkPxw/fMflS/HviAoVqCaGEC1ZnV3mE25v7svrv9Ca4cOEmPG4//uW/+Cn8zfNP4fDxZRnYEc6lqo8LNRGLY3npEPby+zIstVonmgPTgZluzRxtcPG47D54HH4VZiQgchMK+4KgDRkfExIY6WfBjZ3G/gydJGx49MhxqT4o7eeM2uGkOeQIpVpBaE80EocPYV08HgLlZhG54h4WZufRrVvQaBApoSN+D8ury4IZ2w0eHnVkMikF4pYbFUls6QOWTCSkouIDfvvGXYz7kGKQUQy8eeTGEFZlcUEUZnZxTnYYn37mC7JxePyR+yVhTSSnFDLLDYJeWhM60x7wQXgo3rlzV4dXOc8oHHPwJRIJ7O/uYXpmyjjW7u7h0OoyalUaERrSPwtcmkImUlE0+nVMz89gbm4G+TxRDuYNksfDIpWSdocWBeNLOv22Cj/aZ9TI4bGMkUgGMer1MD09q3Ey9zohKP0RvO4o3G6/uiQioDyUiYrRnZjb7s7OHq6+fhk+pxuxaFQHNuOQWERzJOyY0ErEJRWqL+ZQl7R1O4+dek6h2iTyd1vMSxvqM7VrPUSCEXW3hNq7w44idxwhmwpaBaRb2NWO1Q1WiVgJ9uXYr698Mj5Us/FpPH7sIZyaP44jU4sIewLyyzLmpSMZlxrCb1f8HKJavK/83Yyo6LWbGHXbRmUoWfkEDmY/xjLwpWdgoUR+yq3N0ARG/Pf/unr5Bp59/lMo1XdQrrZM1MVwiGw2jsWZaXz+88+h1e1jL5c3bs8iDRvvpXgiqv9eKlbgCzFShaHWY7RqhuQcipj1Q8GHcg5jUYN6d/oaK3Jz4uFFgiz9cLjhcv3x8COfQsRUupQ7bAhFw+oyyXviyIZWDlev3FCx/O1vPoet3D5ev3FLxqYcHbCjZEHCEdbMzDRingD6+TpypaIptGYWsbi8hMceP4elxUW53R8A9Zh06hqfcpyR29jCVz//WXQLBYT9ARmTc2RAOwgepp0RkG938PqdDazvFdCmYvig0JJnl7h5hpPH54wxXCSLkwMiTlzX2K+4bDb4vRx9WdBuNLCQiuCJB0+LLiFzWpsdHsnVfSoCWWYR8VFBcBDUK2SkN0A4OYvs6oNoMAMwm0b2vlUtnK07BXzq48/h5VdfxF51U6gU12K90VBxNbu4jBRd6gd9GZKySydfhocJifhE+vweJ8J+G1IJDwJ+L+4/cwKzs9NSPoeDPt0rdv8+XwjeYFCNBxW2vI+NchH9blM+aryXU7PzCKXZLFJdJc2+AYQZXtxtgzaWPEvo85Zv0g39CiqjLVg9LOBpRktrIHPWEEnimFWGmcwUHNGl3aF9k6R2vi9DUqesn6WXMd81YcBG1s81wy8qxsi3IpKqsOGDLDuOV/klBSnLcjmDm3vDooujVN4P7k98L0RlSQUhL00NWqsnRGvEkWHdgQYjuoiu8bMPx3B0nPA1vbAN7WhxpEz17XgoUvjYaUN+31gm2GicKPVkT8kIHMHx3/IaSIRixIJGwSd9gQNWlx0DjlR7I43H/VEneo4BJhyCeIzh8t9671kwak3Q2O6hVRihM+R4kepCUmlMIkUqHcbhlQw8jL/aK8jOZULl9XiI2bkolpaiCJBTFvEjkg5r3MeouFKjTpcpFbncZ1iEywR2MpE3I21GaMsytZiGJ2xBu1uFn4T6iFfIGGk7I34POVI3MUCDEQtmok28VYxHYliPQZQ53aEXIxXXKugYn+Xxig+t3GEKrHh9ZCtkzGm5nlRA0X1etiGc1jnR7zJ1gTxCPs9N8dAUH2c12YY8E4jImmkF+YO0CRojZI3BP47IWr80yqENTg8O7hO3nb4V7k0/As4Yfv4Xfgu3N7fF8RtyIeteWmD5wPvfO+F4KRqOyKyNBxF/BYmCnLcSwqRyIciNstPCxUtX4PCMcfK+JRU3jVYX61t5NOpm83383ENIpLyIxINSTfAhZuTLZ//yc5KNZ9JTyOX3VNAw4ZsKNJHfJhbcuHpDqfPZ1DQ8dr8KNan3uj14nS4d1Fzw8tCSIy2DYpuIxkPY2lmHz+9W5qLLYUjKGu1ggEqzqIXodXjhtnjVjcpRejTEfpmRJAzH9KHeaSOZpUFoX2pAKoA8vgBa1QH297aRXgjJDyoSiuH27VsKju6NzAZc5Cbd6Mkhng7z9+TgJBPyBTmD9oa8aLabeP78SxhzBu504ARJr+OxCi2aQtL0jWNJuuZyLEv+Bsnv7HZz27uaKee28+jUmXPWkxnqsROr8gVqtbu4e+euDBS5uVM4QGk/m+dHn3gYwbgf+f2ckMJMNo3xmN0hDw+/Fg67325tKNnuzMqUJLQk0jNbitFGIb9feXcsBvnAR6NJQdejIQucHlKZrLyKprLGjuHWzRtCfFhA1UoVNIoVlPJFEUyJkvJAWJ6al2yWggQeqlaXFaOuQ5YB+cmOYF6S4RmqWy0Wwb17MnaIZ0LeTXfYgDfi1MychcHW9rbc8hXFQzPHVgelArPxOKJhNIlTpG56rKVSabgtLpyZP45zJx7EQmYWUYtXZGe5HTc76NXqIqyyu9Zn6XUMg4qRLa0m9tfWUNjbE/KbTs9iZvkIgidOwzITwzhqUxSQsT39H1FmmWr3tVfO4wtP/Qmavab4OtwwpxY5Vsvik3/5RXWYMhL2eXT4cn0TJeaGws2FBwwRXz3jrbaexfHAmPYpj7Ra01rz+vwa53HEzH2BP8ei3uulx5BDkVmxSFQeeWyEAlRPud1Cs0gaN4efidfptvty3W42q/iZn/5xhMJR/O4fftTYu5QqmF+cQygSgsfugnVoUaSR12pTMLQnEMXS4rJUiyurKyKPk4wuw8FeC/0mx5MWqegoQnjl2adx+8IFjb+Vm3gg/WbmJ120uxOg2Ozi7l4Jm4UCSuzaSYwXWmL4Q3zP9xAuHvoM8GVBSQNmKqo4FpR6s9fB6nQCTzx4EqkYjR0ZUG1Mlv2hkNAiHga8H0RyTNSJRQIV7nP8HY5QGkcee6dRDdotCKQCGreoiOiO8bv/7pP4xBf+DBYnkR4rnD6vCtzdrQ2sHjuOWDyB7Y11ISZGTW7R2KxDEjFNImmjMGohHHRgaT6DM6eOY3Y6A6d8p8aiZwT8VEmzUJ4YCwweQBzHNmri/lE0FExwNDlUQ6rnhf5JMkkyxHWeG7TAqbQryPXWUBjcRnNYVBoF92Nl1llMoc7PzrOH75ccPo6AeFjSQ8lwd4xaUKIEIoDkRtoNisVrqNxKIWKGUyeFMMnlTgZ38z6aAkvWA3yLQoyMQEe8X6Krra4aRXKRaIlB9R1pKQyl5/upl4jqW9BtjNAtT9BtkFBt1/3j8+LuuOFv+1WssQmRBZHVojFxs6OwCFgmQzVm3FP4Htlo8JDnGuK+I6K+1KL3RlgmhH0wnqDS7cAXdCO54JeKUGgZAVW5IJv/rWCKah+djT665TH6FH1NbOgyo5L2HwRtheJYEGAhotgppiDQ9Z1Fig1zc1EsLoYRSfoRToTVhLGoKlTK6B7kILOqI1eZn4MjV/p3VYlo1Roo1SpYfnAa3gD3WxvC9MezMgppBIuDa3agQtwkC/Au8Znke3LJ99FiI3xoOFomY9IqFT7vEdenRA4svnldRqZo5rWj76SCyGVW6kCtVtIexpQUFltEqGh8PRw1YbURPbSi1+6baZDfY8bjGsdyTXAyYRDUqDUF3yiMxqCOhrUMt8cu8QanCCxMu3cnmHLNYXu7gF/4pX+PsbJZ+TnZtB8UzR/44HsnVKXoBYho8GAlCVYWCqZCJITa6nZw++6aZsWrJ6YQjnrl1Ov2hHHj1i6ee+5vsDA/ix/4we9GIOTE7u620BeqvwjdkjDIV+XiZTuXnZnWSGsw6hiyoM+L1y9chG1ixaHFJVhGHA3RdsInlK1QLWJ+ag6uEXPzjPuwLxCUC64vyKiNHgrFnDbAaIRhyZTnGkJgvpoXROm1MmPPKtSJxRo7W/oCscOiiEFhsOW6OqFMclZFSCwxhUNLx/GFp/4ckaxPmVABTxjVQg2xeEyVtcfnV8RFfndf1TYLMVbY1UJJXjb0KWGXzMPH6XEiVyyhZ4E8amZSEblKM/uRcGObeWOMDjpQN9B7KpfbMz5nVIc1Oli/syYYk3AvRxHf9e63a7N56fwF5Ueur92VbQY3WP49CdD04Wp360ikYjIJ5FdmKg7C++IvURnm92DQsMqs9chZFm8lTGXiGpeyAN7b3TX2CY26rgFRR264NKl10njQH9Jhy4Ka+YV0LufDwfExjS2vvPo6PBaHCpaZ6SxigSBmUhlxM7Z5LeZm0NBBz80V6AeaeOGFSzi8tIJYLILy5h4sQxahLJQJR48QSNlhc1vkVE6SKwtOkhQ5b6d9CJsK2hxcv3zbcEAUhUKTQwOL00aguV/DfYdP4TuefBtOpFcR94QxoTyfJHtu2CwMaE3ADZGdaKuB4s4WSju7Gn3Fo0lMZReQWjoC59ISJrNhIGI8jf52UPHfH8269xs5Nv+zP/4odravyP+Goe2JhSUsHF7AJz7+cW30JJ7fubuugtpu94gET7SmwogcNlWdLmx0Kfe44PX60W11VERwo+SHoJcbxxtsBlgMDVQU0PCRxaRN64xd487GrrFdIbpD3o3DiVAsKCUTm4loJIxKmYHLFNkENE77ge9+DxaXlvDL/+uvmn1nMEQ6mUQ8FhPHjaNablz0IGPzAKcb8VhcBTULdhYJqytLyKRS6LXq6LcYRuyReSnX9+7GHVx7/kUMK3WEDmKTZKhI3odk/mM1CPVOH8VmC/vFEnbKVezXW2jS70mbJkT6VlYaR4V2FiwHRpsMI7ZZ5IE1l4njxNIMIn5aKnikzOZ+Q3UevznGYIPHaysOqyoAi5Asfm4p36IZHHn0O7SndJoNhFNpxJcyakr51ar18HM/85u4ePtlWVH4I1H5wpXyeRw5ehyba3dx59YNkdmtdgeCoZAI+KImdDpCAjgGnEoFsDQbQzYVxSMPncHcbEZ/x7Eg6QTkQRLdIpmea4R7GwtzUiZUgNN0tN2E08ssR6r9uJ8CbsZy0eyWYpRODfvtHdSse2iPy2iPiuiNuiq+6UxP9IskfqExVvoY+tBttYRUkIwsHpcKPrPauVcZLu291U9zUTbNRLpYXLGKMggP93eiHUo9ITtPHl+MdqHxrBF68fDX/jYymaBELLm+2Uzyd/l8FIY4DJLVHcPSd6NbHaGyzxgcqgRtaqytnQn8PS/8NnpAGdqIXkueUVYUa+QskxzFAHuDgMtLjLI/2VnQ2Nmib9JGVGjp24wEq+0+3NEQUss+uOMWqd65x/FX0kePozReo2FpiPYWi6yBMil74xHqvbHeA72wWJySVsH16+RewGtL7i15zNGI8a90T7C8FEJyJiwBFwszTmfKtRocHo+edV43TnO458puoT9Avd1ELpdH3zrE4SfSEpd53X4sZJZQrOTQG7fhcPO9k+tK3hXRYiJKNHkhCsWgcdYHJJxTgGDsF4hCMcpt0GMgNBH3tvYh8kNbvY5RSTtZoPfklcdzst1qolzK69/wbJBdC2PQmIs4oDWEQTr7XSNE4TMSCPn150QZ+b7UKGgUMhbHj9ebxbrH5VccD8Vl3B6xFkTUncZnPvvX+N0/+Lh4pqp975m28h6+7/0/NPEyENnCSIAm0umkNlV2nlxgckqlhLbXVSK6O0QCbxtXLt9Sx3jq5EN49bWr+OSnPoPjpw7jfR/8Pj3El1+/iEw6qfFffo/hyl5jzd/toVytaZMNJyMiAQ4HbcxMJdBptHDp4nWkEnHMpxekQGQrw26sVCvD7/Ej5AiK38ORGjcCGoMS+ut2m1qU+RIzFhPKTCPCw46QLsVc8Caf6qDDposta1/vCL5lcqLa6FQHKO+0sLddRSycxMqhw2jUO3jDG57EZz7/Z/KcsrkdylEc1AD7yI2puYQULl3lh9U0uyVBMxXLYG89hzF9msZU9rj0XjlnpgfJf/3EJ5HNpvGmc2d0GBElIALAUGeiWeRIsUvl2HR9bRNnHzire0GvrEbNGE1eevWquHJ8oJdXl8R5YHzJmTMPyFLi0usXcf/998tscn1tTUUnSfHczPiARqN+jMd0aveZ8FMflZc29Ot2RQx1B23cvXtDTrjxSBjF/bxRxTFXLrsA/8SDoZOqFOOk7A5EcOXydUU6ENXIzi/g3BvfgOef+yqq9ZoKz5VEFtFgEO1mHTPpjDY/Iop7uZwKTcJvJNTzwXj+0nns7FWwurICB20hGvQlS2A84eFvRSDhQnyBqtOJ1pkz4FHn5Qn4UWvURRBno8vczdzmvsxMg+GQOHpEIIm2kNPUarSRjKXwjne/E9bWEL6qDafnj2A6mULQG0C/WkGPxqXDARqVIkpbG2hXKvAFwkhPLyKenoUnPUM3QozTXlgC5mC4dxb8j8Cy/m7Zdv3aDbz0zDPI59awtb2B2Pwqlo4v4oXnnxJHjrFK5HRFo+QVdpDbKajp4V7H98dNn6Mimolurm1qQ/F7/bqG4UhU4+BUOmV8YeS2PVExppGHw45jp49KiHLhxVc1KmARtL2xKwuHeDomRJONBhWNRG34cx7er8EAP/yeH5AP3+//7u9otMiLR1I9Y0/Iz6B1BREIbsfNVgeBMAsLYyx84uQJWT9wBB+PRRGhwz7tZGqMpCGpfYzXLl7C5s2bGBX2EWQoLgtuBv8OOZ4whzKRDRbh9Cxis9DsDbFdrKJQrSkfsdntocXikvQgq0U8JZKl2VnTXiHicyIVC0kdHPC65VNH0jvHpHz/5Lqx8zfID/cEEuwJdhu1pwwSiToQ0QonEJ8+rOaEhU44mYYj5Ed0Jil1JL+ee/oafuEXfxm1bsEE5A4GmF1aFb/rwssv6D6Ra0iOFDm4fA+0ekjEkzooa+UyRsMe4hEPjq9O4/4zq1icy4j/yfeq3DildjCguCFOFdVbmSwnFG4U8jkhSxzPsnChXyEbMCdtS5IZuKnmswCtTgOlbhF73TXUh3sYO5to91tCyGloySKH9SaLCo3wNNIz14fu3zxEeeAat3YzHhNKoDGhaWO4h4jzNxmpiSNdQ9eaVAbZHDD116Jry3vHgq5T7aJabCKWiYjLK5sEudCb6CUWOyyYjFmpE732COO2Db3KGKO2Fb0m+WNEqwFrzwpXw4aAzSeLgE6rjUKpfJBdakGl1kGpxigmvr+OVH1sHFhk6neQE21nuga/TUizPK5YgFGFNwbq/RG+6/sfgy82FLhQqdXQ5HiWa4a2Q5igfrOK8t0m2i2u5wn6EwvK3aF8MOntdng+jXKpptE/kbiJharpAeJhN5YWM3o2t3fyCIftOLQaR3IqLqVprdFCsVJBZ9BDMGLODxbk9I2T9xXpQY2m6D9UOVtDDjzwHYdE8SHwQS88oUeD7oGfVUfqePLuWPgEglFNz0w24QCdXt3EY5GDx8mU3S1Xf95DAh2lXFU8aAtNWGVhxdxBg2LScds6tqKQ34fDMRGw4aJFhdOmeoEoI58NPlfk1LLZkaM8C12iejIyJe2IVlK0pmkfuMvTiJvosws+Twh22qaLuTcAACAASURBVFr1Dtzpt8IIO9L4tY/8R1x4/ao4Z2YETuT6QEzx/g++V+Nddjy0IhDh98CNlQuPhZFIgW6HVC7l5h6iaZ84H/0+K/GQiMh/9dRf4/DxBTx87gzOPXoOLz3/vDxgOPJih1ApESki0cwEdub2c9jJbct+4Ik3PqKk+G6L48eJDsYHTtwnhRIVUuyeOG4Mh6IIOYPKQCNPgHA8K3sqbcjNIVCXSieQ29tVuDNNGpn5xO5EPCmqsaxueOw+ybhpDVFu5dHzthDN+NBp1OGxRtFr2rFxdwcnjp6SweAbn3gSF157CRPnAO1RE71BC15HGE6HB7GUD4VCHtnsnKJkrt+4IRg5k5lCpVSFY+xCt0rCOlAoF0UypUHlb/3eH+omv+cdb1YGGqFzBoHyerDr5Jh2c31L14RxHZRpK1aCAbfkUHh9Ojg10vH7pPBjIUy353y+jFrVSPLJI1u/u4ZSpSilFw9Uen7w9VhoMDdqfmFW4wCS8m1WJ5z2oEjORCz3d/ZAqShVUaNBFzOLaR2oHk8QjzxwH1565WX4Q17sbu9jMLTLAoBBpfVaSwTON7z1zep+rl26BIfVirDLi9lMRg9DPGSiXBx2qxY1i2HG9rBDJhJw6eYdVJpd2MYjLCbpQu5FIjGtMR27Q7t/AKu7h3apidp+BT3aYbqsuHH3jrhFHAHwsCjs5jWCLpNEz2R3iwV7Ozl1zdzo5hZnJc+em5/TJnjntRt4ePZh/ORP/3PMHV3C+FYO9c0N7N+9i1a5oHUcTWQQTk7BE0nDEotinAzAErLBQgoAS/gDKOsfA9G69xqNagM3r1zDJz/xMdgiUUwtJfDqhWf0rKgwYvdWKiGRTGFzfUfKWB4k3GgUN+N2a6RMDziOzrc3dtSdkSyd4/ViYlF/gHAsrGKKZPhKsSyIPZ6Kab3zenqCbsQjEUUCkQu2fGgJd9fuwuf3iqPI3+fyeESiZzHxIz/0w8jG0njt6S+h2R/A6fPJq445F3U6mcfjyqGMup06/IZOr7yAoqkE3v6ud+DEsWPwOkmINWTicbeFwn4RN25u4fnnv45Pfepz8Hms+MFvfRjWLv2LaOFBRIkGihaDcLINIVGYhyHTHoYU1PTQ6nT1Tddr+SnJ2NAY0xpDRfJLLAfFlU9kXdo8yMKBZpfc5Gl+S781htJy5GC16Pm9R+RWxiJ/P0dvdCKPpBCfWkGJzVcgiADTMzpdpFaXEJ1i2DwRxjF+4kd/CS9f+KIKh3R2FitHj6NaLuPW1ctaoy6GLtP3qGTU0rzmJBDTg46FKffP5cU0Hj6zjKAXcNvH8LpYuNDAc4hoahnpqVkhBaJe0K4mkUQtv4d+uymyN5tyFmBEt6h0y0zPIBhPYiy/wrGC7FuDFirDfVQnmxg56xhbDAeHamGdMf22ijuTUGXi32g4SSoLERijLmNBYrhUit054F3JRJe8OlkNEP0yvkWijVmoLGTBcpC7DhNGrbiwWge99gCBqFtzRBblLLZllkorB6ohux3YJg7Yxi70G1ZYB04pQPfvNtGr04aGQg/A2bPC17fB6/LovfE5ZPYfuM+2ejJL7vQnqNOjipw+Kt+UkWo4PFI1EhWlCpL7Ow9q5tQTfRqOkCu1cezMPN73o+cw6LXVbJDHaOwo7BqfXTm/hpvnt9BuD9HiaHVsRYWjPdgkilnKRtEpV9Fq0caC0UbGdmB6KozFxbSi1XJ7FSHbh48mxMn1h/xodTriXPG5s7kciCVi4kAR2aUBMc1eq406yo066o0Wzp+/iOnTabzpPQ+g3aqJ49ZnNqndoeKaDQVpNLxPzKEUOZ+JIv2BUf8PaLPDnEtjTMp9iUWWzUKeoGmwJ0MCAiRnmbEvyfH8P3FwmyzcadUwhNPHLEWnGamS/ya/wLbOGRqTsqBloSijaSUR0CCcSLdRPLI55RSD74uvubeVR7czQDQah2VklX1LzDWF4Q6Na/v4hf/l1+XOf2C5qFtr7EsAy4//xAcmhAtZDXIMxNm0CdXlQh+JI8SNgsoB8mcm1iEWV7Oa177y0k30O1YsLM3ojbs8rBptWJpfwJXXLxlPH1bvIsx6NNJgvA47GYMC9TAzP41UIorrV27hxuV1o2SJRXH29Fn0CePv5JBMZ2Tl4LK7kIymdGOYp8jNgB5QvEkkzl66fhU7uR0cPbqC1FQSXao7PPTAmHzD84UX3esJAF12FwPAM8LIRXPJKtZvbSHqTyOTnpXz9VR6BsVyFWfvf1AcsOawAuUj2I0ahiNB8pBWFg8hEZ+Swq5cKqPd7GgxUaFkmTilWnApKZ7KsAl29/L4o4/9pR6YB04expve8KAib4aWkczcWAHQloJ8IxY+Fy9elRqEJFyfz2/UWp2ezDq5yfkDQdy5dUsdwvz8nMir3LTZcV94+RW9l5XDyypaac5GdIn+YNwUePAlEzGk0hnFKfm8EaSzWXXB9WJDr8vOhdJ+cjcY8lknx6nXxf0PHsNubhv93gSRcAJ7xZxGIhtr26jW6ghxFNppao5PVR47Vc7Cn3j8cXhtHilryN2h4omkYio9vSGfNhGOZZ/52nk8/dx5nFxdwbe98QFtRizwXB4fms0aYOsLhg57/Qi6/bhy6ya4jdTJ4XO6UK5XEE9G9TCyCCjuV4TQsMCKRGISe3B0yK53Zj6rzpfiB/8gjO9/+w/j3e97jzpN3Ciitb4mjxkdkv6geG3WYATjmTAQdMDCOIl/DOjq75lA3iu22LX/9kf+A7YKeSycyOJrLz6t+3770k2Eg0GU2nV4gzQIHKFWaajYUVAuN97JCNnZaakWadBHBRy7V6LP3Jw3bm8gGo3J0Jab0NKhReXrVUs1E/BLnyW/CazttbtIxpN6FkjMdvtdCMVDur7MQExNpYUU5Hdz+L7v/V6kfSlcfebL6DKShPuF222epV4fh08tG04FORqEgdiY0M/GPsEDj9yP+flFpCNzmApPo5ir4IW/eRmf/dzTeOHF8xpr0yA2Oz2P97/rTch4xsZclruhuKG0gqDhDTd2jqQN34eZdySzsklmscJDideYTR7/nsRq061O4HLYwakAnw2fz61nS82Q36fDn4cFmyclPJCInIypgDIeT9zU2QSaQot/7w0n4YlQFdzUaJTdNU0aM0cPITE39Y0V8K//59/Hn37sd3Dk5CkVWSziqCreuHXThM97PPI0I7rHcSCJ+Byf06CVnDpGnZw9s4Kzx2bhZYPHEOBaEfs7WyjmS/J8e8vbvx3p9BT2C2WlOhAR3d/dRaNWxubmupBpho+HQ0FxJP3hCDyRqBpcPl+Fah6Vdgk9TxUd9z6sDorimatoJgoczRnOmmF/E22QOSmLYRlpm+xUHohcg2wMRLonH4sDQUb9SJnDsGKr6BTcR6g+ZmFrcuxITLLIc4qHLYUTJKJr0kB/tIP4JXMmGoiXzwQNSPVHAxfatEUaOTHp2VDebEs5zcaB79UzAPywI8xRdaujKY0t4EKvaoosI7ww0UG0xOEUQjGrLB751uQhxfEmhI6yGKQCtjEgd5BxMz386w99N44cTsoCgmuPBp3k627ezuH5L1/C1YtbaPdGsu5gGgYlg2xYAjR/ddjRrjX0ma12BrazwBgjmwlg9VBWY95yqY6tzT2cuX8RcwtJndfkQ3IfF4/QDo3gyKPlF8UXRKF4/lRqVVSaLbz4wiWcf/ki3vUzb8K5tx8XF43Xl5+f6QdSBWsczGs+1nVSYU3FOHl0/BfysCLrzNgw0AONOYMkxdPvkgU4mxY5AAwp7mF+KEPCmZRnRadyYB1CdeC4DZePlkYmx1TjaTrGDzqwOgzHj88ywQohqnammLAon4iyQFK+nlH+FL3YeqRKcJw4waDdQzAUgb+dBkoevPrKNfzGf/y/RTtiU6CGjwfNwaFg+Ymf+uCEHAheNL5x3nB2OjxQuPn0GRra78t8MplJ4vbaHcBD4vQEzz19QX49R44uqTC4s34bgYAH87MJketoLKrgxbHJDiJvirwZPkwrhxaRnc2oCCiVKsjnSqiW29jL5zGdnZY/VCqVRK/akH8Nf56HYjadVdXNbqNaqyKTTJvPYrfi9saaQpB5wC+tzGNvb1v5bgF/0MQJBUNCsvigur2sdDvoDJrYJcnc4TSBxD2GawZ12NNh1mJxIJnKCvK8tnYRbr/J/XN6bDI3I6na4/DBbnVrc6UDfrXSUIdEYrDdbvym2KNRXclijF3xf/3zz2BzJ490NIL3fu87dPPZIdqplJyYgiSX28XW9i5sdrcQCG4A4kIMeAAYQjERMJI1y6WiKnUpDBst3Lm+hhOnjyEYCgodImLEg4sF6erRVRWqfFBnZ+dlrsrOkNwmkoipznBamC83i1AohnaLJpReXSNu3KxUxiOr7hEPy3KpgFa3ISPJWDyuDnF94y5u3rqGGzcvYdRpYWaGRp0OvbdTx47BMabk3yWYneNUWQJ47IjGjTs+R5fPv3IFf/qXX8Txw4t4z9sex2TSQatTFxxNlM/rDRokKpXCdHoKt9bW0GY3Y4HGP412UwHbHH3cvnVbhcPMzCzsNjduXLupTYNoJ31aVo+sIGD34sziaZw9/kY8/vY3aEMZV0aw5KoYN6nwMgqWCTsrtxfjjA/WAy7W31P//P/yx+u31/CFT30GgUwAr1x7SZvy9t0tdBgNFfShxsOg28ewP0avbVy1mTpA6fX07IyQ0mKRzvo05GPkkFNWGeSp8ABSHJKQVK98trixcPTCWRjzD31hN4adLip7ZT0XXPHBlBfBaFCxP/k9qontyEylFW305Jvfglg4jkuv05CThwR0cNMawhN0whv1SvXUHQ7kVO70WtFlziNciPqysFAcYY9h+9UhvvKFV/DVZ7+CjbU7KvjI31lYXEUwGoffPsI7HlkF2g2Me12M6ZsmUOFA4kWchfmTFHgIvaJQz3ilSXVIjo/k2qYg4n9yE2ZEGNEecpi4HzK6R6bPRHSYCddqC7nlsz8/P6PGhgeZOCgqMsYKJCbvUDzZQALtAZElIJpIKvCbnjyZ48eQmDE5g/z68K99Ep/5zJ/hyInjaHXber5pBLl+95ayVTlSvOdqr6aq3tDeS1oFQ6fnFzKYzkQR8tl1wNFQNuC2Ydxj4HQbub08LA4rzjzwIK7dLuKFF17F/FwMi3NpuB1WTSwCPjfC4YAOKhZ3DJ52eP1w+wMaGzPP8mblNXQj24C7jxGLjhEP6Y6KvaCftkIcGxmzVX4bZ3ebuEFEDA06NcagPMKob8ZLnqAX7pDHZNvJSNyMT/sNKKljaO8J0aBIwfAICRGZUHea83It08qH3C3GR7FYC4X9aPUbRoVGkvjwIGx65MSw4USzNEQnP0CrbOwHZG9An6z+BAGb4Q0SPOg7R/KkqmyX0e2anEZaCxAQwIQAhhlNckPX6JFvjTEzioMay+etPLCj0gPqzR6+77vvw3vf+7ByKvmaHp9b+cDPf/ESXnr2KoqlprhYHIX3uZ5kt2BGkA6amgq5ZbycUfaRB7i0GMXJEwsYw45ypYntnT0sLk0hOxvRGVCrt9Boswm1we2xweN3yaOQnEquFdkhNJryiCzX2/jKV1/Fq+eva+T3Ix/5Nhx9cBqdmhlt8tzQxz3IKmShy+djv5CTnQInFPwzokkcMfIc7feb4nbbQOUpF4AJECd6pX2ZBWW7DwypEGSShUOq/0GP0662xAXesANu/0F0j8UibijPuf6kK3EJzz9Zl0wsAiBYaPE6EfHstjkp6+vsJErNZ577KHmDbO7F07T5MLjhhW8cw0f/4L/hqS89ZzimUsHe85KjyMEGy4/9xAcnVIHRct54idBgjbJYzlBNLAGLMGb2kfhbrNWwXdxHMBxRDAS9nJaWFhCJBnH1+mt49NwJREMhXQgScxmDssuH7c4tTGfnVPGz+43G/IrwoIHctVt3sLm2q1EkSc90rM1kM5J1MwIlt7lleAYuD/xuvyHU24F8MY/ZqawWFBG2zZ1tE6XRaYuLZMEAwWhALq1UrU1PzUnJOLBS7m9FKBLR+7xx4yYC3GToHN7sIJXMyDKA6gZG2lCaHo7HUCjnkMvl5JXFtXzn5k2kMhkMBxO0Gl1MZ2fg4CKyWOSaTxSIXSDtHnhIEwmKhUO6ln/+8adwc20XLqsF7/mut2iT5ognEPag22sgEvVhd28fm1s5KV+uXb2urogwJztnurZrm2cQqp+qJC+uXb6C0/ef0Mhg804OS8uLqFbL2tBITl67va6H5PSZk9je2jE5arMz2iC3tzfgsAYQ8iW1ES/MrWjsy2IrFktKIcgYIloymIPGkHiJclG1wUgPcvy2treQTCX1O1mUXLl6ES88+yVMZf1YXk0ht1uA2+EWwkf+ChEPhqbS9M1qmyj+g+T5RDyGi9fX8Z8++ueYSifx3nc/iXjMhf1CwSiT2l3YneSddBFwuHBydQEbu0Xk603cXr8jKxHysai44/vd2tnGzZs3cfrEaXUwa+tbeij4u9hVhewh/MDb3od3fO+74QyYLpc/Ny4PMWkw54pBrXSGN2NBa5DFlrn+32xfHA+f/9pLKFeKeOHCV+CN+FCt1FEvFaUwqrW4EQHrazuyOpF3DwOTxZthAHdVhQQ9glgMsAFIZzPYz+XkBccDLZ1MYHcnp/tH1M8TIMrYRjQVxUNvPo1AmMjBENtrOzL2jc2GpTLjwUZ+BQ99GgvzntMni2P3vqOpEHQSUnk4Eo2WqaG6Q46DSEolKWOiJsth8SDpW0Y8kEV9b4Tf/LmPY3cjpwZu7c5tFPMFmQBPTc+o0OHz90NvexjHMiFUyzQRPgiFV+6k+ZJaWDkhZpyokR7VjPLEMY7k5t8YnhDtAyggopmqpgBEwobm9zZaDaFMnAowu+7UsaMyb+a644aujvfAkFPqXfFuRxKTsPBYv7sjhMgboVlkEIuPPKQ4pIPSEP/bhz+Jrz73VypIef5QEchGiqiWYjhZLMiOhEgPQ65dolcM+h14vGY8JVJ8OinxweLSDE4eW0LAZcel1y/h8uXraPXH8IWzuE37i7U7GA0beOzcgzh96igy8TDSiZCKSz/pC7Go+HMuL0n4dtkA7OztYa19Ec3AXXiCRjEuwh2vJZV6ok30Ua029N85oSDvjQtS+ZtCFCB6SqvUQXW/rnvFQ98Tpd9V/0BQYFVBg54NO+t7cHrsmD00jdGkL34O72Kv31FRq4gsoYcTDNsj7K7vy34olPTD5if5mrmNxvaO98E2cmNYtWNQtqCzP0KvPYTL58Sg2cew0YZ9BEQDYRUj5GfyrpbuFlVYcS01Gh0hWxQ2MaqMqDONJoxajmo4I5thkc+zsWXxYqvaRbvZw9kzU/i5n327CUWeEAmb4Malu/jKZ17B2q2qOMgUdBEdY3HYG0NKWiq9/U47gm6CJgeeW8SGHHacOJHBww8fRqM5wNpmGdVaC3EKHNwOnY81mmKDvaRLRZYvSLAhprQHY8MxQJk811JB6NrzL1/FM19+Sf5xE+cI3/erb0ZixiduFjlPHN9KiGo3xFUiyLJHIWdLQdMsltwY9gzvjU2YfexAs9LC2DqC3WW80WyklVCsYGchZFzgyZ3TCrGMMOyYKLJytYBg2Ct+FjdrTtVYqxFV5sTI4iDR3aQNsAniyJevSYqSFJ+sHGgFMrFJ3c41yH2JghA25iz02aFRTYybYaDrwa/8299CLl8yY2rThWmP5d7FotLyYz/O0aHhEJhCi9AeoWUTD8EvVoisSvnzVOHc2dwQ8Y1cBm42NMY8fuIIJrYW5uZCyG/vaZxVKVaRnZqSyRn9b/jAB5QPN8Kxk4eQz+dV3ZdKdEWuyVSR0Fuz3cajjz2CF7/2kjrq4bCHo4dXVf/zgszNzYlsXSjuS5FEQh87PhKbc/t7WFle1gEbSRJ2J2TbEYoVCcZExLR4q8DYgcJuT8UAf1cmnUA2MyWInTAhbRjCUbrAURbvQqG8h3CEm4AX1WIVt67fQrlURWY6i2AgjErFONtycXEjZUSMXNu5wTnccnVnfMGg20E2k8H5r1/FU0+/IK7IO77jTTh27Kj8pmSWZuvC5eEowYEiC8jNLW0iVPywoyd8znwvdthrd9YVycPXXL+7juOnj8rwlDE3+b19Ke64oaSnMupOVPxZ6aOT0giVhqbk3nnd5K1RHj9COpXBiROncfTYCdjBDsaYKnJx8qBgZ05SLheconwcbkRCQakwtrZ3hI6QDE0kiZs7RyDnX3wWNlsb/qAdzVrByJEnRO8OZLkH7r6pVEIeY5FwCHvFKj76J5+G3eXGO7/1ESxMk+TeQiAYQZWmp1wrjS7czgAeOnsCV65dQb5SRalcwOLCgpSyRBQo2+WaphKIJo18LmmISR8ihp17LQE8dPwcfvAD74MrIJLVvVMX4/4EE6qNVImQeEpjRqvpkL/Jv6im+fjH/xi3N64rDYHO6OVqCXaOq+hvVqpi0De2Bfc6TpLBydMMx6MiNue2cxoDMrKH4bIMEL702lUszCdkedFst8Rxs/uciKSDmD88jZmVFDxBusKTd2c2LaIr5CR6fYT5GUlDWgFHKYwL4lonEdn44bBQOZj2mIOUK5g2M/LKIRnfWAmwO/W6g4j5Z9DJ+fF7v/x53Lp2Vx0/PZLye3xmI0JWGuWaMtrOrM7in73rjagc5Hny9bkBa6wixZfpmO959kj6z9fTXnhvHGDCeFlYUZnEwpDjfI5cOWqheplf3K+orgp5XHjg1HHMz5Jf6DIHPQVobFgOijbaj5jR5UjPzlQmhRvX13Dz+obQuMTCYZz9zm+Fz2/I8PQp/tCH/hAXL/6NbDtYmNbqFe0DOzsbhr9DLtPB+I17OP0QdWhw7MOR/rCHYd/k+SXiUSwuTCOZDKOwl5PVDrme0fQsbE43NtZuYTzq6cBz2CZYPTSP44fm8NhD92MqmxG9IJVKIZbKwOn2C7GhiGAjt42GZwO9QAFWD/csck5bQhPJ32GByYeKhyHRAyKjHO+Q3ynVoJVIF1XC5vNQHU1Xb9rokCfEgtVpo/v3GNaJHcPOBBVGM/nc8EUZdUUUvab7RINKcq940NPdn+h8u96RVY6VnB03g45NDuO9Yp/F77hjhbXshqXgRqc8kvM576N9ZMGw1obbSY5iHL0xFaB+FHIFNEuU/x94rXV6aBLdoZ/VgKjLwLx36soOEDc2xx6/F85QCBev5dDs9HBoMYIP/sjjWDk0hdxuEWu3dvHqCzdw/eK6eFnk2nId8tyWjcN4rIQA5XdagJCb6krusWMlBUxlQzhxegELCzO4fnUL58/fQrc3hD/g1fMpA1Q+mz6v+GceHyP03EhNhRGO+XXdKJLY3y+gWCjLwPS112/hc5/9qu4jr5w9aMVbf/pBJKc9ErjQC40FFQM4WGAbMQmfaD5TDN1m3qEFXkcMLkvIcNg4Xpw4Me5zDEqbFWYUmtxRPjvy5uMzN2JEDhHogbEgsrvV+Mt1Xs+gURbymeSZTqWicngZwzM2exJFAcwrpFk345hkNUVrrB7bBPo7EnUm8D7URE0KV7r32y2wdzzwlbLY3NjDh//332Ylqb3KFFoG72bx7A+7Yfmn5GhxZjoxUlLOMmX6dWBXr4e6QxTKZBmxor61vo58qWTMwKgQcrtx9r7TGFibGKOOpewUor4g7q5tIZVJoN0fIF9uKLYjGg0hHg8hHPFjf6+ARCKNq9fuiERWLtfV/ZH/02jVVcBw3MOw1GPHD2N7e1sjw0QyKV4EVRncrElGpf9ItdzExmZOc+FkJoPDZ06h066g161JFcNOhTCl08ecwxZuXd9SUUEumfzC5AfSVXdNewFuCERGOHar1SoiVgcCIaWCc6QYCkakDmT8SyVPmLiLFLvDbEadAcn8gnrdTnhUjISU20jXZo4nrt1aF9w/Pz0tfzERO/tjVOtFRRVYbHasb65pLGhiMHjjberMiTbEkgnJXfl5r12+rvvAA3Fqml2zVxE11TLd6WnP0T4ggnIjo/t+Sgokjz+IZGoKjz36Jqk5b968odFhOBTBwuIS5ufmEQ7wetBrhnPxkVAF3odMOq5wYhotUuLvFyplwdZOTgcXkTf6YzUaVR3mDN0d0Ay1v4fN9RvGc4dEw4nJrKKbL8N2KXAgYZSown/4vY9hMLHiO7/1HE4fm8Lmxi6SqWmpS7geRwPyvEY4euwIysVt7NEnrFYVx4uEahK+bU4XstkZlAoFRR4FQwFsrG3o2qdDWXzg+34Kj37LY9q4jEPg3xZRIjOq/eQmpCG/4YN8o8j6++KfvzmqsFe+/iq++KVPYye/rnEGfa/o6y+OIW0b6BJfqYlkPBkangsVmxzfStm3tKDPzdxGT8iJuUPTKOQLOHJyFsmZCOw+K7wBGhJG4Pa7lVdKlBvoYjCimouFugmeZYGlA4z5fLX6gUGjVZwmbnoUSxAxYofL90faAhEQwvoMiWYRoSJIpGc+KyPYJk54nCFsX+3imT9cx+4Go5cMV4lcF46HuadRxs1xstM6xs/96D9BysMCfwBGoJD3opxUEeQPCMoHaDFfj83gkCMY+WqxZzNoPzf9bodRYA3U6w2RxnmK0CKAf0eEN+iw4U0PnMHK0rxGsOSqcO3w57mK9GpWUjGoejQFJ6kPsYhPDdKtGzl9zz3wKN7y3u/SMuTPb+6M8Esf+k2sb7ym+8NDiCbKzBSlMKjbNF6DaqL5nByQr7kXkHPG0SuDoXl/yKETd9ZmUV4qr22pWEI4EpMn197eDhr1onHrljVKH8tLUzj38Ck8/ujDWFhaUXM16HURirBADxon+U4Ppf42OtEcbJ4xuqOmPj/9++qtgooVohG6rkTa6Oot1Z8JbxeZnTlznND1uc+Tu/S3GYZED8n/JC2EAQ0jrgeLXYgLn1vmZRI9qlerKr7tbhLnSR2hySX3HNq7tCTIYN6nIst8HhWJLAa4Lohm2ToOeDpBbcfULgAAIABJREFUDEsOpX+wYeNQyzKcwG11IJtNweJkfvtYhsq3r99Gp8FxfMdw/oZMw+ig06GSjveCnlp9rX9egwCfnQDPJR9uXN9VsU0n/0ceXsBjj87h2qvruPjybWxuFNGsU1zGuKED13gJOMZCtGS2K2XmWGiW/SA6KpOKYXo6jum5qIqJl56/gbt3SmoW+bt47qjJUJoFYOUExONBKuXH3HwCyUwYTi/JLxZsb+8pvotr9fqNNXzhqa/K44qj/X67h9RKBD/wy2+Gy22Fx+kXzYNgBTOeiaazoCY61O21JNji+uSfpeNziHozQoGtFmN7Qv6wjGUxRiwT1R7CxlkTJaJOPfpmmVDoe+HTRqRibHj4ezmSrNNY1kLxgkd7EE1wWTxxnXBMyGmZVJ9MJyAfTZu7A10ilr2eEDSq//k7VQPpLABG2y5ExtP49Gefxif+4rMyAWdDxkJMgijaTLQ7eMO3nYXlp//5j0/YNRLSFwdRztHGWJCHKqE04/VB/x1DHtvN57G9R5XZUCNGvvnjxw5jZimFta018ZH8FnrhxJSbRpOzm+sb8Lq8yvtzu23IziSQ296H3eZBpdqS5QNJcrn9vB5ydkgkG9KNmtDqiVPHVETs7+dw4wYjbGw4duwI/D4n9nN7Iu8yH3F9Y1cbMNVSJ86eRTwVxV7uLm7fvCPXaar+0pkE7G7jA+KwubFxd+PAvLGtSpdjRioBd3Z3VcTQSiEUCmN9fQ3LS0tYXF5RWnuxSK+UEV554Tz21/bEZeI1OnryiNA6ehQx8TwU9mEqlRFXbHp6Cjs7O8rHe+mVKzqElubTekCJytHaoNcfyUOHsukxTAL9a69dMJww2WEMpeKkaIBdn/KwWnTatWtkGUsmMT2dRSASwjY/m4sIpR07mzsHngPcMJ1Ip7OYW1zUZppKTOHI6gkcP36SKwHFfF5IFa9DmFwZD6X45IV1ZFLIw5iwqlR8TL5XvhyRI4ZK09iQQZ5DdRjcDHN7e4hEGNVBMcAONtavoFTKCRXlxsZ1xHEOURNuhsVCQTy1T3z+KyjXmrjv5FE8eHoVu5vb8JEvkEhIEcrQ4Xy+jvsffhi7mxso7e8jn8+Jm0cFi5o0O3lsbh189FfJTmVUzOV2d3D/6uP4n37u38DpNePC/3fjq7+rIfzH0BT+wwo2dmaf/Mx/w2ef+gvl3jmsY8H+LMqZJzjAEJVqHasn5uR5FE3FJPJo1GralDOLGSRmaNroxMjaRyQR1AHOjNGJhUqtgYmp0E5qEaFa5HJya+RRRfNGeuOYIpbribsUCz4WQkQVZDQ6NOgEO0ATeUNDR45eWHiRq2MRr0jZcyqCiILQVd0Bx8SN2qYdz/yXTVSKDVy98qpEGFRHUejDxpFkajZLjKw6e/IE3nr/EQSt3L8MMkU+Bp8/mm+Siku0mO9F2WjyEzAYFdECcmGUesFst0ZTKD/Xl2wF7EZEROd0a3+AN509idNHlkUi59jDRPtopmDMJkX65uZPPyfD/woGPQj6nKIgMLXh9u0iph55K048fvobi+Frr5Txf/4fv4GdnavfaA7oy0ckkk3mzsbGN7p/el0p1417castNS6vKzMGhyxKMFFINdGBZrOh/YVUBja0ezs7qFRo5WCU0zzcTpxYwMJsGrMzU3jyzW/G7CyLcasaFwWsMzzc6kClUUbFuoOBr4KxleiDEQ/Q8HFkN2M8IYaU8k8GukdEAFl8GLsGkt/pVs+MwrY83Th04+1wsPHjwQeOacnj4jiQfZv5Ny6Swe08w2hUTCd5GsK2daCyiCePjsUcVbSkmvAMYxHoouG0kjmoDhzBN05i0rCiVxhhVLXAPnEZF/neUOPv6UwGi8uzqLVqKng5jt7f3lfR3W4bEQUb81qRxskNdBmTNbRhIM9Kj9aEEWhRyTcW95H0mXyhhCffcBbNvS1sr+f1+zj65FrRSJMRRCwaOP5m8cZwcoo0JmO4+VkOIow4qUkmIrqmHMWv3dlBoViXEawMNw9yYBU0zbWopEkjEDlyaAbz8zEEwl41BLu5AtY3tlGp1rC9m8Nrr10W94yIMWuTRrmJs+9cwvs/9O1o1lpwO71wOX1a811y32hfO2ZsURPNyhDjrlNcwqtXrmLl8CISmbgMhu12cpBNscziZmSdIBAMmHUunMmOUZetNj+3CR7nRMbvo1E1LVj6GINZhLR+sqLfoYq4L6sKoeNab2M9Wz53QDxjTmg4FuQaJF1CRt40Wm7Q040IvMuYLXP4buWammBw0wPn2I9/95v/GXfWNtREcn8g4i5jVYtDhdYH/9XbYfnFX/7ZCQ9BdgKCDukozlwvWjFQkkwSKDe/g1kjN4RCpYr17R0VWsbfBFg9tIhwPIQvPvuceESnDs/j+JFpHbR0Wi6S9zGyIBqOYnpqCl6/G7mtnJQhDpcH27l9zUhv3b4tVRzfqHo+K2WUAUzPTonIy2BHY5g2xsbGOsiAY9Wc29lDJp1BvzdGIV9Vlc9KeOXwKurNPLwBprFbZTJXKBYxtzwlWwKSsy3jiTgsLFToI0MFBI1IC/m8oF06Y7NzjSWI4PSRyGRw4tQJXL95Q8jJ1p0tvPq117C7tW/s/UdDLQwqirgI7rv/NA6tLGuJ8OHnGJMz6Y/95Wdwd2MTjz5wBE+88Rw87pgWMTlddHDnmCceTykYemP7LmrVEiqVvO5TvdrUIicpzxcMigtCngiNUWn3QGVY0B+SnwhDf8ndWLt5RwUZN5dMKotDh4+reFXQrSekTS0RT+P4sZO479RRBDzk7k10fbgueE14OnCuTaM6HijMkOICFsJAkjRjJbomUHzCR8LG++fXZlgoFcTz4qJ+4cUX8fL558ShIN+GvBQWgkQPuXlShTi/MIUvv/wqtnIFHDu0gkfOnML22l0V6clUFJsb2/JWoZjixJlHUS9VsbexgUa7Doud0ANRsYk4a0Jm29SzQc75jXYV2cgcvv97/ilOP3TmH1bNfJP/9Ne+9jw+/eWPwentcouSqpSdV7lVQHohrs3e5pnAH6NSiTliVGOZzYbIhMvhUREmmJccC8mizShQwa0cxRBZoKiBgdxWEugpAjE5cKYZo4WHaURYudD8z0XJt5tE774cocl5oJeVyVg0kTrkRTDOqdPuwO81pHwWdjQY1UY8tMM9jsNnyeBPf+OruPL1O7h9+5LWJIv6e6MzFj48rKemppHMziATCuBbVlIoFffkAcTPwc5ePkbq7mldQ8Uh+S8cT4zklUfD1E63p2/m2dF+ghFHDFU2LuY2FSNhlxsPri5idX4KmTQbPMNvUeEoh3ObDhDqpmQrQd6OChEbgl4HvC6iVE4RzustF+ae/C7EZ6K6JiTKf/GZHXz643+EnW1DQOaGzmJ1v7CH+aVl7eFFGgkz8L7PESFHI6QyVCVo4D3hMx2NxcWLUmRWtaLiiw0er3spz4KBBPqOiiSOvkJxB37s59+F6noVwzJw30P34b6TD8DvD6BSrWC/WDDh9S4r+s4Whs4mhrYGJm7GzhhLAUr3yaHia1pGjKtpwsWUZdAjsKq8VyLyNM4VKZ4h0XKSpzLZrAuOxMhNGo0Nv44N+6BPnhPl+EQVSYXgGMpgCyweOIakL5d8lBxUhw2V2dfvd9QA8Geaza4Iz7S04eHqascxaVnRWGuhud+TOSn5aJyM8JdzMhOKBAxCTNS0XBN6ysqjWmuj2+cddqBeGWB7o4hijbFx/Dzk0dMnCjhyOIu52YTOTQIEL3/9lgy+/S4HHPIUY/RPW4WFrCA0fuNzarIsOd68Z5PAa+hmsDdGSCSi8pajXxRR2VyuqNdgDq2ALxYhY15Ho/IkUqORuaKNnFhaSCOdCWgE+vrlW9jc3lazevvubfG22ShxlK9nmIallQbe9s9O4x0/dg7VQguJaIYwn4oh0nz4VAWCfqFRG3f34XZ4MZ3NiirC1yMHi6COXA/ogUXivcb2tH6gGtMhYMFGQUGHi8mqeoBKRvnZubjPs9nrwB20odWvqyFjo811xMJZLgiWoYy/K3sMoLdIFCRfNgtHlFYkIkmhU+MJp2BsAg03k198xrvDNqwjB4Y3fcjvNvDhX/8drWVpVFkP0T9Li90Km9OCf/mR74HlF3/lZyfFYsmYsnWoioA2RAV0ck7OBErFbdBCgSaCNtRJYL95S4e7uTFWwd2nTp/A555+WnP0hak0Th2fxexsWsRjQqWE6laWDmMig8mKRjjkCpCUni8SmrYJZaITcaPd0IYv0hvBwMEAy8vLclPPZKcwPZ/FwuIC6o0KLr36KkqFinL4NjZ3YBnbBeXPzs6KsFvvlPHk2x6WAWhuq2iy4GayCpXWDbZBMLPoGUMg6I/KIZ4LgPsRURQ6Ok9lSby34dKVKzh37jERRukG77JRcmzCNbmh83MShSKniiNYcqAeevBBzM+tAEM7hgMr/IEI/vq5p/ClZ57BW9/yJM49+ih8nqC6LqpLlJ/mcmI7t6b3yS5tY+OOrsX25pb4X5TJM05G3QkgMio/t4QZY2B7c0djUXJozIigodw6uu3zwGHhyXHeQw8/ilOnzsr/KhZN4dDKCtKJMKYzSR2i93AbPswkobNr42ZNbx+uE3KleEjx3/FBlLM0zRzZ3TqcCvzlgc2/4xia6hx2cS++8DVcfP0CKvUSZmbncPn1y9jb3ZHPEqHlkN+FZy9cxM3NHZxeWcXKzLSMFv0BN+LJoMbK3Dh6nRYOHT2LoD+Ml7/ynII+CSc73TZEs0yaNo76fFqq1Zpk7SwC3vP29+Od33Ng4fBNXiz9Q9/e1/e/hI3WecVc0IhZdi0chaqTtwtBYjEs5RbDkhXQa1FRw3iuUm1fmwebESKafIbUMJDoeRDAzPvPNSGyK5EF5kFyQ3aayAyS2dlZ3zM8VSA4/3w8QKNegsflk6JTxHSRuQfK2+Q+w+KeYwZupuRyKRnAZofTShPjaURcM/iTf/9lfPpPP498YUfKYcN/Muo9jjPjySSWVw4rs63fauBf/ZNvR8pnx9Wbt3D55h1UGwxBHqMrfscE0YAXIb9X4zJu9kSwml0SjU1mpA4nfsbeQPxEjbqcDqSCQRymW/1sWqHYPm9ASC8bLxGg6Q3FyBB6N0nJykPzIMDaZkfIQ0d9OUVh2O/AEjyKuSeehMdnGuH1vQk++cmX8cJX/gKN+h6qDTrt89DxILezpWszt7ysUXmpsKuCmM0PqQjTM4uIxowXEsUoNBkt7OeEJPCQYNFBcn2NarJCTockDyEiT7y3J980i5/8lXejcLuI6pUeIrEgZqZXsDx/VKgcEXXuVz1nA7ZoD2NbH0N7U7Y4pBwo/1AN7wSFvSrsIw8CMTc8MdIiGOvCIG2TJ8rCh5wdFkxUoPGcoqiHYyyGyhOBo4iL6CnXBK+/YlrGDCR2Cf0n2ZzKb6fTeyBS4Nl2ULyNjXM7x9NSn7E8GZpr4PIexAj1YnC2vbAWaOtAO5SWinGq70LRICLxkBlHkaNXranIZoHGRoTB4pyusNBqNcfY3axgv9xGj2aig6GsHB55cBlHVmfU6JMyU6528PwLN+D1OISQkss27jXhsVrkryVFps7zewHRRInojM+nZgyX02RC+v1eNRscGXOvrtd5Xe3ak03fbAN99NsqtEwDYHiJZgzNzxgO+6QU39zeE22nWN4X8pjP78kyhoUWOWIm+or5mk18988/hoe+fQXD7kSJGbzPGl3LDmWi3FjaO7GYol3TeDiRmzuvG0n4BFFY81BFSiSbe43qgG5P40w+O7KC6BO1Y2NjIosYAcTrtbm2gWKhiMWjc4ry4bhesYI2u+4LLY84sty8vifTYsIxtJDgpI3keVoNRYJRRAOz2gNLjZvojWvK4uV5ybOsNWiiu2uDsxzHc898HR/9L3+udSke50EcCBs1+rStPpLBv/jw98Lyq7/+ixP6JxF2Jd+HkkkS4TW/1GZplG6cZfPickZe7/awuZOTm7nxPLGoIzhz32m8eOEVbOxsYWF6GitzCZw5ewxr65sirbPwcLuYUecRwXYqk8bO7pb4FyyuqHriZri+uSFzz1A4jM2tDVkUEMFZv3VXvj/HT55ErVlHOBqQk/XW+joiEY7RLJKlczPmqE+cIecY2fkUMtmkJP21Sl0PE7vnZo3d2lCZiwy8pMqCxYDPF0EywZDtvLpFEkbJNaLrL0cPr51/zaS6M6iT5oZ906mz4OHmxeInHAlhdnEGly9dVTxAOBQX5+GNj34LXK4AovE4XnrlRfzBH31UWW1PPPEEkomkDiaOMxgUqwBah1WjNpL4isWCNrzNtTXUG1VxY3K7e/A4XfKHiqeSxnCx38PhI6t45fwFUwg5HPL0OX7qBDbXN/Rvk8k00okpvP7a63jssTfj2976TszNzsv7KxYLIRamUvIeS/pg/XCDYN5fn1ldAzkMkyfHIkoV/ZiqD49UlXqarZBJHe0teEiRlK4gVW5GbpfGjc8++2VcunwRTnIonHbU6iV4vXbkNnZhs4xwfWsX56/cwEw0gvkECz+a103gpTTbBsHWdOQ/dPi0Rhhf/PTntGZlrok+/DGP4i70dujldYDOBl1BfOhDH0F2LvsPrWG+yX/e5ImttS/h1eLn1DwNxuQjMfqKcRsedYksskhuZdenKBNutiwIRFImSZSdq0sFVr3G4t6ncRnl7Ly+QmoctDwxUmwiYhz18HqTgiBrhMFAflNcTTQx5v9udjnWokN2X4IRjRqEng7EkdQexJEVY7e6A+XiSZ2laJkIJiMXPNYgUt6j+Ox/fhm//ev/SRszR18qtDTuGgpBWFxe1tiUqA1J/D/2rm/FD7/lHGrFIr5++SYuXLuNarst80UWnD6HA6loEPOzGf18rzvQ5s/nk4eZCaAlQmcOaXJI6M0T8Xsxk0nCrzgjnw4GLkgdEiKoj4V0DEi0ZvFxYFjJa8Rxls81gddpUEC6T/sPvRnT9x+H3Wp4XRevj/BHv//H+PJf/ZGaFBY4fAap8GYBUiyVlDvK/fPGtSsaodNkcfXwMf07o9QD9nI7KFcMb5H8PB46fjq6j0fY2rgrldu9LxZb5Cw98q7D+OC/+RYZlZYvd+Hu+2EZ2RALzsPj8aPZrcEepBS6g7G7i4GziZGVUSUOEaD7o4YhHI84MaG/thORQBLVegVOzxgj60DTFRnscqxHdItrhfdwyH2mC7fPcP04RSY/S1OEMY0i6fjtkSWA3WIyEPlaET+FP1Hk8rsYjjsSY3FdUY3IgsJkWU70XpqNDkKRIFrdskaajn4EzpIXzqYH9XwLzUbbeHgxcinsw/9D3nuH25rWVYJr55zDyeGec3OoW+lWAAoKCqUkl5JFVApUUKHbxhahW2dGG7qNOD0Doo4oSQElSKgiFFVUpurWrZvjyXGfnXMO86z17lPQtvPo88z84eD2ueq9dcLe3/d+7/v7rd8KwUjA0CG2dzRK5Pvis0ArI65RNhetZh/1Cr0fyyiUuebJ77Pg1hNzOLhvXFxeFkJEyq5d28DiclZnHsUmdFcn2OG1W+CRgtRQRfVMdA1iK/yEPFe64MsM1C4OGtEhg3iROM9C1glq9LjeOiyOmPtnpDBal8rmG65TJh8QeMjmc1Ku57LbUhkyfonric9uNBrWmqcbAYOTO2jg33/8pzF3LIk2vQztbMA9GPRsirWhOt3NZsnDfcelcTPtkahAZ+3B+8mC69xjF1FM1zF1NI7Z+UnVByyyfQGe04omgd8b0DPIQpwPZ7XU0DUf2HrI5dNa41Q78+zj6Lhn7cuCJRZOoJYmumqF1cu1YJHfHBsnoWZE1Wme2g0iGh5Ds1VCh7Fm9QIGro6aK45Fse1B0JrEn//53+D7Tz0rgRTPGOVPyqZlgFqthTe/98V49RteCMv7fvNXB01tuk40qkQrjLxScQQO42nCD0TVCgnLfNC3sgU0Wx1spVLPOZ/yYTh67Bg20ilcunoZ0XAI08kgjl9/CJUaE99pJOdRkUUDMpKUE5GYFgYLFeUIWfpygU5ldrCdSan4YtHHcVU0Ekc6lcbG+prCZLlR8utDUYZP10VAtQzsgrBJqCeZ9wV33gqndyCuD8dS+WxRnDHKc6mcGB0d1eZRyGcRCHoVnsng3FQqj8nJSR3WvRbVSzuK3olHE7h28QryqYL8svgan5rAzbfcjMceflQEX7/fj6npKSlLjl53RH5Fy9dWcOzodUJT7n7ZK+F0+mV/sLy2jN/58O9K+fbOd7wDU5PjIq8zLZ42BtyYWWFfunxBi4xF7elnz2J+fp8UF9/89tek9CHvYiedFjLIEQs7K44uaW+Q3iY3ig9HWzJ6vkeZx/WAmek9KpZecufLcduJO3D0yCGMJIOkmT+HBvzjKoIbP7sSXhz+Lo6XCMWzi2ZcCl8kxNKDiYcQNzM+y8yq4jiXHVUmkzPZk16vuGxnz59DKpMSv70L8ih6RjEW8OLy4iq+8PWHsGc0iRPHjsh+o1YuIxQktMtII4eK0lh4BC+686X49tfvVzHI1AYa7HJXYvHKrYmZnvQe81ER6orhV97zfoxNjf4rL5T+3749g0dWO0U8tP1Z1PtZo4zpG+SKo2O5LXMzpunfMBpkl69JzqJ89YbqJZmb0s+NTYzFoY2OGzR5lNy0VNhQNKEcO+OAzY2nrbgWB5ziZfmEpHFESFFHhQ7SHhf83qDQCAvzJFsN1DjGEr/QZfhPHJ6QY8MOvtsexmV44cc45uO34cEvfR8feM9/kuKXjZAgfJqOdjoIh2MKiM/sbGncwVHbHdcfxId+6S0YtJvY3NjBxaUNxWNx9MPREtco6QWRiF+onJzkh/EovCtEe2U0yZGDTBit8DIT0O2A1+OCUzExQxUjSzEeZnLB7qLBbEPykzg6VJ6dUVTLs8htbCxElXclMHrbKxAbD+gn1XrAY4/k8Fd//r9jdfm01jQtIbgfktZABJuZkkRwbn/+C4Uwsclh6sfS4lXU6xUJctLbHNMThWMckkEwNbZXY02yfEOFEe+72GkWo6B82VtvwT3vvhnVfhGDlhX2VgDWOtV3dM+mMt0KhJrwRKyweProO9rKrmNYMXk35D6RE2W1MOzZIhSfRqAVGo16B3D6jOBA/Cr6kOm98SBmniSd7imWKmp/IyrI+6tcxHYXoUBIzQM5gVKrC/W0wWnxoteyYODoodmtiqfFZsztMfeUo1VyudwOH3LpoqYQLq/D/M6KB/a8E+18H9VCXY7+vF/kMUYSJgdwfXMTK2sbQjbZSBAhpkqfXFcW+dVSE43aAIUCzyyL/Abn5ycxOx0X0kPqBM9Y8q2WllOo1PpotCjeKGlv4+f3O60IKNOPRHAaezKiyCiGd0ftyknkiFcB2rTQMPt4R7YkHFeaAmtgdaAnCIvG4WaEzJ+xG3Ok3EUbeVVVcVnpSZfNpIQg8pwnWkae1dzcHlmocK0QuXIG+vitT9+LYJIq0I7OenvPq2JK/DiucY743HZ0mh008k10rC24wqZgbjaZA2nB1TOLKKZKmDo4gonpcYTDJqWEb1UcPAtk/UD/rFwhj/2H9qCep7dmGzY/x8EtY/pKxJiO/c4gmt2a+f6uE2sXUhiZjiB+gHnKrH34rDnRbjAXN0hXYllr1MtNOAfkYcXklefwAc1+HTtrafi6frRLA3z4v/6pciDZpOq6744Ph1mHH/iDt2J+zwQs7/31XxqYxexCvdKU0SZnoXwoaOjFzZhOu/x3SntDsSjW1ndkckauE3k6vJmsiOf2zMHpceHhJx7XWHB+PIapaWZrkfBeENLBzZmz9J1UXgGz8XhEvAEDXcIkp7c7WFhZQjaXxdTUlMZb29s7kj1PTE5iY30Dly9dxv5De+WXQY4OO3P6XvmZdTYYYOHqFdzxY7cjEgnIwK9WbiKbYUZgwLwPKueYEm8nByuPbqeJvQf3yfwznS6oqGMnHgv44Sdx/fRZbfZUJtINm/l48XhMXc8L7ngBHvj2A4hFozh48JA2pj0z8xiJMwjWg7W1NW10LAgTiaT8hvT7Ww18+nOfVddx+y0ncP3hw6hR8UUTT59P41OODKna42iWB8bq6rqItdcdO4YHH/oOioWi4P9EIiH4msoq4zZsw8TEuJCl9fVVfS8Pg/HJCY2Im/WWNqbpqVk8//aXYG72IKanJjE5zkXl/X/khFPmytBXzjrox8PNXTw+qTiMkR1hWg9dqD0uxRwZ5RkhbpMQQNic95Rmolx3HEMvLFxFrV6Bx+9GuVbC+voS7M6mopf+/mtPYHpkBM+79biJUup0EI8HUKuUdNhqM7W7ceLmO3Dq9FlsbqyhP2hjYjKBUrVkTBGJyIbiWFna0jh7z9gBvPHNP2P8hH7EX8YJyoqF0mmcLX8TvV5TRRH9sbhOuLHSeoSotM/j04FqZJXGFIb7AL+fzyWfl0aL5GGjOKaHW6lQQq1eNZuMCK99HSDMnSNPkF5y3KQ5FmBBxsJL4gmOl0GX+j4sTiJptFiwot9rwumwiKDOZ4Bijd2XCOp9Rq4wGNcND8bgGUzA5wriy391P/70w58SGsDPpG5/iGoRTWaHT2L4ruFi2GXDx97/LszGo1KSETHjCJBFodmVqUTiQWTcu9k48LMZNZORfSuujOiWRqjGfFLmxw67eESKYuKoh89HpyPEudHqodHuoEePsoEpvjjCYgMQCNK7x2pyZjt9eOaej5FjxxH0Gz1VqmTBl//+JP7y47+DWr2E5MioDm8WC0TWQuEonB6v6AFE0/jsS6lcLuiPw0pOo3HLl0hAqQ3mXnJ0xSKLhax4akTYhhMLFkU8C+74yevwtve8DHVQOU1Cd0iFaa/OkZZBh3rODrxBg1wSzOv0G0KnyRuTaosKSPKR6FFkIf7EQt6KHthstyWuUQyO1aZ7wuKbhfPu+6w3ixr/USHIn0m0zOf2w+vyC1kUR5O6ZKtDOazFXJEJ1XB4OXJuq3HMPAxiAAAgAElEQVTgucWRI6kMXNMMZmdhRUSVIy1akrQrbVjKNmDThXahr5qZBZ7dzSB7q2Lp6NG4uU1QgKpT4wHHwGoWWYMO80CZpdpAvdHVmtgzO4Y9eybEVeI14MTCzoiMvgWZTEHqyeX1PBbXN5UcwgXFhtve7yDE0HeaX8oZ33iR7Y7tOULbFUsLyZX/m+H9ETlt0NSVIzcRto2NCcfcUnzqRxFCMYiYxtqtKgr5FNsmCcSqpZJQOBqMcpROCxiCGrlM1gQ11ztIznrxwb+4F4GIC5VGTfy7Xs2KXCqvtUkxGBF1X8StcWav3hHySaSIKCZTUFgQM+OSxZgHPrKah+kyFlFSlFdYbyG7nMWgQw6UFYnpCGqlpnKCvUnju8apFr+OxXnQG5HDQciVQLPUQm6ngmDcCffEUBXNvapmR2qxppQbm9WN7AZj7IoIj9DWwo5Bz6790e5mU9GBo+3A2VML+OjHPiXOG1WfigvSZmG80pLjIfz2R96OaDgOy7t/7Z0DSnN9Hr8sEKgSYkVPpIf+GpIOk1zocoikTs+UzVQaOzsVbG3tqGpUVzEYYIImo5NTePCJx8UTOjAzjsnxiHgKHL1xBJHLFZGMj6HTGUiOPDkxqtk/URhKcDlTZSYdN7tUehsj42NSHl64eFFjDaov3D6vUb4V8/AG3Lj9tttw8cJldPoD7D9wQJETnoAXk9NJXLp4HueevYCpyUltBIzBcHmpEOL8uodoLAy7nVLRpoq81ZVNxUJQDZVJpeUPdfTgQTz48EOYmdujWezVy9eU9ydSeqmiDmwkOYqpiUm86IUvEWTIyiMaS+imc4M3EuseBoQqBWfSCd2PT3/uMzh56iRe8/KX4y2vf6Me0FQmB08ogPXtNdSaJWRzO8rqo4pxe2tNm/CNN96MJ7//hCI6yGH42pe/gng8jlyxhEOHDuowoWKCC1w+O1RWNZqYmplGOpVBMjaGA/uPyERv754D2Lf3CI4cOYjpiZiBdXc72R8uQlixtztClJRJJYi8bcaBTLffJWUSAxZUzYPGBARzMRrIfZiiTnUMOQjsuNodQe/nzp9VAOie+TmUyyV875FvodrO4+//4buS4N5y0xEpaJirFo8F0W6yO27K6oMFwe23vkRxRZtbGyiXCojEA8Zt32rX6JnhpFyHPBh/+nVvw+vf9Pof8RJr9+MZVKvRq+F7m59BobdqAlqH4b0eu0cjGTrDk7dFRJDIo/GqMU2UKVr64r9RCCG5vVyjvRK08NAmN1OFBYCAPyLUlB2wKb66WgMs4lgEEXlQHEa7DxvccNhc6A5agK2D7qCh8QgRbRKrKabgoc8Ci/eODR/rIG5+tlYEtn5QxqcPf/0kPvnfviHyvp43fj45OtM02Kd1w/cpu4d2S0Hh/+UX3oJXnLhOhxrXp/5QAUhFIEcpPLA0ouF4zoxsOCbn/3VSablLTpbenoomY7LJ9ykNF4ssjUQ4+myhScEITSthFarQI2HOalUxGw4xJ5HNphtM4uq5xxE6dBfiUz5lNfK3njrbwec/9Xncf99fqEDQuJb7isa/HUTiCVEU8tm0xnuMomJj0m6SL9TQvZM6rk1nfGNlYYru5nPWFtzvjePp8GbK1qcHh8eG9/7um/DCl9yEcr2IpqUs8Q265lo3yG3yADY3fcKMRx7vW6fHe85ilf5zvDbDA11OBLQVIsnZKLXYWLLQ4nvi+yO/iRUOHcE57ifxuWM3odQ8tImoco/l+aVUpb4ZW4uz1begWiuiO2gPqTP83Q6dTVKd0RbAbmweaJbJFAPydYj4l2k1VGrAWfJisGhGipxo0hjaG/HCHw+IvrKyso5coSg0n5+Bn42vfosGmj1ZBBDVYpExPhHHzFRSiBBfRNTcLoo7qDZso1KmwGKAcxfWsZnJo1I3ylauYa+diJZD68q8TDElxbbVeIzxbmq4PPRnk10I6R59qKCnbrTJ55nr1m72YT3bQzSLliRcR+S25XJbKBbSJmLI64bLQSp+X4bVHOUx2orPJ0EHEuE5Trv5x/bjVz78BtTqZU0yZClCtLNF9ahX/OdCLgf/iAd92wA2Rx9Wd/O5iBsaZjFTML29I+sh7i1sNrgOuFfR3oW1CVWEtq4LXvLuKARpGF5f09JEz2GoDJzAkdDOhqjerKCUbSMwiMPRJQ/UeAWymPQ5QjIo57qhTQunZKVcSfsbp2TugBOhUYrv2HDahdI7Gk64+x584fP34b77H5LwR/uEUC2i3sy7rOE1P/sCvOXelyO1lIHl3nf93IAKGs6TeWiyY1MCeZ0yYC8k/rEMhFBtbm5hZnZSBmCrGzlsbeVMmDNddgd9KWuOHj2KZy6cQyqdwvzUJMaSAVx37ACuXlsSmbyQo3yYapcIVlcYl+NXodOoUY5th8PjVpClHKAtAxSqJYxNj6nTZDd46cIl+bOwQJrfO4tiLofp8Sl89SvfwNHrr0ODxmVuDw4dO4gnnnhUvDJeOEa90FGevAUaVfrcHKORGM6LxG7bKS+rQqGsmS5HmVS93HTidhzYfxAPPvg1eH0OrG2uaQH43F6k1ne0AdCl/c4778Lr3/AmeVCFglGNyYhgkXdVrZF079b1JYrGG8GiKxyN4Utf+RK+8537cMN11+PVP/Ea41/W70spt7q1ilxxB6vrS2j3GOTsxFNPPA6fx4uX/8QrcO78BTz22CMir6+uLKvyjicS2Epta/GSnEizUJLqOQploavO2e3D/OwRHDt6kza52al53HD9QQR9hly465L9w5acnLH324Ri6V3TEKRPtRhVj7wvxrWe0RUDyd95sLIrpeuucaantJZTYEOAJnGXXSVNHolwkO9CQQQDwUdHRzAxNYkLVy7jgQe/ifu+8y11Z/MzI5iZnZB6UOaFtSoGvQ7cbqKMNdz9spdjczODp546KbIqlVWUpfPhadEHpT9AMBoBBl3ccPBW/MK970Igwhy/fzuvc7nv4lTuHwTrOxweuAZ+OCwONHtl1JslNHuMRnENuVQ0BXVqTEJjQfGv1DjQFoGHKSXMNhGreZizi1QzQb6InRQBg2iwrOCmxeKfPE1zyNB+wyhTRR5u9GGzuNEZNGF10oCYnBuDjhHt4DO6my3In0NEo15rwzpwIuSNw+YcoJ524q/+1wdx6fRlrWMzwuypaeJohoipkNUe6RB0KW/glTcfw2/d+waztlV1EPzooSvDLBOHyM9GCoWVm+hQMUm0y2J3CFFho0q1rdAscriGxQQPdY3WKcFvE9HpGPKxxaVDzsKDTciNRdcjFnIj5OWz78TA6oJ39gXwTezF6CRHrkCmDDz88Bb+5hP/By5deUzXVlwT+us5HBp70EdrZfEqFq9dVOj9keM3Ym11CY1acZjoQBTLxA+ZpBCOjYxvkZ77YdQJG7PdBlqeQ90ufuqdL8VPv+suoRdELAfOlqLJ+NyTW9boU5lKpSoLdBZRA3nZ0TSZe9DuiJK+SiwJZA6twF4eyjxIyQE0CHkkEITb6uTZrGzb6k4dAQRQdBXgjFjhc7tliEqUkSNP7gcc9xIF48FPNIviQXJsrTKaZ6PLPWmIarmdKFdKxsuLY8yesT9gccrr2Sg2YGtbYNt2obVA4QI5yw44/U4EEwF0rH2kMmkVWfliWaieiiAq/No99Jml2+jIYyro82N+dgrT03FEo7wW9Kly6PPKALPbVVgxJ0rkcZ07v4Jssa4CaTudlTqXCkQPC2uJJ0y0lDFho4qV5P5hwsPQLNP4jZlr16DFRN8iQ1MS360cQfqNjYXUePSQJCdrYJOR69bmCrLpLRHfOdWhApW8NZ+XhqB+HDiwV3Y9PIspyOJnr5VquPstt+MN73mR/K84OuekBj0HXLYAkrEkMuspLC4vYuzAGIKxsHiivUEZPbSYYgkXfKiXq0htpJ47M4JhY3vE98ECsV3rCb0U5480J7tD3F5aMaTzaSFuSxdX0Gw3sefwhPZ+Zh7bBm70yxZUUlSpWuFxebF8eVUTIfKZyc+muvL06bMqNPcdnFcNNOj2EZ0IIDzux6BpQz3bRsIXg83iwB/+0Z9heXldyGBPjg1UvXZEcWBz97b3/jjGJ2Kob9dhefsv/rx8tEzyuUWhnP4A4XzTsYZChGdb4gjxIKRjMQ/IK9c2sbWV1zxcG2Kvpzn/TTfeiOWtDVy6dg2TIyOIBj248YaDGpeRB+bzhnDp4jUpGNndEvUgfDo9PaFOdXlpGbFYTEUJx5CugBPlehXFUkkjhNWVVeNyzoq528Hpx0+KZ0SonOhafDQu1MnudmBldQXxcFROwQzG5WyevlbVUhvLC6um26TyolYT/+z225+noiFfyGtzZpeyuZnGL/7ye/CVL30ejXoOB6/bpzzC7z92UqGjdL/9yXteh3KZ5D+nxhZEtPbPH1ahRUM0zuBn5/dos6W/FBc1DyhmC377ew/gYx//P3HzdcfxhnverKxAqmC4ObF7Y4FBl/sr1y7h7Pkn4fE4sLywJP8apo1/6Utf1HU4ccsJbG1ty+KC79/h8eDyxcsiIfKgGEkmNRrgwooEI5idOYxbb3kRDh88hiOHD2PvTGzYJ/2g6ODSIfehUa2hUWdB3TcmfpRWU/JOeTR/PqMyuODtDo63xZHblbmqI/L5dL9ZSLNrYlFllxzeqTVGiw0inSQw08eHRTWjFMKxCJZWl/Gt7z6Ap089iWDADr/PjXy2rLEIVUpSe7P773Zw6OA+jO3fg6efflrqG25GnpANoaTXwNudFsYnxxGI+NApWfDSA29EIjn2b6DKMiM9kuAa3TIe3foc0s0VBJ1x1pzooIZWl+iHFQONeDra3Pk8M86DnZ8iNNQgcEUabpJiaYaqJn4tPXH4hU67C6WdshCQgYNoB+XXduXO8dCmKTCl+iTlel0+/THFvVVSf47rNPrQ2KOnUQxJqiInM3Oxy5SEstAJhayjA6/Tj7Pf6uCBT57CxsayOlruIRqtkF8GIh0MuG0OrWqMzN9rt+MDb3oNbjswYw51IVrDaByOqduUhLfg5mZuY0A9Cz/NpRR4zaxNKqqLtSo2M1lxr0JBP0ZiYXjsLEAZYUYBiXlGenYPBjanCi3uMQRA+L4i4SACzgb8Huby2WGNH0Vo761au/E4DVKBi9d6ePh7p/G1L/0ZtrYXhISxUOE4no2cij27HdnUBjbXl+H3h3H8hhNIba1jeemirjD3AjbFZtTJIsugkdwLn0twHMYLCSVRjA8J9F286t7b8ep334Z+cwBUiaLRSZ2mm070rQPU+yV4AuTa0L3dCCqIuEmmTxPiwcCQk7v0zGoJLdV4Dya5QSqzQQ/bG1sYSya19xFdJc3CbQnKgLkf7CASCug9c99hAS3DSmb5WY05Kwtfu9UlgYfH5dL+zhgzvWTZUZftC38Xz6Tadh/FlQr2vWheikM+A91aHygD/SUnKstttAZtOOmYPhKA3WMzXlKplPJUKe5hw8k1S2pFu9FFu9pBq8bx7AATIwnMzY1jbCyi9850BNpUsOBiAcg1QOSmUiJfuIJcpopcsYVzVzewsbkNv9sNr5PRbkOEVB3rD4x1jW+d4UfqninOyVgM0L6hTsI6DYDlHkKDYZ+c82XxQLU8x5ESe7SwsXxNSlXDb9wdIZupViDkRzIexb4D8yp8Tj3zrJR1LLQYxfXWX3sl7nr9cTkJ8J4zVaNTsaBV6ynijuafDKr20DjUBjnpG586Tofs8tl0aQ8aoFwra9ROuws2bkZBzIbDp/Epzw6R5bo0Ki+K42csJxzYuJpS08fm0J/0YHp+DpeeWEejXEUwFkCnxVrFoGPz++cQDPhQyOWxsbKOnXQGvqhH3EwieBSJkNo0MTuOwkYLLqsdhw/uw9LiGn7v9z9mTF65TzH+iBxJlwsT45MgTvTTv3wXJmfGsH52E5Y3/9ybB+r85Ydj00LhKEfdoxVyZediZgW+uLSsTTgc9qNcpQquKtI5OwWuYHZvN9xwA+rtFp48dVImnAf2zGB6cmSo7AD8HmbjVYVo7BLui+U8EiMx5QY++8wziCdpGOpVl8cDYHHtmhCUcCQqt3F+oPNnz6l7LGQL6mSIPl27sqAbeOyGwxibHFNMzeK1RawvrWF8akyoCrvv9ZUt8T8Y8kzSHuf0Y2NjGB+fwMzsLC5euojZ2VnQVfvyxav42be/Uwf/5z7913C6rTh+81HxxdiB3HLjbThy+LiKh/W1dUGc4VBMkHcyOYZ4PKFCi+O1RDyh9+73eaXc4ka7vLaKd//qu7Fvzx68/30fEMFQCJiHvBZ27k7dG3asjzz2IL785b9FjONOmxUvfslL8Mgjj4i4yK5uO7WD1Na2fMdYJJL4P7tnj8jg165cMeqvbk9ZhsnENJ5/+0sxOzOHeCyG+blJzM+OaQ3svog01cpVFVocT/J7jZS9NiS0WtXhKJ/K6YQvGFLXymLO2DIangAFDdz0qKrhqNPlpVuw6aLYiXAEwCwwKno46+bBxHEyzUvdfo+8ip48+QRWU+dQbmXhdJnoiT37xxEIO42ZX70jguXE/oQQEUL8MixlbKqTh+3Q1ZucGBoaWvy4Nf5TcFtNGv2uFcCPbtVljlHelc3KNXzryielUHO67Oha6ugw6kJuyh0d2MFAUJsvEVhuhGxSeCLwuWHRQ1hesvYuo3NIJuX95MEMFNMl7GzmMH9kDyxOOld3NBIPeUNCFDLFjIxj3U6PsT5gR8iMtnbJ3C+bWwiTQz463MqoTmJOmU2/2yCVBvFiUDDHSOvP+PHMN4pIry7j3OlnRIiVInpICGYxIlk41ah0IOfYjiaPjSbe+9Z346X7xtAsLGCwS6LFQJLxYrmugmD/7CQSYV4TcpeMkotu+Yx+GR0ZQanZxPfOnMXC5o6QXCItPrcLISo2FVVGpSXnak4VDpwaEMnj6IoIuM/WhNfZQMDnB7yjcM/eAW9sBGN7HHA7LSg2gTNnGvjqV76Ic6cfEDJvOF8c3TOfrqTCcnJ6GlcunMHO1ibC0TgOHr1B46yHvvMVwyejxxXVVTRzpf8ZfwbRQyIrw2JI/mQsYoZ7gTzQmh3cfe8teMt/fJG8+Dw2t86K3bw4NrnkYrGh5efnapMXo92GVq8lF3p5jA1RUe4N9CFjIyrytcupUSsFNmsLqwhFQognIkJTaUUS9Y0Lla71c2oaiDSwSWNRL+RtON4mVYG+SETt+e8ul1FZ+rxB8a6ksbP2UW/RWHeodqtSBWKBO2IMuTnCsjed6GW76CzbsLNckkGv3e9BaCyCdreJXDGP7cyOfrYOZCKdrQ66jQ7a9a5c0vlssKmdGR/B2FgQ8ZgfoYAPTlpUuB3weV2iafD+cHTI/a9cqqNYaOHs+TU8/ewlFdiM+HFxHMr7N/Rp0nhwOBA1/GYK2Pp6JnlwKztT4okeGkTZhnkWNootQqSSmGfWcC2hfX5rdQP59I6ELGZP1P8e8rcses9sImb3TCMajeHixUso5koYtHsqZn/jT+7FsdunZCPE543rw9Z2oZqlRROEPEmVabeg1W3KgFV+YB0oL5Soki/kFkpKbiZNjdUcKN6Hzz55f6QCWGVMare4gKYDhTQLLar0/cini1g4v4RgMIKFC0s48bzbcf1N1+PBbz8m/8SJyQns279PaNva1obSLCZGRtGu1GWSPTY5IurCAoPZY2H0yLMrGw+2arGoszuZiOP+b3wXn/7MF+HxmnqEexxtiWidsri8gnDQh9e98SU4fN0+rJ5bhOVdv/bLg8npSXWAnGeykiXvhS7KDJH0klTWNJutfJgqLJJ8MgxcWt4Qb4i3nEUWK7v5uTmMjY/hmw99T6jMzOgYJkZHMD4yrk04Fk3o0KM6jxu0SH3OHk5fOKn4hwAP6y5VKk7NdfOFbaynlgRBczGmM1lMTU9jfWUVrXoL+wljbm1hfn4vTj11WqNAGnwSDt89KMr5ilRG/H6qdPw+ErI7iqrJbNG/i2GbDnn10POKc1aqHPjQc7MeH5/Da+95PX7ntz+IcCiAibkJjIzFUS6UcdedP4b9+45oDDM7cwC5bFbdRTzOkWF96GiLIUzOjcaQManaoBybi+hn3/4zqFfK+N3f/hBuvOFGZTWxxeTv5k1kVU/ofmlpEX/y339fWVWZ9DZec889ePL7T6JZI+J1VcUFCXx8aCYmp9QljE9Niatl6dPEz6P7TL+puT37MT42LWQoFAjiwL45HNw/+T8UWpRUkzvHsSs3cYNlmJk+Ubd0JqP7xJGx1x/QNSSyyfGQOD1EIxgO7HRKps2HOhaNKweTxXmv21LnwSKWI0AWWy06ObPGt9hkXMh7RPdtcgqubJ1GK7KGvrMqtRR5cDyoKEPnJrd1LS8S9eSBKGwWJ1rdlsZcPLyJcDFzklJrbhiWnhXHQi9H1D1jxibsmIb8ih/lYoufjQffQ0ufQ665pjiUPqF7J9W/DRVLVFKxcCb6wcKCo30+2+w+pVjsUslrHOL537npUVVEwrJsIrpUCjrg8trRbDfQ7tThcXgR9ccN0Vb5hrvGnSRyN1Gul9FqG3ScsnAqUhVJxQw2i9mXOIpkI8D1QoSERSCNJXulOO77eBqWth3LC2extnhNnTsRTH6fmQJapSgm94z8DEV/kP/SdeBv/u4+zAYdeOQvP4p+YwNdysaZbdbqotzsIuj1444bDoHhAVwj/JkstOqNpp4fulJncwU8urCAXIX8NXJEyHlzq1Om4jqZjCMSDGu8R98gfj6Ojvh3GxGmfg7xSAAubwSeqVvhGt2P5CQ9+IxZ59I6cPbMFj71iY/gysXvY3p+H0LhCIq5LIqlvFEQ8sSy9LG6tioqiD8UxdjEHkzP7sXTT3wX7Xpehy8bIx4MJDXx+u7GrhnU04QbGz8ljkHp+UWkZoDX/uqdeOU7rpONAa+o282izSbllpIpFGPCfyfZuSc7ED7/tNuwKEjakPZ5yHFaaXXQj4rqPPJb6NlmBBAaVTYb8Id8KgCJ3HusYePdZykqYkl+VW6PEAetQ6FzxqpAbKLeQApMkt+J8jErVrFO9NeTgtQgOeFAzJiNUmDRacDrigBtOwaVHvrMNbzSwNYKC60B3GEfrHQQb1RRqlOExHEseWTk5vVlxdGudcTf5f9PuxKGdY8mQ0gkfIiEAwgwpophzV6ucYpPvNpbmaNXKddQLFSxuJTBs+dWkN4paL0TxeXXUchAbrJSFIYqVoF0JqtZHDUeerIT4aicCQZUIQ7xbIvLgmDEqWmQhWNtRhi1WkINi5kiMttZ8bTNaHIXMTO7IT8fpxKk/JDuw2ezVKzK+oF8NKu1iw9+7J2Ymo+bCCT+T68Le9+NrcUMgkGfpgncj1u9OtqgoIpWKWYSwkQJloNWpx02l11KZMbrsCnhsg4GmBBjR7lalGKaPDtyMfk2G5UOvDa/7B3Iz+I/hjwxpNerJCYok5gFKznTm2treNndP4F8oYDvPfYwRsZHEQ2FZPY9MzmNQiGDpeVlxfAxTSWTLiCXKkv96fHacPzoIV3wP/njj+HkybM6y/hHYrR+H0srS3o+XvKSO3DT9fsRDLiRz+zA8q5f/+UBOwqqLlgh86bxQZMJJo3M+ha0ey0VRAFvAE12Mz6/3MgfeexheTvp0JTkuiO7gcOHD+HRp06KqHjXbc/HTcdvwsjIuJAHFml8CAi1cY7LTSg6GsXVlQs4c+6UIODRsTH5PR3Ytx8LS5dQbVbk3pzLZxWPc+DAAfGPzj51Vm7G87TvH41hY3kbDqsb66ub2nCmZ8blP0VVHq9/bicnZGZiclzIEx9EGXASkSMaXqvJoO/wsUOolGoKaWbn2Gr08d73/kd8+q8/ga3NdaFv4VgIN15/I/bOHcDBQ0cRDY/CMnBJFcHfR2UjCd3cBNI7aW1GNFjN5bIq+uhrw8KIm8X7fuN9OPX0U/gP/+43cPfdd6PZLGuxEPUj2kZiHv3B+PfV9VVsp7blEr//wBy2Uht4/IlHNRc3pOMBCtm8EMFoJInJqVnEYyOYHJ82Ml7O9hTUZEFy1JiTknfCSJa5PePweoxrMAmIfLgICxt4t6+1QEIvNwYieESi+FAzJ61YZKAtScfGv8jwaSySkpOsTgsRKhMdTBfl08GHhUo0mtA52NVCpnfsAt2+oPLSuH7IxeE13U6lFdPUCGSRtpwCHE24bW4pltyWAHy2ENoFdh1NTOwbUfenOCkWhQ0S4VtoDDKo9Sm0aKLdbWPMcQzXJV6mrlpjBLll/yi/djdPKy6mnsSp1H2wOsiPsxgTUauJNOF1UOCxIlKMZNxExlq0jov5MsbHkypaiICVamWNfGOREeMzpXs8QIM+WE5C6/SZI8fEL7RAdhJD3yk+h1xfLObaPWNOLONPG0n0RnaunFXZKTiFDnFUQrQ6nd5BIjaGZ+6r49rjDXi8DqRTG1hbuKg9jD5c/L/GzNICt9erz8Nmh4c3N/eQfwKf//KXcfRwFBcfXcCTf/PXyO0so9yuY+BwK6Q3HvTix2+/ARaOlYYB1zqceyz+rKg3ejizsYnFDGOrTMg097iVlVVsbGxidHwEyXhEo1NmiCYSI1JssRElod7aLSCRCMDl8sGROA7/nhsRGXMjGjXjoGILuHCxg7OnzuOLn/8onn3mIQRCEW3wxhuOBwxRYKI0Fmxvb0t9GEuOIxIbRSSaxNVLp7Fy9YwpFIe8Ht0rp3MY5k1kgckJDJDvaN/k/WezJ4FAu48f+4Xr8Yq334haiV5YRKzIxeI+6tO9oeiEKLL8YXiWGIcBQ0uxmyKO+76EAmSWs1yQJ5nhhhmFJoVJXVjthu9CqkGvbUE8yD27IQJ+vcXQYPLnDLLIa0RAgGgdkR1TJBhUjnsRJyOkMyheSCNNqtL88m+iryPVrizSuF+EAnH0O3Y0ixX0tvrIX2woaQQOpxCtaquJdr+NUq2g3FaiWWzMWeXwbGzXuvL84mZHT8LRRAwjI5P98zAAACAASURBVEFEoz4EAh5F7YhGQeWiOFJ2NGsNgRjFYhUbm1lcurSFnQz5pwONPk1hOECHAehNKjiHBSU9BemtNUSxVBAJobKj0euhrNBIg1jZ3BYEoy5NpiSc6LOxasoaiPYLlXxZ9kdK/xgW3Gb17RZxA4njRkeTRoUoY242QVa0ay2EIja84z+/BvGxgMaG5DlyIqJzpGNFdqukApOcaX52t6+HGu9JZoCFi4uYmE8IDa21GkiOJ+Gng7zGoKQlDTQGF+m+xulQU35afK65j0eD4yhtMVs4h9m942r4HM0EOs2B6hoCDoTMqTy/cOGikE3ygGnDRFskAgF0QNhcW8XO1rbqAxqYL15ZwlNPPYudTA5vfuubJQ44eGAO6XQWf/7xT8BmdwsoYGZvKr2DfClv+IXhIN5x79uRzXC6pIMNll/+9fcJICSUSH8Tqgr48FBtx/k5uQXsnGTg5/ObA9dqkxLwvvu+jqdPfl8LhggSv4ZdzfNuvw1nL11BaieFl915F5534gWCx4mC8OIQWWl2jZ8RF06mtINqqyhp/+OPP6ZKn13v7PSMFlm+XFRBNzk9gUZ7yBfqdlHMlvHwtx/D3L4ZRepsrKRw5fxVddWE5tlVs5NiZ8TRBDds+lTJEJEcNJJInST57EZ+mCLTzzm632OcZtc20W0P8JpX/qRW3J/96UcRjUYEW9O87cV3/hh+/MdfoXiLQd+OaDQhkj1HnGwsiADyZ7IgnJ6ZVqHChUOfGPIb6An2B3/8J/j4xz6GX/rFX8Hbfu7n4bR2xBXgWI5dO1Ptz527gGKJ8tP9CIWiyGRSWFy4CLuzh0wuhW63qX976uRJcQWI3vh9YXg8NCCNY3ZmHsn4KObm9hnPEgoKohGMj46h227KV4xt5uRkUvA2P6vxCDLtEq8pFzrhXG4sHPdQsMBuiMUg/bkqjE7ipjfkjLB6kr6K8U3DGBYin5USjW4p2bbBLWd5hwotfjXXoNsbQDA2JpUa1wFHvryGdOvv0SG6fw1dRwYjwWmEXaPwO2ImQuGfebG7zdbXsZ4/j0x1GT5XGLdN/xScloCigFjwDfeWf+5H/f/0v/9A5pCvbuGJ1S+i0E7D5XNiYB9oRDOgxQKzM+t11BpEKYzbOVVkct6u9dGqdBEd9aFDpMJGgrs5eNk0eBlR0Wzq+WLjxc7d43XpAOd+QsKtlQm8ivKhLx/FbRzXtKUO40HJHDEq1vi7uQaJehCF4QHCQHab1aVnks92t+bCN/98B2g4YHUKb8Uzjz+kokNZdl0Gx1LVZkxLFQE0sGhPq1fLGE3sw99+6QuYm/GAYEpqoYyVM2eweOZJFLLr2NpYVwj3ieOHMELbCBYhPGx7HbR6QKpQw1a1jq1yUfwMrmmOzlcWl0Vcpox/YnpS3ELyu4jkE8nmaINeP0GPFSMjISlzO55peOZuR3zMhUjMHKaMjlnatODy+QyefupJfP/Rf8Di4mmtdz4fPIxazbp4ZCzy6OhOonqIgdDJCThcfhVlxXwKF08/oT2NlAInpepSTQ7RC/IuZdxJTzwKRwxHh+PERrWOkT1+vPO/vgxj8zEhGGxQyXGhrQd9jvj40SrCxNExPJiHLMPpQyIot/tEMIwiUwWWTElNiDF/p83S12SB91kpdhaOFuuyq+HeMxqbkMt7pZ3VumHpz6xDCSV6A41BuY/QNNWYWA5QKZHL6RExmYUv83NlwktH+S5Hcl69B54xNN/l+3QMPGhne2jnauhkBsgtMdi8DavXjTrTAbodePwu5AoZ+bxpjCnEr4tauY4u/QKZWev2IBkJYzwZQzjikct6wM9G3KPIGnnOKQ90gHqlIQpOOlPA1kYOS0s51JtdfS41Gz0Tik6OrQxFWWBJaGIVf5EIr1AsFj39nuwcWhzF09aFqkqPDYEYETTmfpq9XMKMeh3telOTHL538pyIXJrSapdOMfybBbJiikejKJWqygU0sVhedOoNjMyE8bZ//wo4vW3YPQ79Nydd6r0WOL12VDZ68kujsSdpMYl4VAXz2vkdnHtqAcduOwBfKACH24nRiaQxKSdyKqHdQAkRfOZos0LHgn6/jkazCo8jqvFhrdSQR+LUxAwcFh8WL2/qPJkcn9JEiIp7CsN4fvFaj4wkBA5wjSdHTMYiLaE8Tie8wSA8gSCa1QYunb+CK9cW8cI7nodYJDA0J3fg0oUrqg3YhNBgnWIwosP8mRHmjSaSSMbDuP74NBrVIiwf+N0PDXizachFzgIrVnYSJMNyhEMEhDl05OWIQGm16ybRQ4rxKX/zt5+Fw26CQYkGseO99ZabpeghBHfk0FG89pWv03hK0kiNmkJ6gNTp2Poot/K4xKLBYdV/u//+rwt+JipEDgS7UaJIqdQWllevIjmS0IZFst3myjauXrqqRUCCXL1KuT+JoYwdKKpo5Pumhw8hUXZIhBi5qZDARwIduUDKJlIBYVcRyezEvfvmMLVnEotXl9Ft2PCWN70Ff/gH/204+7erY7/7Za/C69/4NhWP2UweJ048T+rGdrOOtY11jI5PIuj3Y3lpEYcOHtD16/Zs8qqi+icxksDnv/glvOdXfwVvfOPb8L5ffz/sNmZmZTA1Ma7ZN/kw9GuxOQ1H5JlTz2g822xWUS5TyXER+UIW+VxG8RkshIo0la3SiDGFEydepDihRDKkQjoaS8Jh92EkPon9cwy8jYgIyaIpGvIhHgvrwGDnwIdcqiJC8yqahmRLHloK/6UsuWKEBTxkSiUhU9FIyBAeWywsyY2gG/JwzFCp6J6yGNVBPgxA5QbMrppddyg2oj9Uz/D7GRJNtSHTCPh+Pb5/yv/KbEz/klextoVCPY2gLYmgOwHaIpEH9y/89n/Jr/hX/DXmOi2kzuKp7X+A1W3FwDZQPqQCwolgk6vV7Ei9o+gdedz0Ye0RiejD7rWpeyZ5lc8wDyquFx38w3Ujii1RTxuVii0dkBQ8EM2QW7WFyr8quv260AePNwSngyRUSvc5vyBpm9YSZnSxG1xOVTDtIDwBH5782jWc/PsqqE4iLWBnewurixdRKRcUt0H7AdIE1DAMjxB2vESWiDjPzR7HZ//+M5gYoYqxh0oZUgxXMzlsL1xFOZfF9soVpBZPwy85Pg9t4xuXKdWQzhdhF+fQIsShsJMWlyMWicLhciE5MYLEaEKfj9eUazcQDMLSo1zchonpJDw0EPZMwDv3fISniX6IZaMxX7oAXLvawMULV3Dq5KM4c/LbKBRTWqe7akx290SeaOlAsQpJ9yOjE5ic3od2l0gE994WLp97RveOhccPxybxIJOghBwtqTJNvq3I7PRNqzdx9M4JvO0/3akmiXYNtCXwuAIoF5tYW2dsVgQ+KtlsfdicPUY9a69ihipHPsVqUdYhRLl4j/tdY40BRkGxRhgwQ7Kh/YWFVq/LtICO/M24/3GKYhsQDGiIJsAxsAkLbyIWmyDghHKN/E0XGrUm+m1jF0GEgQpu0lHYKLBoZ7HFIpEeSyw6OGyUP1q/haA1iuZWC4N6H/WdDrIrTfToedhro95hrJeLNDukszsGvSP/qdtWIcSQ4g65op0u4oEQRmNhxKJB+IK07vAjHA7orDHcNxLMTRQPub4UUxUKJWxv5bC+Tk+3nvJ1OfJi40w7IIqE+Ezsjt0VdUWhCD8TuYU0X9W0qC8KhiNIMZlDqSeMFBK6TFU41e+1uu4rz0JaNDRrhtBOEEC9tRA+bhPGuomeiFOTo3o2OBanrRHvBQGZWqWCO378BF77xjuxkb+E5FRU+wFz/irNClw2F+KBEdjhkn+iyUe1o91o4vyTVzA/fxij03E43HZE4zGkNndw+cICpmdnEAh4QQ53MBRVTFG3TW4lFatlXb9ODXBanWoGyZtG24WHvvWExFX75vfJq23fvv24cP4CZmenMTUzJZuqaJz7hQPVVgnVegnhQBiFUhbtRh+HjjwPoUgS3UYDX/jsZ3Ht8mXM7ZnB3rkZjXh5gb76la8hk8li34EDSjBYWqH4xK/py+T4hACpRCKEQS+PWjUPy4c+8kcDQqtSZzRqImiSv0BYMBgIq8NwOtyadatrZQJ8s4V4IolKpYSP/Pc/EgRPkzEWWixgZmamMTE+jrNnz2J0ZAw3X39CYcUkVNabLUQjEYPsWBqwOtoY2G3Y2NmSkuiG49fj/IWzWnREXpYXVgRLk5h27IZjWFi8IA4TifaXz12VbPTiuUt6qJnBNDs3q5gNWkmwUCNnKb2zIwUgPbo4yiPiQosHRuXQNJNVLRcxO5tILKJFsnR1UfDl/iP7VFXndqq49+ffiYe+9xB2tlPqavfO74HN5sfPvfM92L9vDhcuXsD+fYdUKDz26MMyJ+V1Gp+cNP414o1ZUK2zs/Wi06ojHA3izLnz+JmfeSsOHrgO/+XDv4dY3IuNlUUc2r9fqIDxAvKi2qANhV+5U+w619aWAUsNVxeeFTl+aXlJh8nCtauGoG63iRz/2nveLP7NZuoqZuZmMTU+j2R4GhH/OGKhmDYfGlUymsRptyIcDkplxSgCw+Uw3RMXEQtlIhSs4ElQFjdvqMQyn60qPgTJjdxP6CLfbnI82zOHZa8rxE8Iqd8Pn9er6AiyfbjJc/1wJ/H4gwglRuEPRowbOJPpSdB1kFRMHzLja7RL2N2tav4xqf2H//5PlWEsBFUkWk1H/G/jZa7EevkSTmbvF5dJ6GG7rGBXY4RIVKIneTTHvVLqWBzwBZxo9RoizNvsHO8Z7yjFX8hxnvYBbSG2dIFnFl2lXjIhxgNyvYBQIKLNkt5NRC1YMJDrRwEJEQneU0PMN2NrqvK43jU67A1RKYkpfPjC759C6jwwu38P8tkcVpeX4HJYUS7lkEunTHzQsEPfVUfTky4YCCGXy+Dggdvwqc99AmMJmjT2UM7xgGPEVButehsjUyOKE/nmx/4QhZ1rIrMTZep2Ldja3JQBKve1IsdpLBbtThGGvX6/kPHk5Ij+nU0V3dHHRkZ1kPGZGB8fhY+WKsFZhA68GLE9IQRDA42GeMhlqwOsrQ2weHUdV65dxLnTD2Ph8klUqnx+WtpLiP6Ta8PnnKR2ExLv0T4RCMQRH6GaeyBy+eLVKyjkM+LokOOjokaHqkEwuA/uqhBZ6Mjs1WqBx+2FxWHBzJEIrn/hHMaO2OD0NNBr8bBkET1AtVJELBkATf8dLuMAriK9Z4HL4kGxWJTii5YLHkcYNguL0wHq3aIicYjucEog41DteYZrRFUsx1DK3mTlyeI830Zuo4pSuYDZYwnERqMY9GnfwYg3M8Jko8+RmttJekpdBGquTxpb25TN6tA6p8CH6Cmb83qjDHvLDUfDLdVsY6ODUqaPrsMhpSyVld6AB/lSAelsWjm4/P4+BWRN8gEHQlXazTYiXj/G4hEEQz54fA74PA7E41EZJPNz7mYEkoNbLFWVkECeW2o7i3KBBZWhcPDn8TMX8iUd8kMTDlMEcyIzVI8S4eR9ZqxOu9eFJ+hDfDyMWofXYaBCi/eSzynPQqLOHNHy7zSvJqpWqxgjY43vn+s4TR5qNBoSCsV1zrE9/3APZ+NOpPCet7wQL7z7ONq2igLFSSEhory1lILT4pIIivQi8pMLmTKKhYLu5/mT17Bv/2HccMtRdAZ1UQse/uaT2ivI6WLE0XZmC8VMA1HviBCrlPKLq1jf2MR1xw8qWYVk+Pm9exEOJrGxlpIQjfScM8+e1Zret3+v6EL06KKfXqGcRzjpgT0I+CIuHD9+DOsba/BZoujWfFhcWkc4GIbTZsfS4iU06xXk8gWUSzUJ7DLptAotUotokn514ZoivmjOftONN4l0f/nisxgfc6NWK8HyF5/660G1UUMymRC6w4qX7uk8PKkQJKGbzs6EAsmLIlWDnQc7Ao617rv/6ygUciLLM3iVG2Mo4MexY9fhmVOnEAz6EY0kMJKYwNz0Xh1oMkDlZuB3S9V44dJZeAJ+BHxBkdq/9Z37cd11N8oY7XOf/6wClI2iZgrFWg6r61exurSs4oCKg8xORgn021vbMuOb3TOF/fv245vf+LaRJwud4QPcFbeKHY2sFxx2TE6OyztF1hDJONZWNpDPFGRxQaM2FmpU8dFv6tWveh2OHr1R0tDp6RkVbHSfJe2Ji5CjUb8vIJ7Z+toGDhw8aCTm5C506ZzMheZEpVKXSrLVqqvgYnzGz739bfLg+u3/5UO48eZjyO2sq1sQ0MZxnDeAcpUcNz9yOYbIUgrdxdb2RWxnryKbS2F5bQFTe8cwPT8m1VWhlIfTaYHHR8jaq+6UiGFly4JeLoBEYBLRUESoAfl4HEGwYEskY4JQ2VIrvsZiAqt5j5yu4YiO0DSzDtX1mFEsC9JdFEuxFj0zZuEhQ4IkuyGOmNkJka8npNFDbxYvfAwbppmjujb6LnnhC8d0YPQpQXbykKeBrmYdup4iSw4J7CyYVJA6nc/92z9ZNO0qaYaH2S7MwS5LMul/Q6/18lU8uv134k5wdMpxNSkEvJ8SYnRaOkAyqxnJwSPJGHqW5rDQNcgjJz00vSXyzdErQ9qlU+h0VfiMjTMuy/Az2IhxShgIxjRuZJYbFanKX+T6GTAYmSpWY0FQqZFTY2xmeH9JIqeFChEpxaWs9PHJD38fAdeYiNlbW5sSlSixod3GtSsXtFxo2Gs8tYi8GeqC2+UVkffAgdvxmc/9JUbiCrxBp91HtcRxTkcHSCxO49U2vvInH4bXUsXU7BRS22lkc7R1oECISjHyaYj8MtaFPBgPXD631it9nNhgOG1WKRDZXFAhSAEJUQ5bYBKx616G2J4k4vGBVGV8USm2vmXB8kIJqyuLOH/hFC6ceRTbWwsqZmm3wuvCgii9vSWEKhiOwK1sRbOOk8kpxEcpdKIaMKxGdnXpyhAN4z02z7IJKTa0CTbUpi4l/4kjXYvsNrj/dbsDjIyHcMNdszh8VxCNFp3m/bqWfCZpWQBb21hrtCji8aJv7aFerKKarSESiMBLXyQ+zzr02xoFZUkWtvaUeEFUuS9rVnLx3LB2rKhWambkJmK+BenNHOoF5toNEEx4EIwxcsnD4Eh02jU5trPwYLHPdUNaRT6Xl3qaaKIn5BdXiGeay+nRwUtZ3t6JI6ila2iWG+hU+8gslFEud/R+G90O/BGPkkho1L2xsaV7Lk4TOam0zeiSy2Y4hwGXFyMxGl9TEMBsPicCIa9UvlTTmgaRRrEdVOt1NY68r0SWaP5MnybaGtBVPpMpYmOTSSXkyg50NgvNog2ICaTVGUMgpG8F3EE3EuNRvedarQGv3yG1PAVVLKpop8OGlrFDLOR4hhHNIhK3u5/uFlsSRDhsOt94bjK1hGI5ImL8GTybKU746ffejVe98QUolfIqetwDP9x2n0RY6+vLKFdLGBkdU8wWn5l8JaO1W8pVpMY3wfPGa7Ja6CEZHUOxUEIiOYpCpYxoguN1n4RcfUsdq2tr2MnuiI5ja3jg6Dq1PvnHIT8/E73m9Tsl2GMaDaP3tje3RE8pVgo6Jyf30NPLj62NFE4/fU4FGpMqej27ouvoGLC9tY5bTxzHM0+fRiFfVbwg+WAstMLxuJSqXF8s9Ogxyqb1Bc+/DaX8Olyephogy4f++PcGvMCRCNV+PdQY4WJjIcKiC4LgWCkzVoKIgzdIxWELTpq3OZy4ePkC1jbWgEFH7tJaBFbytG7HuQsXUKqUcc+rfhIvvevl8Hs5ojOmleQKKA/JYcOVK5dx8NAhLVCO2zhamJ6aUfW+uHIVLo8dTz75JEZGkqjUirhw+RkFoaY2t5DdziGXzSEWNzwd5hqOjydEbF9b3jBJ8A4bsumcNiMar3FBR+IxfQ2JnVw0hEZZbJBsv3RtRTNhfi83TkbZUPnwwhfejanJPZiYnMHhw0dEhGRnmUlnxWG5cP48Ttx6AjOzc9jZzghRM47a7CbsMkILBbyaPVOqOlAIqkvh2D/ztrfhke89il//zQ/g5a98BTY3FzA1NqoIkw5HKyxwW0053herORnFeYM2pCuX0ehn9JAFI17JoekvRck7u0BW8XLf6LFjb+lB7uS9sBXHEfeOIB5L6J7Ro4ZFEQvB0bERjCYSRmEIRmX4NFK1OX4wxhGlnlJqbhDqDI3yT0Z6CtakZ1hJwdx9HZbG4dmMJQjpi1asjYK/0+/hRmnI93Lddro0subGyzFNJJEQMkHuh1EHGnUUx8WUWLOr5+H1wwjXD9CsH2BZkoJXuui3OrD73bB4/3lu149q7cUg3u8sfhZbzUsarcvVnAotunzX6S3nRLPQxtKZRYzvH0VojHsEi32XRsEGjXJr1EdeEO+xpkFERzRi4MFm3PllDdJtoFovIxyM6BncFUxwFEeuHsmlbjejSch/MlEszObbvY9E00lY5m/gHrHyZBdf/fgl+PiMtFtCZMkL4ubMojG9vSZuJN8DR0R8c/Tz4uFG1JoWE0K0PvsJTIyT92PeO8N6mzULsumaxjLWbgt/9/u/jUE9g+fdeYsOnFw6j431HTR5wDL8WYitCVg3ykSOzkiWHyhVgwabVAJSKENhAC1aXLEZhA69GJHZKYyMWuB18KqaAWeqYsHyYgdbmzs49cxjeOKRbyCb3pA1CX82Czg2M+nUljp2rn1eB47OyKsNhKLw+oNwuDwq7ki+z+ezWF2++oNMOxGlhW0N8/M4tTDCFwXkUho4FEjJQdxqQcDNLCAr/GPA8189j/GDQTmp84/PR2ELsJPZVtMWCvk0VmZcUvpaGfmVKo698CisyhEkBwnw2ElZYfhxQwgIx6ADaxelatEo0sBQejapdGynEt2NWqmq+889W/u2lYaqBkUnquVwm6gvIo1y8e91UClUUNwpqgil+Iq8KlHUrBaktnZE7Hd3woiA+54FnWoHlUxPVgstJgw4LCroGA3D8dfS8iYatZax7hg2FtxHybdhwR30+BANUeDABIQ+IpGgxBpKX6CZbo/GriYuRh6UzFd0OYRacb82NiIWVApVXL26jo2NHRNt1TfeZ3zOyPFjY8yCjD+LzVAw7kN8JKKcxzztRzpthMI+9NCXk72KKgrAWJQ0yf2iepfFnTGKledc33CWWcwRTWQyA6dQbJD5vTpHSAnp9CTosNh6ePv7X42jN+9Bg4IDmrc2/ahn2hjfPwZnAFhcvCIxl83qk/CKSmSKBkqFslC1yakJARpuuwe5zTpaZRvm5/fjycefwuLSIu685/nyP8wWVuEfYZNA3y0fum0v+mk3Fp5ZQbnCaDvGA1XVJPAZI0pfqbUwO7MfLruxnKhRvdpuGS5iry+7qWtXltTweQImsSJXrKhg5N4RCPo05WlUyA+nqG0GiwsrUt2zeDSKT9OtsAahUGBujpShDsrVbWMm+6u/8e/0bHPEE4+PmmLFw9Rr417MzZM3mGMwog0zU9N6CLlxjoyN4sGHvouPffyjGv80mzUDT7baMi6lH9LTp0/jzue/CO94+7tkeUAzPiJhkZC5cca41Dh9k1RPrlAoGBGSRg4PkbJTp5/CxcvcUP2IRoO4cPkpnDv7DDaWN1AplHXQUyXAESEvMGexs7MzOHvmLEZGR8SDWlhYUNFBtC6dZmHCYiusw4QQanYnK+K6z+/Te5BMWKGxFkl/X/Oqn8KLX/RKFRGhcALjY+NIbW+Ic0GEa3VlA5MTk+pWqJqsV9rGhI9z+DZtCFwybQ1FjCM6byZfXUsFwYgDn/zsx7GwuIAbb7kF+w/vRamcg8/lx8hoFOX2GlqDMprtOnPqpeKScpPeR9aOgXv7dsX0mA2M1hAmK4wHHgsbdqSUoROarVf66G7H4KwHEfAFTExKv6d0dVpg0GaDY43R5IjJD2HkptOpopMbA/2D5JtEkjFlzYz4YHbbEIlQllm3I65OdmdbvA4P59c+n7EH4JknozdjqWAkvmacYVEXbZSRKsD8RBb94rvQvJLqN9kMGNat4ZK4HIjQ7+0fIVLkd7Cj5BrbzfIatHpo52sobWzqZ8SScViiPliDxhfq387LXL8LqadxMvtldNCElQ2BbVfpQzNI2ioYXiU9rIguKRHNCtTrDHy3o1RswOuhtYdrGAA/EIrAZUOeH0eQg54Nlp4H9VYJtV5eHCfed/K1TOHE9TlAgFJ7Fe49tPoUWRj/Nqmmhu7XRM1IHKcq+onP7+C7n16RsTG95GhD4g+ENC4kGb5ZL2Nra123lEguEQAZlmpM7BQ5dnb2OD7x1/8XDuwL/lAiAotIILPd1QEeD7vx1Y98GItnnsYdd90mVJxQHs2dN7fSKDO6jKaPQlvNoUefI46W+JSTFEwjRRofat+JRhAe34/E8ZciMDmBxIgFfjf93Uxrk64NsLoOFPMNPPHIA/jaVz6DdrMo+wuO8ulzJGFPLiueGRshl4cJDNyvqcZyCjXkeyInlc2MkB2hzLyHpkkx2XbG7FLIudA3Hslsr7jH8+AdEtuGYhXuf6Rt0Ky0UM7httdO4zVvv8PsmZYOGq2K3hO/hr+z0ajA7uzDYXFiUPQouoY5geLDWlz692q1oIKpUMkhSDPhLiNSmGjhkfq037KgVRgqCN0uGeGWi4x5ccAd9CLg8yo8m6Inh9WDgDeENkpIZXa0ZqlYdMONixcuIBQNoGdhAdZGIMxoFRKszciyW7ZiPDCFDvlKmSbK6Q5KJZpqDmD32eGP+2Q5QySD6sBGtal1QJ6UiiwejBQNdbrwu1wIeLziRSleKRwQ6irUj/5z6A45ynyerNrneK3Jd2URJE+svg2lfBkrSymsb6TRZCqHLFaM1QmLIW6mnIqMTyYQjPjh8tnR6nTlo1iu13RecQ8kiZ8kcCJcrRYRUY7GzRSAPDEWYGp8pBK1qyng97Koi8ciwykQv7eNenNoNNozwid6Gd77/lfBG2J1zjgkD9wWP9ppCwahjlzVa80C+pau8kktXTf6vHRdkvojsDOiyd5AMj6BwidyKwAAIABJREFU9Ut5OAYBrCxuIRTx67MyzzM6GkG6uoBWN4vWoCmj0nqeVi8RbF7O48KZy/ipN9yDaCiKS5cuqFbgiL1YSWN2bhIOewCdtk3obqdnweLSiuoPAh35fE5ImopLhw1bW2kkxhJC5Mm7IneZVCeOKBk7xNxh2rlwCijPyKEpMm8g7VpyuRxGkzEc2h9CvrRtYpG+8eADA0roOdNOJkY1g6X/R4BoDAbi0BBCpx8O/VnIph9LTqooCUXCyGTS+M+/9UGUKgX0uk09lSyc5mb3qOB49MmnMT+9F7/5Gx/ExOS0OF4stMiRkHeXnT4hjFEg0dCpB5aKQaoaOOctFnPI5XPa1IlAXbx0BrBW8fijD+HiuYtYW17HkSPHcN31N+Dc+TNCUFipsiOoV6iICYlITVI1Ua+N9XWhJZk0q9G4FED8natLa0Ly+EfxLTaS/psYScYlke13bbjntW8RPLh33yFUimVcvXoe+/fuw4EDx5DNFhAMRFSMkttFI8SBdYCBs4dGpwK324dKpQmnr4YuKlJX0fm92lvDwFKG3U0FlwWVGiWiPW253PC4eXNTZSdBx10+lOSukftAyw0+nCzaqHCiko/dKDkHXDRKaWBom/7uVUCn0+GHA2E42lH0ijZ0qz20qnVUqdDxU6bNit48nInkENJ1OoRGyn+Mflp95hQyUoVS8P5zC5GbFostchZU5fe6yKa3kd1J6etoCUKFDBFSdtKMVJBRnYcZY0Y9xBNaoPqwmGeHHg1HVACQ10Pqqjl4zYiLiJrN7URsPPYc4ZmbxdamsdSY2TNpOD+dAeo7RRQ2KOe1orCzjVa1oS6K+0to/yyie8f/ldZZP0Dk/uV0///xoxh7w11CuMFN+PdiPYvvrH4S6caiCO8avco9m9mEVO3RkJGqPWag2qVErLFr7fHaBUXa5XpksUwBC+9LocAQWbNhy2jRQeFIR6gF88LYAPDnurgmlY/CYsQuj6BCqYh6leMfO3L5tOpp8os4+uNYixufbFHsQfzDHyxi8ami8k5ZoPHwjCUSOnx4UHeaNWVe8oAhoZqND4s7u5MjipYKLX9wFB//i7/Ei563x/CUdF3M9cnngVKefFQ3zt//VTzy+U/j8PV7MTYxBqt1qBhjWH02L/sZjVnoTm61yXfJeH+Z8N9axYRuMzrMn5jF5G2vQmRmGrGkFR7ShYb3I9scYGV9gEq5iycfeQhf+PRH0WoWhfY0G1XdBz4FLCDy2Yz2zkAwrCmBpOZS7VkwObtXXmc7qW2N5thxiw/pdNGQQAgwkRBeE6nfZIXwA+New9diR2RyHnVVxJnnhtNHkOdD1wJnuI3X/YcTGqlZrEQL8opQ8zoD6MqzjmS6FqLBJJwdY2hs91gUAMxRm9vqRmGnKId7q49fb8OgZ1XaB+PNWGyQn8TPGYuH0bV20bV14WDEDpu5RguBQFjNVzabxezUPvgdEayuX0EXTU0VGCZ86cp5+EMeeIOMlXPoaXC4qdykoTEV1B544EW90ESzWEcr3UdmtYQSEz9cJJW7OJmUh1aaQomtPDp8j7uFFq8VuaoMbO714XE44KYFjnUg1ThjwkhFIUKqvdHSF82CfDlyTnlvCGiQ30XlH+8HfxbH0ssraaytp3Uu7Drsc7/n/huLMuJuFtFEUEg0/3R6NNvtCqxQ/qjNcCN53ubzZdSZv8iYIDbhOq/NWN1EU5mzQ87y9M5yOxGJhjUiJY+ZzyFJ9CzQuKcTIRyZjOAnf+E27DswNrQh4rQGaBTbiI/F4Q240AUNh43Eo1NzoVtxYe++2+C0RrFw5lmsLS1g0LZrvEczVBaLW9ubKoxYEN5y4kbYXbw2TdTKHAm60enZcOHCNSSToxifnEDIF9AzTa4UBWmk8pBudO3aRVxdWMZOit5ndK13CQ0OEEHzkD9YQCIWV34jP+vOThajk6PY2UoZexGOWTn+dzlVZM/OzGJ1bUXNHq05WOewAE2ldjA+MS7F8YkbD2D/fAirmytGcf+dRx8esEoj/jo7OyfuEjkQfn9IWVA0KGOkS2pnGwsL1wS5Hzt6PXz+AEKhsBbJb/3WB3Hu7Cl0ugyIZEBmC+Mjo3KJf+B7j0mO/bv/24dw5PBRbXRKTCfawptFhaOLiqW2TPxYwClOgnb6JGRTIu4moayir3/08QewsHhakPnpZ5/VA/mGN7wVR667ARcvnMfJk0/i9KmnpcJgd8BDg/4c/khAfi+XL17C3IE5bYKlQslIY20W5Q4WaNqWzmF0JKECh9wtjgOSySRuvOkWHDt6Cw4dOaLxnDdsx+rWNamXaNJKHyuOXiljdnu5VbdRa1YAO3OmcoK3nU4PeoMGBn0iQvzsHJ0x+ZvRGQyHNQoPmTRKAm2iQ3iQcdNpt8mXokqHdgj0sOHh1TYqFKtVYxLen1Aopp2bmy7DUrtdkj1DsA488LvG4bWH5YjOdPVBjceoBasLy7rmFAfQ74dwOIubaCJqNnC9J8OBol0EN1/OvsVJGCqUCNsOesxAZHQQ43sYFl5AamtLsnwekr5QSGNWXhB+Dq4jOv7LRVrO0W3N7o0VJt2W2xSuPZcHRw4KPxs3Vl4r8r5C8RjCo5HnKouttRQymTwOHdsnTg5f1UwJq98/h+TEhAiLi6dOoZwvaCTK2f/8i26Dfzr+/3Gh9cNlkfIu/pGq8R+XTbv2C6YM+he/hrwzAz/8zy9t7O0O0CHSwmh7CyyqbwyX51vXPo0ruYdUAEciMaM47TS1MVLhR3NHkre5DliA6RCQKzztXAyCQjRaTuwWqveq6vKJYnJUTI4CnzF+DQt1Ezas9sDEhcCMJ5ihSZIp9x6OrdiomILcavL/LBw7dwAnUFrw4fO/cx71YhN2N/cJviereBVcxxToyNHeOkBahT5VdDYhP3Ro55Xi4dOod/GHH/ko3vS62/+nC1eqAbkMx4xWdGtlPPGFz8BWXsHUbAIuN4OuB1JOsTDkgUiujbyj6HmkwtDk2BHZDYSDCEfC8MWnMHHrq5A4MAfGbrpsu2ugj+L/zdl7B1maned9z835dridw+SwaXZnFxuQgUUgQZAmSEKCSdkqShQpWxRJlGlb5SBLrHKVbMulctmUSmKREE0VKSaQIESJCAsC2LzYNDMbZ2e2Z6Z7Zno6p5uz6/ecr3dpu8p/uKu2dnemu++933e+c973eZ/Qi2vllrS/29WzT35ff/C7/1yd1k5EYj5EHIJQYXtr3Q0ORRafx5l97AG7e54+xFIp7e5io0Khm7ZsHv8qc8nAzYZh5A/a5Y6c+2COQfAxs3eaR4iUdf5QERE7ijQa4rqeNd/lS19+VHd9YFrNdsOFA4R3UhrwXywUs8qlSypmxkP3NAy+ZtgjYPg5f2RWO8tVxboJqdBWspRQswlvqOFRYbcVUNSR8bKJ6L1hzwccggGQdaNuA9TPQ+VTJTde7XbwTxspjWpx/piDjPdqm8oUUzZWzmVHzKnJ5BNKZuBJBRNpsgnbOx2luxk113vaX2sZwWDUmS8X1el3tFPd09rqprY3Drz3Dbp9W0t4+MpIj8Dw/kBZUCE75Mt0FhoJ0CzH4vge9D0mRVjE3xdyuJ4Hn8NgpBviraoHLUfd3V4N/otcQ8dgDeTpzt13zWthcTygwF2aoYz1nrv7Ne3s4T954ExOvKOgrLBO4SFy9pgMz/WLh9YCgMKfgwbWfmMYb8PNSrho48+grHC+H3L6QAI/8JGz+i/+x5/Wzs5GiNYa9B3HlcKQN4shb9IiKYrl7c2W6lVyIDNaXtrRG6+8qfvvuce8ZZAlRpQnThw1Qn79xrLvMQkWP/8LP6dXXnrJeaNk/lKwvv72Ze8Vt26u6Pz5B31WcL9IeFm7s2bhA3F9lekZ/eVfftfPJekph88KJqMbGxvhGiluIGd+blaX33nHHOzbtwFliO1qGyWnQFtZWXZxVm819Nijj+rym2+H/ZA4sWxBRxbnde7+c/rgw/fqT/7oN3TQ3AvJGf/uL785zGaYQY5bVkshBDlwZmbehzjd6K07tzzGwUeJDasyOe0RE6aV2C78y3/5z/W1P/59O7Zyw1ksqD9+6LOf1gsvX9CN5Tv6b/7r/16f++EfCR0VclVv0kB5EMMLwS+JfMEmo4JwYPA9VPqQ2oqlgq5cvaLtnVV945t/rGtLV1SpTJmU+NM//Tf1uc//qC5des1Zgr/zr39T1X1gv4KuXbvmhZsupD2LRuY9OTtuBI1RSbGUM3qHHcTazVXztGaPTKpQzLiQOHXXMX3wwx/SuQfOa21rVSPTWbWG+4qluiGrLw1i1Df3w91krG+vEEaYFA10CxRFdGw8bGx2cFA4MGIgLU6cR90V5rsmNHreG+BjNk9HWlixFzxuONyCb0oY4bIh2qARFDBPzANuxyH+hlDTdotiqqBsYkLj+RPBd2oIBy2hTg3iZUzdRlu7G3jUyAZuRrWAv0uowChW6NAptCCaIuEPvj0hTy4UhR7/2ecEqTMzfP5NSOltbW5ueoSHCjOZJkw1dFmpdE75UtHFm12kMYLkMPYGGtAtxkC8Hg9IqciIB2VbNyKBxlWqTGp8btLXYXlpRRtrW5qdn9GREwvv1Ss3X31H+WRGlZPHpJ2qdt66bKED7zO3OKMjn/xAINr///o6LJD+7z9vRCCahFJkUDi894bei8t4/2cO+TlhcApXInozQRwWpqWe6QRXfGWjQ48L+f9wtg+1V/i+WFPqVxkLAc7GAy+thB1HeO0nXv99vbL0XVXmykqX0u72hop8dvAEKuCpF1SZrHEKB98/1juoLfYPOJEXCm7SyJ4DMSpCbIcdwrNgtDuMDIf9lFVioF9wTIyaGGVpeXSVIbe0EwKA6Qa3d7dtMsvaanSqHv+/8bW0fvAn19Xq7Pkg4QsTUsQT7WbDzwudPLI1vKUoQPCPwpON9QoiQPg5MvV/9I//qb78yz/p33Hp9Rv65ree0iuvXNDW5rbO3nVOv/LlX9TCQkHX3l3T+svPKFddViEPrJp2oYUnHWsW/gaCom4Tq5SWbxGeSaVRDvec4qUZzT76ec3ec1zoXNxARAhatRfT9ZvS5mZTzz/zlP7sD35DrdaW9wUKVThntB5wYzErJsILZa6D4pNJj+VB5tk/+R4ODwqh0bEJNzXU+DzngU/iNs+NiqOIosxA9rGQb4fiLYyNzKVzqRP2GAslMGSF6ziAXN3VJ3/iLn38SycsnoD20W+Gw7sfQywT1/TYcXOn4tinocBsdZxWgW9bOTeqy08tGc3MzWYVG+1rcq4SqVDlMaSJ0oQUo0juxxTvBIL86HQwx7QjeDOmfgeCOPtQXKNjY8rmCm6mybJb27ylbqzrfaZeaymdJKKnb+oF33+wTrBhXOVsWal+StX1hvbXmw6NbhO/U+CaVu1lBcK2t103igqKBVfK9fJwqIRNviUSHLm3FCt+/6Bmacj8JDOw38MvTRoEoBgt5rNBlQuyREwRi8eNQNvo2Z3bO9rdr1pRyJnC9x8/NqmzZ2ecZoK4iHE4RUCt2dLG1p52DupO1UC0Aeea9cE1ZMoBKZ7rZpPXRMiLxHMu0DHCvUZRiKO7R7kYV9M8dLpOKwlfMbWbXX3qC/fqP/47n7VDwNwCRsbkOJKRLIcw95tJDdtp5dKT+spv/r5url630nBifEKvXXxVCwtHLFYbGxu1we/Zu05b1VgZr/j5ZxR55AgelOSUymscp4TX33hdH/3Ih+wewLm9f3Bgg2rqFzKIQbVAsyvTUyF65/Rpm4dfunBJr756QYVSUWvr6y7uGPfWmw0tLi7qnctv+882tjd137n7dPvWLduMUPjjSoCb/IULFyzWo/jEWR4k8p6779bf+fm/pSOLR/Snv//bunjpKXXxZ2TP/Z0/+bfD48dOeWwIpyqRTOvda5f9DSx+uEBnztzr/R1IjxuE8scZRf2hpqcr+sa3/0L/0//4a7bchxzo8VG/r5/4iR/T9Zu39NRTP9BPf+ln9Qs//5+5YDNq0+t7k0DJyHwamI8Rpl3qux0vGroaoF/GcPhpIL8E1bl8+QX9we//rh566FENYwl9+MMfU7VW19bmltod1DIdXXz5Ga3eXNHGxrZh9/JMSfE0Ngn4eBU9hpusjHh0BUEeZUq739WJe46oMkdEBkgXhoOET2atAukN6mp0cZmHvBhGJZZGU2TEk0b+KBQIhg6k74AaUFzZKM8bq3uHUDh5A6Pwoutt++9Nt4rCVx2yit9QRK6l4majyiKFh7OC2afz3MJBFyYeFGwpF47cM8/eOyklxLhlXNn4mDIxfHxSivXSysbLPhx7ra7ijAGdaRhQJVRhjoAgKf09N+IALcPBcMEX7I5M7gzdMK7LRCo01K4Te9QwSdmbJHyVDPA5gaYBuYPczmZkmWwpxLo49gObAMJakXbHQoQR3WoQ2YSuDkk2m36qVNbE7LTv/8HevtfIeGVCiycX/Jrry+sarO1r9uiC+ng97dXVqh4oPj0ucQ2nRhTLg+v9f339v4d27+NP9jkPRVSEWrlIQo7aDI1HLGWLQT8frjBJS8nEhXdnAAxCgCkcMv7fxTUds8Ul4YDq1fGES0rZhD3LVEhYdt/H/Thaa3T4vA82UEaxw87AogWIzIYpGcfQteZiileAWWN6dekZPfHiH6k0lVVmImZLB9tsBN+LKJKDZgJlKAjmwJu2PYgSMeWxKIiDKoWcVA4U+Cub17eVGU1pbHbEzzY8QtAxihyKJu61jTrZ4OPc45o2N9ZNHQhjcwp3YjeqDrfm96eRqe9P6+V/09bNpRtqtau+JoyVx8YngqrZcSwDb3AHB9suDClW2IApxhgVWU4xlHZ29/RLv/oP9bN/86f0r379t/XnX/+6VlbedTNEQXL2nkf06//iX+jEyTltbu6q1ahJG7eUbq1L9W0NO4xRqecY9fBMB6SIe+0RN/w20OphVpOPfUGL5xZ1aAEXVsxQFFmMC1dWdvXsk0/oib/4Q7Xb+14DROvQcCIo4ffwfO5sb/hwhPBO8YTjPdcKJRRFltWDXKtsVrlcKeJpBfNhrwNEKShA7c8UvLMCv3EYWWtANj6MXaIoYEwUnOJj5p2GEGJeo1lv6vTDo/q5f/wprw8KSxYwtAgQH0aDvaa0DbWiOOJnMTWa0NTChIvTbquv3l7Mo0DHKSV6ShTDmIZHCjI7HCc3KTgNDBKqbdTVaDfcMA+J0sFHCRNTO55zM+RJAz+Tzqe0s7OmBmPi0qg5rge1A01PLjgqioaCz//vf/vPNTM1p8npKY2NVpQZpl1ora1tC7Ct1idybD2MxJo9F2txN4Ihf5BCy6HZeHXRmPocDMgvCLF5qMQ+Dfqqd+AAw0nManSiqBH8tYpFP/ecG7bL4R+2iU5X21tVbW3u6fbtTRdO5XJeZ08f0d13Ldo+YveAKJwD5VBv44LfbWt7v67rt9a1TtB5MyhJQZHZf7CR4Fod8njZu3kGHRLvsxkrlaQLLfiFzXbb3pkUgE4JcURTpI5tdHTuQ/P6xX/w19Rt9ZTKxpTKEZWV0/Lb+3rl2bf0wLnHtLte1fPPXbC1D+sa1Infdef2HaPXjPsm8ea8eEmj42M6efKEFheOOF1hYnJS195d0pmzZ/TCiz9wbVDMF3Tm9Cmv01dfvajZmTltbW87K/j1117XscUjOnX6lK6+u6Tr1687M/cDDz2sxz74Qe1t7+iP/vAPdOr0ad24taK52VkLHCjMHCWWSur8gw/6vWxtbmjv4ECnT55y0bZ6546Lft57ZWLSIMCP/PBndPzYCT3+ycf1xDef0O/97r/Vgw/Ma6i6SffOwfitr/7OcKxSsc8Sdva4na/cvqY333pds6Bana6OnTzjsRYHa6vV0+TYvKtWrPunpiq6uvSGfuOf/Ybt/A8RFhRHP/TZx5XNZ/Wt7zypkyfv1//w3/2aRsqjhn7p/sgT2qtCZg88Dw5wNgpUgBRhoF0UZlgHoIpqNA60t7+t1197XhcuvOTsotNn7tZHP/xxLd24pjfeuuAK9ejCgr7+p7+n2zdXdWd1S/c+dlInHpzXucfOaGpmxJsbSBQ3mH2HeS8bF0Z/gTQdFEqelTuKJnAT6CqZ+zOvpcgCYXFnPwjutUZ9DI+H/KtAhQ0Ga5lUIHzzWdmAQbsYlxpWxI9lAFJANh8cNaDmYKxH12FX6+HAFXsRAnEs5JDxfkGdqMZNWI4lHDNAQcYIyLN6G+lJyVhOqUQhvN9uQul4WdnBlOZLpyzt5SBKDDkE5dwnXgMjOrgu+WzWZGIQRxdM7o4Dtw4uF+8lKAlRPCLtJyqhrk6zoZbRhZ67fsbS9uwqj/ow5jAEimY8zC7DJg0iRzFGh+6Qc5CtSH4O5w6CtMtJDpgsIeEZxeCLYXfhQNi+DekW5o+oPDqi9Tsb5nmMEu2xte3Yp0K5FA6N+SlpDC+oqACmIKHYMRcsxM9wgFGgBMX8X0WfIt8NCqvobyhqhq2gPOq3+kqAHLA2XD1L2kfEMFCsmPI4Iii+SCNiU+4FkjBfXn5hnBOEEzY70jAZU6KQQqoV0Br+3EFmwKJRwcZ6JXnDBbwXrn3IhthF22UZgTCypphiuaQSlaQOBnv61jv/RvXBWhgfOCqN6JWAXlHMOnvTCFEwrWUEaLFHEkFEKBSdt0fTgWM50TFr+0oVpZw5VDHFhtkQsZRnTByyCB2sjPFtD+VTU9eXbpvoOjZRVqaIoowsxY75V3xILAyufzen1/78tvZrm+Z7gkjwQUuj4x5L8X4ho1NEMM4AueBZxQmeHDIX+2mcySG9d/Shj31G959/VM8//aQ21287O7XTbiqZzmkYH9FHH/2IfuwLP6bZuSnz0hjzqztUfPuGhqsvKYYqmAF8PByOlshT15rzGfaR+PzDuhUv67WXf6DiSFmf+dzHdc+pKdX70jtLfS0t3dJT3/uGnv7L/6DBIMRVMXiiaWVvpukBsd3aWPPzhds7XDPbVaCwg6TcqPt5pEF1RA5O9Wn2tmRoxFxj0RQibMBAtedrztulWA0u/CBHgSZg37HIW4uDmB3Ndhyg7x419b3nV46k9J//zz+sxWPB0JJsXCxrRrIjKsRL2txad2Pb3BronYvX9OiP36viWF7NKtYvOIYn1avKuZC9RF+Ld01bjY5/H5wj1i5WLjyTxWRJaZU0jNb/5taGm17QhXiKsolnDFQ+6+kGBGzU3pk4/DX6jDDSJKGgkK0YeWVdH2zu2dIhMcgoMUirmMxr7daedrersMm0U9/VfpWIGgxJBy4iHewMd5EQccRHg5hyNH4II/ygheeIa2bUlmek11etRVhy3FY5FFpTU2NGjmjWg0E0e0eAszlXoMfwujwzFFnExXCfaXQovNbWt8w9mqiMq1jOafugpmu31nXtxmqw0KD5GNKAc54w4WDKwt6KN2HY67iXFFOsC/6EVBJEFtx/N7kU791QwAeuXnD0Akk7ftes/vYvfUE1YolU1+KRYxrNLxjZbe0ldPvajr79ze94LZ49c5feeO0t3bx1y3F9jz/+uNbW1lSvH7jhn5qe8u+9tnRdyzdW9OAjD2tubk5f/9OvaQLOcCrliL+XX3pJ9567T1OVSe9D/A7Ghfw948ZKZVyf+PjHdeXKVftbgmQzOp2YmNCXvvhFlYoFffuJJ9SAMwiHCkQ8l3OhPT05GcXyBVQX3igfGs7o7Zs3NVGpKJHK6dTpM5qbGdf09Ixee+Oy3nr9sr72ta8rm47rS1/8hA6qWz7XPW34yrf+9XBvd9sP4eb2pjlA3MBMMhQRjlrIptWLBaSKA5gDlqqz2ek4cqZZr+sbv/cdrd9cM8mSjRgi+d1nz+jBB8/rG9/6ljeiX/7lX9HJ06dN0uQApkjgwLh2/R3NzR5zcGQxXzI3Kvh0oYqgMBmqUd+1oVy/19TW1h2tLK/Yc2eYGqhcKWt8YkR7B7dtD1Gr76g0klVprBTg6amkZo9UvAnQWdvR110aVgEoLuleUUkxGgkqGzYnF10+n4ZKk73G9WgfeGRId4lfBt0KC5FOgCLDY61uGO9ZtRXJZW3i6LFbzAucBUuxRUHFvNmcjk43BKSyGVJkOEOSvKvgHeSHkAME+LjViHyBgEQ40IE9Yua4sJliQcEYo93hexNK9kuK422SKirez6nfSShHsRUr+D0ThooEmns3NT5hKw1GQVx/DlBKgnQ0Mgj5cYwvw+wjxN+EQ4FAaSS+HhH0GKfU1azWbBALn4OHd3puTtkCxRyHL11bx+uFjZ5CmweZbhyTOzbMoJBiNNA1Dy0c+kkf0lY+0jEkEw4sNrztUUhat27e8ajygQ/cr6svXlT+oKGFE8dc4LgoOz6pRIl4mIg+stVUbLftEYIpF2w6KDJH04oXE4FU2u5rWO8p3gscQ2GUHhGZKbQGDZDgrkOwk/msEjlMFynAB1I+5qInlg48CDthhOcwKoi4hcEg0OWbiyJgwL9S4gVA1MiXGwCQh2bgioCaESll9RvLoR2NFDmUEEX49I5JTClQNrUGipdiqg1r+tbVP9R6+w2LBnCShgtTi0wfudcU+jTq2IZQPIJoAdcjJiGai7xLOkG2X9YxXA3WDmsk5KhytjDujhlVMsIVC5wP1gE/C2ewsd9Tbb+ubCml8gSE1zDSGPQ5mJLqbJf13d/a1N6dXe3ug1YFdICRYcF+d6Fg4HA52Nt1o8AyDdE7A9WtrG2Zs+S1ZjS5q09+5vM6euKM3nnzTV189RXnqubzI8oW5nX22IIefuQDuvvee1wAIExBXXTsxHEN1q6qvfSskgmajGCpwr5wWH0Pux0NRk6rfP4z+vq/+/f69f/tf9HKjRuanFnU3/3yL+tTP/YTWr62qu/8xdd16eWnNBhiVYKdATyZtrpGtGjIwuepNaq+3ul0PoyKnN8I5yqQl0OeHx5U+B8xroIGgKIbxCjAz27u2KON9KFajmJOKFLt7xTyltLJAAAgAElEQVS+eJ4DaT40hjQdFG8ekUVNECPAXDmmX/gnP6QT50adJkADizfjbOGo1IxpfXdVqQzrnT0xoUSO8wGLm5QRTQjoy5c3LFxi3R25e0ZKocpLqdcYeLzbHTQ1U55XrldRZ9D2WBCrH9SAHPrNXl2r2zc9nYAfxIiP6+KgcxcIIYvX1Bau005Nq9fXrCKEp3vXPXcrHc+otT1UtzrQoBXX5nrI2K22WtpBpEGIeSyIBhgZ2liV584pGUkj1cV0RgXoMfBWJZ9xcOQw7mW/gORdswM+hc9QpbGiyqNFjY0WbI+BQSZrLJfNONkAA2nuPecBxRGfC2+tarVpFft+ta7N7T2bsPLcVhsN3bizoYN6I6DhiCQSCeXg+QIeMLXo4GUYWTowGoY6AtLVaPpnMvmsFXY8QygSgwddPwR+I0fymRbwfH5frpjTJ37kYX3k0x9QLJFVbbOn3bV9ddoNXb9y0xMr0KnXLr1ufvf168tupDkruHa21shm9dIrL5umwu++9977tLp6J/DS4nHzoKkLVlZW7LfGeyOT8NVXXtHiwoJOnjqpiQqB1h3bR6AGJN4OpSnI1PETJ7Wzu63z589pdnJaly6+oZcuvGLrJ1TA21ubPms4lzC5nZulaeiqMj5m0d/MzKSq1T0brfIa2HFMTM7o1s1bWnr3uqPvKER5b6dOzOrRB4+b4x4UvQPFfuWf/uKQgEUgOG4iVS2FFPN9SMK3b6yap4PqAvUhTH34FlTgSEYdpRHP6JlvvKh337gaoUQhY4zv+dHPfU4vvPiSbt5c1Sc+86CO303kREHZdM5jBDLLgA+n52fdmVQqk2qzwfRaPoj6naFmZ2e1sbmlXDmQrYHwqs1dTR4ZVz/RFgbVEKuphbJ5NjmqcvyrmEFHNgqd7ntScuBjkCI6Jgqm4D4NgsQ4NHhicFj5YbAxKOdmwh4fFAtIdulqeQ3epx8qFqXl0+GBMok9wyYXlDsuQHkYTQQmmyvqvA8X7SFYwtgGxRdZlMD/7oY8iPD7wdMFzhpwpFPYHcBLl5m0kIBOnQ2ffggeHdLk6l5X/XZW2cSIyrlppfr429CFZTToxu3czMayv72ng204DSUdO35UlUrFB6Jdui0PJzcubOBsImQdurt3LE8IJLYUtl7397OJsRE7A43iKJ40n8HcNA4/EEyK2yECimBUaoTH0uaBymOjGqtM+PMA7ztwttPxaJmDyHyjKKON60tAbuggYlrf2Db6ihoVe4/anS2ltnbMlwFCjE2PKjZZfI8/TtHSv7KhztKqBrgpxxJKY/44NqbhSIkPa5dq7CXMt3I2YBAMKEllyOEes3t0zPclesYgrjK+y5DxE0nlDXpyeg0U68VD0UNRws8xJ4Vy5EIM1n+ouMxtomADmeLPGkMNOmGsY9dQrEgKUZHloiZ6jQiNPZxsspg5yOlwyT6KTwJfSS8vPa8XN/5MvQHxSFKbUZEP8ECSZlyOySO+SCB83Gd1BioXIGOn3fWBxBLgzbPEm+S+x9sjVhDHCz3lSqCqhC7n1B3QJQfeHXtOLp1XNk6hFDeCjb1Du79vLouz3Ri/D4u6+OdDvfHUqtrdA+3v7viZgwyey/PeaAZC40Ijh9LPzyZjSqtWWcedkIPoODEKc5RMwZ7kgx/7jI4cPanv/eVfanV1U7ncmIqjJ/Sxjzyku07O6cSJE24+QEA4EPK5ospjI6pffUGd60/blZ0Dw+gLz8NgqGZqRqPnP6VGLKff/o1/pa/81q/72bXdQj+mv/X3v2yU9pUXnvb75OcOlbugfERSUYTWD/a1t7/jNU5KBG7tvia4nON35L2YhItGELLYaDI0Q4E/GQ58ll2cohZLnxboTzcgcJH45VBPYS4XwhaaDcb4jPBQlbpghSJAtFLSIol640B/7csf0qe/cLcOmgceXYFWZvtlpwng4G5BwFjOLtpE33R6mCkH6wkQv0x3Wr320Erh9gECqaSS5Z7XNNdBnYR6d0p689IbevTjD2phcVav3XhZ3Tih1jn14wMr44lc4T7g8QbPE66wi3+vA/bjsG9tre9odfmOFhbnNOgOdOLISamV1J2VmlZvbKm+01SzDW+npfXtTY+vzZl1cAJ0hzAuFnYkNHZ2se8rk0yomA3h5WwNFDhcs8CNY7As1duImti/KGpStpwYHyupBCk+n7NdBU1tNp1SEtFJp2flHUXf/h6JJjVnIcKbavcG2q011Ojg2XRgKyI3/YhUYlIRQ2jWpPm/FFmErXdcpGEBYcQQhX6zY7oJY1pUkqF4J+qmHfwLoba4sQsom2c8Js0Dnw/0s7/4U/rsFz6ryviCXn/5bW3f2dHVN9/V+uqGyeHL15d1/eqyyiR+jI876/jdq+8aqADZYkx5+86q0SGCnlHyUWAvLszryuV3LFbj8589c1Y3V1acYhOilFBFjmlledl1C4IrxoeTE1POYWSf4hwGib6zvu7a4bmnn1F+pGyUl/OiMlXRm2++6REipue4BrBPgIiSuUjtYSeEgwMroFHjQ3XibFtZvuXpG3vo4ty81c3FbEdnT/E9FImRTcrP/Zc/PWQsODEzGQiV9Y4XyfrqpmE5iIuZQkapQlpJMpNyuO22lM/mfehCEOTwefPiVb158YrnuJYKw61JJvWTX/i8ri/f0MULb+i+h07q/AfPKJvJhbDRWFpHFk5akcAF265uqBtrqY+nT2rgsSPqAy6UrRA6e+oNW1ZpGEE5fOBjIWDU3C5gQM4eKwGiEQwbDUREEKEIsjJaxcEIdErhgxT3PXdkRnFhJOaDaRiIozwtFB7JOH4okPTrhvUdtB2RSuEyYOh4KGUFDXL5MIQWGlM8BZ+FgjEUdHRtvlZRFxy8TIbuZg5J7v79llcPDEpwMFERGjXjfZqsHkaPJqpGaka6gVA4wvFIKBMfMy8hlxh3Zhe5UYl+WYNaUr0aiQBl9Tst7W7sqJQranp2MqgBXQz23bVxMJIdhoHtoWiBjczk4i6S+aoRTscy9QIZlhEfyJ6JmD1Q0UDA5bPaEBL7DBAw2JORHJ5OG9h9bHLC6lbfJ0YC9vwKBqmHv4MOg3/8fuIBaoc4yuFbKo/r7vvutlhh6+U3lOh1VIaDcXZBGgm+YObLNfqKEba6sqnqq2+rsbejypEFlReOS+OjGo6kNCyARoUiynYJIEdhWmnU1bYcuNWn3neYd8kNVwv01Hwn5q78zFBDbG56wagI+B6kC64VBZQLLtZyG+4WI6mYhu2wifqg5P95DyAQwGK4+1MAMrbENZ/1zm+25DxwvHyYUvqzlmkmUjHFJlOKZWK6tPyynl/7U6XSLTUabS3fWjGMDonbIwY612zRI4vu8MDdamqQUGV02hlk8GGMngwp9DMq5MpKdvLq1mOqDzaUyIfxdyqeVSYX0357Xf0+2ZdtP3vJRNbPMM8vY0+rhtubvp8BnUlo41pez/zOjvY3dtRoVT3aZs3jnWWkBWIy3kIohmu1YCAaEZKNYg7hp1SDmpWRNMP9yGy0UT/QoJ/QybvO20fHApLMiFL5RX32Mx/XY+cXNT+/YAUyNAB+jlFhtpBRZ2db68/8vkq5jnLFcSWLE0oVKorlSxo9e0qxQlZf/d3n9Gv/6L9SrbEd1GjI7dstTc7OeswBosszQOFHgXroSYfZab16YMsMj/c4gPNFF58eK2PCSvGVTrugPRSt8GxZXUXTZZuGmHI4uB+uQby1mrxmyIIN/8B1C1FK3u7MxwtxRPw8hZYFMN3QcGVyweeIjMVP/40H9MgnjqrR2dHcsTkXojRxWCD40GZhp1pGtig+kCaC8jTaNQ27OaWaZRVzoxo04+ruSpPjE7q9fV37iTWNTBeVbuGXtKthuqXSRCCWd/LQOCjKaNpjLrKgmwQ+bE+V0aIbXVCZag3uTSCcm/MKT5D/7g01N7KgmZF51ffaur6ypld/8K72N/bcDO7Cy8EKpgNSF643xSG+b4xBKNLdfvG72M+xjaDpiXwAOQMpiE0foOi1CSj7uOf7zmwdGy+qMlZWqZQztSHPaNvjrKC6btVbqu03tLdX1d4u5PaeuoOY9mt17WKi2SGQPTT0bAekM9hSAiK57VoOeXmMdVuq1knq6BuxJqcvTK4CkgqQws2nAAnFe2j8rYSM1O3hGoQ9LmQjDvTZH39U/9FP/bDXJIDM/OLdmizN63//J//cSQrs1Q89+AEtXb2mO/AwC0VzqIhmgtwOWnXsyBGfs1Bk2Kl293Y1Mz3j18CQ9/XXX9fsLEkuNe/pRO9RrLNmSSewwXKzoZnpaVOT4Ghi1/DAA+fN9Xrq6addM1C8njh72vZQ1DwguhRFkNiX3r2iqZlpU3BAvim0cKifmpjW+sa66x/2cDy2INPj57awMG8V6yE39IMPH9f0REHbe/te41b2/q1f/KkhZpCbe3s6cvy47ty8o1K+ZJdvSOhILRvNlnLlnGKpoaZnp1QnYDqWVDqR8kWqTI1rd/9Af/bH33aBkivGNb84qf2dPd115owqc0VdW1pSMVPQmTOnVR4fUaqYUD/VUbZM0dS3dxcZhv1hW0rARwCyHti6n5EBmwbyaR5wLijEPtsuRS2YVYQmeg5C0cStYvzDAnQ8BAsujAsZ7fG77a8UjWjobikoov99n49DMCnOvURDwJMgPBukycTgEITKwwNHikIKOTmHOhvnXnUv8CNSaRXIC2MiFRV0PdAIf3+YD/uAYFtwIRgzMQ9eGouCjRckiweUOTcj026z5QeB/4dLEwJUicGheMm6+DWPojfwYQa6BU/LowHUUOmCBr2MEr2iVq5sayQ7rumZimDXUHi1dlruJEEpRoocsDkfuoZX83CjyOyCeNszz4Uumuw6FieFloutFvB1yMEz9WgAaT/uTSADAd/xSBhX5gJah2KrG5Sh4ec6llVPTE8btePA96Fr1CMcCFiC8IXyhGw1c+naHfs2sZONjE/q3EPnlC6mdO37FzTc2rGbb256XPGTUy5OaNV6Wx0li2nFcnEN79TVfOuWkr2BksfnpemySesusOBAUc9l4h4jqjrweM+cKfOhsE4I4a32eo0zogtFjnlZXpOcMwPFmpDJQ/HlQsicq6EDh0EkXH7VsAygKGLNy787lkFC3zfkn8wz4mddBsd8Cis2qwSFFuMkBASssWjcEbrRMHL05s9ItBzTm7df0zNrfyglQmoBvCgK3fD8MLrIBL6Zg8XbyiUZ92U0qGe0fmVX+91dHX/kiIathPqdmDtwRAAof4ntIU0CZRPFfKlUUHu4b2VRs9EVHFFifOBpgGIiuqGIavW4p3UXcMl4Sc/+YVPLL+9Yvg8fCYIzB9FIpeL6PIzrkfp3vS+ZhxUhwaHAHDh3jOfWaxfkGAUtB5ULnL66oojBa6ukRHpM8dyCHv/kR/Qjj9+rmZkpLS5WfABC+s2XeJ6lWHWoN7/6B8pkB1p47CPKzs8rgRdhIYCYT7+0ql/8uV/SysoVy/mt5Bv2bTTJ2Ii103fQbzUSIYTiib2kdrCv7Z2dYN5bGrN5r5Ep7jfLpU/Rk7TKEc8kfs4yfJTW6bSLIw45DlE6eJ5f1oo5NxRZtnIINg9WJ7qpREhAdl6gN1hhnMmY+uDXAinKEekVEOn97X3d+/E5fenvfsTPdi/ZUq15YFNq3OiJS0I9vlu/rWo7BD/jOZke5DVSAvFsKZ8aUX2voX5DGitMGW1vdvfU6jfAyW20jCVJtgSNZeDr3sNCp3Fg65vDCcz2zp73AK7X9OS4drd2tHZn000OLt+O6Sqk1ew2vSdPxqZ1YvqUiz/Ww/rGrp577m1t3t4xMndtZcXjufdzICMObsTJpZM9VG8iUqLYgp/FfuhUEo/Lg04JegOG1jSd7NlEG+EWT/hwZWxExUJW+RyGvOG9wLVj7I5VRu2gab4YBSNo1n615SLLJs40I0lptJTX+GjRaww0jPPMAoGIfwVfl39AwbDYAa1DLIXdChw/inj2V9YP04tDjhiEbk95Iie+Q4POw6KTSJ5HHrtLP/nXP+2x9isvXlWtLs1MLujdd5Y0XqnozTfecpNyaH6OmTjNPvv3Pffc4+QXJmf7ewe6//4HdHv1TuAntrs2Lu/2u74uvI9rN65ZkUhNQDQcAhqi76AvTE9PWhSFGIKm8OWXX7G3FQX4qVMnnFF5+/Ztp47wWvOLCx63c4cYPZJSg9kpzYGL1VxWt27e1onjxz22LJaKfo5Il5iamTGSNj87aysV0FNitSYrpMwMdPXaTSNf05MVxf7el39mODk1pcvXljyBoPFAvkhETmV0RNOzs7qxvGK4DGiSzpsLxAsxyyw4NDOrTDmpC5cuKJ2LafpYWeOTeJp0rVIkiJZCgsPSi9IPyUC9AbAk/IswxiO81hYH/b5dnrO5tNEubAE8HouULhBjmSXTlUKsZ4NlMTHXttGaUIOE+BiQBhN4GZUBFfaBSJFBB1SOm2GeUSzhuTQbEMgY/6aI4OY6pw/Xc6BjIzdwsvr+HfVGw1JQOBu2I4gTdUMRFAjH9n1yhxg2V94HmwJwsAn3bFppIgnCLJzNzEiXx4EUcPjKEMEToFo6N+4NRQiFVjCxixQuGD9GHT3YthPa641gTucqgc09ENrhsqSHo7p5ddPjCGS5IDHl7lEV+/NK0XHv1YxQUQxCwod0S5EDYuAC0mMgOGW8T/Icg4Mu5qe8th2MIysIy/azWb931gJrg+vHtaegJPMQVAr3amoWUBfWGETF8YkJjSH1BX0AqiYio0POHCGygRCMIAD1TLCVGKhGVESrpbHxSR07e1qLJ+e0fOmaNi++pmOLiyoUR5W5e0HxEThaQ/XXO4o1+4rP5RRLxzQ8GGiwVteAyIzREDlj5lSomQJBvjkQfQHQuoNhOKgOjbRd8HCLsQePeFf4jFGs+EF73z7UP0ThbVUXiBmCha5ioMPEoNBBMmJ10RDkcnb7p3ng4EYwwUbJWnbhGJArj6BAt+jwiaCJkA1e7v2MtLhUSerd2hU9t/GH6scPPNZH5ccXmyyVJY2K0wjafWXjGXNJ8Le+9uq63n5uSbMPjunIQwte185k63ZUKCEYweS2bxNKntdsCvFGW7E016HnIopEAzLCPG0bSI1WQ5XxcY8Fm+2aHb/Xl/J6/vc21Ka46rYstmjW+W/CycsmuIcw6oED3Pn8Nl6MTBgj83O16lUT3UmoYLTjUGCUVkZFe0pk5tQfgBwVlMxOKFmY1UMPPagv/vijOnp0WsePFxRLUJgMlMvHlQI922pp6YUrOvWh08pXcu9F+WyutfSnf/wdfeU3vqKbN685Iieg1EMVy0mNjxXMw8LBGp9AmshithCyWTst21K08RykoMnkNDJWcZMV6vGwHlH4Ep21tblmVJM9jvXC88H1cIMYFVYUzjRIrFPuhYObKbijcbLtVezfhKoaxAyaQnAPz3lkGniJNAEUbCbWJxJqVhtavH9Mf+/XftIUlL2DOy6QKAJ3D/Y0W5kLBfCwquU7S455mi7N6WTppPZaVa3vbGmkOOqRHohEcOnOaHNnXadPnVVymNWtDQwi0xqBf0UGp5VxoPsNe77ls0W16qjnaHTTRn8B+imumcpAGPfhnE2q1W+qPehoZmJWZ8bu0VimHJSo8aS2Nnb06qUr2trc1frGplZuko3X817EdWE9hQikcBYErlaIX4IWgX9Wyip0lIZRI0+RH4YaHuea5g76xKirnNbMzJgqY6M286VJh0LTxQuu3nKR1W501ai3tbdfV7XWtFv9zl7NNhFMTjJ5RmZZzU6NOPbH5r8IehCzELFTbxj9ws7Epqb9gf8bB3r2yuDLFexkQLy8D3nqEGwe4NqGajEoaYO/Y/h3aFTaOn5iQY9/+lHde889evI7b+jtt5aUSsR03wMP+Hx45+pV9drdCEGCp5lXrXqga1eXbJR94uRJzc7N65mnn/H4nREgyj9QqKnKhFGu+YUFbW5ua3R81Gvk1o0bLlgXFxZ1111n9b3vfd+AB+fi/ecf0N7ujt5+67JHexRl8MWfffZZO7fTMMzOz5vb9cS3n1CzEWhRpfKI7r77bnuGUhiy/m/dDvQpiieoKFeuXDHXjjxkbFamp6b8b9z/+b3ra2v+XaggKfq4p7Ev/9KXhvhXQOSKMYNPp7Szve+wRUz2JiZmTYIjFBbSG4626WJcnVjdkSzVJt4eWAk0pTQoDQ944Idww7lpVOFY23N7eLA5uM2iirxHDg+p4NcS80Zpy4IU5Gi4LXAegmqDi0hHEObekUTVSFBQWFGYmCdl11qS5INiCrKfxV8cUCZ9gt3wc10fTCA/zKcD/Nfza/LFxkW1z6YfuppwlBp+joyOIO7zZcPGIMkI6IP13SzOoOAxwBFxk0BdwsePDl6/F9LlCYUlOiPuQ4Rf4aLvMBMrQScOuRhYJMj4QegoNuhaw+E+dMA3f87Bd6gM5GCzkrFLGGpf67d33ZGOT5XNtUtqVNnmglKtgtQGTYEHhGFo3A8G/kV5YjGSdGJ5d7q8hg+CFFmO5GjVoigfPE8oniHewjMIfD6HuuYgi+LeTSAvhEGChotK+6Dk2oYDIDjPh4cT4zl7JBn1Cl2kE+Q7PW9QweE6+LJR5B5U6y7ErHS59z6dufusXnv+VbXevWZZsJHBMwtKTZUC2lYbqL/RUnwkpfhoUPXZ4ww0Ch4iq8UK07BK49hCtSh9OKyDfNooFAeRs1fCWuBn+PkQasK9DkW/0YgokNYKOcjljBxyWXM9hr1usCDgH8dTBRJ6KKLCn7N5wx2jmHJ3mSUIvB9QLN5DeMXgyWXH8EPWPWskFGRWQ42kdVu39P3V31Orv+MQcFygOXxAG2mI6u26Moy9B2kfimxiWUJ/E0lf52QhYaK27282Fzhc4iCE75a0WSocPcwlWc2xJErjpJ9n3gtmqawl9goKbkilwSA3pXiqoG//9pq23kSNB/JFsG1DnWbdz8ghIZ89jGefdQhvLDRFcDOjQyGBfxAHeeCdBBVl4FDYHZsRbWpOvWFW6cyIsvlxDdJjOnb0lH72b3xSd9+1oKMnoQWEUWwuFywT8JJin4BOyVW+db2mJ7/zA339a3+qp59+MngBFcjXAxXnmR1obJRiiDW6FwoZcuAw7G21dFCv+n2yAEGOrMLNjyiTywceYIR6B589qVbbdyYkPE0an8PiiutP9x3sdEJ0yyGi7WYO8UJEifD4OnKH91jIsT0tr60g2MlEjQR7b/Dg4xlhz8PiYfpkTj/6d+/X6ERJ7Vpb9d2Qs8e1pvApVfK+3h7BxaSJ0QmNZIrqiUzUuptNmi0CyDGDZBRmRSo8QiG6IEIpbeUYn4lRHai/jXMFCs64LqVkm2cgpmbrQN1Ey+oyDvLN7W2P+Hl6AAwojo5MntJcZUGZQUKlfNFNwa1ba3rr8pLfE2Ts3d1qQIGIv2l3fU6yPu0pZgoD1IBQeDlz0MKpuBuRwA0MylzbjqRCoeXn3xmFA5VGM5qdHtHI6IjXupsFCqEmRVbHVB4yCREZ7FFg7da0s1+zLxZnG273xXJGlTH8uNIqgGalMsE8u93R3kHVTUmri2t8355aLp7Y2/rEIIFas4aDGtFIqc+lMHI9zD/0mcbnizagIIAK+wt0oSNHZ/Wpxz+pK28vGSH7wCOP6cUXXgnBy+Njuuf++3Xx1QvevzkLjp86aUf2pNXiQ79H9s/JyQlVpqb0/HPP+mybnw8GoN/+1rddvLBuz5w5pbfffsfGvBiq3Fi6ZmU8HqAPP/yovvWtb6law0cu5QlaLlfQU08+bS4jKNXCwoLFdss3ln3uwMWicYBTPFYZ19TUtJ5/9hk39Yyjj504ocnKuC69fklHjx6zyanH6FbgxjU7M6NLFy5qYnI8ePy9/oYLM85trhCu9bFf+YUfHc4ehWHf09lHHlC8kNT1pWWlR+IamR411ElUAV62iTTEWUYRoXBhI+Bwp6pMuxOHTB6UHSxo5xdyIVEy2sg0etAhJzoLLCg1GInRCbkQopihGDKUHSSkAaoM/+YGs3EZEQhTEKMZPiw9Dgzz82Cuh1+P2VyBIGhH5BA4ymKo7tetNgAexE+LRVbIAO33lUinI6QC4i+xM0E1BZQOesON4sFwV2jmMTQcXidwh2y/QNHmESjS2Y43tsAZCSRu/szKQ2wacjieR90l7x16GBCvuVdBjosahHQod6RdyOY4Guc8YzZDmrGUi4IgK+aAticTUnpUOAjGrRjrGzZlwyiU82EMGC8q3ikpGcsr3s+osy5tXdlzMYCxXD5LaGzBhZM/HyMv4aFUUBG+XSrlufgu5pLtdhiPYQnCqC/amH1IRENZij8KGQi+qE9A4ug67MOVTZsDZj8erlsi4fgk5uV8UifHt4MKqtlmbBkzBE1BbBk6nxF1T7XhB+LDH/u4CfBvXHxDhUZbeQ7nsTGNPHhayVFG16EG6W13vMklJ4OtwHtfvOkOG2qgkA3qPcX2mkacgoM2xVWSU81IiVctxY+Rr7gGIJIU4pzEfK8LSgot4m1YCwGhiqXg3IXIByuGovXi0oo171Y4Qse8QTJKDKNnH5QQ+nktClx8ecK5EjpQlJCWbvNYhDBhu7aDPpVzWh5e03eXf0/N/q4SSSJZQAeIhQrFzsBqyLDWC7mUdqurKqQ4/Eom4EJwbnaqvo+gsSCbHEwccr1uQ/12QuqlVB4BCQFBCqN+P9MckYwFIAqjCASRcJE6UK6Q0fLljr7zr1YV6wzMzcKLh4tBHAfjFewSiOvq4XgdjTcP0awQWfN+993ptKyideIAnm2gR82mkXCK4EFiRkpAlC0ok59UIjep0ZGK/tOf+bQ+/OHTOnIUA8XQ0VtPQNMXnj5t3mnquacv6aknvqMfvPCkbqysKlsoKxbPSom8LQVYJvlCXf1eXa16zQ0V94IGAasF9iBnrJIBCuWgyLPFmJ5ngyebYjKMnI3eVY/HtwEAACAASURBVPdVrRFhE5SOAeXCyyp8HUZVWcHMGvD4O1TrjPAOo1bCGDIgGTyv7GUIVHjKKQJZs96vnY8YUGwKLf7dqjU1Ph/XX//VR5UppDw23lvZUWKY1rHpM1pevazKZFazuXG1slI1w3kRVm0mmXVBRcA5JqNYuGxsbmi/WvVBRkNns08j+3CKgqoM36zqfssHJ8pyriOK5t3rOyoXyiqM5jweTCRjqnfxaEyrelAz7yebLmgsP6GR/Lg6zZ5Uj2mcLMxkUu9eW9ad9U3vj1vYTVCU0AREhRYj7kPuq2laUbYh+4aDy93PwLENJrrsI9xPOJO+ryma1mwYKeK8PlXQ7AzK3WA866IYq45qQ516R512X702yu++6o2e7qxt66BW8/2Dq1wey6tcyqpUhMucVDYXbGPqzbZNXVHuN6CeRAkeh4bYHDGsJqYSrSbTgUbg5UUNPWeDt6+/gl4FZCSAAxSL/nwR93ZyYlSf/eynfTbxRHTaMd28tabpyqhWbixLGYzBy1o8ckRPfOPb3tMnJid0971367WLbxg5omkz32l/33m7vM7t26u+LjMzMzp+/Ji++c1vBFFOPKmHH35Ely+/pd2dXVXGxnyeIeB6663LmpqcsK2HJ3H7Nd24fsMiNp6dBx98SG+//Xb4s2TSvprnzt2v1TurjtFBacgFJmWCkSAjRwCBpaUQPE2Tcf6hD2j1zi1bI5GrvLy84n2c64EpKogc34s1xed+9POK/R//4VeGoxMjikEqIx4hiYw65a4TafXA7Fw2PR7sYHZopAYvp+jQ5wE1uhQRc71pRW7VYSOJecZq8mnk4kx1TCcZWB8BJaIb8zjBbrWMYaJE7BjBwxQ54XeE+x3MFEFb6LpsutYBeQvcBh8wUXCzoziizYuLxLyfhXv92rIRGGwEUEjyANhMMeJtQPJzhMuQRQWXBuJdqFI9s46F3EEqX7tlK8zd2dSCqjOMCnltbpQzwBjBUWQMg7rI7vuJjN23fehRqCEFprAdJkxWtKyaDEKug9vpcO0M3YMktXjweobkOWi4XxQtLn5cJIYMqwAPE76LeWPV99f2HaIbGlcqHRLgfW+2M9p9CzfuoRZm55TeL3oh+zWBxAN05s2RjpcxoFExm86GBPiAMoUQaK6BQ64pzB37gLFk8BsKRpdhFMrhweZJWsAh98jp9owQx0fND/Pot9HwwQjaSl4eCEboxkImm2KBS5LJ5rSweMzvr0QCPZ321Xc1UigqdWRGpTNz0RhtqEF7qEGjr0Qxbi5UMB+NUKCIjD/Y6UmbDSUwfAxDREQ3IQ/O3mtdd6PA/xY68Gb4/PBSGONEpHRHUEWjPA4xCzPCLhZItxTqjIFtXDjQ0AhZ2AghwxvRoqimGONZcQAwJF8rQcJ/uzLiMAxF3eEzyctY9OikgYFSY2UtaUnfXf5dNdoE/MIrBJRjbTXt+F0s5+2zx2iXMVe7XXO0SiE94iYhnoG8uv2+gSaqzTScIPiKTWUSOfuZtbo1FbLFUISDcCmhnkUhaY8teoOwVkKzAvqV0rN/tKVbLyM6wd266UKe3MNmo2aVmmkB5nFxzYP/XDBUDoKLw+6b2plRHZ8JtZyVWalkQKt9UMKFm1UsOYqbrDKFGWUL04rFCvqhz3xEP/MzD+ncvQnBgIzczai/dedWXS8997ZefvlF7W7e0srNm7p87Ta3XbE4RUpesUTGXLti/kDZTMhgJLqHfYv7wt7Jmkc2blNYosfsp0dTSPZkN+TCUogz3nNB2dfe9obJwGFfCONqlIgQgb1W2M+8L/TNA+OLe86hwDNj1Nbk52B068xUnMJRoLfbfk/mxPJ3kS0E19dUBFMugnVIaXKon/yVhzQ2hXUHTVdL+X5e/QaF48Ccvv3NXSVHCoqNMYbGGy1Y2oyQOQd9otXVeH5c+9UDrdfXXdxlUVcmgzu+xTX2KGNv4dmAexj3nkDx5bXR7Pig7DTbHoEDDlx563WNTE6p2W2petBQPjlhm5ssjU0zrv5BeI5BQe5sb9qgE5U8jazXkYM6GOcPrPqDOO2JCeN5Rm9RXM57vEya+qiZieN9h0AGkQd7ZzrhRpJ9ivNm8ei4KpWRaKRLCkZTTUKta021yCS0ZxdqzJ72a4wMCZ3uKZMDAEkpX0ibQE8fxv4NeMyewHsBlQONa9G4HfpDevwXDLa5dgf7PE+G+vy8QBUAofIVsUsMBsahuDrkaIUCMngA8qdcr7vOnNDnPvcZUzeee/pVdTtx3f/AvSpmknrn3SURqkYz7JSIbl/E37x26aKKxbKb9bvO3qXnnns+BFqnkrrn3DkrAWmwGYNvbW762iwszuve++7VN77xTZ8BCFM++clP6vr1G/rBD15wEYQZ6sc+/jF973vftas7tJ7xyYrOP3C/Xnrx5cOhkz8zFhBwu44eOaK3L79tugkO8Rignrv3Pj351Pd9To+NjtlQmzHl229fdkFHZBCNwPETx/TSSy/aEJkmBxf6c+fO6cKrFyxQGa1UFPs/3/mHnmpQNRtEonyK4ciM7Q6HfjDhAxIFYjSxli4OVUnESQI2NxwPwc/quQh2ptMlrdzz4hAyy6AatIFDFLgv3NHAYQoqmQDLU7oFk7ewqZiY67l4GHa7S+fPHaYclAc42Q8TAWWzIssjOxRxqO8JrcWwLSi+TPDNMOLpm2yP/JsujkX8nqLC3IaBZdxWtXnzDlJnkDM4HRQu/F06GzqWgISww4ZcQG48ndj21o4RBxYVhSw8L0gp/DdcCDYadzR88niYjTsPDmPQVEB/6Ji84I1G4HsSKfuQtWdS3lB5v3SekEE51PGzofCja+S9tBpA4CiOOvb5aNeHymhcw3hPlemSyYUkvHfrcTVX+hqZLOhc5SFVr9W1ubtlpRQLBcSJsgZUjvswMTWl6dkZFxh4Z9FNWJl0qN6MCO68l1B7wD8KxdihKzUPEoceX4SZwqHzoozGO4wcC+WiCwdeF/8zOAzuxM1fCocLkDMw8oB1YsED3cmEpmbm/FBtX3pNE3RYE1Mq3H9cyVLg/1l9uNdXPJdQLHe4rUSF1uEYb6ur4UYjcP9ACOoUfCgDIwNDc/HcUWgQ+WF5JGQZdFzZUikirYPcUnBSUAWFqVVywfo+Itan/HtBo1h7tnwwehb8n1jvdIG217ALuZ1Go+0vFH3B3iD82aGxbnB3D7FPSsWVHClpaXBD37n+rzVIVl24sZ4ImQYt7qBajYUQY14j0U/o4GZdmX7eAoRkOa3CdNIeSHzW0bGy1zrQ/VDBOiWXLtAL2OASXmWIcOEZIb+Og37obhJ01QjfUCpPjGrtqvTd37xhi4z+EL5J3detRWA04dWRinJ0dEzjlSmjDWyWfIVCP8ry876BiWk4sFHFJihkI/IWilkOTyWnpARB8mllyvPKZMk9LejcfXfpF37uY/rwY3mV4QYpphvX9vXGK1d1/caKR/U45L/19pK+8b0LarfZSSm+KebIVkwqn9lXMnZL62uE5TZULo2oUBp5D8kNQg5G/qEgOjQH5TOwx1hJaOVf2pv/7vaakWrul+OvIs8/qBHwhRxO0GdEG0xhD+kPtjsgFy9yXw/Ie/QMRTwsimn2CwyEDwssrpX9yBybFB4InplSaUTZUlwf/OK0Tt8/7dxBeHT5dF6lXMmHPsU6T2en17UvI4dkXBktTi5oIjuhnZW63l26oXwlpniuqzu7qxqZq3g/oejkxZh6MJ6mAKRIcKRZpmCD5VKhaKUpvOFysWC/tHQurfX1Ne1s7GikMqp0FhHOqPqNlNq1nukRqXZS6pATe6Ctgx01Bm3dvn1HWzs7bhoOG8QgOOha0k8R6TOtH8yoef5t5EmhHiH2Tj+MUD+KPRpQF8q2gUGxmdJIJa+pqbJGSkWjSx6dHzTUrAYOcbsF9QPklgkSVIuO9vfr7xVshwIcD1RigVfn5zYdAAgi2aD1kGrCJIJzDsSZlQlvd3evrt2dg/dI+4em2Z4G/RXagfediIJwyM8K1JlQoDJxmZmp6Itf/LEwHm4wFVszGkTxe//DD+rm7TvaWA3o1MT0jEeI7JPpZMYRbdCQGAUeOXZUzzz1lBt40EtGf5cvX9bYKMrznqcXjPhqzYbOnr1Lb772un269vf3TEkhShAOFoUc8XuIuTiLjp04aTT++eee8xgdUOf+Bx5QvljUs089pUKxYEL94tFFI7gYpkKpwpeSGobPyliQ93/92jUdO37MGb1vv/lmGBP2urYu4Xy/ubxiERAxWAuLi2H69juv/be+WlS+AfbnUAiSRMPMwZwg4lIkQkhpBFNznbmBbJgUKowQKEScYebcuwAK4AVjWbq7cg6+EBQbHFnDXJuNyiiIR1N4+PAQBzNDPEV4QH2z7cVE9xr8duhCQTQgiVb3eQg7Nm5j18EKgk0kKaJqMNoDUYgpAwmxgMPzUP1k6I7ppA3FswH7cLZxfiCVGsEJj5A9hrAhYJGkgfOR1ke4nLOq+D3Bv8vI32AYIFyyHCMCKb8HQQGnEaMZHhI6OwoIxhkcIvzGLKaESRQkeT8YIYg6KO/4HYEEz8/F/P7pwKyqSaWN+qA+sTO1yZsBKYFPkkkS9xBuTrc1UKsO1yAEkjJG5XtbezGtv76n+0/co8X8UWcVwpsIUXuhADU5O5W0uSmooLPDIidcbBy6/eB3ZSEEKKVNEttWeTBm5GHl7+w3FpMPE6434x2uYzFfDB4lHimHgxnhBZ0g79dFL5wD80/YqAKHwhwOil4QQOwoMsSuZDQ9O29S+Y0fvKgxMi8rMyqcOar0fNk/74ZjtW1frORMGL+EiKXQ0R7uohh9arcn3d6RalVvkr4ykWrVfLxIQn5YOFFgMh6D4AMyxCbONQkbWpBJG2ExkTV0lzQZPUvrMT7EcDARfML4iUi5xuETixFRElOcn4WiDlHYnC4K9vAMHV4/I8WR/UmDURVQeGVEtZGant/4qjarV32N8bhrNUOeKcTsVqfqkW11f18z43PqHPRseEqxkion1E90lMrRYefe46YEjg5qobyJ7hyAmRipmwUXaLVEMEgM/Kyu+SPV/QMfbnCCUqmSXv7qvm5ePNAgHgoQ1o5Bu15beztbEfcypqPHTml6Zs6ybMZONkplhB1xN30wRMRlUK1ms+oiFZI3Hbzd1NnIM1Maxqc1BCUtselOaxBLa25uUb/wtx/Xj31uXLmEdOnipt546U0T9Uvjo97kX7pwQ7/5lW/YGT0WC0gVr0GjlE7sq1W9qI21G0plCpqcCpxDPy4Bn7QhL5yyUFREsV2+1QHd47NwGCPfb9arOtjbNN/U+4bd8MO64b+hGoDo8uxTaFmAEgl8gho52N/Y7sGGm6GQp1njGaVYZRTHGg2NNVBJINubGxiNkNxTxBKaXBjTj//9ezQ6I3XI1rRvYczZgjTBFi50GhovT6nUH9OwmVKslVGj2tELP3hRK9dWrBx+5DPnlMwMFE8PNPfAvMpjRYdP85IcyuSTOkGj0VWhlFNxBN4ODVvahQ78qICY43M31N7etrJFeI8xdQ8Gmp06quEgrX47qepGTfX1ulp7TXtSbdX3dWttXWvrG+a+pWlCOKOi/ZbX4RlwWgfmxF67hgQD/yvi7/LcocrnWTPdDZQf0rqzcQEGEsoXcxqbLqhUzCvH1GSAOpxGoqVWFdQ48F97XURBjH1B73s2y/XLOK0iQtxBnrB28WCZMWo4j5MxOL9pc5RAvRgtsmceoGDcqapaDdmHnjRF5/7hyDDc4bDluVDw9ve+Kv9wqmXSPAVmfKhPPf5RLS4uqN0IwhkK8Gefe07F0VGv61MnTuqtt94K/L9GUydOnzZCyNhvY2PdSBKvT6AzRc7zzz1vXzHW8COPPqxby7echchzeurMabvXP/3U065X8FL70Ic+qDt37vjnWO9kGD/2oce0cu26bt66HRTQ/YHOnDnj4g7LCFD0jY07bmQ5Yz/2sY+Z7A4ZnsIVNOz8+Qc8dr76zjumr/B6EOuvXn3XxRxoKq/30CMfsCfotWtLqkxOeP+F70Wx70LLBGmPNFiwYUTnROoITTisbl0swaegA4eoSvHizZzDPxCIGT8ejsv4ebs623/kfaVTIMFDqoSHQyGG/xMHQOQNpIGrUDp2biSSUdLDQYHYvPDhwmvEt57CjTDQ4phqVUYCdH0ZdXpNP6xGS6yiYKOlCAlGoSb2UgwZAetoH4IkCB7kbjaXyHbBhGyPCxm9cYyFsU4qFby8Op2arxPXzyaB3uDgmSQ8dzaRPMPhk7ItRtjdgh0E16Va31etvu+DlHxFFiwqGmf5pYHt8x4h0oU4YsNZkfAwMl6UHGYuPAZd23BQLAKZI/tlDOwIE1AoijQ6w2FMxfyYSfLuTqIMrF4roeoOeVb4NaUV62Y1WBnqo/c+pv1dHKlbgeRN4ZvNKJXLmTfENcwT2WMFE7YRKacKgGzacR4EgUgPex2EvQiibz0iPQeUMnAZDrlrbJR8Vq4RY0S6tEBNCmsma/f4UHhRBPD9fC9fFBmME1HCBL5XTqXymHKFskZwDu4PtPXW2xoFqSwUVZyYVPbkvAqVUlDq0el2hoq7WAc2j8QNBMjm4oGnyNXEB2uzKd3cV4yAXHPx4F/BjYuQJ5Neg3N9GDVz/YbBlsHPUCiEPLIxMhUOSpMojdaGsQ7Ik1VeEQcyHKTBF8qqMUa9bO5RNibIhSOlzFGkOQoqMw/47W8KOhRsKkCTNJrXzcENXax/S43uhnpDOHMUR3GPJxhdYtVBl41zfCFT8hgg8MqGaqsRHMbh7BUDYbvVwBk+mBkXMiP+rO0ezwoxKqHQbwlFY0BdOt1mGNMOEMOgVC7q6rMNvfjVnYAeIuYnr5AiygKErqoH+17bHCpzC8c9hggFfBglgspQkL/HU4uaDcQLrWbNiPRoZdwvy/favFQlJTMnhK93prygTG5WsVhaxZFp/Sd/7UP6G186qp2thq5dWdPcQkUdpbR6e1OvXrihP/+Li+6sE3FcyOEWgjKnlYrvqLb+pDY3bmisMq3J6bn39rrD5s0ka1vFhKkBiHFAuOEHhZE6/89Ir1bfU21/1+MfDgP2nfdMMSO+6qEZI/svzw32LDwQVkMbjYlimFgzEZfy0IqAa4zyi58J2YEg5vAWI7sC+w+G8RKNrykgiY5+/td+SJNH2WfJLkyrdVBXexOj2xEtHF1QNp7W4tgxdfZ6uvDym/rWt7+r6zeWtdfe1T2PnFB2NK10LqmZyUmNTpWlzMCIDv5qpVE8wIbKpXMqxkuq3ampNJJXJpvQ7sGB955UksierlY3KZSSmpgdVz/ZDM9qo6T2fk8j+YJa7YHaNWlQHepgs6rdrT3tNxrab9e1cuuWkRTGV9RXbpgjLiFnCOsL2xLby9Bs0vA43ipsbgGYCHsZZ4ALYO5pEgU6XLuAbOWLGY2M5dzYGmiIon1adQK3O544MMFgigTSCoIPt5bCwHIcG8ZGofKRD5+FZil8CxMqWskNJSUfKcKD6AC+0kG16aKNc55nlD2bEfHBAbxd9s3g+RX2rHBkvS+eiUReYSgUOKt9silT+sQnPqaZ6aMGNOBY3bi+YgSW53Ztc9MFKk3H8ePHtbR01UjU2p11nTl7SjeuL1sBuLGxqe3tLcWHGJXPCKT6ye9/358Q24UPfejDDn0GVeLaok6mCHv++RfcBIAU8/5JB2AEffToUV26cMF0gUNriXvuvU9PP/mkucE4GmCIft9993l0Cf/Le/CgL4zcURAeO3bMDf3W1qYd61955RWfDQA9FITn7r9fL/7gBefssv+Dpn3gkYf1vb/8nhuDsbERxX774j84ZDwdTix84UL0zaEpGe7BobIHPeLAYEFlsCDwKCtUv5bjp4NizqG4VrtgvkcREqBUH7ZGJ4LrukGfyNw0RPMyqhyq6k0y2DewGL24vRkHAl8+A8pD14jEGp5UT90hqVThQGvUqnZoppqnowNqdjA0jsV0OKJbCAoSNnoeAHxZ7EIeRUyEDpAiMowJXbAND2NyAgfIhHhv4O+PmBhDIKcHxjZ3iM6H2TSIErFC8NEoDGy0yggIUjRGczl7iflaxymkgoO8SXbDcLDiTM2oMagOw0PAIrcSk64EV21I4f4eFgxFC9ERUj6ds3O2CfQgSHTPHunifZTQSHZSWxv7qu1KnYO0xjZLWpicUbVeN/k0QNWB85HIppXKZnyv+Z1cGxY21yuTTKlYClmFgWtnaMgHvuXnEU8E4zkKIiMPESeHziDYP4R8Lw6XTDZlNJBiwxEzXj/BhR6jO1A9xrRhzJGwtxkHP2iMC9ZM3nD12MSk1XS7S8sqEwyeSZm8np1b0NTdi0FpiK0EUTzrTaVHikHVFy3w2HgUuwNqW4gKrvpA2m5JG3sa7B248DzkKCYoRv35w9iKdWlT0Sis2YiTm5DI4Z4D6xBl4HqZ4xX6ShvR2sOtaxUahTeHOZslm3AQggSPNIjrPENh3B3MKDHq85jR6SFkIwReUI8DarSoOwlUh1/VMN5Ss7urcmFEhVxJe7VNXxdQUjpxH6DNpsrliurNfdXbIU8Ojp3HSh5LBGTR6FYsaY+kTiOutY0VZSsx5YpZ5dMFZVO5yIcNzh1IcrRvMDKPp/S1//Ud7SzFlYR8zubnxgK+SRibms/CaHww0OzsotKZgv8+g6rVsSvBC+hwfMi9tUTf3lAU+/Xg5o5vUb/nsWRvSHbmCSmeU6Y4rXR+3s1OJjuuH//h+/TTf/0eIw+ZQkK3bm1pb6et51+6qW8+cTHKJGQkHtzW44m8hr1V1da+o4OdmxqfXLCiisMzEiyHA83xJk2jnFxrGhP2gCDaCSM9xC98DtDu/b3N4AHmdIkwigLRMfJrBRz7WdpFNgcMPwvXiXt46CFomgXXxrzaYNPA76JJ4boZSY4gXIoWI8RuHBAwBXUn+0AQ9wxt6njm/JR+/OfPK57oq1DOKt8eVevdnu67+36NjI3btX5j646ur1zTE9/5vlZurCk7mtX06bIeevxutYdNjZbGlYplAy2i29X1d9Y8ei6UUypVspocmdZ4alaZVFy7u+vKZ8oaL41qbeOOEqmO8iNF1ds0d10nEVSbeBlmNWxl3UShpHaR0e6rW+trb7fqPeGg1dCt9VVt7SC0AOGhGQopEOFehuKJ69Mln9V0gTCCDd4NUUaqzwiKvsCnc6GWJO8QcUPw0crl0sqXss4ltPjXyDwNIshfW9WDls8PUj0c9GzvR1zdcb+HCxxxNW0SnAq+WXkaGgRLGeVB/eGBOVS9agBie6euWg1qBoKh8GxQmGGICxrLHsR+i/rPGanRaxw+PxHAFZpPo5iB0sEzZaPmeFyPPfZBffrTP+qxHCNVkMyDg4auLV3TzNycVm7ctJr45s2bOnLkiAs7czGTCa2v3dHczLwbp8mJCV1557KNSfniZ8bHx8zpoohhulKZmHATxTRkfKKil158KUp4CSNBaoynnnrK74toozN33+Wz9MrbAZWiyMKNHnumyYlJgwevvvpqxNGWzn/gQY8Qn376aZurA8wcPXHMysenn3zKCBqFH5ZSEN4vXLzo0SKTHYoznkmMW88/cF/Y97/yyq96Kmb+VHQgGFkyN4oRRHgAQzcegimjWU5QADIzbTXCA+9xGSgGyErge7HRQ7w+VOl5VBhVyZavOxc3xLPYLDfyETp0/2ZhmvcFnSTq6KhpQLVYjHS/dG9svu1u050g3TqGlSyGUOXW/Ps5iAcDDh8MATM+HLjRmNyxakYrqKiCTYK5RHDEorgFuvr3RncO2Y0Iu3Zajvt1gZE55EGyMORE6k5xsXew58KRQ4giiPeHQd7WKhV1RpNHQvQIkQP8LlxuM+mgovMYwf44KHOC4tNu8yg908E1ny82UH4vykqKvq75MkEJGbrYmIqQkNkEUJI64Hqo+kHNm3S/k9Te2oHvV3F0XMOVoo62jjgdfmtv16qVpv3E6FDLKo5i4hlcj/Ha4tDj83tUFW3R5iA5foiHsRviMYolHyCODQEaj7hGgbN1mHsXSNSM0wJfIIyUkbrzeckPo9DE2RpjS0aNIHwhiDs41h+iAZARU/GkKjOzGhmfMGTd3N1XstVVkRDXeFzpsYomzh5VqginSNp4Z1Xdq2uamptWenT0/WBoxhIgJiN5xQh3rrYVG80qVopruC8NV/cUqze5GUGrwUEZPVPholAVhyxLwVPkUIwMdQ99b0JYNCOLoGA8DJn1cKkf/GwomEIAeSugqVy7KEDahbPHg4eFViheDs0dooSigG4xXqNBKkgbE6u6vPq0Wm3QuaEz1uB44R+nfNsiiZHChAsCno98vqS9g02lMqGtJRKDtYtEvFnvKpfMKw2/sJi1D1DTuax9jcxnNGDM6M8WDid8geC9gFzjlzNSzmn/dkJ/9s8uSd2UskXQtb5Szl5jvNZ6r5CkiaCAWDx63LEiXHhEBAPzQAOHxB16pPZlnVl80WurUa1a8WsriCR+QF2ZIpg5qlh6XOn0hHLlOcWSxJGN6ItfeESf//xpbW/u2L+p0Yrrm99e0tPPvhkEOAMOsWCay+GeiB/o4Pafa39rWaPjM/bBoviBRo0yGqTJhsLOhSSoPudnlWKafQs0IJiKUuRIu7tbqh/sHnrHRHFQAblk3bugppD06CyYnlKE4k1lsRF7Izy06Pm0NYxNgIMPHl9YZyDWsS1EhFi50DA3F34WRS/qxaA4DNS3odE4Mvg+9VP36Ee+dK+OjJzS5pVdHZmdN5cFvsrLly7olTcu6Oq1azZr7dT7SmQTOvfRE0rksTZJaOdmXXubVR29Z1qTE2P2jbIZ9ZApRFqj42VN5U+q29/X8898T4vzi/rIhz+stbU7PDUho5YYs25Pm7c3Vd088B47PjElDRm5BlS/ttfU/m7D9gNQIgh6vnnrplqMBe0VhrAnTASC2h2RAGuEQgt+QkHfKQAAIABJREFUJVBsKLTcZINmRVxmG9pGNhsu1tKBm0VRlM1TGIGQFswRdhPepmloq1lrq9PCaqRnzjRgYghzDiIHuM3woVDpc90LGJzyXI6WQvGGWhv0H6S629PW9oE2N8hoDGa8EN3D/YImEjIVzXPj3jvPkqzMRpgGHI6GPYkK42Wj6O9xt8Kf8YN+j72B7rn3fn3i8c9oY31Tc7Pzbpg3N3ftR/Xm62/YuNRn7mCo+fk5LS/ftFcWVg5wqdhXlldWND01bRNSRnxXr7yjcqnon7l5c8X2Dzwv58+fN1l+6d13jV5DTn/woYf02qVLvl80ZXgB8tp3bq/q3nPnbJq+fOO6nzMQ249//GNuVK9ceSdwPQdDHT9+QjdvLXt6hboZFP+jH/2INjc3tHTtWqCjJJM6f//9PtOW3n0nGK3uH+iRxz6onZ1dvfrqRYdXT0xUPLquVhuK/dYrvzr0A2PibkCYXJKbJMUNCY7lKESAGAPKFVRlPACYfHLxKBLKo2X1hm0d1PZcpdtMMpOz/BJUCbdWFwSR2ippeXDosCkkKHIOYUu7hiNxtswZhAc37UByR6Vk7k904LgANEITnJ59oW201vWo0IGoFHSxYHIKpwCF0iHB2B0l3jtW1+CzFS5mcNSl0wyWCR5BcJ0Y3Vg08P64y2iSifKd4HxsZU/ghWxtbYnYGo928Dfp9qz22F2l+MhLpYZGRvN+mOBZYeCIrwsHrkNaMSbFATqVsrnh/t5OUPyNjjqgNxShcGkCIseBVa3vWuFIJxY2wsAr4HsPVUiMHirxo1q+ec1qzdpezUay09PzOnFwj+biUy6ieUAJK91vtLRPh9RqqZ9MqDQ6EjaZeMxZUhTl8FMo+PCAIVwaLo2d9SOvMRAOjN7YiCzTjuwJeI9sAA5+NUkab64Qwm2n4sgVno2E6xOsNYaBWxMZ6hnFMtEUz55gX9CoHSgxHGpqds42AHSkw0FS6X5Mvb19JTM5pYplzT5wyjFTfNX2OnrhT57QcHdXDz/8sAp4Gf1fXL13rOX5fR12bu/13dd7mb4zszO7M7PLXZISuZTYiyVYsmMnAfJPgCSyDMVSkCAJEMAQ4sBA4NiOLMWWKZpiKNMWLUUilxS3kNs5W6b3mffevHp77yU45/O7s7KHILbM7H33/u63fD7ncwqtGViwjHpwc53wWfZGilexeBEvXBNx61UqDYwaPZHWZYvA9UKeH0eoRsDSIe1SmCdZFbxIaSpKjp2NoE1haIW+xl+OPxttE+Tjo6LbuBUspsf8CY0DHF6Z4lRsG2uuK28dOr6LKkBUawhvJIxucoT7oQ9QbD1Es9qGD+yK/eiMyuLF9N1tdPotJQtwT+gSJrPdbf5dZh7MLDQWDxanM+hSNeuCN0j0mOR2CmXsYqbaVY0MxTLeKHyeGHKFrMH7JJUGk9j9sIOffe++HOOJ2JrKiWvBqAgs4vlnCd9PTE2rMSG6yeKF/C4Ryq3O+o9+PUG1hiwIGdND49GQcUhp8lvvAIFFILAAry+GcIKEePoMunDmqRX8+t86h+kpL2odD37/X7yDK+/fRTBEs16GiXcJKemy56XUKvwIpf33EYymJcaQGlfoCH/fjllDGIiMk0/psTG7Ew9mxGNbJ7RwqFULCgbnn5UBMhtk+jSR6MwGw1EaGn+RPFGqL4lSMTy64xiOOuct3wN5Xy6i5lakcQzPz0EfNL5H0Sf0fs1DjntXVAOXUTKMvWu2Og7TC6trE/in/+x/RsTlx9s/exUjV1dn3JVrt3Br/xHcSTZdXbj7Xgzqblk5nLm0gdhkGJnZDP7y26+L1vCl/+IXhZIXayVMThkpftDm3oMUrEwRICpJxbZn5EPIG0Cv0cew5kYqMaVmjj5lRO449uGZUW/RBHSAYXeEermN3Z0cCqU8eqOhIrvI/xP/VNMcFlu2dIz2YpzbsQhHEWqKu7LkEQmsFEdjdi28K8doPDNMeW7RqoTmorRLItrLX0TGaFXTqFJtSB4iVXmksJgYSs7uNBYdMhmEzZODRMroOYBYPGKFsRS8NuIgmkPSfKnUUpGl/aJDwLhboTCbVsvBtOLczhh6K7K5J7/3iSJ6fO85ebs26nZGWM7O0qitP8DyyjqmZ5cQjTH2hoahVb23YqEkj8S5xXlcv3IdC4tLODw8VKNAhOpgb0/2Ch9d+QjHTxzXPn77zbeUc/ho84GmI+Q5Ly0tIpVI4LXXXlGxxHW5vMJRJeTaPjU5ibv37jkenF7MLS5gZXkZr/zoJ0axCQWxuLQoY9Sb12/g/Pmnsbu3a4iu24NCoSh06sGDBxr7cuTNQpxmqPfv39de3djYUK3AQqpYKMA16ui7pv/f5PSMPtP2zi5Wlpdw++Zt7OzuYn1jDa4/uPz3R8avsgJlTHKTIkgol/RKOuB4iYn74RhzdttNXZgMLJVxG5ELd49/WhWl+FBUEY2rfTf5RRAkJ7Kvwi8t544dmZQbjlvx2BpAPCSNJUy9pzm04GsbRfGAZNGkQ0r2AB93sdVqRRvUSIjW7XG0xoJOl4MTdcKqnp2jRpzjNcSuPhAQVE8kwZ6LOZ3TSZ2jDc6RLVvNLAz4HmikKARJeJ6TSTeig6+9D4UuE34eDhXjw4OiVC0gGDArBI78Bhyd0HOH6CFRF3qTDTgSMUi93qiiWC6LDJhOpEWgJyzqDdrohu/xMEd5ede4GTJeDWBAL5guYUNyyjpIhqcQqmfw7ntvYnIhg3gmhlA6hGn3PJ7pv4h2sSbXaR7SpWJBkUyE2XdzeexVquoE/cEgJhfmMTW/YMUpeUNey/qiMo6ZeIzj0QFBf5kgR4AhIVO8aPmcZIioosrc/Hkx8DtnFxihhw8PuI6tAyPPBwTh8ufZ+qCxIi9uU4RytBagbL/TQa1c0s/iBuKFSqQzFEqg3+7B1WW8Q1wj4JlTRxCbpKyfYbsj/J+/+0/w8vf+X/zdr38Np4+dwszkNKKO1J2jUUGDxmLHsEOrAB/cUxnKJfX/UdiDER3hNQpnRcR56Qio03K/h1HLBB9EKuhkqP1H5MHxfxvncurHiCcz0vongV1CFce4ks9UxY+DYtHEcTzFljhBAhKi0j41S/w/OWQD8roI3jAOaSWO97s/QLZ9A0FvEn5vGL1BC24v97wztqKkjXwh8lFcFunC74toEkfcpiAk8hNWRyzE10GPPSMvItGY1j33B9VPNCsMMCLGwwglijfayk1V3FAP2L8BfPjDQ5RKJEIzXsjoCrzQOQqTaS9HoPREo+/NyBTB9p5o2Dg+C2xDjy8HM5Y0lJfoHDlPhPtNIMDRTQsDzyR88RN8OgglFmVcOhp6VAB85RsX8ZlfPobf/2dv4PqVR/q6+ZxJsNeFy13v8aFf+wj5rR8iHIshOUGLCLu1ub45Wh3zeMZWJ5woaIziIAlc1zwn+V6L+X3UayXL2KMYyTmX7bx2hEXkg4nQbvYMKtBZ+Do2F2yYHCM2nX1szDQCUnarGS8S/WVxJmWak0ZgDbjTUIoDaaINc6U22gjft+J+AkFxan7nt/4uerUdfPD++9jc3Nal/Wh7D81ADyfOrWFpfR6JcArxUErNVnNYRnDCh3AwgscPdzBwtRCMxhiHCE9oqCDfRrtk6Ry0GPSY8IUjxWg4jgHNlXsD5QzmHu0p2ieemUAslFRDViiXkUkzOsmDeqmNvXsHqFba2DvIotq0/VKr1W3N8BuSVYt9tvF9ZN+t0S2IPnFPC4Vnr0QuFe8ScZjNuFpxRT7LBuZYLxT1y+OKCja3zwoc27t91MpNtBt8XQacGzqkqRKLadnKkE9pdkZ8D0QfeW/a3WsTJnnAab+b0XO7zbGdRe7wbPCR2O8jZ5XehwaY8LOxUWFxN/4MpOMQ1TPu6LjQHNcFjqWHA7QQfef7G9/b8XgS5555DvMLy/jow6tq+CncWFtbx9TklAouIk+8V4kWZSYn8Xh7RyM3pjt88PPLmJ2bxd4+ietRpFNJvPXWGzh+8jhuXr8pOolsmvz025rD7Ru3hXodHB5ie2tboA+LrwuXLuDmzRuyVOLzabU6WFpawP7engxHOSLd2txEKEJvrxieOnUa9+/cwztvv4ONI+sCjp46fVqAwGuvvYZEwhzfubb5e1SuLywtolLiJKwvMOgwl9fIkiP7N99828aYPq+Cqtc21uH61vXfGemAIgm+2xN5SxBnMGQLJkApsY2DuDDGIxkeiORG22LT8rLSgpwW2RuwoxqrqrhgyK0yN1W5iY+VUGOPDoPSzOaBHRuNtynTpgKO/AXHEHXsqj1e0GMUxyTrfcSiHP/Rpbr+JJ+KZxw/NEebJnk3nhfluuxguKlIHOfnt+RzG5OSSMhDQqM6dhQqoGwmHeVYkIc+UQgpJM1XajwmU9GgBsPsGQgF03OFijbjVZnSjsgCD1B5A/XoFs+C154lx538Q4YUmIu9Rm0O+ZEbTYIBxRax6GO3FJRjMpPs6fBNXhuLEx7afi9HdnaIclNP+TaMI+WuYugz9R5f/3zgRTzlPo+DnW3Lc2w2UMoXNBYlUpAvlZGvVWT1wAT4IbkbLKCCIcSTScTTSXVsNIKkPJYLnmtnYmJK9hEyROx3tGj5vjjS5cHEFaBsPS02i4o3I1MbB/IZ8YDlLxZa5rXl2FwosNqQL4sZGaJD/k5vIGVP3CnM3P4gpuaoPAK69TZ6jRZGnQ4mVlYQX5nVoUjQ6Y//9b/H//a//A7Cvj6WJqdw5shJLM8sYmFuUZlYQV8QQY9PBTJHhRYkO4K7D0ysHYP7qSUgarWYKeGNJKuA6L4LA5qe8n8DN0btAVw9OvHXxEWSlYkMTwnLUxjCwtMihXjx8fvkRUy0dWz1xedDDgyLVDlRO/N5FSMsihS061atN1aN6lqI+1BO5fDY8xFa7kPtY144FEWwsCZJNx6LwOUaoF4jP4RZaWYZMjlJ/7kUAv6EkdqFrBm2EfBH0RsxwLaAgDuMSCih99yiHYTboww/KW85suiM1AWTa0eEst8EDq658NGPWGgVtIb5dCVjd4qrsccaL75xNpklL5hYR3YvGrGYsnmMTIzjU8YKPKIYPFDJW+R+oTN7dxiFO34aboThi84gGJtSY8V9GI4k9JpEw1zoSUHK25/UAv6i6MXfr+DwwXcxctUwObP4cWKAg4DzvO0oB9R4dWMiO9+zrHWc+BMKLKgsZJElvqOKTcvMUziygErzZ1KoOM+IvoV7kxpAYjgLUBvTmwpYflzkWzpROrKFYZPqjJbYCPFckf+a4yloxrKGECsVgWeIE/MklJ98Jq9xK8kFW1uJI+AtoFKu486tBzrDphfncOrSEWTm45iYScPrY/k8QiKcQCjpQa1l5qAU9XR7JQyaSVqvIhBlvEwc5VpO607CKvKDuf8Ukm0rTipHD+8LF9AAJsLzOLr8FFg6Pcjew4CFE2vh6gCdah+bd3dx994mdg8OUa3SL5CcOItz43tjgzG2QzHhCRWGhqByfGc2gipBCWIa75ECo7Hpq49UlYBQrFDML286pqtQVayrzhGBUBREFJnehopTc+J8eGpItNJnzi55qvbebI0Z71LcYE0CzKx47FHFe41qRRZZ/O5Z4LHQ8nmpwra8CRZzPEv5Z2Ud5CgoNcrs2bRK42Gn2BJ+oXVg55n5Stro1MANrgE/FpbWpexPpzNYWVnFm2++Ied08h/9wZAKrUIuh8997nMolapal0zpWF0/grXVNY3bWFzxu6DFwuXLP5dILHtwgIsXL+Lu/fv6HiLRMB49fISJVFr3wrFjx1QMvffue4glImro2OCzkZidm8P62hqYr0hkjCkDs3OM01rDz376hrhiyysrUhxyvPn7v/d7T7jafPbnz5/F3s4u9nb3lZeZy+cwv7CIx49ZJEbko3X3zj2H792XPRJHorw7b924jg5Td755/R9ouCw32UZDD5hfIn2ITGJs4xtSR/5TxIecmmq1gWg4ISm+iNIyQuOosSHbA5GuHUSIvCqiNJY12HK6MZtTU3pqaI6NHDly48XuHprjPB2H5Z8lYMAuf365RDdE5CRaxhzAYFC/R+UesxI5hWnU6sY1oWTXG3IUFwyG9sAfMHIyX4OEYV3kOuiYCM7RlgVEEwkj8Y0/j6iAze3p61JX2SOjU1lTsDtqIBKKiDjMA5Ebls+JhStHdLR00CWggs6IkwrCbbaeLFjjGzm+Y+2OYgK4sKUGclAejUdclHM7ZHhYjhZRJ6pHKGet1QoaYwSCCRVjUqqQeO+JIdhLo9TaQSgewIBj1W4bZEd/NfO3EK+n8HjnkUwOyb8q5POo18yWoVgtodas24iQUQ39ARrtjqBtt5s+LkRoIChWhSQjSMJhERi5kEORsC4nPjP6jrBAc7iVFu2hmCbzarODwok7ULHP98n8NRbLHH+YAkqFh+OvI8CVRamjoIk4vC6u5Vgqg3Ayo+aepob9UhXUG0Zn5hHdWEYwxWLUhXKujX/8D38Xf/Lt30cgSMEFO383ktE4jiwt4/iRNRQKZSXTxyNRTCSSiAeDSEbi2FhcR3J6AQsnTiB4YhFwzOeftIh/jWiKzgij0hDu7ghDolF0vGcBzlBXCij6XV3misSQqatxQuhTxC+SyBIJ4Ro3CJE17ozTi6rA435jec5/b0AcSddWeI2mA9gN30DLX8Zh+b4iUOKxFOplCg3a6sAD3hDcAy+yB4cY+XrIzGTg8XfQG9QxP7eCsDcl+Tx9c/roS3nIpopu061OBZEo42mMcM73T8IvbwaKKZIp5pYxNzUqc1xeuLFICld/UMG1HxZRrRdUQIrzRpoBGw3H54f/js+EHbIyzois+CzzUAWFTHHHeXNaPBaa7FxQtJEhisN/z3EZG0yupWbDBU/yGXi8SXiDaYQSs1Zoje0THK8yvg+KTcacRBap7C0bu3+Gevm2UF6ay0jg44Rb89lr/Cn+oiM2khv8GCEy9KjfbQvJajarplQj6uRE41jO3sc+b2NUS6MomZ9SCWh2GGZ1Yrl7xkFjPJGRn3kWi+ztccsfiu+BCLUZT9vrf6y4sxG+PP0cbE6oNVW0Dv+NFy1RJl+wh/kzbqyszCAWjmj0wwsqMxdFrVdAvUn7mj58ITYpLgzoF9XsygKhVm6A4czJ+DS6/aFMTGvbdfhTPsRXokJ3+b3yzmkNGgrtpUqQ9A6/q4/lzAaOzJxB2BuTXUSlU8J+cx+1TlNFaSNbRcIf011xuF/CR+/dxIM7j5HL1YRwEr1ITSR0dtJbieetBWvTtd9iolrkPNFfrtsTJ5ENsfzQeW8yy5Vh0QGi9FTtenV3uUiG9zsmzRylc982O2jU2uIwmsrQItSMNmAFDc8c2q1wfev7Fx3MOFtCxIh69a3QkuedxDGWc+nn++A0h/mnFF7R2JuNOTm9Mok2moaI/Q4aaxw/Co1sr9oSNfqJUXQcLtoTfp6dVXwdhp4/c+F57DzeVxA0GyoCIYy8Ibn9/IUL2NvZx/WrVzVhYBN37MQJbG1tCS06ffZp0WyEBnqZBjKF6elpFPJZ2S0Q+eKIkA+BdzLVsefPncM7b70pRNVQuhFW11dw8/p1K8giVEcPxOnmd7myuo6D/T0lwpTLVZnP/r3f/A0sr6zi/v0H+LP/8B+QzR5gbX0DoUDAfLLiltu8trampu71119XPi/Hh2ZHsYRr167pZxO9293ZxdzCAg52d1Eo5nH+2Qtw/eGV3xxJCuxIVbnJWUyMuTLqmMD4Batm+SXwErSqmIdS17pa8SJsoTCqRNyaoakQeVnwAg4HIkJlqszmqraVoJ0vZm0cRAzewx6nLziZXSMXTqvIuIYg3GFDW8SfCrjRatd16BKe5EhHi7bRdAokjqYCGrFRAZChU/CQnXQYqcAc8uVDuAOEu6ksGdkokM9AI06Dc6nW4Jdnn8MUihx1iB8Bl75kVrtSfklCbeaHOrBGQUQ5EnGPEE0lUC2X4Q1Q2uul3z4azbqKPqm5eEmMkSkpyWzezQOrWbdNmEwlsHu4p9n+1FRa5E4e6hzN0ZyNUniZyfKZ9ftSVLDY0ShVB1MQycSMijsWrzwAUr5JdYildg5+FqmuoXxpYsMJfDHyN9ErtHCY3XM8hhrY29+X7Jajy1KlhFK5LF6OZK69Ppo8ENttlBtNESrTsThOP3VKAaAkXVMpwhDR6ZlpXWj8HjlqYNHIsZKbQapOQLZU/o4nFwu0SDyuz8jkdAVbKzC7jlaDCI+Rv/nZxF3ieLjbQY8oqNIAXIg60nTj4yQwvbKhkOrHt++j/HAT04k4kpPTCC4uI7I8jXCcaK4LP/3xO/jd//G30KgewE9PIdp59OgSHMVUJom9/RwqNRY5FhsVDESQiLMTpwHwEC888yI+/9LnsXbuBCLTKXjSHJP9J7/I9cgP4O6NMKrU9Z2yMKUFQb3akAkjfd54WEr5ymPPTfSqbihFryseHR+EVKQSl5AzZaO9MRffuI1moGk8IQ/ckRDqsw0UAg9xUHiIQv4AiVgGoVAclWIeoUQAkVSUux+unhvlchmtbgOBSBD9UROBkAt+TwRBd0Qedq6eR7xJd8CL/d0DpJIZlGsVJOc88Ib84gLxVuahR4NIfmd0fuaIkQWSa+RFu1uBx+fCzZ/0ceX/yyqzrtaoOuMJjmeIyJmhokbKdOFXhFVI5wMvezvPyNckb4XFgA3tpGmmHF+zVa4xKnIp5GjbSJsoPpFBWplETsMXXoLbE0U4wfQA7nVTiFp8CvMZrejlaIY0AY75e9XLqOz+QMR38lOFZTp0iPElaUiI8esUni51qHm1Eeep1cqoFLNC+IR4iUNLc2XjCVFEofcv/tbHamejdXDMTrTYrHDkXajPz3ExCdQ0/CXnitQQv16T5wSRGuN0Whafqbc/5uIYasHP6pjrkt8jG3IStse8Ss5RXQjERvjCf3kcTz29Tuqivs9WryahAHMG6a+kC7/hhqfpRf5BBbWDDuKLYYTiEXQaLaQWY/AF/LIQqu7WZXja87Op9OD2e7fR7jdx9FOrKJaKyCSmkE7EkU7FsTF/Eq1qG9c/vIbrH97EkbNr6AX6SEykNS0YtEx1qifdG6G4V0dhv6Tx03x6CYVcDR/c/BAdiqz8fqTSCUxmJgzt8rlFjiZBn9xZWiWwIOGa5vPhfmOhlYyHkExGEUty7YQxdLMZpdWPoVT8s/z8zVobjYpRScztn9CSrLpNRU5bF6JZOr9M7TfGkyzwmQawTgyYYy0hA28vOWFOxqxit8Y5wU7kFptV3tVE32SrZMGpQuXIO5Myl7mIRLX+mrWDE8mjas8ZKROcYPHOfRaPp5HKTCGVmsTiwjLef/c9hUVzH7BgoYiKa/PMmbOyQdnZfoxTZ8/gzp3b5oGokbYX586fU/jz8tKq7BtYfK2urwqtZ0TP3PyciPEkqFN4VsjlZRlx7/59Fcq8Uy+/+x4ykxN6Xbq+82fTX2tqegYHB3s6M88+/bTGyZOTM/joyhU1ivTiYlFHNJKrnwDDCy+8gHt37ykkmjz0aqUq7i5HiB98+KGc4Me0GCok6QhP/y0W69zbC/PLcH3z2t8fsXhQN+wMOVipy3qfppmOXxUfLtVerOT1nJV9ZaZ6NEykESZRKv4mL3wWFfT0oBrJJLBuBH0Rx2/JjU69i6nMpPKoGAXSGXQRTxMVYxAmYeQRgq4EXC1CxEEEEz4M3D1lnflCJLvTM8tUWITELcOviZCfcLJAdXV1zB2anp0UhNjvuJAIT8h8kX4tNHZjZUyoj4WQIjqeWDoYZ4IdHw9S4xi51MGInN3rqxpmbAMrbcrhSfjmoVg8LEiV5wkHFMLMg5GLcfP6oSr0dqAkWTw5CYRAaV/Ayl9EQ3JN1HVQ0enXhZWZTsMVZJdJWwMWtnSitddkMcHEeqJJ5FNx13R4yXAgL/4aIeMoRowRcrzEPDwMXVF4wl11HQwNJkLlC7qx5NvAZ8JfR2nvEOVCUa/BuBB2EoVSQQhApU4vlorCb6uNluwfqs0mSo06mrUGnjvzLH7lK1+VIoazeHJvOB/XyDUaVaEm9IljMCewNhCOSGQgOpNCWG1EpuKWlg9+H1KZDCamJ9WlsMigH5c8p3jIOZlcHEdy/MTv3i4zM6il5QYDVDc2TmLl5GkUq1Vc/+k7cOVKmJ6akHw4MDmD1OkTiE/F1FTkDhv44z/4Jn78p3+EUJCcQI9+HsUBRA35/ljQsMiUpBlu5Gt1lDkC7A8Q8wewkMjg7MpRfO3zX8Gzn38Jkfkp+IjoBTjuoVMwsz840migUyoJVSVBuVYpqogwXgjH0/zu2T0S4eqh3aPIgLyOlsbhvFBbHRqLtoUMs7ogMsB9qMB4IqdUsXF9dIjuupE4NoP6XBaH/dvqGr3DmMjp3IPNfBvBlBvJeabWW7HOYONiKS++HFGWRq2CXquHWDCu901uHFHcar4gpENGhV4KLMjlZLwV13lfvnI0fuTnGqdQsFNkASafoB5w740uPvrBji5YPgs2M7r3nXB267ChrpiqHxY/RFtpCjuO3GGRwuJFpG1ZXhANIDHYPNj4GiRU89ySrQitRLw+ox341hFOnsHA5Uc4OqX8RquGWMwYR4kXHcUNNqr1w9XdQ3H738Lnp5kmeWNWrJjQw3JLFTLMEaC8w/i9GWIvT8xhH/ncgRzfZSdARNfhXNGPTZeteECGNPEyplO21j8bHqKg/ClUXYvPalwtjiBJZJeRNK1uGAXDs5sonYsIeFNFKS908a8cru5f57talJGTyKGIGfKDLBOR69CsQ1yKNqK9w3/zv34ZKyeT+k4G6NIZURMO2rS4R27s3Sghd7OAM+fPihSfOygiOhPGINVAYjoiZFSmmx4v+u0+GqWmzjgipZu3HtOhD7Ors0gnF4FRF95AW15V5AE1Sg2sZI4gmY6pmax1Bmj2Wui7GmqUxaFrj9BtkMgcRK/tGDbTpDbqwZ2Hd7F1L4uHIDEwAAAgAElEQVTDvQIq+Zo4YDyXY7GIWSF4vGjU26iUzIuNm5TnGJEYnnkkqfPPBSMcFXpYf4uXaI7sxolq12nc3EKj2ramUuM/x/zU4YOZETiLJqfQcsaSLLeoPBySLC9y+rgoNpshqeYdmosMVx3nf1N4O6kpThYvzxcpJ0m6l9re0Fe+FQuVdoKmeTA7Xpjj8pu8Uo6c+Xl4/hDt9PpDWF05otSDzYePMD0zI0I5VX+8iz64fFnNNjlxnG6wUKrV6ypcrl79SDxaktoPslkpFx/cvaegZyr4b9++hV/87C9q75JMzwInt3+osR/tI2imzLP/9p07+m9PnzmF119/DcV8QRzYUrGIU6dOiaDPM4zPe2tzG0vLy2pA2PTQZoJ0goV5EtvpR12XlQMBjenpGSFt/NlEGHlO0GOLZ86D+/dQKZf035Dsf+zoUYESD+49QLFYhutb135rxCwpHrzcwFzcktX3nUBgZmjJuNTI5wafm/u7WR+w+yYKZMoLhYy226jUSlhYWhAHiAgLem4spY7pwCN3RgafHo76/OgQEfK5UWmU4fbZl5vfL2J6ckHFCDdba2jjQI4XeoM23G4ufvOJ4KLjhawjlVwCdQekLTBagnEtNOykHYIRNmlyymqY7yXoQIssKsmDIew7JufTS4YjOF7ihGM5BmAuFD8TNxJHIzQL5diB74XE/7g/gWaliVK/qtwpktR52FA4MGgwn8uN5qCBcDyAVpsFnwuRmOWJcSPwDRPR48FFbxU+byERnIcP+8p2EnFco966Zbwx1V4KPxacHNVR/t+1kS1GWJ49jgrJnj1zDE+4JwWBPty/glQsDX/QjVa3pcNr0XsEF/ES8tt7KOXzuty2tzfxwYfvo1Aqo1SpKP6gPegqh7GnUHByK0ay8fj6Z7+AX/3SV3R4FBxbCL6vVq3OZg3FchGJeEwFKLsxFg0sghgmXGk29Hod8jQYG+TwBA1JpGonjLnFRaFkhPXZ+1FFSL6g+GkUNfQGypziRcbDhherWSgMMJGYwMr6UYRTaTTaXezdfoju3h6maFfBaKRIFHOXLiK1MaPekTXc4UET3/vmv8LbP/gWgmH6uQ3RkcdXF7VGCxVyvBjnxIiOHjl/I4QDAaRjltUY8niwMj0rj5iQL4xYNInU5DRmVzaQmZ1TaHdZ3j2Uk1tBSCT24HBPDYiazdFIFiWlEhsQik1GyFaqMmpkHIVXJGmXFJYW30JbE7+iSfjMyGVLJfjMYlKp0vqA4725S6voTBfwqP4hfAgh4Itj0Obh3UPjsIVgkjNm5qw14PVRju5Hs1XV2pRyd+RBcBhCMryibnardBONVhFRT0h8lUAsiKGnI3SslK0htTghxIk8UHrbcF/yspiZnJXJL0ekPLD7nRE++os6tt9vCHFq1CvoOpYmdvmbUSSLFBZrVEbyMuGZxewxpTqMhtoblu/4MdfExi7OxaZIng46HE3KYNIrdVSLHBf3ImLTl+TUEYlNwMWihBIPkc5ZoFDEw0bGiVDqHKK0/TJ8rqxQbLcaG0MgTPVlebCs1Ugo58aWLxkhnyH5b2WUilm0W7R4MRWxijohFFStGoWDP1MqaCkKObIi4mXThkq1IoUy7S3YDMiwdkSzy7bOa4pQLNrMgqf58/n8uIf0zyy+qJ51RqN81rqknSLLCi1DEjlKVfQTERoHZxFncDhEvdrE2U9M47f/919FtlBEqZKTuSgbiBCDm9/ZwYM3clhYm8Pi6ixCgTj68TYangqCMSA2EZeqW55npCXUmkgyXFuWPH1EI2kUKwU1FOnEPHqdFvx+FjBdlPIl+VtNpqcQlMhpgGRyDpV6Ba1BVXtJ6mSmhXhIA2mj0WT+ZACVqglnIqGUE6LtQ7FckQXOzoN9lHN1VAo1VAp19NtmrGvjNbdG4Ml0wmwbFLPDwpPPz9S2FFwp6aHfV8ROs0aVYVccVxm+yotxnPpgsgW+NteJzGsZ48PXVLNgjE8W7rx3lVva7zmCISuMWLjz8xsnjMBEX9YcVAJrbTlqbn73urudQk/7i3QXUV5sVE+0UzxAZ4Q4To3R65K8z0aOkzB6tQVCSMTN4+r8+fM6K3788g+RSCXF+6Y6nZ5Um5ubuPjcJdy/e1/I2dTUpAqVi89dwPvvXdZ+iSeSQpSOHz+Ore0tIYynT53GBx+8rwmHOMzDocjmH1x+H0eOHjGgI1/E2fPnsbOzrQKNXK1cMS/FYL/Tw8L8nIxyr127jiNHjmg9UJHOuubye+8INePrkEq1vr6Oa9euai3yLN3f28eFCxflUL+1tamxIv0jQ8Ewjh8/KhuLqdkZvSatZ1hokp/m+s7N3x45anIdVJQ1agMrrJl8GPNksUw6ho1aFh2rbDtEbPZrylKO+3oy4eSXKjM28DV96LaGCNcncWzlJBqtmoqxnq+BRr+uzU/jQF4mvaGpqrYfbSrRPT05iXAwrr9XDli/hXavpZgeHhRj+3uz1ydfheGzjhljzwixCjLmnJYcK47+hhAyVa5WkEgnlL3F0Si7aRaaxsv36NBmBzDukIkcaX4uQ0CLHqLhmdxxHeO2cCOG82cu4p1Hb+pC5iZiEUV1E8eL5CS1OjVV7ub83XeMMg0948Lmn3UxSJXIRaurhTm2oyBqIM4c1UQ0bex0hfiR98BqW1FIUq1YZ5vbKaOV72JqmUiKDzHvJBbSR7FXvo5S/VCXG43b5GPmGSDZncFz+BwaB0U8un8PjVYdW1uPcPXGVXEmVISzJOOzdrqzaruhkenXP/NF/NrXvoF2r60MNhZfPDB4sfZb9D6CLCnoukzu1ti+gAUKCYlEvmgfUeN4kuaGtYoQGq6fRCKhzTg5Na0Oh4oRhskKPWWnTlNZJ5SaBwXXaZ/vgXYeXq/Ui3xOJD6HE2mEkmkU93MoXb2OdJhjowAymUmkzpxF6viSk6lJDhBw+9YDfPef/yPktm+ZwaOWAS8werdxVGn+X5zpR4MBJKJU7RFFcGFuIolImIa6jFgZoFKto8Fn4Qmg7wobt23QUe4ni0cm3O9nD3HvwT2pAqenZoR4bj58iEa7oYOT/UWjzRE0ixMbI5GUyXBe+jkRZeH/eKh3+f4cXhe7TMZgrC6vYuX4GhIno2j6DsRhGfqBIL2YeDA3/fo+gwkgn80jf1DG/MoSopkQGu0aYv4Y3K0ogt6g0DEXiUmeAVqjspo1FnLNRg2haBjbdzfhqkGF/JEXjiiKig3CVGYC6WgGxWbRshgdWwvSDVrNPj780xb2b9JugEThOhqNsjh34qWRb+n8EtIlwjcRAyqqzHNHRQMRUkeFPC62rNAiosX9YeMacnO4f8d8TxavnX4ciZlfQN8Vg9dPm5qIsjNZkJmoxGTxLBzbjX00c2/D1XuEeNLI8saWNl6YcmKd3EG+X/JfFWUzpLt9CbVKHo16VQXgWG1N1MXsFwxF4n63wosvameSYl4clIlFBvlK4qXJtLehdcrGjGcfczfJeeS/42hl7LXGsakU1Bzlj3lAjq3EuFCUOtyJtDI/KUPHpf9xEhtEPRHqSg+onrh5v/mPvoiFY0HUqi2EgkSJKZPqoZ6v4uHPc5gkXzPKCKcguuEW0lNpxEJRFelsZilqUYBzb4CpzJQ5kDO7rtVFtnSI7rDu7LugfKT4wBk0ThNT3yAMH4tdokgs2MDnbobGnR5Vfh0R6nn+ZXPM2PQiM5lUgzdsexFwEUlnMepVLibHjdzTieSk3My37x8gt1OSI3y90UKxxNEokJpMIj2R1LogRYMxQBL6jFg0Ml6sh0aliXqFWYbOdIQiAxVMNuIT54p3L5XsTLegX2IwIMRJ0xTysTR5oXKed5wVSg6NytS5DvfXxxxf8vCEjJJK4eT1sjAjt0r8LBZW9rNVTGmCaYWfWTfY+WborFXV48JLsW/k/jrI6+zcEk499TTeevMdeV5xnRKsYAHLeC16Td24cQs7jx8jnUxrz/76f/a3sbe3g1f/6ify12IzvriwgHy+gGQygcXFJbz19lv6rCQyUZl46im6u/9UExI2CeVSGStynL+Phfl5xe98+MEHWFlbQ530hVQcqWQab73xpoKk+VlJRdnYOIJXX33VYnzo0u9y4bnnL8mA9PH2llmduNxYWl4SokWXeo4HeWfRNmRqelKTBJL86UZPpS1HsLwniJB/6lOfkump61sf/daIAZfkUbG65WVPOJVkbnr2EO7ssJhwXL458xzzIHix64vgaJAcBbiUS0XSH0mVOl4cST9h7nZ+iKngvBYZ/zvOr4NhL8rtApp9m3dPJxaRiKfw6PBDxfBkkvN60+RTMFAUbs5y2bXTGLWnToR/b0GrNoPWoWRuew73wqeNxUMsn8urMqXVPscSCpYV34yL3g5gKpCITrFoZCXL7oEqN46LaM7J04VzcBZ6rFbpP8Kf32sM0D7s4rnnn8duaQfNgY0WWZSxq+kN2xrPjQOnOfrkYcJFTmUlK3saKPI74IiGoxS+Nv/K74EHNBEJHqhmjWDQMq006HNFmw0KgPneaSXBDVvc5BhthKG7jcn0NFZmn8YANbRGB2iTB9SyUGSqIHvDDjJYwKXBZ5B9uIvHm4+Qyx3qOy1XSIAnuZkHehOVekOqwzaLwXob33jpy/jGV75mRVa3DffQDrhs/kCGocl43DEatRtybKDJv2PnwMOZn4drjs+02mig3KijzKKrQRTFLRSOBVcslUI4GVeBSH+cVoeqNIPvDeEzd/ieyPFEFT3qhniYUvkSz0wjFE0gt3OA3JWrmAgwr3EGicwEwseOI7E+J5SAh1e7OUSx3MD3//Bf4MY7f6liVoaGFGL4zU+N/6y8NbcbsWBYqiUeisloFKkYEU8Wx2b21+kOUK7UxFOsNzk+pVLXkDheAsz7K1RrKFSqaDKyws/1Yd5u/CsPNktFYQg6jUI7qHNkPwJSiRiSJKJ7XSZIIMrVbMuduVw2l+X52RmcO38Bz33jBTRCOYR5kXRb2Ok9FmG3VW/AUwvCn3ZpRN+qtuDpMyokgJmFObAxjvszKJT3kS/tie/li9m4ju+x3sgTD9PogA1bYa+AiMuasukVxtnwO27LviTsiyPbOFAig0b9QmPJDwngrW/WcPigIa8u+rHVqyXxjixGyDEjJRm+x9FhREkRFKHwIibiNLY4+JgRZ02SFVrmED9GENgU8J9lM+KnXQXFOn1EMr8AT/K4DDoDIfrV0duNPC4iTERLOiiXd9Fr7iM42EHEV7QcKqUtkPNpCQYmz7dRuJrTEW0kqqiUckKwzOXdPK9YpMmVnEURLzZ595G4bnYMxsyyz6JizGXxXyzaum1LneDF3O3SusKxiHAeggo2FtPyAeTIyOw+iBwLmXOMSc3IwH6JpyU0wwwrFSnjjOnFV6PYQGidjWeVa9vvoVKq4cQn5vB3/qdn4SOq47acWcacEUUkQkeOUjKWQDgZQYM8w6ELiWgC3WoLhb0Keu0+/MkYvLREcHvg99HipK1zmwUb/bVYiLNAVRKAbIJGcPU9SIWm4B544AHP7TqGro6+W5KTWXyQW8zRfSwWNt7fsI/0RAqtbg3DphcJJNFr0EbEisxCsYDM7BQmpjLY298Tktiqt1Gv1lEsVVAsVbG7XVMotKLYSCXo9xGKBRBLhHQu8y4kr7RVZWYnFdRs0mwKYUWOY1Aq4IJEdxsTj1WobKos5MeKqifKUEeNYQUXhRK8f6kA9SPo516wdSRVo2MSzc9rJHgTeI+LNesOKAazqdaYs2zjZGsclI/pWF9IhENPQHmreXH06EmNVff3s1p/BEAuXLwkLt0Vcpcc78VPffozyKQm8OEHl/H8C5/Ayz/8AdrNtv78xOQEnnvuEr7/p98XokXi+eTUDM49cx6X331Hb4H3wO7OY0zPzmm8NzM7i6WFBbz+09edNevG9NQU1o9u4Gevvm7uAFQNh8K4eOmiULFisaAoMZ4hRM14ZrzP0eb0DGgNxX3Hoiyfy4nPRUuIB3fvWyHldmN2dg5PnzujQop8LY6lOQVjDiJBg2tXr1rjxGbo21f/wUiBt8xwc2b3ts9scxM77zllLHkX6o6UN2iEbMpxfW7Kv33KCxy5CFlDUSkKQ9VGNPKczxVAdofhkTUEwkFBt/HQBBYmjirGo9GpIRZOoVTNYuBu6aEwEHpnaw9zE0sIJ4LINbesk5GyjGR2FnumOpMLOeF8dbM8uMnBYMi0dbtcsPs7hwrunFuZUoI6uWDsXMgDoukYF3wwyLEPkC/k9eCkAJNSpI9Sviii24D8MBWffjmtD1tAu0rUzIc0IeRoHNnKIZqdhmb1JJqX63mNXkiGJ1pmLvQcv9LPhAt2oFgSel2REEukkfsvEokLdqU0lQnnJAPbXJ6HgI0maOwoi/+RWwcRu3NuNHffjYkYoUwedlTHTaPW2kO9VVHRR+UjCxXC0kP3CLFOBue6L6KwuYfdzU3k81mZCjLnqVSvoVanj1cTXYaAUzo/AL7+S1/GL33mJbScKB2uCR4ipWJZHQnT6R2vCzNPFRJGzo3b7CLyeY01OSIk0je+JPkaxVIJhUpRnSfVRYLq6bocjyIxM6mxGIteXpK5w6wOU/qzsFjlYaUOtmWFPX1W0lPTiGWmVYwWsnlsfXAF0xgaXBwKIUAn6yOrSEwlxX9pNAfI5Yv44Xe/hWtv/LnZcpjIXUZ1PMjEZlSh5UEsxIwxsxRQLBC5GvLU8WkdKr6IYx82KQozJrnWYmS4Xrnpi5UGNh8f4N7OAertDibSSSFALLI4yiiXa3aJi/jO4o0mg139nATVUuGgUxAObSRba2k/zsaT8A08eO4Lv4zFz89jt3QLSVcKgVEQ5W4ZQ/9QyPPh7j4CKRcm59MIucPKxuRoj7zBXLaq76lU2xOylIxn9N/1PB01HuQclqsFfc+UZTPfzt8LyzYhmmRkBbPPzKakUqug0i7JAZ2ZgMRKo/EIansJ/OT/2UQxm7exfaclhKxNAQx9wPAxp4XfK7ta7l9yLWkv4OOIzHHcf1Is8G8cKfz48uC+0eXm5HHyNVigEnUg39EdOYX40ktmhEwVly8Er5f2BwF02g0US8xyc8M9rGFY+jn67ayis2hVQdRI5GI2puxugxx7EZ2roUIEq1aVN54Z9hpvi3ecFGxEjGQX4rBhhFoZR1NjPBU1ZhhqvNKeEZid/xPR5EiSalTyZkRu16iVKrigWWWQSN3ryA2BI0UrsizlYnxZGxPaRo1jYrwV1Gx8+XrG5+K6l5cYCyCHvsARJ/k3X/l7l/C5XzmPfqsK18h4MXQ4Z8PKy292ahGDrhtlCkF6HjRzXaA9FKJBNO/R1p7QrWjMjUCU5OQCYpMJ1Io1zEzOIzU7oTPKQ1ETY29GRLZGmEgmdKY1i12NCamq5rPleZLOJFFvt5SVOfLxPCGaSbFDD8MOMBtfxKjTR9jlV1KBcB5yGhm+To4w14CP1jpDNDs1eAJEfqvo1KPY386hkK0pu48WR74AY4uMLM8zgSRz2pmMHeU5MZGnpGPaY16QjvLQySV9orJ1vK+cClh3oAlejKPH70hTDaYdKNOXlALaUnB0bX5cotVw2iFE1xkTskBzCj3dIXyfogONrRssNs8sY8ws3IptU2Fak2ioMtc+uZiZySlMTc7i2s3rWF5e0qiNe0H70e3BF7/8Vbz/3nu4ceWqLH8Yi/PVr30dt2/ews1bN0Ut4OhtkVE9lQqC4TAy6Qw++OCyPiOf09zCHE6eOo3XXnlF4hrGCfG1zj3zLN67fBm1ckWUENYAzDPks6JL/PTMFHYPdoU4UWxFysvFS5dEiN/e2noyETtx4oTQs9defVXfNacNfI2V1TV5aBHU4ehwd3dH9zQd+knYP378BG7euKUpzdhY2/Xt6789UkfHAkN2CDY25OEd9gVBt6giHabl5s6K2R6ykAIG3XpH6DbpI+PXeE8dqbU/+sJMsUgn4xEqxTLqzRLiqYj4OSJ+0x3aFcZc7ITsC/K1HfRAqDli74Nu5OWGiOsJfwYr86fQGdWQ69x5AmkaImWFFrtodsxceLyoyUGgsoLkUhYog84A3VYf3oAXiQQvaXPw5SKgbJcbSpAxSbH1hsZCLAaIooX8ASliyBnolNkNDvDU08/Idr/X7MrwM5Bwo9GtIBKIIBKMod6uyxWYF2qhlFV8CAusdtOqfcYzDNjTk2Ds8sm1mERBf4BO81RtejXXpkstnybHGmxHuTUV+9HrIsCAX164jbagTkLC5DNwJNJuNBH2RjE/t4ReOyAS/KPdDwSt6nsYNuELhISs9bsjBDtJLB0ewyBfx50bVzTCIvmPFXpDOY0MSKWzcVjv9ZOXXsTnf/mXRGiUpwzVf702yuWKohSYO8dVSL9LHbIOkZzF1njzcm1QMUpuFdFIbrpEIqk1w6BsmsZynErEj5feYYGy/xrmN5YRn52WKSTdhe/cui3Ua5F+LBMpW7MsSGTgZ2PhzPw8JhdWFArO8eKVd95FYP8Ai/Nz+rkuBlmvrmPu9AkVVUQ5a40u3v7xy3jlu78Hr49KHXIlLMuSqiA/LzCOXjwemcjaPUnEyy83Yq4v8X8CFmiuMHPHaoFdIy92nq08BOkzVSrXsLm9h5/f3sSjXFkHy5GVBUym4grjzhfLOKSvWaejkHHjSvAgNEfqaJRjUr/GioVSBeV6A89/+RyOHF1BKwesnX4Kg9kGsoUtxINxtJsdjTXnZxdRqObRczXF72NhmslMoY0WWrWuunGKW8zWhReOXwWgN+JF19tQceF3lIWE1SVocPsQ6oVxmD/E/PQ8npo5ibqrjce1LTQ6FQy8ffTaQ0T8CfjDXlQKftz40QCXX33bzgbGyPSpgGqjSTfwVs04dyqczN5ibHjLiz0SjplnmOSXxjF6YnfxpNAyxaFlIdolQ2SBxRT3jRIhiBr7ZpFc/Trgj2HQbcPPrFA/bSvKaDbLGvWOegUMy+9j2NxBk+MufxjxRFqEab4PJQqMhqhWiyjl99FuVExko3N27LxufkzjESGJ76ReMKDe7lxDmMZpFTJ1JZeWXBwXuWWMIBuKCzo2mB2ryHkZyCaGxHJxOx0bCcfHiYWlcledC9aEhtZIWBNIUr5ZruivtAagqtcJtCd6RTrDOIB6LDTQmdzrIzObwsln1jExG8Li0bjGnuQgcv1wVNkodS2eqeNBvULz0CFcQxfOf+Iczjy7jvdfu4xEMo5AdIi+pyf1KhH1zWs7SIkCEEFycgLtfhVeeFE5bJui20VDaB+mJ9OKQ6s1SEFwM8sc0XQUnqEPld0CEtMpURDu3rwhIc/83JzyTTOZNEIunwxss7mCintfyK8sQD2HEbC+uoFcbl+pKJFICu2mG4f7Rdy9sYWRe4jp1RRK2TIWlmaws7eDw90CGmVatZgVAy9vxXE5PEybnphoQ35xDqghxMlhwmlE6CCNUlx7xzFBTvSW40vJdcHCXA3n2O/LGQWO+VhC5h3w0kaHhlqx/xAKK/6dOd1zzVqVZIjWOICHEwhxtoU48oyj0pbeU8/i3r37Kprol5eZmMQz559FqVDA3fv3kEon9TM2Vtf1fXKNMgD6Ry//SFMTWh6defoMnr14EX/yne9I1JZMpBGNR/HCi8/j5o1rMjPmeV+uVLC8uOhE/fkwOTWF9z94X8+YPo3c15/81KfwxhtvKPiZDvN8BizKCKS8+/a7ei/cz/C6cPLkSdy7c1cjQt5LVNvLDYDCm3gMF567hFd+8hMV/dx7jJWjsz1BjzffeENniHwrA36cOX0aH314Ba5vXf3vR4qzEEpihn/GSTLOCzP52JERgRhLoxXr0GnLE8oXNFdnHtYeFy8WEi7NHdf8qAzirpVraDQq8IVt1MJLSt0jDdPUVfaRDGcQT0bR6tTFl2LXWytX9eVxQQ4opa1FMZNeQqW/w/NPqIMqdJDrZDED1E00lXtmkCm7Ri46oiJmZsmfa6NEHobs9PjPHJ2yUGPHYhlTFvZKaFqqRfpyBEMqtMgFIQmdPBXySprMewwYx0rO+ISzuZFGbguXZuFD00kahNb7aJe6qFUaiMXDqrAtwYEWFl2wKpEpvM8j9Rb5HLyM+Rq8uGXs2GtiKpWE62pdEuXEJxbQjfTRqLCKj+nZK+hXFhR83R7S/kWkwvPI1R6IXxEMu1Gq5YQCcjQU9CQQDMYQ3owjsh/Ge6+9jt39fZH9DKEIqzPX5dcd4tSxM/jcZ1/SZxJXRpy9oVy/JybT4kQJWeCH0yZnEWZolszyHDsG45m4pSKkcIIjED7f9CRl1UFB8BIU6IDvYfdwX5szmoih7RmhzlFPu4NylREaIxw9fkKp6ixQIoxXYQHTaukQi6bTmFtaRyKRFpp5+/oNHL7zNpZnp8X/oleaNz2B6JEjiM9MiNdHsvv+Xg7//vf+b9y//jqCQQvTlSLI50WEJo8MaOXPi4RV5NDDhvwY8geIrnKtywzR8YgxiwAzun2SaSZ+HoNdm9jdP8DbN+7jw4d7qNXZwLgxkYwhnUhobHx4mFVzEQ54lRPW7ZkBIT8zC3texLVWC51RHwvHZrF+YR6hZAALa+soHdbQH3URm/RjJjOPRqWugpLrGeE2Rm56VZG4zb3gQ61TRb9L02GLtdLedTP4m0T+EjwBL+bXZxS/1K93EfGF0el3tA45LkrFkmi0ycUcIuWPqwjvBenwzIc41DjHz6B4/zR+9r0s7r6ziXLxAMFQVJ2s8R+Z2ddAs16SMzybMHKfmLDAbpqXKr9jor8qKITiGAneMvns7w055M1lWa4qxPX6No4Uh5MWD1SOuicRmvkkYpMnHIWvGRQTvQn43ejWDzCsXsWovSlSMzlQyYmMY2ic0HdAIn+pkNPos99rOd5vlncpLyzZRYzz9JyzV5YOTrEoQOnjC1kXniME4B63C9WxuhCizH1m5sP8zNwzyj30UVHIgszh19CjbUAD1rChIvII/slopvwAACAASURBVNjOQeWd4684Rro48uRYX0UoCyKphvmsvVTsaJsrN0+kf/tcPCeIBMwtxXHsqWU7B6gYHtaRmI4Kpd9YPYLcHqW3IyHgRPQPC9tYX41gUOqh1qJfIYT8rpyZQTwTQCfXRm4/j3Z3hI2jR3H/3qbsFo6eWhGqOurJKUF0i1vXHwh5f/EzZ1HvMkSayCItaFLYWDyK6ck5XLl2WT6B5VoRJy+exOTEFHa3tuEmKu7yYugFtve2hZhTCOKHDwfbOd1fLAoYJfPuW9dkT8HoGVqgzK1NIRonQdyPRoVxVj6Ucy1k9xmn1BBFJ58tmKinRcW4fY/jPoJnHfe0IpVUjPERmWksiwd5Ijrj5TE9nqi4eIFejok92lcmTP2PCe+m2jXOlY0NSX7kkeSYn+plbAw5Vi2yTjCQleWXoZ90XRddR3m8foEC/F02aNznfP48qzl52DhyBK++8poJeDweTE9O4dKl5/H2W2/oriLHL+gP40tf/Sq2Hm0hn81hYXkBj7Y2sTi/IMSa/M6TJ4/jBz/4C92FU1PTAoUuXriAv/rxj5HN5rQmI+GIbCRYm7z7zrvm29Xv48jGEZw4dRw/evllfZc8FahGdIi3SGUmxMf60Q9f1mfj54nEwjJE5Vl97+5d+WdRaa/ijIhYvYYjRzbw6BEnQDmdV/zOlijcSiVx+f334frDD39jpM6KREbB7RbPIYUheShBvwhonI2T7MWChFJHfvU8YAWNaaHQS4oEMHKlKPVmJ0ollU8QNWXobk/fIUzyhqGDsRnn0S+Ib1jjEH7kwUCXNR9CyBvRa/MSiAaSaJT6KB6UEInFMTmbfnJYu/yUGVJmbMaq7IaJrHSpUGQ8iaPoCIWjlh2nKAOfDkiS7OR0r3BNQqABbSA7fAnL03WYl6VFHqiDHLIoFW5vz4qFTa+PSrWsi6/VaYpsSxjVFrUp01iw0Y6i2+qivMscPi9CsaBFyvj8mj03SS7v1DTaJBTJxRqmJ0enK+SIxSy7DF7unhtDePf9QNoN98kAOjHLkZOogYggORMcrfbaSPoWEEACLXdJxWenXxPPhIhd1J9B1J9GY1iGdxRC8lEK2y/fRa7Mbs7aHna+/D5JUJ2bWcCXvvBlPWuiRfyZ/Hk8DGPxqKBfjZn5f8cjxuBztUX6/uXD1myKl2UGe+Z4zoXPkE4WWQwFJd+Ha4OXHOW7B4cHltnn86JYLWPv8AD5Sgmtfh+p6RlMTJsDPZ8lnYY5WuLP4KcIx5OIMbaIHkIuD3a293D31Z9gJhrE7Pw84rSZ8PmROX8eq+c2rItjFz+AOtU/+b/+D2QfX1VBzos6GglJZRjy+RAPMYImIOQqHCTh2KUCdoy4cH3RG8jcvM1ARZtSMRY2QpAhYrstT5frD7fx2pW72MlW0JWKzUiuvOhTYT9mWHjFQioOC7U6KuSUkKtC/oUXKNXq+MyvfhKnP3sUQ38Xh/sHmJ2fweHOnoq85GIaUd8EosGEwrnbgxp8UZNss9gNBMIiMdO2inmOJIxyLM2HwcM54Aogf5DH3Nochh7rar0tt4j90fg0+m0iUXX0/XX0vS10WhV0+0x5CMLti6LXHcp3rFIvSE383p9lcfnPd9Fr0wTY9ifl4twX+g5Ikm41UK/TdoTIBxWvJJ5aJir3MWXaEvM45PhxJNV49EWDR1k7aCzCz8EMFXPP58+k6pCILe0negM/fMlziGbOIRjN6LPQsNE1bKNZ2YW7dRej9j0MBi6JQ2Ixrq2U+IAkUJcKh6hWCuYzxLEgo6lE/OclZc0og5otU9AuT3onWcdrmbLmWGiX3hjFEx+Q2Zn694bacX/wrKCFiaF1VmgJtSM/jEozDilZhNLupE2Ex++485vR48e/jAc0BjDk9cVmut1wnMppQMv/ljxcRla19Blt/OhwuqRaM7I23+uli8dx9sw6hqMgXvvJ2zh+YR6LJ1OIxAKYnZpHdq+BzZs5/PyNa4hFg5hbTMPnGch0dG+3gmh4QuhSLO7D+skprBxhSHdM+YBkdmQLBRXax45voFNtY/POLgZDnq0RpOIT2FhaxebjW6i2a3rPqfkQhuEhVqaW0M1CJOpgxI16p4D1s0cxnV7AkGkeMpcdYugdoVgriyZC5KayX0Npt4y5pSkkJyISnFRrbdy6+wjJdET3DwvvtfVVpNNT+OjnlxENBmUJEQxGUSk0nXzDFuqcRERCqBB9Lldk6NthASPus30PtLYQ3kX1P/nB8gNxvifHrp1NuVMHWcYqObyy63DAKIdYZYa9RoBXkaWlZYWW0DRRfRyas9nWOrYotkckgHBGgM0GhSRs0mx0yM/MkRnVxNwPzz/3PHb393DnriFEfO2TJ08JWaKNQjo1gZ3HWzr7eb4sLC7jmWeexb/9znfF6+K9SEsfjhXff+/nsoDITNB7b4Bf+Oynsfd4B7dv39U9cZjN6mdw3dPz79lnL4hzVSqU9aY5IXr+uU/IHPXb3/43KlTTyRSisTg+8cKLuH//LsqlonjdHDEbV83u9wsXLuDdd97D7u6u7l6+r9X1DSFpr77G0WJf5HqCPOvra2jUG3i8/ViNvjhd//rKfyfxs200I1ly0bDCZcU93qxEVBJJIh5Bk7ZTcj3o6TCU+oESTwHOhKgDdlgoZ80qYquDaQdgM2h2bPLgoPqh3UPAFdKBSVf3YZfBvi2kExmNk7i4KZ8Eg0i7Q/laDIdudAcduAIDqZvoFk8SNvlTjWYJPY4x5dviR3fYVfddyLKrHEgpEIlH1PnXGhzT0UuFnkXmkhuRyz20EMinscgYi/pg29ZziIQikFJK7/bhIHso/gk9tTS7HtJNmHYRASE7TcX4mAyXNgRU0zHTLTCkCz6d9C2DUfJqWk0MOlLk8OAKhbhxHbuCods6R5qcktc0DGH77QcYtfqYf2YRdX9DVhl0XVbBFfDK88o3CmE1/QzC3gT28vc0tpFhapCoTxzBYRrlShGBmAt9Xx/NQg2JdyPIbeYsZ8tAKX2mcCSGL33hq85aoOEeA4WNj8IDgEIDjRaIQGmGT2UM7TzcekZjdRP/G3ZgytqSU7Z1+Szcsjk69xb17+g9ls5MaI2SOF+mAzkPIW6efk/mqYSPq7RAaDXgSUQxs7wsczoq8RiPQq8Toku+IH3LCOsSJfVi/yCHa6/+FabcEHQt+XEogviRowgv0RHchTCVLcypHI7w7mtv4Lv/9B9qhKXPGg4iFg4gEgzIGZ7oFv8s1ygl3US3xh5NFESQG8bDyNRjdlQKPXWMaoX09ftS6Bzksnjz5iYu33ksGwlB/byMAczEg3juzDFkOE5sNlCo1rGbr+AwX8L86VmsPbuB7M4+Lnz+HCKTQRSLeXhCbSHAI3KxCgN0K15EpyeQTMVQrZYxcFNRTA6QFxT2WeRMTN8R0VbuQYoMuq0WErE4SnsVkZaf/eRFrXefOyi+V7VWwuFhEaGIR00HG51cbQfpmRB6wwbgc8Hd9iOCmMz/4ssplMot/MH/8BPUHlPFaNmGQv98VJTRB84EB3w+7UYNPfrzDahwNgNSXn4c35JkzULH5PWOu7lQekNt5D9F1McxxOVfubAt584uDDZ1EmiQDBw4hlDqGCKJVb1ut1NAp56Ft7ONfuuW9iDHhB7SLBITajSrtTzKxUPUqmUrnBxH93HgPUZGeBf53TEI1dpX8W3vWpM8h9zMz6h/qwLNCis2teOYoXGeITl/ppo2bqoaRZjJKsUTNCgld5OF2BMrDFn38HId/9WQD7fbyfbrdrTnGXzM71Fhvs57tXXb0+fQPeCkGKgwEcHbkC2eC//53/kizpzewL/7/qsSCH31115Q5l85V8HC0iru39lFLd/E/TubirgiIk0xC+X0LELkhzYYIpmIIjoRwMqxaSRn4igXmti8uyePxQu/cA7FwzyqjxvI7ddQq3RkWJ1Kx/HVv/EV3Lt3F/OrM0jNxFCuFYBQD/mdCso7dUTiPiycSItXJeFCL4pyvozljWXUGjWEExGd4fRGIleRnzsaDmIikxIXln6BZdpD+OIYefoyl07EkhgNGL9mxWj28Z7UzySLP7xxgEqpgW67r/PruU9fUnRZ7iCvaQz/T7EUyfbG46yLoyoFpeKlzCrEBGc2+aXC8Ulp7lh+sOGgB9/4D/E5yhJC48GxQbcTIaeaznhddHyyss05pxxLlHE5bmisS6M13ufjiCiKyyJUdxIN9wWxtraBt95+Aw36/fX7mJ9fEBn9jZ/9DNn9A4E3bIife+ETuHnjuvi6qdSEObFvrMuMlOg0G6jNzUeGlnLsl07j9NkzGjWWyiXjh0WjuHTpkv6by5cvayTM1yZP8alTp3Djxg3xp1g80V5CdiClMs6cPYfjJ07gD//lH8hCh1OMRCqlIpnn3PVr1/Q6RLgs5YR86boKKq5PmqeaK/1Qxqhnzj2Nt372lkaOvKdl//StK78xMhknx1XW2cg5eWSHEy9KFhZERXhomgKQKEZLh5NIn5KYuhAkCVWwetA2mBNMaYeIVcWENFmoEaamcZ0S07su9Mo+eIZhU+GhLWNScX7QRzQVhT/khs/v0riIEnQiR+NwW787rIdZKRdFNJeslon3tRo8wwSCboaS5nCwl8Vo4MaJ00cAf1+O6xxpsBKlszyLwyFNBBkNEw6qkCSyJUNCaQXcWvwSz7ObZvgmLTHcfhUPfHasdE394tY4USNE5texKPN69cz4XPilUC2YDk2gWesJIQyFLEOMnAK6CbsCLhH82MnTI4eeXPHEpBOf0EK/00EylcH+zj42tx9hbmVaXk0sTEduc/alEjHqy2AuehTFSg65+g4q1TyG7SFi4QwS8Qkd4LV6AYGEB9VmXsaCoWAUq49XUfgwi1KtrPVBThNJ+9/42q/IlI0dtP49Q1ZdI1RrVfNHIkrIuI82FUJdXWpCML1MjTfXfmWqOZ5gY6XLuKvmemRXlMtn5cYrxdr0tOTCvGjr9I9qd9SRsFgjdMyR5ObjbeweHmDgdSGYYKbarH5GcjKD2dl5IWKEPNlphSJxKdR29w7wgz/9d0h127hw6hRmpmd1mXSpXpxfQmZ+Gol00gjRXq824r/5J/8Y1999VaNUKvzikaB8s2LhIOJUhhLhClGBYuHZYxRUhFFFopjMeqwesjE1kVNzjJbXTqejbv7a/S38/PZjHBZLFjrs9SGdCGN9No3Tx9aU4Ugn/r1CEW9fvY9B3INP/9ol+OJD7ZvUVEqXf7lShi/Uh8dPKfkQja0BarkeUmuTKNVK2jMDhsGJ5xWRpQrHOkRGw/GIzoZ2rYVyjhYOQCwTF2rdqbJI5vdgfmWcxtGcsV1v6OBzu/woPq7g8HEBy89OouMtIxj1IuZJonJYRqVQQWpmArWaCz/+5iYON/fR6jfUsPHw5Kg6EIiqGVK0DrmUjZpUezQbtY6cditOELL8osix5OjNfPVo1imeFlElJ7+PI2aayqq5cuJqhBo5f0YZnyxugysIJU/D66X6jWh9D67OPkb199FuVYW4JdNphEIxnWuH+9uoVfMqMsz53fy+LBaHSJTZ5Mi30CGWj4usMaJkSjBz7jawgcUfUS/zNdK4R6C8Ob8LWCfPT4Rl6pc6uoyfgGCkT4hPGNDnp3cUz0s2gePrVONTri+NZHkZ92TJwYKNjQpHqsFIRHQIEbg5smWEmcNBYwHOgozNAF+b6mgi0XyvzXodZ8+u4Lnnj4kk/gufPofERAQP7+3j3s0sCrkKJqZSWDo+hephGdOpaeTzjBzzy/Dx6MYGOkTR52ZRbBQxuzyHRrcEt7ePUq6BR3e3MTWbQWIurj159Y3r8HpD6LdYMFKhFpJX48aJo+i66ojynCtUNc4q5Olh58aznz2Og509PH60h1azhmgoIUI3QQMi6CsnVtHs1cU1pZ+WOzBCYiKITGYGQU+ANoeYm15DMjaHzZ1beLR/W3uhUeljIp1BKOyT35d36Ean5sbmrQMVKbR7IUXn2NkjmF+dF5rVqDZ0t/DupRKPRX+xUBalgGcw0RpaSvA8UxZigKIqszLSnava3kZ7/D7VzgkKN0HIYOgSyKH1RauI/sfpBSqiiYxptP0EM3vS6BBFtlm1jTl59miMyX3Fte324szps/oc165ek0qTQMPS8ooUhFwPHFdvPnqgc5YN+eLKMiYzGbz+6muyf+E5ybDoc0+fw6uvvIK9vT1xs5hZ+Mz5Z7C1uaUYH3pzcT/xziUv686dOzh69Aju3bsnqhLvXp6lTz/9tNbvK6+8orH01PSUttrf/PVfw+FBVu+T8TpEE7mea7UKctlDnHvmaVy/cR0P7z3Qn2d6DdWNT51+Ss7z9WoNiWRSz4ECrHQqhdu3bqlG4R3IhoM8bE5tXH/00X870gEpl1lz/7VwS16sRKy8GlXJ/I/+LV5K0Dsa4fBw48GnDl18Do4LWZQxnNlUKfLR0uXiRfGwgsePHmN6YRLJiaQzFguhTVuEsgshVwzhYBhl1x58IeY8BRTCS/UEZbJ0jyc3hEUelW0s/ki0l7cL4fAO40haaDfJx6EvlSE27VIQyfAcXO6ujErjmQj8UWboUerskTMyDxD+bH7xNKhjvhSRHBLjOTtWrl+HMvSROh6a4nHOTy8lFozJeMoOHR1UQDwcV8Vc7xCR44g1JNNQHlBEwmRShxGm0lPK82oPi/D6zf07453CSnQRu90cHpQeiyfA0SqRr0g0JYSIUUUmYrCZPJ83Je5UOxaodmy2EAllsJI5jd2tHewdPoY/6YEv4kIhW8F0ZBFzU4soV/LwhYdoDauodgtOAetCKjGNpfwKKm9nJfkvVcsqyF763Bexvr6hzc/DhZ9HOYM0SBQ3z6MCl6MEXQhc7OKV0DfdoiW4hkgUF8IkjhyNEgNycFcGH4vQPsM5G1L9HOzv61BYWF6U0SbDqs3PjV2uHfpECHcP9pEr5FGqlIUKcW1SZTV37AgWVlflYcaLm75BoUhMSNXeQR5/+ed/hubjTXz5xRewNEunaUM+4ssryDx1Cl3lOfb0fuv1Kv7yu9/Bz/7iTxyCu1edbSocQJK2IZGI8sXiEar1QhIDyHaCSQmS8LtVtPPvn4yCHGKy0D/nfbNA5efPFcu4v3WAnWxBaGeSB85UCrNTaXmSsZDgqPHxYR7f/+l7qPQ6+MZ//csIzwLdEQUXMfnHcJ3EYilU8kX4e8BMZhr3HmzioFjAgCTjgAezS7MqDPkZKb6IhyfVgFAty3xOfqeNYhPZR3ksnp5Ds1MXEp1JL4qPRg4Po5ZY9KYjSdy4clsKvUw6jWK+BP/kCBOLRJIjKnJ5MeRu76mRCwVmcfW1Pu5fvYPd3Qe66FWUMBA9yOilMAq5Q9kWWH6f+0kSgqGhgD8U1ppjATPmB4pk7hQ0vDlYwHHNEcFRUynFMv3WeloPfB3GHvH3aHQI3wz8ybPw+ZJw+4Lix7laV9EsfgRfIIrJ6TkR5MvlAnIHj81wdJz5KsTBkjIMKbBcQa5x8UNVBLIANOWYyP0cI7OYUpC8KbREmNZvO9R4jk2Fa/L3jQ8iFIx0iQ69x9hQOPp7od9MVuC6tyaZ9y0RXQXfOwiB3Mn5HrUWyYkkYjhQgcZzkfQFnodCqbiTnc9GZSOfE/8sbXFI6SD/UUa5EaqN+cTdCPmA1bUwzp9ZVUPCd0GBxfXrj2Qbs/rUArqeJmLhGHxdD668eR3lSgfnzp1XYUceVDo9IbuYoW+ARq+EpZV57G5ldX5y2kI/o3DAj92HjzG/wIuzjpGrj0cP7yOeTuATn/6EbFU67Zwa4ZWFo2qy97M5eOMuxH0RbG0+UhPRGtVV2O3cOpAXncsPpCaSiHuncWTtrKwgGBLNAvDau+8gu3eIEZuKSgOPNu8jECONxgd/kNOLJpYW51RANOpD3L26g7XlDbz51pvIFnJSPK8dXcHEfAJHT24InqK1BcVN5CURRSuXKhIQUHhFdItUHgqUiLJEk1z3tCViFFUApUJFXopsREWwHznu8GpKDM2StYO8shyOliOsMEGZWbWIgu/kKppC0eF/OeNtXj0ckY3RLRYcvH8yE9PIZvOiH5C/tLS0jGefvYjXXn0F+4cHMk/m83vppZfkdbWzu69/5ho8dvwUSkWq0HuafmxtbQvZpkUPi2i6wBMNIxWJZxrf54uffBHZbBbvvvsewsGQ0FAWmWfOPi0Uk1Mu8u+IOnJ/kQf89PlncOHiRfzRv/qXyGWz8lckJ5Q+XyeOH8X3vvvHouvwIxMcER2o3RIlhd/rrRs3HQeGgZrAS89dxPbWNq5euyqwiM0eJztPnzuLKx9dgev33vqvRrqQNLt3FCzjqpWO11TOOBEArJpJ/GaMBxc/3wUvdCOd0lHdlGVcXESbxM/qkJ/VxbDrVabU3s4ejh7f0Ov2OAMfjFQBMkOIB5RCVMNUPfbQa3dVsLD6oFKFMTFJ8sR6NPQ0jhQfNt87vwRTsdkcWxe4e2SGl8xbbPnRLvmQiMThi4/Qc9Gdvi0PIno48aLgFyKfk3pDNgNciIQfaRFGhGycVM6Di2isIlk4tpBgwDyV6OZOSSmrWPpfkbxHBQrlxVQ1amH3hiJNk/MVDrNL7iJb2IXb7Ue718RCbAbHo2vIVovYQl5E/ngkpg6g3WiJ86ZYBxonMkjacZlGlxEiYRxmD1A5aOILv/jreLT1EIeFPWTSs1aI1nvwDCPG8Rjx2YyQLR4gMhHAyO8URwyKHbrgH4XRvZYHHnUQj6bx/AufFMmRG1xkW3VQLMjb6qIZJCr/FeeiEAIjubj5GJMES6SGhZnTEpntA1ePSNyMeTEDOhs3m78YPUq2Hm7iMHuIpbVlmdqpe3OIorxwWJhQEXSQPVChRQJmvVETidTlD2D99CmsHDsqcrUpZz3wBQKotTr4qx++jDvvvosvPf8cTqwfRTKR0IbiJdMh/8XnR5AeOyzoPMA7r72K7///TL1nkFxZeiV20nuflZVlgSqggIJvoBtoz+4ZjuUMh9QMTZDL1TJISUtSu1SsQtrQj/2nX/tHbrUhLldaimKsqBW5ZMxoZjg9Pe0NvLcFFMpXVmVmpfdecc592UN0dLRBIc179937fec75v/6U7hdNgR8HgXIhvxuk5kYDIpjwv9PrpLXT/TOZ/hGWpM8aM3oh6NUDYvk/m8iMFho0duIY1cWrzQlLVer8tziRu1zuxBm7mOYmV4UG4xUGGwWDlBN+fDuDz/D8ktHcPZrR7VGuI55vbkxe11+ZJ5kEHB5MLeYRs8BdGjkG6BQg27xVKySQ0WXZx/ctgBKBxUVUMWySQmgXUhxu6qNOnIogJn0nBoiZrzVqkwq4LM/QqNKcchQFIN6paXPEp8NwuZidBTFL0M4RnY8unkXS4tLyK17sPWUpoY1bK8+QS63ZSU0EA0ynnaU4/OzSISgIHKjcuUoTEi68g6ZAEHvMhMmq1GKlIc8PGhsSzTR8KLYnGjcZTVQvE8cR0oAw/F/s4neKAzfxEtweaaEsNhtPbSK7wPtHKbnF7XX7GV2NSokUZlNJ9cXOZBypbf4MdwrpDZV9286f9VXJnRDCBYpGzJ/ls0Df9YUhl+8iCgehqtlLFD4nHKf5TXiT/IQMcHvJoDPIBvkYpmIHLbSRCuM0nD8bI7d3flOQqHZwLGDJ9cuGFGhplHV38s/ZFYc9zgWZbxugVAEwVBE114Bv1RFWrQQPtPhkA+Hkg4sL6eRTMRFUl59voG79x4imAjBHXFj8dghpKeINtiRe55DPdtGenoWpWJJzxiRHG/YhZmTaRnkEjEimsHvxuZz4+Gm/P/YELLgczOMOeJCbCIuUvjK4xW89vJrCHgYBcUc0abySnd2d5BMJbWncw9cvLSITr+FkD2A3EYBlVIbQV8U3/j6r+L0iZextvYct25f1mGb2drCysMHqBQr4vsS9Wy0W/jqN7+iiBk2/JFwRNFA1WoHd++tIpfN4sK5cyJyU6CV2d9FeiqB1GwYswtTmJyYMOptjg5rtDZp6m9ehyLfp9WUMp1JHTSq9gVprGpDUH5TMaEpmd0D0wT3+ui0TUSZKcZ/XmSNnf55liulwO2E2+VA21KXk7eohEVrj/6CxycaHoVfnBo1jMWHcjbtGvGxMeL5sXx8WR5U/EXkhwp2Cmn4XY4cW9KY7aP3P9D+xGLq8OFDUib+9KfvYHt7B4l4DMFwGL/w9tvI7+/j8uefC/mS6XTALyoPUSzG4NDjioIo2VcMBiLes6agqSljknjesvhhFBAFHfxZjv421pnxSo6oXcDSN3/p23j86D5u3Liq54dnEQnt58+f1wiRExYWikTz2ZTyHm5tbytXsVgoGmENecutFhLxBGKJmLIPbf/bZ7834qGmAGV2W5rtMgia0mpmbTnRE9nNGNPxQGOFx9EHHzRu4DI2GzJQk/EXTPFmcClVbx0Rv9uNPkYdZolxjm8IjlQXdFp9eHxuzC/NWe7oI6xvrcoglW7tnSYtFfz6ooY03dKXY6XOcYY2TZkdG94CIXGOLQjZcYuiOzLVSNqr7AOUC3UMO04kQrMqAt3BESqNvEj7DLzlBaKKkNWzVG2BIFy+gMlStA0UZFyvVGEf2IR4kTckzxvFRRhCM28moddWr6HvV8pX4PaTa0LyKkUGJvRWKCIROSa60+uEqj1r3MrDxE3UxelDb9STgovCahY7bgddxjnOpBldEMVCBZz2NcoNTESn9DmS8Qmk4lO4dv0KVlYfYeP5FuYX5jEc9eALMG/SjmqJcRMMdPajWC7gpTfPYYAOBiMeyGHYHT7sVTcRgR8v9l7E+cULusYknJoCx4KqNXYhT8MOv8UlI7IpzxhGyEi5YpyDDUeNqfHGpoEbCTciYxtieCS8Npxp8/7rNTRGa8n/5Ma164KDz71wTvJrHmRjtRi9mViA0u1/a2cb9WbTHCR2oFSpIjYzjXOvvaJRq8a+OqBZLTvwR4bE8wAAIABJREFU8M49vPf9H+DU7CzeuPCiPFd4CjICgqHHXLd00M5XKqi4HLj66Da+/5d/AZcdUv0FfESwvJigYahQLS/CIRLJPUIi2ZnJtJaqQys+aUx+5kErF2adyQZloTs1nzF+H45umi1jEsv7zvxCbjSSD5MXg5E2ru1yHr0TMTi9Aaw+f4aFMwtwehk0zawu4yXDYNvcWg7pWApzi3MoNg3P0hNgAcJn3SOuI5w9dJp97DzdUzads+9R5xqeJEerCY83gNJOFceOH0e5VoIjAEwG0yjtVWCP0SzRqOeKzYyME219uxRhyXRcyQ900Kb9A9HJUXeI4v0K9lf7KNQT6A9tKOay2N16aoKVlXFonMuIjg/IU+kb1SFJ8qbJHmhsppGcvHzCUtmJomBJ4Q1Hy6wvFV2WmqrfN0pW/pwy5UBTzKaeTZpvtvsueCLnEIgsk1oMr+MAbqywpdLGnM1soV4vGe9ACyn7IrlBN5W2CAZxp9GzAQOMw/vYz+gLzhh3LY5L5a1l/IpIWtZo0WEqNlIZtG7psk4BiuV1RXfu3/hHv4/7N6/i0d3bKvZYNBp/Lr6psWrgNWAxyPHe2DpCogCqBlnkd2gAOlKQO1FfNpBCji0SdK/XEmJN9JVcVh6gyrikEtUa37IAZsE7NrPmPVo8NIlvvnkC8bgX2XxWPNlcrYC7z1ZkE8TPMH94VuazbOZDrjBqu21sbmzj3IUzcAaA/couAhG/9n5xRkccmxlfs3a9jk6lh+OpY0qyWN/eRKvfxeRcCoePLprIm3YToWAY6Ugcjx8/QCKehtvhR7mRR2ZvB8m5GCKHghodMey6uF0XEr84tYhvfud34XIHZDXw1//x/0allTNmo6M+lo4vol8fIJchkk6yy0DO5Y1KWyOz23fuKb7L7wtiP3ugQ5qquOUTy8gXCjrXtnee4uvfeQseP9cJ6Q0hYxYuSxWiWrS/qaFaaQiA4IiNvOBCqaiRFgtt7oWRkA+HD81gZ+dAxVa3a0O71YPHbUbPY+K71oJZnnDREJecX/GA6eVIwr8bxVJZ+6dI9haoIVEZAU1aMw0GqFRoIm5G2+NGUmdQMo2LF19WobO3n0UsGsNEagKvvfaqzEL5/0hK5zN24uQJURtYS3BPI+Gcey7PUxZLJ0+dwg9/8AM1lPwcpJ+8cP4FPQeXL19RncLcZDazR5aOYpX5iPGE0DTWGiw8aX5O+ginMZ9++rH2U44TaXg9d+gQTiwv48rly5ibnzX87CobFtY3TSQSSd2/e3fu6BnkGcYJxYXz50VhuXn7lv4/Vdac1Jw+dxYHuRyer66q8JR59L+9+gcjkvn4S9iCDRq7EJLkB6EvEH9JycQxDccolAxbSgR2toTp2aWRD8QbxYeMRQO7o8GIERku2LseOZWPOfccnbCISE3FVdUTzmPRwRupWS4LNn9IJoEqnihx1uNul+Eoq1mPx44+iwMZ9pHQSnmzGW+Ss7C3v68FzZBPfm6jxnPCPgqgW3PAMXRjciaGWtt4FZnFxs3chPKSdO6pDxDoA22/AwfdiubhLPZk+eC25ONS/QBeOurJ0qKjcQi79k6zY5lcspj1YjiwFjURsq7xyaK7saS68l9ix03iK32yeA3pkWRHMpoERi5ksrsoZRoo7tVgcw/gDQOZjQIK2QIuvHAR6egcsvkd1LoF1PolBKKmwwyGDP+N3Xow5hfRvFSswO0Jwu8NIhD0wubkQzSA2+5B0n8IKUzimPc4FvwL6DXbKrI44VBwMeW4KqK4oQ9kPsvClx0zuWSGR2mcjY1+xZAvNeNXF294bsaMwxgw8udYAGmEYnKNjBLP6hBIOnzw4JFGsSdPLGtcwCKfig+Ndvs9BV2T6Mj7SIUfrSc4sm0N+pg/uYxDR48p14oHGjkS/AyUVl/7+GPkNzbxwpFFTMTiGlNMT88gFotrzCWj0iGQr1Xxzs3P8Fd//Zdadz6XQ0T4WNCPRDiAeDiAoM8tKwbKjwMen/haKrTE1TGGj+N/CuujrM+yHzDjVjO+IVplskLZwdZk8cGxc1jvYZA/WoBwtHDQaaKUdmLgGaHt6CI2lRYPkeaYXMvyiBnRV64D94horVMoJDc4u2tkip4hi6QAYG9JjFIr17WJNXMd7DzJ4tRrSyjWiiKrdopt+O1BuWsz8L1VZqSJB6PoSD519Mlh4gM75CDHToOO8j57djuCkYSahzo5lZkmHn+whuUTL2M748Fw5EapUkBmew2F7I5id/g5eS2EGovoTQTVCC9M00Jkh42hB06iiB5SADg6JmLL4sYas1nIFukAxoWdqjwKZXraM7gO+d8me86oLLvdIbyhk/DFz8FuGyDgWYPH3pKrO4usTrOuQkqvZ6G3vM8GSGOhbywYZCMjX6wvjIuM6ovPEB8OxZyZ8Z7md9ZCIDKghWcpoIR4SYLPxAivGlTts/0B/vC//Rf48J0fYuXBbX0eopOiFliNKEfmylFkQLVxu9TrkOLA70oyPZ/nYCQCj4+2D+OC1IwY67Wqmk2iiZEoSeBm/MvDm9E3jVZTFincyHQeWyaog94QqYkA/rs//nUkokFs7W3LnmZzf0vWLE+fbqPfom0II8r8mDs8g3g4Kc+/tedreP0XLqLcLMIWsUlNV8wVTc4fBRs9J2ZnpuC1OZD0JfD2q29iO5vBnYd38XDtkcZp/B6J1CT6nb4OXlt/KGNfjkPpplOulcX3C0370fd10Sq1MOs7hEETWJqZgdtmw3algZt3n+KHP/z/MH8shWOnmWBCM+YQsnt5rD/aQMATQ29kQzyVwNNHa0jGp3VffX4nHE4Prl25hUMLh4Xe37hxUwrgifQkUhO0Qshi9nBCJtLVRklgBSciVMUp+JpmzVS112qyhOA4c3t7W9xdKW9tBkmhSSubPD4XOxsVVMtsOGm7QZmrWVcsSGiY3RK/igCJR/eeaGiz3kIqFsfkRBLbu7uG2+U0zRNRd+7/RrxkzE/zDGymOTObPq5Jr09TiePHljWy3Nzc1DiPI086u/Ms+uiDD1QjcE0dPXoEZ86cxjs/eUdeWeScBiIhvPH6G0JmP//8c3GqeK6zHqEwgvSEU6dPaVRHdTYRKZ4BLLLS01P47JPP1Mgn4nEVPrNzc6ov2JDy/OYIkUUsOaTdwQjf/d73cPnTT/GJ5SrPYHBSJ1544byUiFRr0z+LJHlOysjT2t/fk+cakTdaSnCNcb+nEpdWEFeuXEGjZigIRApt/+7mPx2NSZuCoelYreBcY9dgqj6/qm5ypFgQcLPmzwhxsC4uu0GOzQjn6oYwtLI3EOG0Q0Sra8KnyStRZzbsiC/EMSMPXaoyOGJj1+d1Mg/QHOTU9Q1tAyFKsjQgObwzwO5ORtEG/qAheBpkyaBKPFwFX6tANMT0UrEKj8OPSCRsFHB2O6rFNgZ1D9KTMxh5uuj0yiooaRTIooABsp42EIQTLSJa9g6cARtGThablDSb7k9FWR/w+0OyqiBHhaGXJnLDkFZ5lpKHxE3faecopKsxHKt4OmlT5iyvH0t5x6Bb+5Du5Ry1cVQ4QLvXwMhO1dUIjQpdsD2CUuvNCkL+OCLOKezubAGJGobOrrpWFqsqihVGazdzavSNEIr+OiKm+74Yi7I4GTT6+Pb0b+B09BLQZOdODkZfKiA+qDSGlBGsfFiMcoUu/hzt8f+puPX7DaHy59piKbD4GTTvl2+P8TD6+2R4Fh1SorJbZNEutYuRt7PQo8Pw45Un2uQWjyxqI9XBSCWNbSTPLxbYGq84nVICcSSjwGcbMLt8HLPLy6DNB5FPmtKSC1XY3cXdK1cQdthx8shRzE7PyMyOvK54PIlQOKL1yK7x/uoK/uW/+Z/EW+NIw+10IBbwIhkKihQfC/nkhk8OYMhCtPgzbqEanHmzmLZMS3XIGkqNlHAstKzSlJsZeQEsCMnPoOiA/K+JeFzqSJHxXcagN9OuoznjQ9FWhivugy/iQVvcJZPiMBgx3LkgNRNjiBjtFPSH4eiz4GwoiZ7PBoNhWchQeUcVIh8rZsc5hj5UqyW0a22kk/NwcISYzcqtmUgybRpylTwOWllUigP4/DZ4fHZMTaTEJ6xVC0KOhi4v4pP0xKkh+2gN7r4DrTLz8SKo1NPoEW2tlFAs7KOwv4NmvazmgJ5PXEpCe1gcW7wqZf6NncoZX2U3e5Z4l8OhEFxxk8Rr4tiWBG6PEK+xNcJ4DWtsS/6nRD7sqMl5ooBnAoHkJUSjbTiGGZTzuyjk9vT8G7tAU2iN0TMhazITZNC8oRSoqNGMcOyVZFlQys17PM4kfGAMRU0Oo2lETFNi/tzY/8sgcwbFICeW49Vvfe+38eFPf4z8/paaHH1njeDNqFqonpVVyEZO1kmyXzFWNvwZoYF+v5UdadYpOWxszNjwRBlOzmfni2eYBstlKQlJvSBKzubBKKjN/WBTzeb9pUtL+L1/8BUSArCZ2VER3BsNsLedQ3Yrp4KT759MpaS0ZiFJ4YTdPUK+WtaZsbdzIE7vxdfOo15qo5SpoVNpY/vZE/xn/+g3cXh+Hu/dvIxCvwqHZ4RYNKLpwNZ6Dp/86HNMz03h7KVTSk8oHhzg0f3HaDW78Dr8SM4kceHiedQOynj1xUuwdYe4f+MWPr58BdcePkahXMXS6cN4/e1ziIUjIqczQJgu9a1yE8nYBMLxmFD1fO4Ah+aP4ca1h5iYnMSDRysyfn799dex8uSJOKY9cpJOECkd4bNPPlGBNHNoAosnpwQ9MetvcXFBeyibdjZbXFb5gxLqjPGqVGWfUa1zfGedM+R3dfrotWxoVox/IrnKBBvsTgNhsdDj3k+xBwszFU/djgj4GiMydNzJ0TKfYa/C4aNJFiVEjkco7DPcnnvhUGatpItwD0mn04qv2d+n4pau6D5MT8/ipZdeUugzY4yIgBKtWlo6ju2dTYOeBgLY3dk1sVV9ej+6cPLECZHXaQOhMyUYxIWXLmg6QKd2rjUWVfxFa4fnz59jdmZWhdf21pY8EnnGskg7dvwYblxn5E5RlkF8v/m5Q/iVX/lP8N4H7xtAg/fD8nfkOePyuhRIfffWTXGzle08HKqYo9cbG8hCsaSoIdpQnDl9RucogQAWXDrzR5CzPPc925/f+a9Hxmrf2O3LaZadl1Apk6/FKo4HFs00LV6nNRpi8WM8WgjBEU5moURyrpr0vh31YgO0d+PGQGIrP3Cn14I7CLT6nD2bqB0+dITzyfkiXikTU3pT+NmdtlWRM9+K/CwzB+1zHzPFmAVb8ouK50X3dCs9QhsvD5ZWH41aG7Nz0yLzi0fESIvBEM3CEI5+CLGJIAqNHMLq7s13CXo5BmVERAGlah7esENFKFEEZvi5fW54HEGM+gxK7gp2ZjEzd2hOQaCaP3P+baO/jwt9O/+cSaH3ecPG/JPqxn4T7U5D1S/DtY01BLvbgbK6BPlK3k2nfXImHKgVmpiNLgJ9B2x9NwrNLJwpFnleJcNzjs9uxdh0cKPv6zA33Wv3iwBbM2o1ije/O4BvpH4V51NfwqhaN8oWFgCWOzeLtm7LEG55H2jNQS4C44oqlbJsDchR44Y7HqGMO36JFiyZPdeKOBEq1EzunNBQ2T2wyDaqGG5GfKg5yuHP8r5ls/vqJNgApGem9T6jnuGf0OLB+LgMBbc3aPdgd0qVw4LM7vdj/sIF+CJRWX+wSyTHJre1ie3VNbTLJSzNzWF6akpcLRY0sYjhCtCagcjH1t4O/sc/+xM8erqi78vDP+xxIsmfDfoQDXoRDrLYpIFfSCa3LLRI6P1CMGEEQHo9M9IxweRjQ03dJ66zVusLRIt+XfPTMyoyubaEzjqZT9jEbqeOg3k7GhNF2BwcPTbgskUQkgiEZ20X2f0dcScl8Sciaw+g2zbO+bJO6Qy1sdJ7biKeQq1Z0iijVmVB4YHf6UbAGcZ8+ojp5HYzGqkyMYGIX9fdEo+SsPzC4jSa1ZaQLsLws8emEU4muZsouonKwcazPZw5fhJ22xDvv/sYa9t++IJhmRSTXF7IZ1Cr5GVky2ZDBHlZKZCXaJB1rsvxWJDFOAtP8vAoVKEdgyHDG6SemgwzcnQJLSDKwIrI/J5BjVT32jmOrevw4Xv2BhGkD52Hz1tAcW8DlUJe4oixbY0xHDX2ESqkrfaCKJbsJFgwyVGbtRcpGEZsobGiZZVAEIvglTENNUWSKcpMeobI8RTRUGg07EEmH6q7uBd2RTx/9Y0v4aMPfopWg0o6U62TKyV2jnURjCDD8HUUTCyVa0+VfjgUUxGuMaelJCPKYXJXSeGI6fqPc/H455iDysaLnEYqiXng8rU51iWFgGcD90+OK9vdHr7za2/it37nLdSqRdRrTZmZ8lBnTuyI6TvtjsbUBwdFfd++vYu9egYD2wA+VwC9hg07qzt48ZXz2N3K4canDzSy/9Vf/grmpibw//z7v8LVtXv49f/iu5im4OP2Kp4+WteeeevKXfyX/80fIzUdVXNKlOjWtetYOrqMx/ee48tf+UV861vfxsr9B7h74zqufvQprt+6DV8yqXSFSCyMxeMzOH3yCNZX1uDyu5GcnsTaszV8+Y234ZPnm0siEaJM9XIbmVwLB8U6nj55KusCKudm52aV08pcvsn0pK73zOwcioUCHI4+lk7Mo1arwunwYWcng3iM+YpZxCf9mJyKoZAvoskotHpdFAkWWn8/QL1d6aNW5NjczAu4v0aiPjg9xm/NOOfbBArQBNzn8shCQoi7hF5DuDnCpl8XU0BSAYQmAlqbXocbpX1GojF3laPmPhYXl7QfGA8ru5TZ5ACyELzw4otqZq9fu6a6gOtv+fgJnD59Gj9796cy+GThQjrExYuXVLTcvnkLsUTc8O8UC+hUvuTFFy/i1q1bauhJtOezfnz5GI4vL+PDDz7SXsRwZ9YOtOrhGc1xqzfgU5Erc2Lyrr1eLJ84pbX2+eef6bxhA8H3+/Yv/7L4XleuXdE5xueU13Z+ZhZrq8+RSCWQmkjojL9994HOFv65s2fPYGXlKfb39y0KkQvTMzM4e/4cPnzvQ9j+3fV/OiKKI56Wy2VGN+Lb+BEORvUBefA3GMzJUoc8EZIkOUMmVM5OEyzMeDBy02PoqAP9NhQ/wFgZcplEPEVfX64zqMtVXqoBzVwNCZqz11KhJJSHv8cZKd10g0G/PIkGtj5yBzkpB3lzWJnyIrQZzmyNx+hwT+dft9MDf8CnB4pZV+R6edzkkNHzw27czIlyMKyanmAVB9AMYXI+CaefxUVHiITGOtw4nE602jXUOzXUK030OuxWbYjEgvCQN9WmJUQQ4ZhftgScCdMrR9/L48WgY8dBoYhWp6ZumQgcHYT9nhAmJif0ObnBe3w8RPiQDGXRAJAPxU3XrqJGn4Wb3cgOVy+E+cgJrK9toTbIwREzxFiOPsn7IQrCwyIUjureEv3h2I8HE8mhrWoPm6sbWDq9qKxJdq5H/Ev4rbl/DC8CZoxCqI4cIhF1aX5oQoG5GRJt4fyaBRA3WBHILQm+iRmhw7Up3A1PxS5DzXwuj2qpoq6NGzE7ABYcLIrJ06L0npW6olEsrx52gCI3i5E9Ulo7PVB4qIY4FrM4V/x+LE7oOcP5uj4b0UE2BA4H1vf2kDq+jNDEhK5JYmICub097K49RymXR357C+lYDFOTkypoOEJUwRUOI5GYUJTJk9UV/Nnf/AfcefJQhGGu0YCbQbZeRIMcH/oQ9NKd2IewbB/84j2oKaGTtuWXJFaW/t0yqaQ0n9wsy+KBETo1RUCU4HE6cHzhMObSU0LZ5Jsjk+ERmrUa9vt1FM/5cTDatryA+rrH3RY3yCGcHkPCJ5LUrnUQ9Mbh89AbqKZ13m8P0W0aIQsRZKLRTrdDHKtWsYYp3wSikQllP25v77FClJKHKOfGky2EYh7ED3EEzRE1460i+tw8cNlVe+M+8aeOHz5tvJcGI1Q395B7lkFiIo2nT+u4cj0LL58Xr1fKo1qtpIKMvlkc7bR5P2XWaUyDRWPosdgi/8hwTFjwGeSYIxu/URBioGdmnNOq8Tw9pZiLaIXR8wAiJ9Pkb7ZRr1XEhyIdweUJYe7wAnK76ygeZFXE8/WMO/rPzT65KRNNI6quIF8rkkreZ7RnsIoq7XuS3xtenkGcDFfv76sLLTjc8KqkVGaqgmlwONrka0ieP+giGkvgpYsX8eEH70rNbb2Q5dBurC1Mfi2J+OTXGL4tRzL8DiSzU0Ag81ciUYBCdzlajsVp/hsTCiMfTBvEd6LNiuxTojQAdgjF4DVWA8D3sYo1Ko05ouJ789n+9q+9ha9+5wzy+YyKzpAvhOnwosZXz1cfYTo9h+2dPWytbaPaLUnhSjSC6+/E8kls3XuOh/du63PPpQ/j+NJx3Lh6E1cv38Du/j7mjh3GhVdfwNLiIv76z/8G5YMK3vra2zh15qzOkvX1J/AH3OIIcVTncHmw8nANP/nBz4S0NKpV3Ll5U+v4K9/6RbQ7I1y5ehPnzp7Cl776NtqNOp49eYTpwzNITaeF8CUicWS2txGdDmG/lEN+v4FHt1cB0KMRsog4srhozJldTpl4et1O2TbMzM3KvubmzVtq/Fjg8LPm80Vcv3JZIcuJiSSOnZtDIGRXMglFI8wAbHH8XyqrkGQx3+/aUNpraZ/lX+S+cv/2+Bzwhumpxbg8w3ekVU+/bQotEuDp7m/MSIloOc1eBRsC8wH4E37t1WlPFJlnO7D7vcjkCrDZvVg4chw3rl1TYcPoNPKxuBY//fQzrRnSj7hslo4fl11HMBSQeC6X29cEjd+D358Edo4QWUByb+a47uTpUzo/r16+oj2Y+wqfM6JZ5EAtHzuOYrkkoYPSa0ZDjfZoDXH58ufYz+whFmfMkhfRSFhcLHLm2ARIyMeEFJ+Jq2PBRIXkrdu3tb65lllXMHA6HAypAAxFyFu0YXV1DYcXj2jESEoLgSSOKfn8TE9OiR/G84cPNs23bX92478akf/EK8xuy6iijPScxmMcuVSqJWusQb6MZfngJULjUGXLB69HJIrjNsYV9B2olKoIhozcVwjSsK2KmEUdHLQnIFfA8wUplA8+IX2OOoh2jCM1uNn5yHPx+OV55fbakN3PY9CzY3JixvCxmH+XzSIYZqBrWMRbjuf8YQdqvYI8ruLBpNy9qXZxKfvQ8DbGmV0s3PZ2c/C6ApibOoxap4BWvya1FG8eq1tl0bWZ+9ZHODKJ/pAjVMMtYGfpFffDKVf4OkNU7USJjDqOG5pgfpl0koDsFVTrGLlEonN6OWLgQUviPUdGDaEh5BX0BqzeqeKhjcIQLocPcf8kYq55PHnwDLZgH964A9U6LQBMUDWz66jwoJmbh6gLDwZ6TvHgcLoQ9cXR6xikyO4ZKPw66PbjtfBbeDP8TY17xGvrk69miizFf5CDRhfkalVrhQufmz/HDkQZx0GkJnzZjA51yFhScs7deUAL+i6XzeFJLpwUTiH4ggG5VXNjHuemKSORliLttlAM8U7sNnGrCKdTbcMxKo0deT+o+iH5m+kC/H0ezCyWeF1Wd7YQmEjBTSVQqYzkZErQc71cRmZzCzvPVhD1eREJBXRfeMDwAGZRT05YvVEX3+CTG9fwye3r6POQ8vnhcdkQ85OT5RIhNer3ygk6SDNTn08KRI4Zx+ieeGqKaugb8MFydxYviO7wnR7KdXbDJZFVU+ymp6dweG5WrycOILM7hwM0q3XkvG3kTtjQtXWME36vpbXtdvnlk1OslFQc2IZ2jLp2eOzk5gUkPSfXLxoJqEtjM+Xykfdk8tVsQwea2Sqmgylkn+XhCgRQatE8sYdLL76JSDCGZ88ewB3uo9TKwx/1wt53oc6QYBvEIRl5R/BGfUj4JjBoMMeMRo9xeG1RPLlVg8Mdl2jk3R/91BzUbiK+9IWy1l2XyuU66nUSZhtmtCFfLafEAORxGQ8pWrb4FfTOzZ3PKpWuJFezqmGBoaSCsXLPTvQrrOxKKZUtVSLfg88sn1c+q5FoXPyyYm7fOLozAFsGvsYOhwWU8TgzqlLyRTTlG7GwZvQNZctW2WQRiw1yZlAw/lIDMTYO1ZU3I3kVSEO+PhE3y/iXYwU2FhwNj0enekaNmpd7kbFrMIW4cRE3VAHytNjVC9W28uuC4agQaF6/seM8UYlWq67mgntqpUzfQksJ3GpqD6DIgveB6DtDojmOZEg9L45Qal1r89WlunVw+kHfRRve/s6L+If/5OtK1qgXyxg0bKg2yJUdoVMeYf3prqJP6K3VcXXh8voQ9keF3IWZHZsrYH+zqOSQn/74I1y/fhuJqRSOnVjWuK1ar2JiMolOvalxUyyZFJeH6yQcJofJAU/QgcmFlCE91zr4/v/7U9y7/UB+jczDO3f+JBaX5lApcMTmk0VDaiaNJ4+fyEGcI1bCBzRQRn+EyFQAE8dNM1bdb2D97gGePiAq28KZF85opLW+saFrcebcOYSDQbz33vv6LOFIBIcXFtBr93Dv/h2cOHEKuXwOM+kZcbEmppKYW0phYGtq+kCvLY7V6HVG5R+L+2HfjsJ+S3YXEo5YxrzMPyXq6Am4EIiYJBejZTUpEK1qS+PtEfeiIeP+TNICmwaby47wQhBOvxPpZBKhlgu57X3lS9LbzxVIolrrILuX0X7DBpcu6iz+bt68qbXGYuXY8nGpA3/2s59pT2ZBxn3+4sWXUMjl5Y0VjkU0YaLpN/ew3Z0dnDp9UlmBHAlK/GGzKVfw6PGjeO+991Cr1OVfRSR+bo6UBBLYSavx6s+L4D8YaA18+9u/hKdPn+L69Vvif5EHx/VEA9UHD+6jUWO0FOlJbv15hmFzBGxMtFt6jvjZ+ayyjjh5+gw21taRz2b1XXiG8Sw4d+4crl69KgSTPlps5mx/wdGhtWFT7s7DmR21keQbFQy7bHaG7FR4wOlxG9Edl1/CSJFFrBumF2m/AAAgAElEQVS5VEkrUd7WRyAcNFDkcITusIZOgwiPXzecCii5w8smwjiEKwuvy6geE8cy3ohcHD3ScbrOwsdmzPZsHtlJ5AvkBfFjOVE+aCARTsEXcKtwCCd8aKEk4qTfwxGPR2MNjtPG3IcxKsBDvlgjj6QLj92nrqPRZsdGBWLD5Mg5iPjRdsKOUCAJl8dcC25w3T4Dnf3qFliEED2QmSU9PJo89FigmnwqSci7Vqi0zYSpCrLniLLIw6SFRrmpTjGcoFVEA5VyCal0CvHAlKKI/N4QNte3kSvklCvIcU+lQS8umyB+dtScUXN+rjGsPHa6+rx2XU+HSLGBsE+jXI6tUsEUvhL8NqYHVF7IllUjYN4fM2YwhxRRLsq7aUioWX3PwP35g7yur2JvqLYgn4bjTsXGGP8x8oXoScLNmB4xlWIRhXxO6BQfCpIdWdwEwpSKk+Nm/hwPD3Yd9ZYhNYpIrNiLqjYqOgyro7PMPjmyJSzNw57dCAuadq+LbPEAfXJqdL9rKgRDoaDGexzf5DPb6DARYEhfNY+xm5CTPLmAxiX+6NGjeuhXNzbxk88/wc1HD+QInwz7EXQ7EeJ3CHrhZci0zxRcbBzIk5C6lyRp5e6Zw4hrQ0UqUdxOD81OF1UiWVUinh7MpSd1zSv1ml6L/y/s8yEU5MjdpevYPupB94whO/NLB8MxjWbJw6jX2mg3OHInZyAlb7LRgPffLTQ4FAlos+ChOT2Xgs1JdJOmwiPUy03FFEUDIWzcWMebv/gWPPEAnu88xZHZ04iEibB5UChsw+PwIdvaEqehVTZJB5nMjopWvyMkCkHDlkEqOotuYwK1ago8o548eoQDelBVCwqR57MhuxnVHiZjkd+fodK0fyGKxoJVYgCiu/IeM0VGJJZEIpkUKs6xF4tUw4cxIcMqtvgsMFqFBqIuN3yWLQELBuPmbpyuuWYDQZ+ex2o5b9A0OvsTmRHdwiBTBlkyfKgx55Br0qD7xuWda3gcP8UmQl5UX/BqDHeGf7HJpLJGza+RJxnDVT2GJjJo7MdmbC2s+KBx0UdUWB5JHLlzBG8EKcaAkspeM6JWioON4fARFTFiuHIfdThkMEo0hHsiVaelctEUkiCSxf3ZaXhaQ4Nus5Hhvk6TUhb1apCEVrv13HTaDeT2d0DFIj87v3u7XcPv/rNfx1e+/QLa9bbeMxgIIxmL49nNTYz6LqTnYujbm6gPe3p22fgnJhNoH9QQt8dxkGlgf29fhUlyNoqZQ7PwegPwkOw/GqHerKm539rd1Ll16NAM3D5mg/q1d7mCNuzs76Db6GsvpMs3nf773TaOHjuqtWOzUcK/iLnZOfzdj/8KyTlTDLD4rTc6xtyZiLXXi8hEVD5+9KQLuEN4eCOLzz96ILSI/CXe24XFw7h27Zr8oNjY8LoR4WdjevrMWVz5/DOriXXiyNIS4rE4Pv/0UwXET81P4OLrS8aPq0pUq6KQ97qoHD1US12Us10h2uSlEhlbXp5BLn+Acol2N22E4h64PFawuNHBo13tYtAZwC5qBg24GRDNMaIDzqATkcNhfc/TS0toPq+gVKkglozSVRMPnu6g0TQTpfPnX8Ttmzd1j+mjxr2YHM7tnW3ZORApXF9f197H82LxyBFMz0zh/Xff0zoiKkpw4dKll6XUY0Az1yD9qHj+zB86hPW1NSwfP65RIs8BPpMH+QPMzM9pHPkx83l3d0StOHv2LC68eF7jRKKt9+/ew81btzWlmEwb1ImLPh6PYYuoFL+3x62JyKG5eX0H/hk+/yzKuCfREJXPD4s/1ggUxvEZOX/hBWxubCG3vw+bk5yvrgpAWkjQENX2Z7f+yUgGeUyBdxuEiRsdOUQGiTCFkpLEqRqzFGPsSgkD1ysdDJt2EXXZoFEhyPiBLqg4ZGRCCDblpHVVaE1S/THkxsf8QGOgJ1I00a4Bw3+bGjFxxCGEw+dFs9pFxM98I8PNIveGmwcfGCpruKHEo3E4R0HUyx0Uy2VMzdCpNaJKk6qSXqeJSr0iTyzynrx+p1HljAjVGsUEpe4SA8htvKVID5YpVFawIKRaq92k8nKEaDwpN+J+j4ucwZpGim/4HtwQ2cUxFiCkrlpIFv8iIuhxmfl6taqYBhKz3bSX4My73UOvZkevae5DMOVQseVxsgCJmozAbg/lZl6vR8Ri0IJgUB4+VA9qxObgGMMld3qhJhpx2OC1h1AtlkWAJZxKnyeiV7SrOBe6iDf9X0MlV1BchyH0WWGkLMaJXgKq6jUicru12DlypJqHhZY6Apdl1sdxmdRdlpxVHbPZlEO0ziDUSh5Gq42DfE5cKRVOLo9gYj5glI7TDd3IywdodU0cBQ0VSfokl4EoK/kBLMwofuB14+HKLogHh8YjvC+jkca3PGSrDEIN0R7jwEQCSerXQzwS0/fJ7u7ARyQ0GhYRk2grYX9CxQwdnZ6d0bjmL37wffzpv/8LIQIsrlIhH8I+NwKM4fG6EbByEIl60ineHMBGP0sVIQsdErtbvSHqzS4qJKbTe200RCwSwsLcjCTvzXYHz3Yz2NnLo11vYTadwHQqZgrCxQnMf+M0qo6KRpT1Qgebj7cwd2JK14OIMK81w9qDjJ4KezTC9tmjaNTpmzVAv+UEBnbEkjGp/EqVfaG47LpNjMpQqQltZoA6jH0J17HTFsD+dhb2vg1L0RNoNasq6sWP6JDXEkDUF4Fr4IMtNEBqyQdbYQofvFtAsdjGvTufi6RPZZLMgusMMDfjQcN7Gsd4Ue3ErEve+7o+IxE6KnmNyTIPl77Qp1g8qc1SCIueR8u2gN01Sa1S7RnkfJwFyD8nIUC7qSBohdxH6UnURKGY1Z9hYaowcEV1/bzQMoiUMR/l+ieqbKpE46BtzEgtDIGNqqJS+LOmkBQ/T8IQM/HTZ+J/W6NFvja/ixkr6qc1Utd7WQpH/bulmtZV01jVjAa5p+uj6EE0+xNfk9FGtFYwqJyJy+HnIIePh4qxFKiY92SAd68vXiObQiYscI8gaV0B3hp/G68y7mcco9A3jCMVUjUYqL2z8VwB22OSfHw6iF/73dcQ8gYxlZiGc+jAxsqGMjBZYFQKRTxdWYMnFUdsLoxINIznj5/haGoWF85eUrF0+9Y1tEd1pA4l0SPf0AEJQej1Z2fwt4yUbXDChfn5GaViEMXhM91q00B6gIA3imIuL0FWKplEqVA099Bhx+LCWfi9E/jb//iXODjYxNtfexXReNRQJDoDbK5ltC+kJ1K4f+MR/FRve1wIhKJY3yxidXUT2R2GFrvwxptv4u7dO3j86KHMMH/nH/6OOETv/ew97an0ZKLv0uzsIXzy4Uc4trwsb0BzRtrQaJXxC189rYO+22zLJ5D0EKLLbSJb5S4Ke1Te9zFyDLF4OI5vff01/OidT5EtVtGqd+Bg2L3Xyt+1kgXQs6GcNU0J14pTNAtOWGzwJFyIHorq/D599ATKz/ZRrtelYh45XLj7cE1c4PMvXRKN6LNPPlWxxoLlyJEj+vujjz4yRVcioXX14qVLKkiYmcwVaVI+DDLMJu3kqZO4duOGrJS4V3PPfOH8BRVIn378sRBUFj4k3l+4cEE+VSZL2RQ49Gl7++23VGw+evRIBS250wsLh/H02aoAF44p7927p+tvvNjsmE7PKH3kxo3rJomBCLeLKsO0GrTVZ8/0HYyVUE/jThaIHGtPTabl88Z6gQT4fDYvcIb0JZ6Rtv/z9j8b0U6BDwirckGONGa0QnhF1rZu9Lhj48Wglb2NgcktSrt7sHsHoLsBCenhaAhwsNMix6Er5IGLklAk4WaqD1kckegsvEUxAIbfRRSEaAlhPI4WGevT77Fr8MLpcYo8z2OK/kSE5NjIkhgX9JtxCTcxegyp6xt4tPlu51d04Gge7TGyXpuHSElLiIA8uDos2AyqICXbkBeT3QFQyJHcx4R6D0YtGri64PC4MXVoRoUaFTfictA9u9dR0WOUUMbwjAuXr8MqncWYQXMaIFJHXxcFMPdJMu8hGUvB54hrY641qnD4RurqqPyD0zj7yoCyQxNIw6Xj9SBCEQ3H9XsczbHoIPet0aqBctVelzu4S5tK7aCE7P4eAjEv5vgdbH00KlX8auq3MYdFqXGIiBlTU+uwkGu1ObC4sXKT4yJjYUwSYpURQYzY8XikTuNGZ2wfjKSddYxCla3sRyJe7BgkyefPSAFYF1+K8l1uJrxPVG/SNJYPh5muDMx3rDdQKZV1HRm7RFk4My9NHp45QLnw+Rn5IPF+cFPie1CJ9nRzA12HDc+3t3D08AISkQhK2bzJf3S7sLa2hkQ4gqRiHox0V4c/HOrcOXKk1cO7n1/G850dSzEKhL0uxAIkjlOtx3BpugQbZ3iqDvkdqLzkBlNttVCu0XW/gVyljnypqg1uaT6NQ1NJJBMxRUER6WDhsLK1h8xeDqkj0zj1tZNwenqoVRqYXlyEw+dHu8Hic4BBy7hKxxcjsHs5CzCjaiJBjHAaOBjptKtRDAUZxWJeiA/HI/3GCOFQFOXaHphDTJ6mc0QEh88DOVw+efh0Bh0Me03xM3utIcp7dRwLnUBxJyfLiUQ6iZ6N5ist3Q9GXTB/cyJ9Eg+uVZHdq2BncwVb68wLNNw7QySnIId8PQvRtiJzeOHkas6GiBzBJk1zLaEJo2UcVMdRseRBKj3zRfFiagTjU8e1y+1Gz7JlO8LNkEgp/5toJbMdTXi3TTytApW0+kw0nKUIxbj3axQnfy/za4zUEAVmA2l+36C5ZgpgUCzjxm4sETQZFEnehANbg3aLX2WsdIwAZCByMgtLIhdCsWhnQmU4V6Teh0WGQa34kkRdZIDLyKCxYZL1Wfl7Hq9Baonoj/3b+NtGfcieo2/4nKaK1DCT65ikeIYi00WbByqfa+7DnIZwrzOCJBOALpRP720UwERYivksstkduGxDVGsN/OZvfQOvv2ak+izsD+j91B6KksCxUIsTkqgTp149hQc3HsDR4qjeK/uQaCiCRIJrdR9D5c66kS9mMPS0EZmKoVKqiZy8sHBIJqCKiusNUN0vKwrOEaLQy4ZoJKbGz9YbolqsykMus5nFqXOvIJ1exM8++D4KhYzQ4HgyiqmJKazcfwa3w4diriLkeGeL3k82HDp6GJVmFYeWFlCskaPjx/VPH+P+/RUsLx+XhUFyMoFSoaDQ4/W1dTx/vqZGmOfuq6+9ghtXryOfPcDS8SVs7+7g4ssvY311DSsrj/ALXzmHxaNzGn1xf+MhLt5zr4ODXBMH+019Drt7gK+8dRanji3i3Y+uYWVtW/dIIqOxZ581PuRNbNXa6NQ6QrNUaNHo1u1CcMaPYCooRPxwegHF7X09/3ytZod2SeQkFzExkVbzwrOP6uVMZg8vvvii7B22NjfV+HJ8eeGlF0XVeP+997Qfc6THovfNt95EuVjCtavXVciy7iDdg+PGGzdvCP3K7WflicUGnKNhNtcTExO4c/uO3jcei4r/9Ud/8I+xurKKf/0nf6KCiMXdiZPL4mfdunVb9hQc1RLlYlFEJSTNZ6dnZtX8VitlTE6n9dyx6GZjzVE6DUllNTE05zdje7i+WDASseQImX+Ghtp0quc9oiejgqj/98t/rCEhw5q5WXX6bW1KfJDp8TT2qmE3yQvDw5SbIDe8RqWHTmOEVDoBb4jjwYY15+fIxwSNkhTOSpfwMA9OPnR0oXbY5DQqJSKLB8OdoueNMfKTBMcBqfBGPXasdC039g3kK/FwprMvORkuu0/FVh9NeP30GQpKDu5BHLV6CZXBvmA+zXjJm3AYkjuLCG4q7CZy2X19HhLm4zHO2bsax5k4DNNxJmNTqJXqKgom0ymUSNrzeH8+arV30WwyN87YOHBIx6KPc1vO8MuFAlw2doRhuK0xo5Abxur0e6g3KkIzaOhHhRv5DE4XD6ARSgdFoG1HLlPA8YtLyFdYjBBODyASihiX3krT5PR1WypgNKMX58UuhNLrCWj+nd3N6JrPHk7LXK/Za+K05wze9n4Dw47ZwElM5axaBtNCBoznDmHU5ERSnTILLMNxs5IFMFSRxOKLnciYk2bG0GYsoWLLaZz8uR4osx+vMxbazH8sHRwIReTDw82ZRZTHbxA00VrYXXf7KFVKKJRLegh46IUjIeEDY68hyqx5iJBMSeSLXEE+8DOzs1jb2MBBuYQH62uYm5lDOh4zr2M3483tnV1EwyHEIhHjyeXgqM0qsp1OkdQP6jU0hiPsVRtmPCWuUB8+hw0Rjx0BjwM+N8N8aRDJgp4HGMnuAzTaHVSoplPgNrlaHMv0UW00VJydWlrA2eUjiMeCEqgwguP2/WdILE/jrX/wHbQdHWTyqyJ4khPFcFqajXL9s6P1hL1oD2qoNSrwhtxw+h3iboR9SfEOB4MGHBZHslKvwmH3aLTXbJHTZjhCRFuHDIKv9BAN0uOHhOg+Gs2qDuCDR9vwhQNSXzmaHsyFj8hxeTOzqtFXbj+P5deX0EUXWysZZNY6yG67JQtvNCqoluhezTgvM7JjMUcaAlEnjnKMBYbJBTSiPjHGrQKiD1qgDGmEpHgbM6azO92y4/j7OYIGGaMtjcnjG5uVEiViQc9mUNJuotYej5DjXqeNUoHZqET2TUwUf43J6GNy+5jnxGLDqAsJ7Fi+XWPVn1VY80soTtHi55kxo0pB46MnmoVFhZKi0PBfBRZxDxJSboovfR6N1KnU7ZtmS00iKRUG7eI/2fiNr50xnTTCAaJ3VAIaLpnxtFOBxUQCq/C0QDhjSUOkykf+ZEAoOnlq3B9MXqmJMhNXTT6KZk3bac5DjzEWgA4qyhu6nhzN7e9uCsn97//lP8epE9Paw/h997YyyGxl8PzpBtKT06h0G0gtTsoB3dGh0rqK2ERYDfcrr7yK2akZ7G7votqsyUahcJCDy8Xr1MXm2jbuPbyPxVOHMDkbN3mdlTZaxTbqnTrcEwZtpG8hVcbOoQuOtg2t6ggnz7wKl8OPv3vvrxBOOOVnxYaYkBmV9Kv3N9FtdXH6zDE06109P/F4SL514WQMmUIZB9U2ysUB3vnxzyTICfhDOHXmtPaxzz75WJw+ojQ0YKbrO6NaDs3PS7398mtvYH8vg+zeHhaOLOHOnbtqGI4spXDqHAutjtAY5pFy/623mthYzaPfYdKKByNbD8tHZvDqS2dw//EqLt94ACczcK3GQ5MKgaNW8kB3gOqB4T9SvMNxf63RQHAmCLvbgWa1g/mpGWQztDUxgh3aN7DwzmT2Rfj2ehmRsyAXdeYW8qwgpYPP4qkzp7Dy+ImQLq4XokBMreDPMLNwSUain6ox5gdj0/X2l7+Ebcba3L2rQp/AwfT0HM6dPYNPPv5EI22CQ6TncExIx3dyBX/pl76B/+V/+J8xe2geyydP4vLly4anG42qOD167Jie9+2NTZw4dVKh3jvbO0LIOIrlmc3w66crT1CuVFTYscAjB+v0mVN4/PixchEpBONEhFfy8MKiTEoJciwuHMLm1rYKSwqquMZs/+H+vxjV67RUgIwgOYNnxcromPhEzCjFGJxMJQn9pcTLovy5gXavI/SKHRXHU0R1xEcwojFDvqVdxAgyy2SciOa+bJVHBnrmBaRrL//JsSM7Kal0XEZdNuwyZNmrERhjcvhwc7zEA1QoRb0Gt914Zu1ndxGNhaVWoKrQ747LrXy3vCJPLHqncFMhWZ1+QsyT4qFMhI4yZdvQg17dpY3WE+kjmvCjzMKKPejAhqnUtKWstGv8SQdvjDgqZQHg1OLvD6vqEuluTvdct4+juQFcAweae2V4XSG4Q1PwBN1weMhPAybiU9jcfoaDUk5eUMnkhDZK8mtY8fN7txtd3PmYni9tnH3rlNLkt9Z2ROxkUcORYbVa1mKkVJVxP24n+RUFzfKPLS1qAbHz4a5NRRmvH++zx+bF9yZ+B7FaHL0RCbbQguHGqgeTCkInbScaUpCyUKKztw4ZuZobqX29SgNUr0alzXbDxC91OqarVtdNdIsmp+TXeOD1BcTXYqdMUYM5Sg3Phd+zeFDQxklUUp5WHOGRUM5qiykF3Q5K1YpCR/l52QXbXYY/wwOERSs5YyIHkwtF0r7Difn5eUVDcHO68ui+eIUnjx5FvmjGiOTwEfmifYTCn4ki9uiOOFLxxQicWquJTLGIHrMGXWE0O220mBxQLaHbriPkdsDnsiPkJrJljO5otsnvUm220GRGJrtGoqOsfDgOaDM1oYH9SkmjoblUEgszKcTCQdSbbbhicVz43hsYBgZS0fI+cWPgdeZ+2RwV4I0M4Q/70Rm2dHA5bBwZmripSCiGgJvF0gDdPkdrfbQqXdTYDU7Eha7SOqDdqWgDvv/hFk5emkOCxpQ5N/ZKZQTiPvhpjxAM4OntFSmMvM6w1vr01GGhJNfvfILM9g6WTx1HYMGHyqCKftOLv/lXd5HfzUtUwOedikLyQ/lFetxzarx2VMwZlESZhnZDMOcDzn9XQLllo0AEq9uhcmjsNTVCIjmpYonkVfF12NAQmRVvyaBRZrRvkcWt4ogL3YwDiew5UauUpHQ098dwWpSIQINRK8JHn0veZ2YUNybH635aIz1TSJmxCF9D63tcXo29qL5wTrN+2pBOTXFlEeJFr6AqjGPSoXGE59pUtI4EROYZI3+HSLz+SZSeCJVFujcNE1F2Wq+YNIAxbULGwEwi6FLxbaKL+DO61jSK9IUQiiSkCuVeMFYVj8UAZtRr5UeKqG/Gs8bFnqaNLiGO5UJe+zBV5DxDjpyJ483XT8E99KGSL+HZ9iOceOE4qrkW3HYvjp05huer5Gw5MeqwkLYhfSQCp82NUc+BcsF42TWaFRQKWcwfnYXPEcC9q48QS4Y1bZici+Po8cOIxCN4/HBFRXxqJol6u4F7dx4gGPEp/PzwwmH4h17EI1MYOdz4ux/9AFOHEzh0ZEb3mfffNnCh2+wgGoxhKplGqVDGXqaCbK6I99//CIFoEMdPncKHH39uAuDjkyooyBNaefJU+XsMKuZ5JaV2MiHU5uMPPrKEDyMsnzotxOWTjz8UnSQaiyOVTss3cH3jPk69MC2ggkUWCxzuKaVSHZtrDDMH/GGTqlLIlvCf//7X4fY48MN3PkXLGhkr1cOYvqnI1948GKFV7Gpfn52aFF+J6snUoQm0Wn2dlQwXV2Pdob8e43o4hjcechxBV8tVvPzqa+JhbaxvaM/l61946SIisTje/+lP1DxTNc1m/Utf/hLu372v8R6LIBLHyUvjHvz40SNdmyxzCAMBjSAfP3mis5kiMqJI84dmhaKurT7T7+9ns3j51VewdHQJf/5//BlCVItHwygVizhy9ChqlSo2Njd0nzfXN3UeTqbTen/eo+npaY0hpcr3GOsf/pO8rLXn63ouyK0jP4zXnYUW+dvkeIkA//kV0YGoWKRxKUGPVy5dwr3792H71x/84cjD4GQGiZKgTod0BsTS8Z3hn5a/FhED7gc8nEk0JQ9H6rheW4uBkKw2BTvJ6mNpL93VyRFwqFhiJ8TRmXngaZhGflPfeFFpxOLRwcwb2Ky3US019EB6/C59Lo4bWUiwayKaok3RTVmlR7wdGvdx6dBIjtwyvzcsjlSjmxPxlb/ZaDeE9PAB5YbBGA2GopIQPey40KwCHlcAfVsD6dmI9BncOElw5xx4ynLypSR1c2tTpcHkTBoujw+lnQp6jRbi01EQsAsHw6S9oDdqwD9yI2qfkettfVRCq8nInaFcsGVd0BthYOuh3W/qz9GThf5DyslzGzdbkuN5eBwUSrK3WH/GfESO2LwIRRh+TcVaT4ve5w6i121i5CDR0y2pMvlHvWFXmXS8T3Ttr2XL+O6x/xSnPGeRz2QkMKDEn90Mnb5FaAc5YE0ZuEXjcWNsp+wzgy4Z4vQQLiv/yiAELLJ4eNZVkHOMyOXBjklRDVwjKmqYS0fu0s83ahVKViYX5eW5XFZiDPLtAqGQgpqpiuGJxcKRzrxUmEj54fMaHy76aLWYC0nenF1B43xdImkzMzN6PXK53rn8qQr3V85fwH7ezNVZ2HI0zTXH+zyWJ3NjNFJpj2wlirUqWnY3EJxg+aj1x8w7StTR62FmIoq4z4GAxyllKi8AR9McmRtmjh09HeBm42ND0m92ka/WUWJsBHPkGMfhcMgo7zf/+R+i6iyg0TmgYQm6tiY6tgJqrbrc2on+5gt7ep6oxBxq5CODLtQbRR2qYV8Kvd5IPlWdckfpCKmZlFSvOpwHVeMt1fXj/kerWD4/gzlPBIOVDjZKe3BO0riwD5ufFuOAP+hGo9RDdrOEkydPyazR4eki8yyL2aPT8Bztoe/uYu/+NO7/JIfdnado1CriHymiiY+lbACI9rFYL+t5FNfPSasGE8ZtvKeMenVskyCE2/KC4oJhw5eempM6lYo5bvR8FiisULagFHwGseW+wzHfmPWkcZsKDIhET7SMew+LNCkQabbKhoPcIzaQBgqy1I6mReBYUaNBrl0Vhiar0Hxm3t+f+1kZZMGQstiIGQd382s8RpWpKA0oLbUVR9jGrb6rnNGx/5r+DO0TiGIzYJrPNqOxVISa1x2jWSYGiiNwEu9ZnDmkPlVUWtuYvMrbS8pzNgI+7TkuN93gk7pXFtVL33WM7I2fX2PpwJ8xKR/8vOS7ytrE5VLjVK+U5D9HO5+jy2kE/Q0c7OQwd2QS0yenhCJrksLUg2oL13/2EG//4tdwbHkJfVsbnVEFxUxdvKtavYi5hSnY/DYlQjCceNQaorJPZCKAJ3ceIxINYH5xXo1XpVFCIOzHwpHD2N7cw34mj0QiBl/Ih9hkDJln+6ge1MW/7dlaiKeTsFN526igeECVI22Pwnh44yluXb+P7cwB3N6IfJ8erzzGuRcvyk7n4YMHEiMdPX5MXKtHDx7gwf1HGlFOz81g6dgx3Lx2XcIUFhk0aeJ4MyIAACAASURBVJ2dncWnH38q/ifXHM9hEqrp3/TSq5ewuvocB7ltvPnls/D7aclgpkxMjsjt17CXKQlFMe2qA/VaHd/+pfO4cH4Jf/uj97F/QM6qmexwDRuhhPlp3q9OlWehSVfhc8XrNJFOKPaHxRUb7rFvJe+9id1xIRZNIJWaxtUr10T1IJ2Fzc6RxSMik0/Nzeo965WKPBdpKM1iZyptXNz5fgqQdzpw+uxZ0UfY6BIFLRQOcOHCixrdf/b5ZTU95AlSgMA4HyJ9PBvpML+5tSGj0ypV2PkCzp07K/L8+vqakDUWR1QScrT33rvvGh4nGxqHA2fOnEGjWhNlRDmd2ldGOHv2tFIzrl65Kv6XUdA6ZclxfPmECPtdvY5dSCXPCo4UdzMZAQBBP83XO7D9yU/+aESScAttjerke0TPI3K2PAYSVqfHrp6+Mj26PtMTh4ZlBoZnocB4Hb4ZO0COe6jEG5sD0viTyJTCVMVzGKJS44baRjgYEamb8Tsum0ujlEaVRHSPyIyRRFBdFh96/lN8C9klGGk1R4Imz8tIio2yjuMatxCPAYNe3VTgkaPREYRLU045yPPfAyREF2XqSWVjOJjU+9Pry+YaivdjPGDsJvJCypu2IfE12yKAM5cvMZGCr+tC0hVHa9RBcMLkOBU3d5GYnxNM3CWZe1iB20vxgFHrNUlQHPmEqvRddfRtVGsZN2kWIDwcWdKQk0J1F0mWjEca9DuCMhvlLoYdoN6qIRAKKBdS6RpMX7f10Bu29RARUeH4lrwHviZRPxYxJ90v4Htnfh+ljU2ZPJJkTsVGhzyUPrR4uEGyM2aBwiKBm6YWqMJwjYmouhcrO4vogVAW+kGNaO7a1OGl8F5KzK1un4Uuu2uijkS4eADwYGBxxKDvcdfFoo0jSfqncaFzDs+uiMgD7zuvx/r6c6PKC1INZUYnfJBYRBEd4/cnt44dFTcAjlZbnTY+unUVT1ef4atvvKVinaGhxoSXmZnkg3XE8TJRVDaNK3PFomwdGt0eEvMnMbd4UgcbzXTL5X3cuvapyJeJaBhTIR8mIvTX8ikQmsRg3k+OA5vtLkr1hgwHq/W2vi/ve7c/0liRvKmgz6f8RG5mb/76N+E7OoQrQLK0B11nHkN3R42F006UcaRrwmeJyCgPSPkltWhOa0M0TDQygFJ1VxzETrGHaHQCXj99bWwY2TuotnMa6RLZbRwwaquO5UPzGGwMEAzFMIz5UB01UOsWUc3XsJvZxZEz88g8qiDoDcsaYuZICvnivkw/A1NE6oIo3T6JYq6Gu3c+x/7OhrEi+IKgbbzheN0pRGg0qkIHWTTo2RNdwYRwk4QtQrpFDOefM9YjfcQTk4hPpFEpMwj4AO1WTfsGFZgc24yFHaKFWkiRHNg5zur31LwRYVUYucxRHaZop4JL65OUCCMO0hSTHE6lYJg9cmycrOB4M3O3fKc4lnNgqAQLa0QoK4expeQXJdY4jO4LlaChUhhjUmaVUk0oHySN+0y5TtK2MU2ljSkrPKMOpHqSxZQ+h5UXyfU39v7iMy0qhtBW4+PFy8JDkuvJ7fHrtam0DAZjokTo5S1fMFOkGoK93sPKzGPEkSTtVtoBnw0ikdyv+Szvbq6LA8q9/uwLs3jz1WOYiCSQPprEIEIbl4pGg2zKBj0b7D2/mu6JyTgc/iFqzQpGHQf8br8I9xw9rW1t6h6l4hNoMJamOcSj20/x5qtvYWZqBiuPHyqBIz4VR6VRFnpCf0UWJGzQ9jIZ+b4d5A7g8wYwOU07oBoi8QTWn21LjEAqB9Gymck5bK/t4fat++jbHJieX9A9osv45OSUBDPM1KOKkSpEoiDrG+tYWFjE0ycrCjYmFYQHMZGrSrWMV159DQ/u3Ze3maxKhgO89MqrWF1dxbMnK0KB+f2OHD2M2fkQBqMG+t2hAIAKC4v9OrL7zPUz6R1s3NlInjoxie9+9038+O8+wvpuXmfii+dPSdzy6MmqTH25nrl2uo2ezjSO9nlnKabiOTJOEBBXUWIOQ5o3voBezEzPIrt3IPUzlwPtMl5943WN265duabGgFxTFp2nT5+RszsbWHKzYtE4zl84j+fPVmW9wAKKZwHHqQRfPv7gA9nstDtdmZBevHQJH3/8Mfb39sTR4jP3K9/9Lna2t/HOj3+sUSzBGo7y6J9F2wbSi9568xdkdkpFopoQTuPCEaSn07hx44Yx2eX3crklxCK5/d79e/LYEi1Aw5uhiuStjQ3EYlGh94WDvMANIozcU6m4n52dwe3bd0Rvoaednvl/9bd/MOJmU0MN3rDxphl3VzRc5I3gRs2bqrwlVro0HLMzY445h0GhVIMBvU5MtezxGQ4XN0peNI87gE57gEGHu4sLnV7FdH82J0aM4Kh1YR/ygGlJqcTijrwvO7MEbVQg1q0NwXQ53HxJCiWPjAWScXc28mhKabnpsSsirNcfdk3cDBEHcbyGCPkj8HpdUgZ4/Cb3jM7xzVJf8Q6xZAjuAAsVbqhDSbONyqQrJZvDZUd6clLfjzeM4zAuChaKE+GUXHw55nK6fdjd2UCz2dcYjLNkOPtS+hGZ4wLIrtW0acwsxFHo7Mn93u8jaZEqIpdIsOQ6dHm41SsI+Oh5Q+SvrZGLx+6HbcCxXhvx+ITFs6uhM2hJps8NjiRLk+XoQDFXRjwUky+KrWLHb8z9LtK+WeQzuxh2e3JS5/dS0HF/KNUEryuhb1odkCBLYQHhXULw3BT438as1iL7cpRIwUSbYwjyR6DFyMKWKhp+dvkCMVJFfK2A/NaoZNEGbSf3hMgDRRfmcOEojfP1TGZXhwiLH/48izWuOcLV/JuQNNcPNwoWeHzI+R9StLWamq2//NIlFfzVRh2Ptp7j6o0bePvlV4T67e5mxAliociik3AyDVElwnA49P2L1Rq2inmU6k0snbiES298UwVCp11HNruBTz78sXhq5MN5XU6kQh7MJgKYiAQQ9HNsY1SuHNFzjFhutLCfLyNbrqHRNGo6bnAhH9WZfmV2hXwBzB1bxNLXjqLqew6Ha4iBrYHWsIN6zRCevS4ao8a0ObSZn+kkssG/TQxPIjKFUnkfpeYuIt6kDhkic7mdEvwhN4b2jkbv9EziGvAFgxr7DrpNdPbbSEcOo+5qqfmx+fpw9QLI7u/D5TP3cdDxIDScxPbBcyTmQ+JZenzAzkMvsvcSyBX3sfLwFkr5PaF/shhgYoTDKJ5ZsBjiekeoVq1Cyw8+vwZtY7PCikCICQsvIqSWkKLT62N6dgGpqWkp5Q6ylH+XEQ5HFTxMPgtHtzxQdFBIScmwWeYmcv/icxcy2Y4tImpcfx3jzeU1hYNQXAY989mguF3GoYLaTNKEZffAhc3vpWKQdiiW6bGc4LnpcuFbru/y7tbnssaLVs0l4j/HnSy+HcbRW2kdFkFeKQKKFTJNj8aI9NQieisLBoMokZNmECjT4PCAHJPsDVmdxZ+xvODPUMVJ5/5QIAybnQaXzLkjqs5rYArNMZdsbPXCURTpAlzTZuRI9XNENhssALkf8xll08ImPM97Q2m9rYff++Ov4NKFUwh7gsi3sqihBId3COfQjUPpY1Ijs1gM+ZIKod/cXEV4MiRByqOrKwhFgiIs18sNLBw/inavjbA3jNpBS/YuX/vq1+F384xq4c7dm3KYn5xLiq4QjyVQOGBWXhGlQgtPHj5Dq1cwz0zPCX/QJ5FVZjeD9FQCJ5dPoNsaIBGZlDCEhfPa+o5UrpcvX1UBygkE7wMP/GvXr2uMxGSJE+dO69rfvnFHikMiW0RvaG2yv08+aATRZBILCwsKN6aKmypEUpVpJ0MPLu4pZ86eRr6wjVnaTNB9Xg7xTeSzFezvMrOxB1KBFg/PyE9ycsKH3/zNN/DBB9dx9d4KlhZnceniGWxtZXH5+n2tLzb5owEnTPS75D006tkxBUNsLnnXuYXyjhM+tN87XPK4pDdaOj2FRDyhnD+6orNhJs3o8PxhPHv61CB1/Z4mFAxyPrAyAumUv/psVYUTJw6M06FVAy0X2GAdP3ZMCkECC/x9ktgZ2k3y+ZMnT5CanNR4kIgg//8nn32unzGcWg+++vWvabL1b//Nn6JcotekESO9ePEiCqUCNtfWtVexpuCz/Oprr4luc/f+HYtmMBQvnQUhhXJXr14zKSP6/napkxnB8/jJY4EBBCpok8VnYWpm2tQm/+v3/2iksGF3C33nQItFrtA2QnQ+XeBarWkUNzKsHImc7hoFBDlz3MVD3esnWlC3HlhIEcSRl1tqLTcq5bo2I0KeJN32O1Z8RM8KTx5Q4gnBlIlkAjanmWEzq4/dr0i9fo/GWqzsSZAukExLZIubl2wozKLhguaiYC4coVXuatNTc8jmdtV5sGL1ujya2RLW44VhEVXOtuB0eBBJ+DV+IT+KhQEXB7s6wqzkRxA1YhA3RyDcCKYSaTi8ht9G75aDUl6fYXJyHi6XD81aF7aeTYouxjXEpoMiUpJjsDC7jIGrh66jKu8xoix0VmB1zIqYZZbX6Uev37K8dZwa09LSgB12yB8SgTngjyISTKkQzR/sa6wLR0d+Yoo34iiVxp5ur6rsZreOt2PfxMu+L2PQ5sPakMM4N1wa4HFzY5Gia+X1YnJqylT1A5qbGjWSeGiWM7bGHRayOIa2lJnZamo0Jrn6aKD3ZhdGcivz6LhguYEzaSAYpKVDTAaryqqkcomjknYXDdp49PjZasjs7akjomqRiCT5fESuCO9yHBGPR1UscdTL92IUBEmJNM/kZrB4eEFGoOwe9ypFfHL5c5xbXsbUZAqbm1tf8Hi4sR0l+kWpe6slxCtLI8fRCIVaGY1WG+H4HH71t/5QBz+l6xsb9/D+O38j1Q45Yy663vf7mIr4MMNiKxwQb4+jRlpK1FstEWdzpRp2cyUV1TzUOb7kGiPCEvIHMJWYQDSegH/Bh9H5PHwBBzCgHYsLvRFRXNMMcGOz24zhK1x91DscgQXgdIzQaTYlROEa6dVscphOzYfRq9rkp9bsN/R+rR59lIbyFhv2TKzUoDiEzxPG1PwhVDp76FX76JT7CM0k4fTaUaxl4GsnEBhOYnd/CyePL6LZb2KnUsDO3RiqWw6FlvOQ3Vx7hP3Mlg5nFpUen08FHxWDMkkF0XMWWzU0G/RCIlpqEBOG3EqCTn4RR4rKNzW+QcdOnkcklpCQg75zJL+nkgns7mzj4CAruxaHVK5GBs4ihKaiAoUcDnHyWBAYpMcE0LMAVJFi2ZToULIiwFgksbARgmAhWhpGjkxRo7HdeHQ3VhuyGLNCrr8Y/clu3Qhu9LflEae0DeUVWpE9Gj2ajFAhyxb3in+GCC1H/cYVnio/h5TKYxsKPZ8WSV+NkTWqNJ+Tz6YxgeVM1+n2at/mgUt1oo25hVIU+wyaxWth+YCNC0neI74mLUCUsSgkkvYPRjHMZp7ZkGPUMrO+isRkEL/9R2/CF3Ap5Jn+Tgw4J5+Qe/nRw+fE23u+toqF6eOoV+v/P1PvHSRpep+HPZ1znO7JeXd2Z3d2b9Pd7u3t3eEAEGCAJBIkQVsmRdEEgy3apP6wpZKrVCWVrXKVJapomqKlUiqXZVISCVKQyCMOwCVc2JzD5Bx6emY6TOfcrud5v15wisc7TOz+vvd739/v+T0BC0+XMDI5jKPUEY5SWfTF4vIBHJsaRV4qsmGsLq+LdnHixJTGi0SxaQDdBEelQCDiQzgWwtEhD9ltBWT7XHEUDqsYHE2gVW2r+V9aWUMkEtTIkWji6OgwwgF6OjlRbdhw69ZdbG1t6bzqTw7g9OxpfPLJ5+KTUryT6EuosCQH6OTsaezt7sqIlGRqXjfuq7z+E5MT+PzTz+TVxXVJagKb6bXVVZyZm9M+//DBg5c5wSOjfZiYiktoVqlQvFBD7ugYu9sZHB5QkNbEL/78j+Nbf/IRfP4ufuPX/wruPljAu9+/hVcvn1UztbS4jcWlTaN67bCxNSIiI+5gcWw82jQitxPNc6kJkeLeWkf8eqPB/bktdd21a29ge2sbCwtLaoTZLFy6fEVTi08+/oF5nlx2jU05Tv3www/VAMVijO6BMhHX1tdFyaH4gOTy2bk5rfPF+XmN/1hAsTFiIbe3m9JeeXp2Bo8eP9T1dLt8ahCpMpyemMJ//Pf/QTFHzF/kWX1y5qSuL13eBT5oyuDCQP+g7hsRMMX4yM6kqdqCecJr62tIJgdMJB35wfSPszuQzxcwPj6q98sRJYEeNm88qyLhkIrpp+Ro/fH9f9QlkbWCMhqoa6ZOfyKHzQePy6dfTISKUTV04qabeLPSVTYVq3ceckS5+PASquY94GYvrgA3f58TDo+x/GeMz3E2J88ej4Nhr8abhW7VLJqpCnH53CoCvCGPDvF6tSVvEnKNSrUsAgFaUNh1c9ilNJtGhUQLA6L1hAO5gfJmiKfSaStoOOiPalFlcmmNqlhccuREtICEaW7YPj/jQojWeLRJkCdGGJyLiZwewsfRBB3G28Y/4/AAYQQxaR/BXv0QrXgHze4xSsU6SrmG5vxUgzkaARxvNrFwb1Njw9NvDmssOT50Ei1HE4f1HfGYPG5DDGfxSsK+xqB8Dqp25S+yQ9Drqpa0+MiZEtLW4edp0ueUvwjRO+YpUshweLwt9JHoWY25hDGSoUsIFhL4yaGfg7/uUQHHv0Wndt6IcoVBxiUddn5fUGoeSmC5+LjFknxPiFqWBS76bZmIjR5pWR06STga0RiDU6oJOYLRIUE/JBaliimo6loqPoUjilBEJEYWXiyAeSjx3vC98/VwAbNIowleKpUSlyoYCWmEsLK6Jq5Wsj9hdXsm95CNA8fdNK09eeKEkJSjXFa+P4V2HT+4+Rn6QhFcnDuLze1tFfg64GBDf19CnU4ikRB8/f7d2+g4bELI6rQk8fbhF3/t78gyIn3AseH7uPvpewgGfXo/fH0K5K7VMRwLYnIghDC/RuSg25VvVrpQRurgWAIGxcDooKbdigfhgB/xQAhBjldpW+LyoPV6EY7RGlDzoVFpwelrw+Wj8MKtZywaSMDTCqBVaisMu9LJoeOoIBCLosYCusbcR8bS0CXeibHojMZm6fIaXC4bwj6vivmEZxjDwWFUi21sLO7AG/Dg1OlzmE89xh/8iz9Eoj+Gi1+7hI7bjXK+AHfHCV/Yi269jcnEtOKH7j7fwcIdhyTzPKy4zjIHe9jeXEbuKG2UmiJoe+XrRPSE64gIOe83BRh1oqxtjsCsnDbDfFLzw0Vm7BZsmDp1XqPDXlg5D//11XnksgfGc0s2BG4V7+JFklfIAoX/eA23j1YhKuLUnBgGS49TKh4W+V1ESXsZhdz0LMEIu+Ee1crYOJiiyEqEFgrWG+P1iiQj7DDqR/FCeukKJmuc2IK+JvMHdsay5DJ/k++DX+sp//iM8W+ySanVTTh2j/rBQ1FFlZIpLIagVaixaCKvhuhEu2uC5vn+6JXo8QY01SC5l109D9yeYapGjholWSghaSR6rgsoFLKyHuAYmjQFXl9aB3BkzoijndVlDA+H8HN/620kJvoQDUbhqDhQqxRQ7xaF+tBeg3u5xxFCK+dGJBxD0B+TKWahlMXwyCAGEkR9OvAG3RJMEZEnzcLtJgJqDtJYLKyDdmi0H7USaQjHMs3eWN9EtVCD2+FF7diGVolUFLv2/NMz02jXa0Kd1zY3JH4hcMBr4vNF0GzbkM3m1Sym0vt4+623pVwrlrh3AKFoVE7vD+4/QCQUwuHRkRRwVBcSNe/ri0uQc+311/HsxXPRdBirw2eS+YBP6VTOc4moph36Pk4Ebn76OWZOjWNyhlzLKmpVjvtoh1TF7k4em+s7+OVf/gk1af/3P/9juN0OnD83ifUt5sOmdZ6TvM11VsyTA+2W35t8Mi3Khda7lUurxoe8a/Kx6EIgfzhzbhOpJU+JqvmF50tC8ahkPTN3Xsp/OrcT7eHzMjY5rnDnzz7+9OUIn5OxK6++hoXn81hYmFfBynHjq9de03505+bnWovkKPb39WP2zGmhZSTCkyLCD5LQWcx/+ukn2vOZuczG+u13viBK0LOnT/WMeGXZ1MGbN25gYXERqf2UMfRusfH04MaNNzXtePr0sc4aOszTPPXHvvY1FWg0QmUNxPvjcLswMDiMuTOzuHf3ns4xcg5ZqHG6J3+talUWHjzLxKn8vXf/h26ir19RFvS/IQmahzLVSu2GRVqvlpHPFKT06JEjiLYIcaFU2E+55pGBjEM+eezId8julPqBREuwU+k2ZWxKKwb5TMlSwimXWyJQ7PLdYTd8YYcUeRyPOGC6XTkodRtSsxG6d3RNnlb2qIDD1CGmZ8d1U+ld0VVCaxt+vga3Q6gVEToiJpT5c0NjgcICjAucaisunK6LxaGRvbK4qpcbCHqphghrcZC7US0RzaHXVw1Zjk2qTlwev4TN/TQ6MTvatjqON47gafkUT+TwEE4O4dm9Nawu7SIxEsLZa+NIjMcwOj2OTPUALXtdN5fVMG+W8gXpcq5xnAn5JPmVxWmt0kCtWdFGxGsoVMnJLbmjQ1X+Zwx7rtaMgSr9zOh5ZHFJuFnUUx28E/gKvjzHcNe8oG4eLrlsRg83N1kecFSAsVMeG58wIwTFaDiExBDhUe6lxa3iBmzMHNl9MwPTuEMrvNjya+mpveQwr9DkhsYJLGxIfuThx8KKo0R2LyRWsrggzsvDlF+XdJw+ZJWS5vJbW9v6nmiMLvVt3Lt/X6+LDy3vLzc2IhyRUBjJeEJdo7I7a1U0ul0Rzm/ev4d2vY4vXH8dqXQahwcHL416g0R1Oh3B0vR/+fYnH2J9Z0doJx3cbe4Yfv23/oG6qIPDFL777X+H9cWHKjLI8+KDyc6Ia5D3JR5wY6w/iqDPo0PnuFJHOkcTzgb6YjGEqeqS6sWDIB2svYyfogO6A95QELVAHd2LNZSQl9IvEA3I+4sHKjc0jlhJ7s0VjuBu+NDacSA5mNQzyGKZZo47mS0EwrwrTUz2XYGnG8eTF7cQibsxk5zBuHcKPied8D1Cr7l5cmSngsbWRb52jH/xr/8ljhtHmL52Eu5QQCPewSGSiiE/L3+T+XXD+PSzHNbXyHWryZ+G94LXo1TM4ziXRjazL5RSUDxNNBl3xBE70UyLV8lRGJuqNkPjlN9mPKo0xuKYWbxB8jmHMDw6jVAoLARma30Z+6kNk43o4Pq0xlgcR5ODwlGETJFpumnHYXofDXpzWWuZe5MsRUkQZwcpGw7DR+wVSj2+Ip9Z8dw4ERdfyozQeipHIQNkblmjP/O/TQyPgtYt64Xee9Eo0fq6qBy8Hhbx3ygfOQY03FHxRpmrRioBvRA7LTUwHKurUNPo3SAUvHgSpVhKTo4H6S3INcRpvpth21YItNNDvoxXnxOiz4BdigoY7K1watNcKdPU4thpPCk3fmN2WizmVTDzQBeCw4iwVh37mxv4yZ++hos/Oo4qCbwZO2b6z2Nt9xngbMhZ3eE3jbG7GcAxye8uJ25+/hgnZqdx+foleO0ujbuIIFQbBfj7AnB4XPCFqcg7FFeVRp5sHMOhuJILDGLswu5BSir3Tq2NbskFjyuE2588RHr3UMT269evYWQgicePn8EebyOTy+Phx89RKdMUlxmJPhUUh5lD3QsSrXn4T05P4+bNW2pk+H7pWM7rxoKLf5fWI+dfuSA+FqN1uB8TkaER5g8++kT8Jo7+qbgjJ4nmmVyDp8/M4iCVNspXtHD2/BjifSEpD3mmkhi/tX6gacSFy1O4/+AJskfHer+5HE2AyafieJoxVR4BFvms+XxPLNEzKNd+ovVlPBTN1MIirGtU39V6SfQn8JWf+FHx+dYWd+QewLHf+QuvYDeVMuKpcAyPHz7A+NTES1oPC6anDx+KB0zPPjb4l167omvI8OlkX0J7xdj4KE6fnrXibDIqqHrFFTm6H3/0sWW0a9Ok5srVV+U4z8mG6gvG4nndKlI50rt7965GjwQg6IZA4jzPycePnmD65IxAmmwuJ1U6Ebo7t26ruFPiScnEctFSgt/D6CA2EhQ5mPxf8qZbSCb75X9GNSW9JXsGwLZ/89Hf7QZ8EdSqbflSsZMjEblSpHrBhI9yxMBq1mxMPsNfaDXRbUL5fqVmwZDwbB3YfYSNycmpw+4ikZHSdRfcYRuaqApeJgme450m/2a2LJUh94C+oSRsnhYanRKaHY4SjSyY8D5lp4SgadQpc0L6Wvj8KBWqKDPvKBHXg0j4kxB0q8U0cnJEiCz4VKyohOpSlWhUFCzuJD3mrK4L1NpVhVG3mQFoMzlylLm7HAwO9qKUKeNg6wB+L32xbHB27HC2HfDa3QglovjPf/ohysc1XDs3DW/LiY7Xg76pCZRLdWzv7WLu1TNwBVuo2UtC+crNkopSuqy3uoaQK/K7Om23dbjR04p8lgbCgTDcTr+gSxM/QBTOpzEjCxtGHnHjtIE8NWM4yHuYOTLGnRxluX0ueI79+MUTv4pg22vk9B1eZ3bBjZdkcIkFKmVtHvQUqdYpGWfRaJyk2zR2Kx7rYSRXSjlpLNhc/D1GuWL1+i9NOuWpoweXnTUVeCZehUiX4k9KJcH8JGxyJMPRYCQe02ugslBho16DTPAw4+iP6fY0/GMwMjerta0tfHLrM6lQ+HszmaxQgLA/jJNT0+rmyOOQMo0da7OBpc0tGSZ+5e0b4nVtbG6+dN1mJ8fGgJEMM9Mn8WB5Ae9+/rE69WM65IeH8Zt/77fV5ayvvsB/+n9/D+3qMaJhKkfdhrtjp3dcDXmhhOSM0X3bpfcoRMLOHLEk+vuSJmOMWZThoD7PvyMFHkmrFFGcr6IzSGSvoa9x9Eg02XBjbOg07MhnjtE/HkQoEEVhowKnt4lqqY12yYmJ8VE47YxXoXVJGo16EInBQSQcYUzFJ8VvaVYbqFNNTCI1VTZCd1zS6OmZh2hlBwAAIABJREFUcNnwaPEZbn32OZLjA3AP+RAMemH3EOmr4ri4B2fbjv3VHA73h9Fq9KHKEPJKyUjk5RHFRqKuKBYq0egIT/I81z4NatncGPWcUdlRNUokpMMR+kv/qR+6nfN1+vwheANRjIxNieC+vbFCDEp8KTMqIzGfCjgH/MGw0NNexh8DrDNHaY28zBo3cTi89ga5MfYN8rayRB89Owcu6p66TwiWZQgpnpQ1gtAYxv7DpAUzVjQ+TsorFELHgoXeViy8rKxPZRWy4DMCE0XbMJ5IqB95sC0dzqbIIi+EsUtlSxBDnhjHkcaKpTdG5OlpvMSoWGaQNkn/LZF7da00MgyowKK83bjvmyBvFZgWT47NmQ5ky9W7Z/UgwQu/307T5ho2NlblDSXBi3Utu+1j/NRPX4Uvakc0FMPtd2/i4vXreONLX8T9j95HYf8YgycGEQwHEQlHkU6ltYfv7R5hbz+lsHPaCSTHoojE/Qh6AwjFwyqA8scZrCyumqizag3xMA2gOxgcGcDw4JC4u5lyAUWedy2ffBNHRoiE2rC7cYSNlS3EEgzSjqvAKrWOMDExgEyqjPxRQyaj4VgfYokkVtfWpKR7/vwZZmZOCTmL9fXpPmxurMvLiWkUFy9eFPqhWCLu7QDOnD2Lzz/7RAUVCwsii5wePHnySKTvteUVIT2kcwT8FDrFcPX1azg4OmDCIqYmh1ApM76IhtZMVagqa5DNK+PIuF5YOBIpJ2rLMRgbMn4oS7hGrqzVuFj8SJ6RGjFb42+eqT0LiN7UQvs6i2ynXZmDr169BK87gg/e/RTHBWbPBrB/eIC5uTmkdpj2UZSQamNtA0NjI1LK0xl+eGRco0MiRlPTU1hf30QwHMLEyKjGbRQAKHqrUsHkNJ/pNhZfLGJiako5glTJ0hOL4ArHsjOzM9jb2ZX4iQWPMjjLRZw7fw7zLxZ07rMm4O+L98WVcfjRhx+hcFzUc0c0kgXtz//8L+DOndv47nf+QlMsVg6hSBSnTp3G3NxZ/Kc/+RNxTKny5rPLZ5vjRpqss6nh76ZhqRmtUs1bg+2f/8X/0iVMR/SKD1s8nJBPCH2oKMFnJ8pih2ZnRBsIlVLhNjo2bOTgjQaI6leOKUcvom4n3FvFyOQIqHxXCGOXtv8e+EM+FUINZSO5UK82sfJkBcn+PhEB7U6GkjbRdbaFShnPGY6eDLLG3YOoBQ8owsLs9JhATrUc3X35gLNocdRcUh0WqzkUsyVEhqKKBWIlziJPPk9VZvMdSfnAAoT8DErTGW7KuX42nxH3ZHhsQIao5aMaVp6uqahgECrFAWODYwh6menUwMmZE7h//wUW5pcxdXoC0b64Rofp/SzSWxmp1hITIVS7xzjIH6Bla8rdmOHA6q593MSM1N+M5DyKm9GIB4xzIfzuEDzOTowGsyw2tZnbDaGWHmUihzdp9MnO06E5Pk1YKelXAHM4hEn7FH468Q1UC2VxGVjYcOPnwc2R4TGViR63ijCmlQ8ODArh04jWMg419hwVdSPkRVE9w9fNg5TrSeiTQrQNKveX/XY0RiDvw5Lc97yzRNxnDFO9puJGGZX0snI45Sx+cJjW+yGkG+CIjUHb7a6g+OXlJcHVgXAIf/bd70jAwA2Nzr3M20pGojg/e0Y/Zwz+DC+NGWr7hWM8ffECNy5fAgUgi4tLWte8huQKkLg7PDSCuTNnkSkW8R/f+3OksofIFhjrcAm/9fd/R0Xt3R98B3fe+yP0x821EAlfNgJdfb1Sp4szeUEmU4wcgb5YFCPJfsSDEZOOYLMhQnEAne49JCYbAwAXR9ieBirXjtH2NbRGd3YORUIdGImqSyWqlN5hiLoX0aRP45RyOSOSvqMVxlBsBK12TWhogyrXIt2Du7CXXAiVw9je3FUBNjQ0qGeJY0u/14Xd3RTCMZLK3XB5vXrfTw+XMf9oCau31zEw3A+bp4O5d04hdbiPi5dO4iC9CZdrEPN37cikjGmxUcAZRZOQFXSRzaTFw+KmxdGX6AmNusZV7FrFh2KxRT5Vh7QGcvXIA7LUrxYSRFVhrG9AXL0eEsX9iaMEE8NkriP/j+NCrnU2BhyD80AiskvDYBb/5Fuwg+c9MuIg/luJgVahZSotvi4WDoYsbMjsMlt+GZdjBTpbaQ48+P+yJUPPfJV/k/icFJYWbYGHogxOLXI81yOLGhXcNA4uF18aAks04/WqMK0USxpVEtmRGlK+YVSpmrGlVJbSodDLzniVUUnOAormk9x1hWRZSmA2tyJ4W8WfFOkSJ5hiStfaOKK+9NHi6+CzbYQtXRznj7CxvopuhxmWRF47mJoO4m/89R9D9jCLwaFhZI5TKDUr+PrP/DIe3PoBNnigjkwr0aLSrmidcyT99NFjIdnBQASDEwlc/NoE3JEOOmkvCukKvIzAsdvw6LNFlHNVTE2PYygZht/ngjcU0L5A2kKdzStsWF48wMrSpuT9r1w6L2fwD9/9PvZ2dlBrdRAfHlVagL3bRCgSlts8G0IWo4zFoqJwZXVF759CqenpE/K9WlicRzQUEqpx9dobWF5bk+LNL4TQLcsC8q62Nte0vojCMmaGE5e7d24imUhqQsHmlko28rpef+MNEclv3fwcp+ZGcPXV8+JoVYi2KJ+YcykeT0T/OTGg6o05tIabqSg9i0OnJUrerGLWLPGolrERa/BcMbxErmmDGFvYl/7NQo48YcYi3XjzOhL9SexuZxHwxvDg7gPspfZVN7TqDXzxR34Eqd09cdXYNFNlOX3iJMbGxnD37h3RFHgO0xn+2vVrGg0uLS7JhZ3rltOTVy68gqWFJRUw9BTj++DvZzH36PFjkeGZz0iaCPlbLGzJAdtPp3RtCI7wLHn1tStYWlrG7s6uXjtFX7RSuvbGG5ra7GxvSZVOJWIoHNQIkGhWoXSMb37z13D71i18/NEHAgw4Juf1GR4dVcH35NFjEfQ55VHijN2m98sUFdu/+ot/2KWnjhQsNLyzOdGu0VHYjF940dk182Fiqr0v5Ibd10WtWdRhwKrY3qVPkE+bzG56G8fHOcycPgF/lL5ZVSs6wyaIngcjD3DeRKdF/JVjsLp8WjJU4HDTSJ0IFnOzQsb3huM+ka05RjKO56zgWanzQvJQ5Wy92qigdtSCv+rH8u1lHXJnv35aiBoltS67W+o/FThSozUFSRKFk+N9oyMIlCpJcp7YSYsPQhPDHLleAUUDMMKhR4IlMY4yVRLlOULqdkwYafYorwOmfzABf9iDnf0tHOXSqDUqcPpdCMU4IqF/UENjVZ4CvIHc2OhIy+sS9PJG9Uk+yk6AqGGlWDEu6FaeGUe49CnjD9M/iO7LQV9EZj6hvgCqnRo8TnOdqPK85ruOq/7X1EWRy8EHnbNxUxDZTHQNOVXWoUM1iDyAmGWpAzCsmAYiKZyHs/iLicPFXD0jfiCqRdStl4VIhEGcPcsXiURm3jt5X1kdujgkPVWWmUHKo+Qol1GBwk6EvCzmz3ETUnHnNqa3JFCurq5gaGQIz5eW8PD5MwuN8ShKZzzZj9mZUyoU2dmQ52VGxz4clkt48PwpTo+PY3xoCCtra3IL5giFKhqqMQf6+7UZZwsF3H3yFJ8+uY+dgz3ceOOv4Tf+3v+h1/j+t/4tcusPNaYU38FuV+Brlt2q3Sakil0WUav+eFyxPxxBusldoZUB3YsjRC3JETJcmJ7pH71XirESDs/uCr30ufxodLq6F3Y7TWZ5FRi4XUfYR8PFJhpd5vQdoFpqKKczFAjB6eUG2ZEJIe1MuObbOy5Ej8PoiyXx5MlTPHr8VAXE6dNTCPl9CqV1Oe04NzeDxHASSzvbaA45sbW2iaXPV2UYPH12DOMnRzROGJpI4NniDrZfdLD8ZB9qoonskMup3E9DnOZIkL5jLAREZCXxvMuxvVl7XCtq5Cz/HlYIEkcoLot+fIYozs01EIwaIjzVbVJBG9I/pfryXvNSoWqIvHzu+TMs3gzxnZmTRfEwiTSSfMz7QQSGB5GCnilt12Fj3NVZAIqEzhgwBT0bkriQ/r8UncP7zqZPqjsWixQraLRoeIwik+t6cD+iwpnNkgmkZpWtMGgRy814js86kVqpHmmnwH1UiF0bxXJRX+P3kZskCwpe85bhevL6MRath2gJrSA/R16G5MzyvdOLLqjfqXtCB3m+Jo4EOR7UHmGUovzvHvJBlLqnnNQ41fqH3DgWyOn9Heyn1sThrVQa+OYv/SRevXwSi8vzGB4dQrGaRaWbw/LSOlz2kEjjEWcM2aN9VO1FrD3bQ7NIlL2Gr//cT2NzbwnLW49x8s1hjIwMINhIoHRUw8FBRsakzVIXjgaLRCLSRYRjYdhsHhWVvC5r69tC+1OpItZXtjA1cwbDEye0H1aYt8rQ8kAQg4OjOtxTu7t6r5wajI9PyJrhKHOoZp/0jfHxMTx9+kx8HYIBg8MjujcPHtzRucTzlXyiDfk6rYpYzXOQjunkdvLeTE5M4/33v/eSUsFzgDE9nBLcvn0TU9MTuldsEGMJP6anB4yiu2F4g6SfcH30BB0cJ1Ikwuad5xyLS6PiNn5+1mTQFFBEmW2W6EOzeeOv1fvoIba9BslwFzsyOScaNXt2Fk6nFx++dxPHx2W886V3sLO1jRfPX0iwxMZ5du6sONGffvwR2YraX8ORKK6+/rpyBJ8/eWLi1pxOzJ6elQkprSC4F4vj2+0KnRofG8MHH36oM5LvgXs4JxWXrlxSfJEyfwMBhUbLO9HnVwFL6gcNSu/fv/dDbnC7q4nNjbfexrPn83j04J48D0lfYPNyfu4cBoYG8P3vf0+2DUzocDqNYpnCIdrbDA+P6nmj6l0+fTTqJlne48bZs2eRz+Zh+yff+s0uCYDkJnDUJzO7shOVLAseF1w+bh70nKLBpg0OPxDsI9pSFCxPQhw/TxNLLqhQKKKFwrm5x0/fLOMbxLkDOzciI1Qz8UZxA+NDzOLFyKnpb1FDo10RAtDpOJTNViodawPkOJKQHTk8xJ0I97FYYKfNxc6Ptq2DZq2J3G4e2493MXphDCcvT6BTa4h8yIKQF4VIAw9dvh5xGLhQaw3J+MmpsrXtaJU62FzdgcPRxdjkqDVWbKB/uB/wtvQeWaAEvAHkD4+FrvlDAaDL8NWQLBy4YXe8HQWf8hDkjqdgaRYs4YA2IRYQrNr5EBFRYAeucQLh3BbDfLmpcgO2o5gvopZrKQKIKjFfyINWrQPUSVz1otEs61qUc1l4uh6hFEMzg0hO9qNO5/5yA1+N/xRGOiMiHHMh8u8Zz4+KIRzbIMM3cqeUORWNGiRL8noTRuv3UiFmDkUW1lzwPfI3Xwc3JY5Zesq/SoljIxP2LMdywdg0T3SrwKZdBHlJLyX8lB232sgXqO6rUvgiFJM/n0rtKciUBSA3UI2MOx0sLi4in8+hZbfhj999V4fh6MgwksEIXp2bE4eP5QgfQKpRZUXi9SNXKmJxdQUhrx+Xz53F+tYWtvZ2dZgkY30ysqPEeG7uHJbXVrC1v49PHz/E0uYafvYbfwt/8zf/AVY3l/G9P/g9+KsZHdAcay7t7SJVLCGTzaBZKuKLr13FSCKJSDAoJSELYu5pVCbx0DRFbMBw3STn7yokt0MuSZ8Xu90NuAfbQIw8tQ5KhRoCvpjWW5Mh7rayyf8sudXZ86LREmRvdxPtogOlTAVeypH9fkQTSfiTceQyJew9zmH5s1WMDIzgzTdex8bWOh4/fapijoc+iaTEljneC8dDmPnyLBDrIFfOwtG1YbR/FMcHBW2sr7x2Bh7fJD7+9hZ25/fh8XMd8+0YY1uZ27K4kJElu/EcarJTMEW88W0z8VOMkiJKYGpu02mbUTNHYYx4ojEu0XE/pk6eEdpWLhakBqZJpsLUNbJzwOnxGq888a+YK0e+lTmgZAeipAF2qER6jBqsZ+oppJbjbTaV1ojFEOUNz0vu65a3lPGKsoommfnWzb11cYxs9hnJ5nsomEIOTLSO3peFYYmfRYaVLCGMM74aYUYU6fq4DUFeVigt7YNczyLyywCYaR0sBlnYEs2gNQTRjh+igSymjcEpDaMDRsLvDwo9JYWB740FHw8yg3x0VQyzYKUIySBwFveK6JmlUlOgtKVME3jJuLZyAVsbCyiVaNZcwze/+TN49fIs8rks+gYCSB1swhFuoeNooF7hvtFCf4IqarPv3/z+fZwcP49Wo4u+wRjSx48xPByHw+uGO+pFIjqMcq2E0n4Z1YOmfJRI0i6X82q+G0477B039teJru3jMJ9Hf3xIStr9vRSWVjcwOn1CjWGbiRP5HEZHx2QSzeKZyD/3rZOnTorGoOa0UUV/chDjY6N4scDUjqqSEtgk0d6nXiOC6UCYdg5hc33TqX397lRqH+FgSL6Tn3/+KQq5rBTeDOQ+M3cO66triMciUiT+lz/7L+I9Opw2iYRmZ+dw6swp7O4+E9GfsVf0dGOBp8akZc5SGouzsBQZ22bT4c8RowlXMJxBrSsL0aLIQmhWz5H2JZ76l0bjVhNhbD6YJsNMwjBGx8ckBFla2EA0nBQXjZYMtEFiJiWtD2hSup/a13597pXzWJpfQO64IKSQ42/mDo4MD+POzds6E1gQasqWTGJkeEhRPMwU5N7HwonNEn0yycO9fv2GQB+OYrknmAQELybGpzA7S57XLQkBWIBxbbIR4+9i9iRtiwaHRlCp11UjUHSQ3tuXOffPfOMb+P7772FpYUHFnpwUXE6MT06q+WZsksRWAWO6zb2A4g8CM5nskc4ojk5tv/3ub3VV4VrmgHKJrwE5usja7eJkeYJONOyc+5uHib+oUMxqo2I3RjI8O14aJ7psZN9HZN7YaFWsg5OUPKOkqtVIMDdjkbwVpePpOvXgduwdHJeycHlIpmwjFDKZZceFHIIhv7hIHDOQKE2fFy7s3Z2ULgi/bgwJO2i0+X1lOP3cuB2wtekS74PT7tbne4RUfj9vBh8a+iey2eOc3tV1K1yUkCFN2yamJnQY0peErrR9Q1Es7j1Xl+u0eSQHTm8eyJfFEzJu6sGwH9VmAW3mNtEcs8FF35IpbKvVVWFhInCMfJ2wJeXAnJ0zVoYI1MEG/bgCaNlbxnOIG7bdg3KOah4fM44QiTMCyYH8UVUb1EhiEq9duY7vfe/fKVPsMJPRAr545SJWd5dw2juLL438VeR2j1SRcySgDZJiA8sIlv+bozUGg/JgY5FFgijRF5mf0jk94DedOWijQCIgN3CGipYVKipViJl76aFnMVnM5yTPZfElU1KiXHxPCpx1m9xKbtIcx3S6Bt6ne7hCs60OniPNRkM5YOR9BJkVSe6ZxytC4tLSPAr1Cv7kvfcQ8AfVDJwcHcOXb7yl4pqkYW5AlGxz5EnTUG6ge+mU4hOuXjYO8eubm+pqB5P9Ctm+du11jThWV5ewmznCJ48fYWFlDX/77/4TfPXnfglPHt7Fg//8b9Hn5ibXVlH7ndu3keJ4cXgIcxPjODU8LiRL661pfFi4BiiZFtHYQd80w5Fp2Nro+OzIdSpoB1yIDsfRsmdkxlnBMRCifQfDXz1ag4VqCTV3HV6vDT5nnCwMlHJlRPxhbD1dQHbnEJG+EAKEtFNN+FweFJptDJ6cw9biDva39rCxvq1N87/+hZ9FunyAR0+eI7/PcbMHQxM06HMjd5zHua+c1RimlKsoJiq9foihE1GMnx5E9diPz/78GLntEjhVatRo78FO2xQYHDdwPKg8VbmXV8QFJFmbi4VIZ2/MbLh+xpi4h5AYGwEzYjbFVhszs68gnhzSOuYmWynmUSrm9Kw3aXIsMrlZqz00SvYh4jm1rGB5u9AMEcWJtnqMyzr3H9Ic+EGCuSTfVpHFw4aUCG6uCk1WnqXx+RJKpf3IkNF5mKkosngbhsNoDrve97LJIVYl7hf/IA1ENaax6FyykqD7GZsOhsab7FiOtuWu7aD1jRcuxn5ZsVO9v8/Ttc1G1bKm0CSQPLB2G15fGC437TWcho/lcIu0bgLfTdwOrxPRBhP2za+RRxeE00P/M0JnxteL74F7ikFAOJ8y41SimtnDPezsbqgQPnd+Cl/84quYOTWIar0gtOywsIvAgCFZ04m/XgSSiX7spDbg98Qwkbwo/tn+wR6i/XZUyb9sOBGcCSJ1uCsuVDyYgNceQDAckNUP0cSDdBkHB0XkssdolZ2olTtoczjScUl5R78vokREqahmp2p5b28HtQp5vH7tLyzaSajOH+dw5sxZXTdG6VChzsafptUkf794/gyXL11BPp/F7s6eaR7tNszOnlG0GnmmiWS/OEQcx9Mzp5ArYG93R27i9HuiUprjQRZPNMbk4U4Uhx6CLLROnDyBDz78PubmxjEy2q/XznE7x+DGz81kTnKfU+C0uH0cdREVMgkIrLFIzehNus0KM55t5sNwDfncmBQD6/9ZRrs9sIvNr8/vFVpEAOMonZWnF3NVkwODeP3adY17N7Y2EaNgqdnC1WuvSx16/+5dPWs8X9iIvfWFN7HwYl4WEaT2GI83B669fh2p3R0pCAlukLtLHtjY2Limbo8fPlYTbZBgY6LN4odCBU4hMkcZLC+voNM1Xm58pulXRq7X44cPdU/48/R+4/t97eo1HOfyWFxakPv82uqyKDI0qyZ6yOf9zNkzUi4epvb1OhVYz1xdrxdTJ06IB5ja2TEpOdxz/7c/+bUujSnZQfLhdDuME3ilyAqaXY0TrkAbbRdhSGMQysefRDSiWPwDIliTYyQvAresIVjt15plLTRKQvngoOPQBsERhiBXv1ejLkOUrUkV5faxEsygXGygn94WNIuslUHmPUdT2oypsOqyizuWI33+oIRMKoepUzO62Y12A/G+sHGvb1akzuLC40Mn0rasEJinV9GmxC6RwsguPWTgRjySQD6TRSRoHGl503lNKO8kQd/m7aLSKgr6ZfFGCoTUgp2OrCM4dqX5KgtNoXzhmEje/F3iltGLqlYxJoiMOvKakRI7EfqG1RmHVCyhsJtDMBJGfCiBQr4oq4XsPjkoNuVzERI15GqGLLeForSrblw8fR0Lz2+ikEtj8tI4jrYzCKEPZ6dn8fbEVxFCELtb6zJV65Gte+aI5KVwJs8ChwuQYyNulsmBpFGSWp07A0TlHExlFUPD6dFUq4lDxYU40D9g1GNymzZjFnaK5WJRxVaukDPKxnrD+Gwp2sAl931u6DzoGBDMTZoFmTpvS8mlSBZ0kE7vI5PNCgWiQpGdPjkR86sruPPsKdKZIxVPX//yV3D6xAkcZbM6NMST0vZh14hURq7ZLHZ2dnD96lUZmy4sraizY2FUKhZkfMiieWlpAfVuCz94cB/zqxv4R7/3LZy9eh033/sONj//U4S8PJg6SiygISp/x8nxMYOudG1Cb+WY3aWdhVFqSslJ2wyuaXcdFW6BXjdsUSey6SOUMgVxHrtuoq1EE6rYqW/qGrgDQMQ7wBwBFO1V2YKQjFs5LuBoLY2+QB+Qb6FSKMM34FQG4t6dQ3EOz128gHqLTtSArWVG1ru7+xoTX/36VdRjVazdX8bgYD8iyTBN6qwmxYG1Z2msL+zg3FvTqHcr6BsNY2BgEk8/suFgvYJ218Qv8X5zZMaDgAcO0QkagfKes3kg50rRL5apJQtjXgtRGawO20wyzJiKB4DhT5lNM54cln+WRb8ymYSyH2ERWEClRKGOid3ic09+FlESIjzkZJI/wc2QzZw4VyR400tQjukuNTQ9f6seV0wrR0HXgpn0da5dExVEMjFd7g2JWEeWvLGMca/egWXloPB2WVNo6v9SXdsrJlWo6aAzHFUWcAxzZpMqOwoGsOcyhndGZFj+cx5LxGOUigqWJ6rebaFL13GOQvUsmYO007HBF+Bo1SgMafHA1HGR5bkm6+RVOaX8poUJeVwsPtQQ8VpZKLcwEvmAGW6byTnkni3HLdEeOCre3VmT2jQS8+M3/8434HI34bK7MDU5hVwxg3R5E6GYD9sLe2g3XBgZHcLBQQrr89s4d/oyBoaGsb29pffRn0jCG3BhL7+J/aM9WeRwNBQKRrG6uIGh4RiS8VH8xZ8+kiP5s0dP8fThorypeLZtrW8ic3SE02fmhIZwbTJOjjFebE454SAqQ98nJpjwYCV9hheOBPiR4RE8f/pcewn5VYsvFoRisDCiMfHs2XM4PDjEyuoizs3N4cWLBRUAShBwu3Hxyqu6ZjSz5phscHhYBRj3KCI2W5ubGjMyE5bK+A++9x3ZKZHPRE+4165eQCq1rTOJa+nwMKNCgyOrHvrLc8WYABuXAKJeBs8yiliuMSnbraLeCBusaChOFbSMrMzKXrEl+qBRnFJ9SM5ZItkndPPoIIOzZ85j8fmKouJ4tpLq88qly/C7nYqsIZhB0CQUi+CNG29ie2Mb9+7dVmg30SVyCIkccn0uLS9IKc7xG9cV0SYWg0SPmItIN3m6+rP55ufYQJ2ZnUMymcTtOzd1/voY2SaRh7kO5IBRiJDP5bGzu6M9mrUEhWSnZudw4+238PEH72NrfU3cUa51XoPk0KBQyLW1Vdn2sAg03nRGdUhiPznikUhMynWeMwQgNKH6jX/2V7s8wJUFRjRHKe0eEznCzB8bDTQZt8Ptn7b87AQdquz48BMlUPA0uJHSxDIIjzuIarmhYsvhYxp6GcsfbcNDyO3yBOx+doLsiHwaBbLLpYOuqaAdVpwIAx09cHnpMs9ioin/GONcyzl/yRgecl5a9iAeGFOXFY316aKmDtdRqOyjCWYnutWJmWgzylyZq+gWqtFsUXVHpSQ9QshZICnUbFYBTxA+r18HUbFcQu74SBmG5MPwk/KUajTh8RhfLm5g2gwdTtTbFW1uKvDcHkQiSVPANPheaWxKE1iT7yQVmpsFZlawLmFnokfZdEYdKsOASRrlWHZ4bELxJIV8DuUCfcmy+n4DmWDcAAAgAElEQVRyt/whD+Cyo5xuIeD0wV104vzJy4iE4vA7fRj1DSJiC+lgI9eBnTBJmDzseWnMxm84HUZmDnGt6BfDME9mXyoQWgWaT6avGmtQFFGry/SVP2u6KuhnGKlgJOXWw0tPqYYZ0dJvh0UXeQ3sAEjc5CbDh4WFK0nJ3OA5IuE6E7meB6ZiZuhazRHngQ4bfh9HtRQRpNIp3Lx3D5/dv4cfffsdnJ6a1u/nAScjT5txqmd0hbI1qbhsVLG2uoFrr17R1+cXloS6JWNxuJ0OfPWrX9V8nj5blXoVT1YXcfPpEv7X3/1DzJy/hA/+8N8gv3RLcSC9OBmG3UborUKSd6OuIoujUW5sVGT1bBuOallkbGU0vA60BpqwRytwN6JoldzYXVzHzsoWLl2+rHibSqGAtquNWpxKM248eYScYTirPqRLWYQmY7DZ26gcVlHdKaNNxZHfqTyw2RtT8EUD6OQc2HuYRrfORHs//EQxOjbcufsQFy9dFXq2WVlFci6GymEOnjZHvB5EYjHFRb33/3wf0xcHMHZ2FG1PF46wTSj05oMItp9SEZs3NirssLXBW8WVCmbjCK+NX/E2DTUwDQpyZBbaMEXVS56PGTuKDqQ8SZK7zbifTdP0zHlE4kkL9TKKKn6nuFfNmhDwerWqYoEcLKJg0XhUTQQ7/v5kvzZEFlosAE1On8OKhDKqupeEfL0Ps3EafhYjShxWiLMxmjW2DZZ7vTXu68njjZO7Fb1jFVss+PhM/WUSvdmoLKMZK+5Kh7PEI0ZtyHErx1ncdLlPsjnhv439hPHukv+WwrKZ7fhDJbCJBzLO8za4FBTN105knAduvC+BmZMnkUjETcpArYad3UNU6uQRGjNTPkcOkmnZNLSITJvDmmkfvYZI6lIVXmYd0MQ6tbcuHzVa9/xP//CvY2p8BKmtHQmSCrmaDlSnt62DkqPsZ/de4IPvfaR4rRtfeBNDw+PKXVxd2tJkxZcAWs4K9jazyGeLorjEIgns7q/j4rUTyB920C77VOBwz2MszomZU8odTKcPzd5LQ+bhIR3oNKzkfjA4SPR6VTFpvIZ9fUmcPDEjFP3F/DN5XR0eZERO5wf3HaoHGfty/+49TEyNw+nyYmlxAS6HGe+OjI5jcnIKz589xXGxhPHJKexsrOvvFYolBIIhvHr1mtYmm5RTp06hL9mHqROnNHJ7+uAecrkjNb9Um4cjQWxvr+s84PjXeEcGZJPg8nJU3cDRwb4ECERaWBTwuWCDKzsSCTiYyvDDbEqR4PWPQbLIqeZaMiNzExRu3EiMK7qaBKcd8f4+nQnMEI7HEtjbTsNBNRyTCNpdzMzMYGVpWfst1YTc95P9A5iiHcbnn6FJBThFUI0GkgNDeO3KFZm47qf3VCgS6eO6On/hghTv5HQlBpIGmZNXYxuF/LEaXNpnvHj6HOl0SkUbGw6+VuYcshBn/iL9CvnMEK0kMsuJ19raBk7OntWz//GH7+sZ0bXqdhHw+eUDtrmxocQBvhaZFfPeezyguz3XgmK8SAuhpyiVylLU12H7+3/4C112Se1GWxmATcGLHclnY/0RlOtUlZHD00axYhQtXFREwBjoyygEqnYY98J8NROJ46AjlpAnOicUSgXsPDvA8WEegyeH0D/SB5vdJaje56U6jvByV0aphqRHw02nZuMdextddqjNBrwOF0KlJvzhIAqulqwIIr4EQoFB0F2CNzp3nMbm5qayrOL9EXiCJluRJH92KHxlRL3oF8Xr1EFLXhtEm1gxM3LB7/HrYNYm24EcaGkfAXsP7ud4weQnVqo1dcisxlmk8X2wiu7a2nB6DLeDqpCJ8RM4PNyXCsLrC6r40ajI41LmoEJxXS6US0V9jgRxkXYtEUCrahz5k8NJFCs52Dr0szKdN+F+om4sruudEgrlPIYwgS+f+hoG46OClEkiDhbsCDq8oA6O82bmevFniRoKmWoylNoUBfLysg4D/jwRRxZ0ClumBYHHI/sCI1tnd0+JeFOEbz6UpXJBDyrRS25kAqQ1SbBk7Zy/1+j/QnfjkopekhsZfcDRorE0oGN8UCGtRNDkKs2DmuHhGmHy77eRyWcFt4s/QrKzHZifX8BR5khkdnbSHE2ywGaHwlk9EQiOusmX4MHK17q6toq5M2e0dubnF1UQxsJhzeJv3HhDo6hbDx6h1e2i2Cjh2x//AGMT5/GLv/pb2Lz3AWzFrA4IerOxCSDPgNeLP6ccOMr3aQ5JDpvdjs1sGs93l3GEAyQnRjR2tycqGLkclr1KKVWHo+SHo+yF2+bExua6CkR30A9EAVegA0enionoFMp7NZGh7aNeRMfiWLy1AHvFgdOzp1Cop+CM2eBLelGrNNEttxGp92H+1hrGJkZQOyYS2sSlN68iPJbA3RefwhUiTAJMnJjS17af0SengeODYyzeWsWbvzKHyOmIjEgpkOkU+7H4oQ/5/ayc5KnIUWMh3iULcGaNcpRB9MqMx+inxAPI/DfXaNvkmVq5mdwgjYJQOJb5t0VX4O9g9uLYxCnlk/GwMsHG5kBgUDMRVqUbhMJCQIgqN+pl1MpFmWHSHoYFmFzoqxUVhCocuF+Qm+Tza08RV6TRkLUM1bIOKiRZXFiSQPmL8bkneZxmnyxuZPNgih1ZWrDId/1Q5ECkVzwmIlaK8rFyC415lhl3ci/UKId5nlUVo9wz2azxsGOBxJxKItP8kNmpODQUa/E1WWHSbZL9iajTHsOEY7PYZ8NEA06OTEIhhuFO4sqlS3jrnbcwPjGufZLXjYd+eu8Ajx6/wNNn81heWVUxICd/NU4VIRReH5/1MHwB/hMwfowcBdvIP2urmcke7mBnfVmI7jd+6Uu4fG0Sy6sPMTExBU8jgfRaWirWubkzCPgC+D9/5/eR2iugA69I4yyILl++oGef3nOp/Aaiw9TgBvHg1jNsr+3JL2/i5ASSQ324f+sRJienkT8uYG19FYnEgEaCLKhPnT6DtZU1NdVTJ6Zx5+YtIeKkawQCYZw6fVrGop999qn4mYz64RiJfFClZQwO4fy5c5h//kL3eXxyHM+ePBGlhQc+lfC0maGlyKOHj/DKxUtqptkccz/gczHFcOXhEQUyswkbGhlVsDEPdvLuWJRcuXwV++m07t30yWnRJGiGynN6cWFBKkw2jZwwcC3yNRCA4KPDApfjRu5BJJlzUeRyWdkfsTE2lAUjMuuNug0AYPJxZedhNQ9cTwQGhDSzWXRZcTwuQzEi0nacoYjIqYSP4eFJ3L/3QApOFSv+gLhzNDn98IP31fhwz6bSm4/S7Nw5rK4saW+ORcI4ODjSXkHhC88GktbJ87p986YI8sof9lLIxlDoc3o/G9tbQhvJa+bZwGee/pfcHxhlRPf2o6OM1qPSEpxOjR/Pn7+AtbV1IVOiItFdgH50tYo4eeRLkhKzv5/S32MBxvOS165/cEDP6+EBhT1WBqmV6cv9gxxn2+9+9Le7hIc7jS78DsbqBJErHKJUK2FwdMB0x7WiqWYtkhzJ5nz8iTLwJhJ6qzWrin1h9SwfGGtuyQOZKA1vEN1Wmcsn2Tps1vjMIQf63c1thGIhuP3mAWInRSUOiZxEPugQH/D1AbtHCJaLCE8PodUXhtMehN3O7L+uChR/kIVLTgUE4XHym3jIKnaDbuaMAyoU1eHZHF1U6iUVHV6a9snZnuOCgGBQVsicNXPWTysKmrHSJoKGnbxxJkzSjf2dNMLkJfXTY0w1E9JHBwhFw3LLJcGOPCRj1sdRDcl4To3+uMCYvRQOM2aH0C7tEej34ZS3lhkZsKjroJgpKwOy2izCTm+vrglGJVmcD1lm7whHB3twdp044Z7FGxfeEtxJ13QW0r48EHWbQ4cFFaHTo6MsotGIQagYwWGzGYm9OFT8x4SHsxAlIsMuwMR5OFVE0CuVyECrQ2IwN24zbqEyjg83DxDO4AW/9uJ6LNyBB4k63qbhTvEwKBV5CBZkRaHFTFNUn1+Ln8RCjjdE+hQqYmBwIiJcW8qtsw4bkj6Xl5fVgfJ1cmOQSzHHJzrczMFG2TMfWo5F5xcXMT0xKU8Ubnb8++FAQNYOb1y/jkIpj9sLy4L6xwf78O6tO8hXG5g5cQrhZh0nx0YQC0cM9N4142SNuRsUcNDPzYVio4r5jXVspHexdLiF2LgP516bQatbRma3Dl/chZFzMV3TSqYkrl6zbIO76cfwyAAO9jNCTmnp0elW4etzy/sq2IhhY3kVIxemka0eY3lhGfFoH/7K1/4atnYfi6tUL7bx4tEiTp8/AXvTjsOjA3jCXjz+zhouXn0Fb/30W7g7/zma7apiWPiQu4mAtds43skhtXkIeOuo5ssYfWUIoYEwbM42XJ04Fr7vw9Zz8jZ5z4iKmmxL3qdeEcFChvdZRrZWPmYPWVGUjhBVg3jxAFfEjXylLEc2Ff5mfMkx+9DIBIKRpOH5MVNVfBjjOcWin50kC19xsSgqobgAHRTyh9jcWEEkHNZrI/qm4qRjgqSZBeajcSfVh1xPksnXtG54uJhRIM0Qye/8YZFk8klpqWDyRRWsTjI6eUta66YpMcgXC2/GCHH8ZiJtNGKwEFfxlE1IqwpAPksqnBw2o+yleTDJ7PLS6o3sDOndGMuaNc69jcU9DzNyj9jVj42OSgLP5550DXoEUQ1GpI8IimT5jBqigImFFEePzHVt1ETm3t7cVjjyi/klbKyvYXtzHYVCHpH+fngCzIv0Sbno9kXQF+8Xt082NK02SqUsVhaeqqG6/pUz+G9+5QtoowKvPYSwL4793V3ZkNCnkLyn3e1DvP/ePRwdMTw5i/QRZfwBzL1yFmkqkBtVvPLaWWxubSPkC2JrdUv+WGNTVOi1sbQwr7Ekr3dysB9Tk9P4zrvfxcSJE6iWKlheXNQYjxwj7gFElZYWF+WJRZrH48ePxdWl1QALU6rIiKJzT589ewYLLxZFOSCaztSNgYFBRf/cvHUT4yNjahCfPX1ivN+6He1hZ87OKRSZ/nHjkxNIpdIywWROIScrRH8mJydx5+ZNicA4pWGRqOKyWlZ24sXLryGTORISy7BqAh6c0vBMoYBkY30d2zsbWlMsAnjfuP44rWKzy30pnzlAlwa9yrRkU096UEuFvnBZK3zdMAUNtYOIJdceCys9r+2uklviyZgKFuYHU/j0ysXLqJW7ePL4mYo+jkSZ5nH5ymUVUBvrG9pXuDfymX7jzbfVwH/44ftClskXZE4pqTivvXYFj58Y0jkLT4IutBZi88Nnl4baRCOpzGTDzg/eK75qqkF55nNEGFdcEzm5tL4w+wOf7dOzs4pn29zaEiDB55fvlY0Gi7NcLi+RFUVmMj9293iLzJosKtOWBS1J73xIjSG3MTmmS7zQ9//rB3+7y6qyVq6hcFTSoVTvlEUa6BlDOl1EF+h/4BAnSg7FkiVrFvcy744eW+R0EfHiwUYYTc7NLeYZukUC5wZi3IV5Yzl+c6BUqGB/Zw/hvgD8Ib82F46ceLOLpbxCZh0NF5zNKDwIIhGJwxuxo+Esq2IlMmRIqQ15fLXtHRRZ4RNRiBqESlwDJ7tXqnDI3Sore42+UST+s+rk73A6jLdMqcpwX5eKJn40Kk00qk34oiwkvBR6oVFvyzKiVexiaGgM7mQXDR76VD5V6fDr02bMh5CbIbs78sJoWcG5NWWvxqSUh7JxvydJUHJsO7uRpiJSWNxREcoFTBifnbMTHmzc34Pf7lNBRmQhtZVG32DEeG4VHbBlaYZq3NUT0QS+fOVLiAf71EWwEOGGTOlyNpvRwpKk3ulUQcVDi6+HCBKLLI71GAlDhIkVPTvCIONv/D4dpvSWISpmshFJlDdEWxa3/G8eUOLaSNpuIFfDsDQTY6nJJIEnysWRT0kPEQslqh+5GNgRibcXCpn1VTdoCVEQ/hJ6Yu3t7xmjy25X/Ak+jNwY2Jn2iNAWY1IFJ6csxrSvg5t37+LU9AmZ69H3JnucQ8DtxtTYOF5/7XUUa2UsZHJYfvoUb16cw2dPXuDJ0iICLgdem53D2PCIBj4aDTqcQlJ4ffjA7ueOcHf+KW4/fohsLo/pCzOy3ZicHcCXv/oGco1dzC9soG8gBpu3hWggirPjZ7Gb2lKWYavkQvmwhWDMj2a7jqVnSzj76gk03TWcGptD0jOCB48fodKuIxj26fnNHR3qgGi2S8rdym1kEfVHYE+4sXOwA2fEyLz7MYFQII6yt4DHdx4IMXPH3XD5uuokVYA7qIJ0wBegxN2NdsuFZo0HugOpB/2Y/+wAlWrGjHdVCJmszB4XSx5YEkyQiGtsGmQFaOX68VmXj5r181RkkkRv+ElmxGFGFxwdtmWmOTQypTQJbmhETbmuZffRbqNEVWpf3Ig92sZ0lMutxns4/0DjB4bRZujsLe4fUSqDdNI7io2UyPV022exqIaIHTyLIkMS5vdoTcmWhZ6CZsxE6gGbAaKaxmDUfB/HI3zeufFKjWzZRJgHw9AaDOnfkLaMZQLJ+B6NinqmqbwuLKCoFDdhziZeh98vO4dGUwUcC6rXX7+Ga69fxSsXzwml4viXliovLV1sdh2uUtt1m/B5DAme91XPKQXNjP6iwtDKbzQjI2MLsba8hOWnz/DJ+x/gkw8/FqfHgkdQ7wAtlw/JoVFE+wd1bakq395Yxc7mOv67//kbeP2t0xgaGkXAFsKLhTuI9wfht0Xgcwawu7sr5fmj+wsYGJjArc/voetoI9gXwOHRMd754pewub6G73znezK4fe3V1/DZR59i5vQpTJ+ekGDL5fDg849vi8B/9uycsgmJfo9NTGJ9beOlEprN4fjUlHjH88+fY3xiQhMaTjV4x9MHaZw+cwblchUry0vybCJyQlRvYmJSXCE2lKNjY3j+7Am2NjYwPjaudTcwPIzxsQl8+vHHytqrNhpYWVxEoi+KbD6LgD+M03NzKoieP32GC5cuYWlpEdubW1bBEUEimdTff3D3tjhRwWAEGxsbOluIDPGsoacUOWFsoNl483NUBXLxFktsJsjFdolDlErtol4toVWvoloqaF2yAOPvJhopp3MKIKxUCk5waMipOszyjiPny6gqvRgc6EMgEkI2l9UezvM7n6NICrhw+bII6Xdu3dJYkogci5+BoUHtS6srqzhxakY8WY76OXmSQrJRU/4hnxU667PhoDCFr48N99mzZ7C8tChUi2cy/7YRXjGaqIK+/gGcPjmD+RfPcXhkzjie8XxWOC6MxeNC2yhi4HNHlJbPT53Id7sld3hO6JhzaOxXFEkhagPNYznu5ii6l+RhKlPj+8nXzzXF4pOh5Lbf+eg3ukIGOhbi4zHmoswfZFEip1gXjw9jvOiwyJl8OCU91sEJLTJuVryZfBBNtWg6O4/DQNTcHHkD6WPk93OMUUXxmORC8qLohK6psPF2ovkaIVofw2j5aSe8rbi6rCRTwpPTWN98AluX8TV1xCIR9CcTOMjv46hwgEaDi8oJp4fvq4X0rpFa0sqCG7zTydkx0Q1TyXProGkruWNE4I5LJREgCeGa0YDpqnWos9N3elHO1dStBZhBZ3dJlUB3bJfPqdfEGRZnyyxQ6FCePyzo9zDQtGPvIhyjNN/wF0ynzNgRi7Nh60h14nNE0bW3UIdRZnED5WJyNX2o7gKZHQZlnkAuYwq0RCIKfzKA9aU17PxgBbFgRKG6EwNj+NVf+B8RpEeOcvQC2nC4wDa31pE5PDQdQqmgjZfp8kRkfAx7pTS91VHBwI5Nsm4r1DdMEjrNZ3kgKdHcpmvm8vhN8CUXHh8aEgNZyJFMTwhbni10iu8plAxCrTGSJYNXtISViUiiIYsvVqDhaBixRJ/WG5E5oiQizXc6eP78ufh08Lrw5OFjxANBxBMxvV8e/DKMtPLZeiRRIQV2Oz65fRMzk1OYmpjE4soyDjJHCPi8iIUiuHr5NRVyHzx6CFe3i7cvX8LKxhYePH+CMzOnMZocEGpgxpeMhHBrs9nLHuHzpw/w4Pljhd7SsJDGqhe/egWVZgUDfQm8euEiCrVjdEgMDrlRquSxs7SC4f5RlGoVDCQGUSpW8eLeMmxe4NKNM6jlALuvjm6oibg7idYxsLq9D7vXjonRpKJXeDimdtNoNFsYPjGIcH9QRP61F1s4OswqDsrhb+HcyHW8euoL+Ff/3z/Dx3/0Kc5cP43xC0M47u7LMiIUiiEciYM0R/J42DHT8qE/Oo71u248/piu6nsqYuQHxmQIoTkWCZeqwyZVUcbPyWZFM6nQ4JrnuOtl0WFKb/G4xI8xqGXPx0cFS7ONvuSgRCZEW4QIORxGuer1qokw+5Fd+w0PYTnadxnq/gy5oz0k+oe0HogQcESlYl8GuUE1fzRsljqLqmF2t5bXW09x2CMS83Xyc9z4JWhR3ppBAU2RZ4pHkeYtRR53U1O8UU1rUC4i7D07io71HMiSQb5dFqagDDpTjCkmh+R+axzEv8tmiGpmxoP8+I//GL74I+9oJEZkhijP1nYK6YMccrljFQx8DXzPrUYdJ8YHMZQMwNZtyZuN/lk8jHgomSLWKI7NfTCqNgkNiDrX6qjmsqhsb8Nj2P6ol8pYWl7C927fxYPNfXSDMfijETV9xVwG2cIW/qtfeRuzszMyyG0UGkiEQ1ifX6FMG8Mjw2paeD8jsTge3VvFH/3Bu2h2K7j+tRPwBZJwNkbwrT/6D/qevngSzx+/ECLOiBwq3M5fOaf82O+++z5mZ88KRdne2RT/lW7zif4BGYze+vymOEZsIp8+eiJkiuh4MBCSqWZ6fx/buzs4ceIkjnM5rS0WUKRrDI+OCfFYXFwQSEEElejV5PiESNqMeqFy8tHDh0JNWBDQMqIvnsD4xBju3bsj9Iz7GrldHBFT+UibIPK5eH9ZiLxy8YI8qXZ3trT/kjTO4mv29Bk8efxIvF+ilPQZZAHA4otNKhEVEv65T/JcV6Ta2AS2tza1vqX4bVD4ZhzQfWymA0FUKjXj12XZVZD3xXgfJqeYUb7x2SJKPxAPIx4JKGYsx6JNiDUNsPswe+Y8mGm4sLAgXzGeYbIN8vgwOjIiZJTkcmVayujTgenJE5o+LCwuYGioX1QSWmVQuU7LFz7zly5eVnH48OGDlwABzyoWxhPjExJK8ZllMXVAEUOtriQTNn5cL+TYcTS7vLSs50lFGIV7LMJCITnPsyjl9/La8jXwLOL7oun1yMiwuFqk/fSUyooH6zACLaFJCc8rUo5YvNv+6Uf/fZcVGmF1cbOkWKDniB2dZhfHxWNuC4jFQihWKjokmX7Nw40QGitavmHCatzoOPLhoctKmxVLp83u3gunjfNjenHZdcG4qZAbxpEPN08Sn/lmc3l2xSyeyKshiY/8Jxqd2hCLJjSi3NvbhtsW0xsmlzwUoTlZQQcd09/J2el1f14/kZqupLwsDmigyg2/h7Zwowu7Q6jbm2h2mgj6wrrY7L7rzRZ8GkfQOJMFJCN9XOIrtZpAvdRAMOKXhUSNG0W8H11PB227IRyyGiZ3KRQMKG+K32MClFsIRok0GVIpHWsJT2f2s6hk60LLuGji/WEhXUdHB6h2ihoB9kcn4HcHUW8dawxrb7uU6ShyrgM4WMvpMCYK8uLPniHuiqoba5Ub+Js/+8uIh/q0oOJ9SS0wugZzdLmytKR5+EH2UAoMOkwTlaBKi/eYRQMJ5+dfuaiClWuGC4zK0agVl1JiwcMiLRjSCEEO/FQZ0gC1XNXmpAPLImdyE+F4RqPIlygX0OqF76pB4GHdlsOwDsaaQQW4LRBp46HE05CbGwt8FhXr25v48PZn2N7ZwVsXr8gBmFw6E1MjZ1qDxnYMJ4jIbb3dwa379zEzMYGTU5N4urCA9MEh4tGIwtLPnzmnsdAn9+/JnuRLb97AwVEGewdpJGJxhP1GtcXN2RXwIp07xPc/+xSPF58bxIOcGDqr29lRRnD565dhd3WQWj3ApdNXUCtVEeoPgn7VOxtp2Lpl2EN1KammJ0+i42qJI9AX60Nqfw/oOGVsmi9lpKpFyY5gNIJyq4hI2CcLgEa1hdR2Rj40rqAPhc4x3AEHUmsHSO1tIZs+ROJUGKPJ0zgVvYGPP3wPOysr+PJP3IBn2IMjRwr+kBMuBXKHUNgqqdiuu/IKR0dxGLe/XUenSnVSS9wPqv3osq6sPV5rph0IxTEHupE4mgJCSieFHFPlalBFa0phEB+O2SkoYTEiYjmbIyJhDoxMnBT9QFwpCwWSZQNHclIOmiKcxG6akfGZ29pYxMHepjpNu4t7QV1iFyLYNEE16LxDkV9SY3EDpnDGRz8p45LND/5N/qyxgDB+etyLuE8QsebneoWYFI6W3xUPmt57UBabJRIRAquAW+OvxX2GTYNwX32PFWwt+T2V28Z3TcIKTgSKRbDh+eI7X8A3fu4buP7WdRWeu6k0FpbWsL3DAiuDTJbPtClMRa6XLR7RQuDymSnMjPqlHna6w3pGef+Cfo8y4IKxhDhYfIb5ukvHBRSyVLnZ0KrWEXLYMDyQICucxnAav6JSQWdzFX/27vfwj//w20i37EoAYdM1NefCT/2Nq+jU6APYgs8GhJ0+3P/4GUJ9UVy4RkXdoUZi/YND+MF37+L5k3lEQn64I04U6izOvVhZWsT4xKSaehqG8hnj9Y/H+xFPJLG+sqJ1wIKIa4xFFO0DIqGIZTL6RPwnos/haETKv0gwjHt3bwtlymbyKrQ4siXKSpSQTd7iwqIoFuRxbW5tqKHmmue9YkYfX88C7R+4P4ajGkHTL4rjTn7vyNiYRo6ba+vi+FA1zbXLpoBo2OT0pPZcIlyMGmL2IQ99FlNE2FaXV3Dh8iVsbW/hYD9tTQy6GBsfV2HMDD6S5MPcqzVpCElAdXB0JO5Yj9/EpoiG5XYXlammWGdhYBJYLGd4PrIaRZPH2xa6yuZE5to0BSZlx0fAwXTI8JsAACAASURBVAuXx4P9bAZHOdJ36HHoUdExNDxspiTMvtWZFxLyxHOPDuzkMfN9eANeDA0OKeljfcMYgLKYc7m9mJqcUDG7sbmFielJZFjo5HOaVrGhomH4yRMnkUwM4NmzZxLw0cKIkxBy5lhfkD/HgnJ6agoL8/PyVOyh7ny2iHKzWCZayLGiLE9oXCzbF5t+nntXNBZVCgWLL54lvC7cYzjapP0U7SFYUMp7lM/YP37/13lKmTGRJZGsFuuCXLnRKLKhW5cTufx9ag3rYGPMA8MZLTInyZ5UDDpdKp56pmFEqxo1MyJkh0eFArtdflSrBmrnBaDy0evyidBGzs3BUUqHL6X7vFhUK4RiQY3Ram1GkPDtGjWFNkUns9OM8y3fPEdmJK+6XfybxkOHBH12ctzw+T6IcvCkdjZtaDjahKm08XIxcBExYFvGZ367qtqgK6wZdaNpR1+0T8G4sDE02YFSqomx6WG0/HWRksmposcKuTYUTbKYMlJrGqrWVcAkkyM4PjzG/saeCgZPhF2xyRfc3thVEZNIRpXqHgiHxR0q5gvGWNbPWAGfDFfLlZoUgMOJSfjsMaSyO2jYc9i8u4P9WwfwuZxIbeziV77xKwD9yrpdpY+za2AMEfkS09MnBWMz868/kRBhnGMlLmKSyjm2JI/gzLnzeOONN7SRcNWQNBmkqzQ5ZfQGskYlvG8cYVBdUikQoiY3zbgya9HT+I3kdOWfGXWXzhWbhkUiD/OfXkSEKeyMmozkxvR+Sl06eRwapYq4Sa82g278+2/9EQ4OD3Hx3DkdihKyWf5DfN0c3VLxSr83hYkeF3DvyWNMjY3h5PSUInkK7OhCIR3uE9zgGGlUrYkPwBigcrUmzy264iejUcHs6VwWHz28g88f3tODR+4Lx+wsNDhqJbo7enEIo1fpZJ1DzDmME2Nncf/OPRQqeXjDXtTaZbgcwNjZIbTbdrSLDGweQGIkqYP8KLMPt9+GaCAJ1B1qMCr1MvZTaf29SCSgQvhgO4/sYUkoKDMhG50Kdjf3kRjux/iZYdQcBfl1lY8aePHBIi5duoTpmWHA1QQSTnj6XOh4OGavw34MFLaLqDQq8MZdcs3OrowitdSUkSmRJ/rEZTOHQra4n6ihouJMnlI0zDSjP3EWdLdZbBkEk953bHp6ClXda3quyDfLmt9bI2a334+J6bP6veIBWntIz29LvL8WExmGdXixkD5IbWN58aH2NJlz2oleE7WlazU3/JLQeq4dPvRGKUiaBEUqZl/TGqdCUiRiHopBrS3um0beZIowFncyaZZi0JDz+bu1xrWnWpmHlgmoDFzbLe1QP1RVGoUiP6S05kYkVN0U7bx2HI+wYXznnS/gm7/6y3j9xnUUyxU8fjyPBw9eqFHgQc8DtEauKcPpRXQ2ylfG4/CpY/7b9EgfLp5Kmu7baRAbPq8uRwc+twcexl4Fo/AFo9qTOQbNHh4YfzDSLNBBH++Dzw378ABsPJxolJnNAvkcfvf3/yV++9vfR6B/EPG+KF5/axQDQx6kd44QdPkxc3JAnFryTW0dL+afb2N+eUcqsXs3H2B0YAA/8sXXhfDceryCatsGt7+Nk7NDmB57Bb//O/8aF157RTylOzfv4MzZ8yI9Zw4ZtEyBkRejkxNqAh/dfyR+HpELInrJZEKxLCyiiJLPLy4IjYiEIxoRkTOVzWREpKYz+coKsxuP8eaNG+Ja0cZlZGgES8srcDvtKnaoWqbK3mRNdvQ++LsePXgo7z/y4xhLo3Fvpy0lJ9Ezfu/zZ88wPDxsvK8adSFie6k9xfLwDCA6lM9mVRxS5Tw2MS4/u4UXLzA4OIByrapijIXj9vamsYNweZDP0HqC6vim0KVoLCKUjYhcJBJUPBe5dnxeOHpkUd6sGx87Ahq0NqDynR/Mz+VeT2TbmEUA0UhI15JpGAvrGyiWWdTYcGLmtJ5DGpTabV3LlJuIf0D8OWOa2rEMiz0SohH0EO/p+BiZo6wU7DTp5th2a3tHTTVBED6XbFxJXicKxUikzFFO5wPPME7NuJZZyNK4lONBhnmzaWXdwQ+NKjmB63YwPDQk7tvh4aHloG/lyDoc2vdZtGczWQEgEoEpt9U0iwRR+pIJ/b303q6V5WsUwLb//c//2y5/WB2OyynZPcOeSUJlpp7X4zTWC6AHUAiNSk0kwkanCV/YC3+EIceGXMaGdKB/UCPH/5+q94CW/D6vw+70Xt/MvN7f231bsAvsopAgQBJsYBFJURLVKCoqthVRlijLsRz7xLHlI6c5to4dJ0oiSxQVS5YciqEKO0EQBEAsdrG9vN7r9N5bzr2/ebC8OjiAuLvzZv7zK993v1vY3bJIU6o77Ar15dfByy8UDqi6ZQAnYX6OFe19p3gp0isyMLRcFPRKpCuRiMvIzx/1oG+nv1NZlTdntXQp58Ha67PAqpnOgbYAtEfIZ41k227MOElAZ6wOCzjKUBk7Qf+PvqMmvlU5z0gTIhNOc3F0GvLDsXB8YWMEkBu5gxJ2b+1i5soivH47qtUiRmNjuDD5JA7SOzisbptxR8uJeqWDXrWHaqaGuqWJM1fmdCgToaMx7OqdDZQPyug2AYfXiYvvPA8rMxnRFW+KPJKhoWFEglFUm0WUmllUG0W4nV6hWCE/neUtyJZKgr2tPTe6TTua/aJUY+mdPB792RoiHNmmqvj8L/66XG2XHy3LN4ew8v1797GxsaXD5PLjj+ugUiFM9M5pXK/l/l5iCGtFC40eJITfiYISiGIhLGd+IRRUFxHR9MtsT2OGdgutWl3eYET6iHhq/CFiIQnBRLqMwuU0MFiLdzB6PvUxIhrJC7Faq6iQp7xcIyIqbBR+anxd+Lo8CK/deFNjaB4cp1ywgR+y7kUSlflneWDtHx3h/sojzE1PY35mDrfv39eGH6JiBMBwLKaDIBQJSVUT8QVQbTVQqtQ0hyfae+PubdxbfSSuAAsjfs+M+ZHq1WZDiGMpmwNP/uRjsA/30Mo3UV0jH88moi4L3XaogfAEXfidyOVLcMKDiCeiw5YFba56iEo/j3AojEq2hbhrTOa4x419FEo5tLIdtEs1eEMeNMs9OLtDiARjaFiqqHpSsgTo1E3ygDvkgNvvQ7deQ6DaRdvShXPKjzal+k4KMJpymLdVnZi0zWgsX+mWYbe5sP3Iik5tDPt7m9qrJECz8zR+bB0VWzy02dUpS5PjepHSBxYPgwLMcCBZVJHbZUQEBtkyuXzKRhTa9Z89qcixGxmbVwAvD07Dg2I8TVtriwcoGwlemnw/5WIBq8s30RSH1GOyDnV2+GSUSRUixyy8hPgdvz3GPI3bGRR4fAfkvZy6nvMMMwh1TxYSQql6PUUByQNuQIg1jlSDCMSBVNEgdIP1zqaCa1fZhmyEDIJnOIxG4WX4XKZZ4DMhorQ4P4tf+tzfxos/9BFxSl995Q0pA4sFin2oSnSL1iDyMAsYDZTpVEZ/Lo6JHPDwQu12MDMWwdWzCZHerQ4/mq0eOrw4olReGkSPZ7nN40N8dEp0iGo+g2axBFunDVu7Dx95KbEwLOOj5r2yyEqfaH2tr2/ic//Tv8HDXA3zS/O4dC6OsNemZoWX5ch0BJE483Dt+o5e/voKpiYXcbR/gEoqi3e/60kV/PdWNvDqtWWZYTJe5+o7z8mo+fbNVTz5jiu4eeMmlh8ui4RPNd/SmbO4fuNN8XhGJ8Y1wuP4i88jnohr7xIxouJseDiuZxQbTujzLT94iLNLZ3WWbG9uo4uuijMW2MzDY/zYzs4uFs6exfb6pvb6WCKqwqZUa2B+bgE7Gxta/1NzsyLFi1LT6YmbNBRPyPmdoz+TuRvBo4cPjUFur6+YMb5nnpW337qpUSHPSxY+ExMT8u0iskLeHT23qB7nGifCQp4p+bdc19yX/N80iRCd4FBWF0JqLEB0KKJzu1TMwemi4pXosxGBkW9E6xYWJnTA7zU7OD440viewjeuC6Kq3NscO7KApCq76/SAJcrq+oZ8yBhPU8rn9dk5ieA0jOM/ZgNubG7qeRMNIr+b4+Wz584a5Xu3r0gzZi3Tx4zjOo6xc9mMHOG5zhiNQ2Rsf29voPx1iLohv64+7RUayovk90b7DjaExqbCNFQsrjgu3TvY11rn+jMomclVZRFFMj/vGnL8ROAfGBJzb/N1OSJkcUZaDi02eO9ws/LnEHG2/NaXf4YUTCEHnKXSeZcDWAVJE3kYxFPwweYyJbnYDsUiypPqEKqhpQBd4Hko08jOQXjQ+IbIyLgPjVNogkj3d3atfBMcw/DPkhfU61jRZhPcoTUCZ6RB2QOw6g6EvChUs3B5XfCFPDI4JbSfy+SlCOToiYcGL2Fyqvh3OcrrW7uqhD1eJ3rWuvyuQDtSu8dEcVgdKBfr8PpcgJ1xCuxKXVI8cgHRp6maruoApXqQzvMsuo7XkjhY2cPEpSmpcLyEqpt9+J1B+CIuVC0llAoV+HpRuGx+rL21gXhsCImzMfT8HT0zr8+DzEEem9d3sHNvE+/7oRfhDXuQL6fhjflg47jCT3dqOwKusGD8UjtljNpI2qWbs9Ot0VGz3UU2ncX+oy35oE0szqLrssIbciF7mMPmV3bhs9oxao/jl3/uc4pkuXvvPp5+5p3YXFvXBh6dmDAEf8apEBqP0FnceKbwWRJoqNSMGSlRCl5QhFeNczU5fDZtBm5Wju6IVBIupcAgFI1qjejPtrpo1xtaY4S12UWcSmw1EhHJ3iwaktlFGm7zYh54aA26BhPOSyjXqdfl2ErjFHqJiPdlkM6VzVW8SfIoCy2LUX0R0TBme0wjaOqz8uJlkUUju/HRUf1z79FDkZv5uWRQGCafjmicTUgieVmUjOcqFVx/dBer25u6dAMej+IiWMAlM2mNOvksqDpkXM3IdAJnPzkHq9eGRroOa8aCup2GpBPI7OXRj3fhjNrF5WIBbuuTI5aAJ+BBdusQnogDDSdN+4ijOuB3htCuNdGxN9T4pLZy2HjzISbPTsPh8GPjQVroa3QhiGY8hb69ima1jUAngWaFHWsHrUYFwaBTnnP2mAtWhwv7rx6rGBm7NAZPywOU3NhY3sHU/Awy2QZWHjaUypBKnwhlMN5qRvnE/WhCoHnIGbECkUMVYSyoBvl77DhPx4fGkuHUb41FxaCwUMdorAq4Lox5LXNRfXjs8jv0vZcqVGwZB2yOb+mBRIGGLgGrBSv3byGXOdTvMYeTETXkYplRo0XFZ6lckFqUxRYPS64hY7ppEAmO29iB8/dP7UdYdHEMprFKtye7G15SPj+jVALaCzJNJ1pFQcjAhkFY3kBOz2EC1+RpISlvkoFhpBnXGLNSU3IxbaknC5iP/dCL+Af/7W8gEhvBK9+/jld/8KZiqbjOaL1jRuxm70hlK76XGT2y0OJ/+30eOBxWZXlGgk68+6l52PqU/7eQSxcRC3kxPhpSkcJiSNYXVju8sTjC0Rjslj5q6SyamSzcrTb8zEyMDQE8Pxi4m02hUcqK20hk/9/90f+L3/3maxifn8Cl8xO4dHkG8ckIKuUmHt1ZxrlLC4glfKi0CkgfWRG0D6FdNRywazfuYmVnBz/y4z+E7Y19bO0kxbEq5rMoVUuYW1jUE2Lzl0ml5HFEq4TNjQ01rfzuqCikIzgRhxtvXpdVAB9ss9VWcZNKnWBh4awKIzqR5zI5IRRs4oh2cX1tbm2JdE4QYG/HkNW9/oBGWiTY5zNJcRgXlpawubqB5PGRQVQYLhwNY3Z6WiMyKtTIzbr/4K68w7iW+GdIeOeI6sHd+0LhorEYtjc35fdGOgfPldmFOdEiyKuNJRIqpih0EN92Z0fje651Ij18b8f7h7IVolBJcV92KH6GIApthtpdqzwiZ2fGsbO9gY31DXGmufY4MRCro2tBvVwTUh4cGKZyHXGfGE9Ap0GLeQ74A2g7PXiwvPo2V4rrkr9mZudVFJEiND87r9g0NvCyQBnYLVy6dFmTg/WNVfk8JhLD8tgaikUxNzsnRwAijFyTLC5TJymJImgWS2RPiRKkI4VC4gDu7+7qzCdl4PScMJQlk3pChSeLJBL2uS9lIq1MXpueIceTVD/y+0ln0gJtJCZT5JUN4xNjWnsnJycCWTS4kfFfH/4g6U02WH7nW3+3zwPPHCam3ye87/YY13JWf/whlVoT2XROzq92p00yYK+fWWjstsh1oSrNOHqbqJ2aHOFPjc5YaNnpPk++lCB2IkzmMK2VmugUGTbd1iJgJ0YSHgmOTVSQqRzqtSTOZkVc68iKgtyvw+MT5SLSDT4YjGIkMaovgDyvUjULh5e8HVamfKh+ZRJpTMdiq29VrALDbvne252+0CJZCjg8yG3kdNk6Ag5srW1jbmFGyBF9n5x+OyLBMKq5OoondJ93qKDz+J1odtoondThtgXQqvQl333hU++Em5dksyofnsx2GnsPduVM7wn5EGbhygxEjwMdex/BmB9OtwXpZAaRWBg2p1WVNE8GkxrOheBTin2n28T+6gbsbWByaQF9t1WfvV1vY+Mvt+GquPDOpSfx9MWncLC3i9GpSUSGYspvYsEUi8X0XVD1wUVLMh9RRPkHkV9DKw+6FVfKKBYKGlfSaI7IHzlZ/P7lq+U29hZy8NXsuoOhSFSQOWOIjJTSXLatSlWu4ewsxaHjWHkgZ9d/y6By4Cjf7pmwXhPSZTI2T4s6jqcU6muXqzU5RDJUJAen3cLXvv51fceUIyv4lyPGwavwAOTn56F3885dWYoE/F652t9fWdZFRXsHqsj42djZ8lnNz8xILECu3tbhPr787a+rG4tHoxgdHlFg9frWpkEiZANgokxIPbv88bNIPBXBo9vriDvjiEXDcCYs6HQtONo/gs0DROJhye4byQZGwrPocjxv6+B4ZRc7K/uIzgaVNxqNRxF2D6F5woQDD7KNFBrlhkwTJdroulAqNFFv1eGPeOCetKNiSaK0kcGUfxquiZjgdnKmXFGHctd4EOdzJRy/lkMz10RwNCZjwcw+pfRNNJoMUR5GJt9GMZfRz6HUmtwFjQclLqH9i7EAMQW7KVb4Z030DNWOxshSnlriXRk6ukCtU4Nb/bchsQ8GjXrterWByTMxfPCjH8X2wxJ6VquKD3KWOAbmz9Xa6XaxufYAh7sbxudKRaBFBTm7Yo23ySMcRNhorDmogoTwcz2RcE7XdyY6DHypeFhz7RjTY/rXGc6TPmOzIe5pOBIzhQ7X6cDNmgWQKbYGZqQDRaU++wC9EoJ1OjMcjA4HHx5tKqbbHfytX/p5/NpvfA5Hx1l85csv4dHaujz7QgEe6rSkYPwKUXpzrsvtezB61/pXHJFpahVZ0unC73NgYXYY+XRevmlhnxcTsSBGY36Nut7+BvhcQkF4gybEu350jNLt+xiNheB22mEh9YJFWbOOZjGPbDknYRG5aruHJ/it3/9TZHo9/NRPfhTTZ0KAr4PdjUPktutq+Bh7wjN6cWFJMWg7GwdY29hBsQHML87izNlp3Ll1Rx5W29t7ODrcx4XL53B8lNT5PjM5jXv37+tyI7rCz8qL+vbde1Id8uGeHB7pIj0+OZFSeHh0FKnkCXZ2d1T8UCTE90uOTrGQx/zSWSWlbK6vC6V+9wsvyOGcXlZEK0hAp0UAX4/cHj5bWgmw2CGpn2MsIvm0dSjmCjJapRUBCfEsfqZmZ0R4rzXquPrEVdy/d1diDK5X7q3FhUWdIRwpcvzMopG8Wqr2dnd3lJvI6QRHfd5AAF63FysPH2JkfFhRdq1mCcMjQwhH/YiNBpAYjWBubhbxoSFkjmv45l+/oSIhGPLg+OgQlXJ14DVI0ZRBZuvlutao1rrFojOR/m18zopQU1NjmmRGlWWqTTxc31R6ClFtTqTIS+MzW370aIC0GfEK9xILv0LBcDuJRG5tbuvuZcMmU+BWG2eWzmhcuLZunNmHYnE15LzLfV76d5JuQmqgSSdhxBH5ovRK47nBX0SbWHTxubNJ4t1DZfbhwaH2jPbswD2fvDKOand2tg0H2kk3BauKeKKEvF8IFNEahKR4fk7VTOKk9qU4H5sY1yjS8kc3/qneHW0FeIGTu9Blp1Ira2RGVIm5afUmJdVOoSiEKTmU5RhFHilUAdNwtNOBm3NPqX3qcA7GkXJE7lGhQKNGw4dlkUxJMcdUlVIFPncIxXQFw0MjCEWC8sIaSsRQrOXQA8dEVkNcZm5gvoFGiR5eQXnAdHiY8cJH9+0CbXf7EMnUvlztm4ynqTZ14fcbfVjaNjiG7PBE7fIX4SiERHaOikgk5BdPrhiTxVvVFvLptCDZualFpHInsLt7IsUTVu017ehXLVJplot5bNzbwuxjM/Cwku2Tp0CjtiDcYSesPptCodk9tSsNlE6yOHP1jPgTzQbJunsqJs49flEjRI4rq+2SuCocafLLTCZziEbiimRA345quTY43E1GG2HZWCIsSX+3X0dtrYqF2iU8d+kZnOweKkB19syCTAdJ2jPz8b4Ivbs7u0oiP3t2SYuDWVJEACo1gz6ZhdgWJ4y+YYl4fCDJZwFECNWng54LleNmFmYkkhNR4bMkiqDOmF8+RyGtNlpVbsSKLnGNRzTVN/YPpx0971puFOUeijfT0cXOrkJ+X5LRDw4BB5WmDFX2ywbi0eqqvFm4Vnk48ABTdKrFgvGxSSFUG1sbODo6Eb+JlxyVKg/XVo1U327TPJ6FFpPaGZLKw5nrlmaojEu6dveWLmMmyLMxebiyjCY39oAzZiwMehonPvFzi3Aluqjl6iilLIiNBdDqVk1agtenKKhmviJj2dJhG9e+ec9ImZ86g+GpKDInWUxMjijoOhDwYWH0HHaWd9G2d2ALkFfURcfahsXFhAEvum0bMqk8kvtptJpWVLIZ1PfSePLdjyH01BTydXpjcY/U4HX5YHXZYG+5EO9NIbNWxN1b97B4eQ6Xrp6T+vVb39zGwR7RbXZvxg6EB6JCohsNjelq9ZI4jUR5jHWCMbTVATYYnZnvkVwqcv1MzqEpsgzXieeJTAUHnlXkE/E7azcZNVXG3/uXP4ax4Wn88b+9Dju5kwxYkM+W4TtxTVcrRRzvbwntVryMTCKNV5E/EDJUiTJjkk5FFyYc2so1NIjXIJfPbBKLkA1edCy0qEgi6s8zjxw4MyagcINrEUJ8jHEom1U+H3Oo8xdRAMV3kFjOglO2KiZxw3x+EyTN5pSvy2fI5obr/vO//jn80t/9Bdy8uYqvf/VV5EoFE9BO+xQVscauQapn2ivQNoURQYP8UBnnakphskOluLKRE2kUoiy0owE3In4X5qNBxIOkKZCi0JfKEV4XXJGg/jsUH4G9Vodn7QGccoY3kwyiZ7yAStUqDjNJFMplxCZHhdD/+y9/G3/83dfxM7/4Ibz4yXcoPubhjR2kdmuolDs4PEmK4+tmlqpSSgIqqorlvLIIyYPiBTI6PoqhsSAWzs5i9cGG6Crnl87hte+9rhBsqvaIRpBGsrO1o8xXXq60GLp65YoKxzeu/QAXli7oPmOBRLSLtA2eQGPjExpb0oSSyBfRboIGdH/nxboqtZoVWxsb4sqRl8VnHosZlRxRtLkFjheLUr2xOSTpmwX+3OJZHOzvqUCanprTBc0ijd85Sd3zczOyjiBZvpDLa2RHtJLNHBH+ldU1cbh4HzJTkY2hMZB1KpP26PAQdmcHI8MjKgx/4iffj3DUhzeuXUeuxLQRh5oGor6OvhtH22nsbB0hxyxI8rKU5mDUtARSeO8zOYLSCy5qqdIpAmPkjdWIcvh7pJOQbsS9lq80sHVAcrsfieE4VlZXMTM3q2aVHCk26NxH/Mxs7OlPxu+A/mS8gzkF47rlf7OJ4nnAgmh7a0sIJBt21hUESNi80GKDXEOuOz5jTqCIbqbTGe0BmiiT38rnRHNeGsUyUJqFHUUKSjdQFJrhWfL8IrGe4MPh4YGhNyj7lMHudoxPTOgsy6YzAhlObWhYnPNOIbXJ6+UoNYyTVBqW//Wb/7UaKlZ6vLR4OfpDYWRzJ6hUaacflXdGk7wtyS/t4gfwg4cjQR2e5NiQvEazvU6rB5+N8mazcZsdojxMfCccbzyL+AVT3UK/Jr4hktH4ZbodPngdfj0gwvAy9lM+Gj1ejAJAykiLA9YeZ7ZptLs9zbZ5ySmgWX+3JZTi/NISGq0aDo6O4LI64PMEcLBxhE69jdhsDNFJE0zNsOiJ4UmZw/GqZyQQizcSQ4maeT12NNtF2HpO+e4QLQsJNWghFIxqxJNP5+Dyu9BpcoRABWJMBHBUmlrsVRo7Rhxw27x0dEAmncTRwS5GJ8bgbPvhspHzZDLTXF4vAkNB+MJe5BspHCX3Bb3bbV6NBHhps1OmP5jcaS3sDNidd2Dt8LKpwxJoo1Yo4tnRd+PDlz6DnTdvIXucRL3d1Oz/Oy+9hFt37ijTKxaNqjvhon/Hs+/Swve4nYp6YDHL746OxuLXMOqgXEahUJSPCQ8vbkpT8TsEHXNtEA4maZ1LlzwRvg67EGYrygJBpo2DgUjHXFB6nQEKIGdsOWaby0nGiYNijF0SmwKuG1PQVXTZc+Oq6LKwqXYiOjKMUGwIb928gd2DfaM6qTP8s69DiLwn+kTdvn9bpGgpaQAlDyyvrxnfpIGcl0aAW7ubQksunbugz8rCjHyER1vroIccL18qL/mzGBd16vpNawqvy4PLL5zF9Eei8PhtaFXJJQsqqqnZz+rgdzk4pvGhX2uhfEQ7kDqOtrJwu0m8r+PpZy5idnpKe8Vl86JZa2FneR/esBeRyaC6PXqP5Ws5wGlii/odK5K7eeSPyqilmigmS6hXs3jiuSW4Z/3oOHuwMoMxFFRmJTkrlrIFnUIP96+tIOi3wxbvwz7khaUfxtZ9B472jnTZCb2S4zutXAby62bdhD0z2L1cHmQcGisCM/s6tVkylzGLDNMIDzIxBZmZSgAAIABJREFUB7wsFSUSRBhkU0V3j753Jbz74+fwU7/6InbulvAH//KraDZ6A564cWMnqiQCr53eWIzpMvmtJtS6o/XvcnlEeGZDxd/7m67YxijUEM4NlEM0/hTVIk2hoeLDoGY0gTSFiCK3eLY1m/D6Q8bTa+AQT54izTX5rIgKGPPH0+gdo/4TDWLQBLCgk4CHisQBX/Ef/MNfx8/9nc/i5Zev4xvffN3sN48D7RZ9A8tG3UrkTUa+BuVtNEwjchoOLXeTQXCwRqRyoWehawpcriG3g156DswFvUjwXHa74ZAZsR09jx3+YePF5x9KIOpyo/2Dl2hQBtL5SbVQHFe3hWQui2ShhPGlM2rIiU788ddfxZ989wf45X/yCVx951kUdoqolxjHZDhqt6+vw+0JM7APh4dH2NokGtHDxOSYmpjpuSlFpdAD8ZkPnUWvZcHo8BhqrTLaJQv6dQdWV9fh8tgQHopic3MPZ84twmGx4+Vvf09oCYvtzc118YxYjFHEMje/oKL/wd07ePzqE1hdXUM2lUY8kYCTBpX9LibGJ1UkMGtx6dwFmT1zxEbUgzFgXFekWWxtrMPjcSAei6JRr6gpozmwsYzw4tKlJ/DUO59AMObE0foh6skmnJ4AiuUysvksis068gUjiiKP7PZbtxAKDWl8WMiewC7zZR8i4SAmJ8YxOpSQgq5nBxIzYfgTXnSsFtz43iqO9zN49wceQyTixPraltz1RYUJ++ULmU8ZzmWvZcXK8rZsiFjISM3LRpGO1H0gHh/SWcj7em5xWo0MVX+JRExWTRRjtSttfVZSgnhnPFjdQnRsQoIncoEJFvAz8f5XCLrdofuUrvssZInOcdcZmyD6xzlx+fLltwnsXIe6CwZWMGzs6OU1MTml4uZgd0d/jzw6mpfzPKa9B022TbpDW0UWHREOD/eVR0gUnD+bRSO3+uQUo/yc8r6iQpX7kLnEJnIQ2r80ISfKe3J0JLJ9h5mehmWp5otFMO0wSJGRPyZ9AP/Jl368TwJat808Ib+QISlOLFSbJQdqGwc6ioxwCbXgD6fii35APCwZxKmsQ/Iamnb4LX6E/GFFXOSKGRQbOXgCRLOMnT4fJslz6i4VOsoukVwHqw4sKhvkCC2DS5uQFHbcvNz5p33kWHhDqJRr2NraxfTUpIqt/Z0DdRcL52c1W6Z8lFlGRMPSJylUy3UVE7SD4PthtUy+FxcMcw35uas1E4HTqgLtMqGUHuJjYVQsWbR7dYVIczzDi4NdJPkY7EJo5qig104T9H8KBwN01VCnyAuj1enDGyTc6taBQ8I0XXr97hDQ4GftKb09nytgen4GNpddKA+Rxna/Kul+OllCKBLQhdNQYLHpenmIxEZGdFBw/EV/kG6zgsueq/jQhU/D1rdh6/YdkYv5nGr1itLUD46OdZD4XMbhemJ60gSG1+rqpOisnivk8dQzz8idnd0IixpKcZkD9vQzTyuVnoUPi1I5DlMWbjPOuSxquNhFomXxQ4jZQbUhrTacg2xC08kb1GMQ9zAYFZlxCv8x+YTKcOPlphBqIh7GrJFkfRZa7FjqtSqKxbJIls1qDQ6vC/GxMdxbfYg79+9K0MEOjGRWXkCbOzvY3N3G4ty8LknmVLGnfbSxqvfHIiQRSygNYONgW67QT15+AqMxElOdCEcjuHbnlqTI7EL5nWdypnDie6PiKRoKSzL+1CfOw3qxhnK9Aoc1ilquC1/QjkDCgQaFE2Uv+o42KqUcRqNjOCJPJJ/F+OyEui5nz4pR1xRiQ3FsF9eRKWbRr1oxOjGsApYE1lQ2qTUkbkXPhaOdY4yPLiB1XIW35cC1734PT1w9j2g8hodrW4hMRNGtdbG/fYhcoYhP/fSLaPdLWLu7g71HR3jhw4/Dt+CEJxzB8lsWPHwzCYddMzRx0uToX+donpcl6QBEkwbfk1zFW1rvPKBOUcdTM1sq+OQQLzI4iatEQwbfuYjf5nUMocGi8c27P3EOP/arz6BZs2LnVgV/9K+/JmEDp9IKh6eStNUwmYUU9DiJuBvkhgUQrRq4T1t1FiBUUMMEMRMNIvrGPDgmPryNbJn1ayj7HHlyvbF4oxecWZMsuvh3iTCwoxU/JDyknFKpr9m+kdBPxKvLwpTjciOQ4NomimUMR3n+naq8Bga/FhuKhRJ+9fOfwz/6p38f33rpOr717ddVWDL2i5+TI0IatL6dN2g1v8dHSdUv0R5zDZiziP+YkF36eRlDYRZ0ht9lYr1I1Rj2uTET9GEoYALkWZjZPA4ERmjU6UBodAxBpxvZb/8VHO0GGh2mQdRkI3B8fIRGD7j43LsQjESRSyXls/TH33oZX/nBTXziM8/h3OIwWkccK9lx8YPnUSwXsH49g+RhDXaXF2tbO4iEo2g2WkIGOG05Th2JvkCxCGMpLl66BFhb2NvbVh5ht2nB7vYeGs0Krr7zikRO/K7psUXk6MLFi4pukwnyYKpCfhe/m5WVZRWpbKDYHItzlcsJIXryqSuYnpzSud1st7G3t6+xMcdXB7t74vdMz8yKrD01mUC1mpc/FJ8Hm3byX7lguDbtFhteeP6dePHjzyBOI+V8D61sQwo+JjWsnyRxUqjC7gwjn80iHvchHAzB53NhOjGE8URMSSVUgrMgKlZKgKuPjq2L4/QxUqUSVrcOsf7gUPmRNncP8ZgbiwvjOjuJ5lCpTVCEk6qV5XXFa+0fnCCdZjyPEbeZ0GRaGrlwjtFkIb+Qy0g4gHt3HsDrduHc+UXUmw1kknnFc7GQHx8bwfTkJG4/XEUDDiyvrem5PP/cc0gmU0Klzl+4oHqDSBetSd422x0Y8PK8IF+YZwOJ9Pw335P2HaB7ixMKKiaHhxMS33HMyjtT1hR2h8AjKjl5P7NA5CFBzhQ5s2y4KCgSl/aIY8O6+GC0riDJXiiWCPMmnYGTmtnZeaSF5EPqVRZg3P8sHAl89FodjIyOqNgisZ73orFsscDyP3z1Z/vkLzHLkBwCHtD8g/VGUWQvPgBelmo7uVnJdXC5Ua23pEAjrUs8rF4X1q4NjWoHHodHhp4Bd1AfZie5haalJu4Vx3uU8TITjwUJDy12QHQTJ1mNikJKMXkYKvZC4wkefuSCtOB20IWWSEQNh4cpOZf7A25xKHwev7o1qrMscMpzSyT5cFiy0kwuBY/PjX7PSrMmGZ+xSuZ7qFSYceVXaHS/CRR36thZPdR7TkxE4R3rwhW0oMOoH6cbjXpLVTQJ+KV8VVYTCiem31OTgdE28UFEvIZDn9HjcSIQ8hvDUYcdlVIe6FJF4kSD890eJeduNNp0lfXq/+cCJQdtbHZMyj+S1mkTwPwxVsuyJepzvEXzxjpytSTszR7eEXwXnk28H+0qQ4Ud2rBDNJ/z+bB85zYO9/ex+Nh5rA0IixwX8vX3D/e0GWqVmvhoip5wuxWBw+giWk0cHhxgZmZaUlrC6DRJ5GI2l6a5NFiECAvom45cJMNBUDDXEw92PnsiC3L0puyc0O1p3MqpQ7bOJ3MhyaZfcqYBNHIqedefUYqnuF/0yTHjRKNak/ndxir+4mt/Ca/TI0iYazabz2FlY00H38TYuC4rKiWL1RJWtjcRDoU04pwYGdem2Tjew9buPhamp/D0pcvaRJRQb+zv4q27t7VpWXwr8cBmVZ4mUTxy+TzsrMb6mPihIRyVjuH3JuC3x+BytHH46AiZ3QoSIwnExkJwRj0aM7Q7ZfnTFNIVxIZjGIoFUU3V0LfakWtmJVTgwUYUolKpoVhq6j30LGbM5IJLYxgS6nspL6Yj4xgfTsDqdGFnYxvbW/so1Us44rimVFfBwDHizJkJbK3sYHI8hseemYJ12IV6cwh/9UeP0CjVtIdY3EpRyCJbcUiGlyBkqEfxQtsoBgexOeJb0G1aMTT8LTMykynogAFkCPDm7/D/TiOiWR8wWmPhXAL/8J/9PDwhoFZpYuNhAX/wv39NIhvlvMnk1ETeiEPlMgRcFUGMZ2p3pGgShE8UtU87EsrNA2jwYhm4sPMyZMdNVNIgYwZ9MgWbUU5KJt+mWzQ5UETrKfbh3jf5jcFIDB5/UIWMUDnuC6FUfRVkQmRPHedtp7mdhssmbtugiGPCxWd/9mfwz/+Xf447d1bwnZeu0xbMWJ+w6GMhx2a0UjWu+r0egiGfzsNKqWqIwR2OcA2gyEbIvLYZkZiAbvonMpsv9HaED3k4fpcTYxEfZkJ++KgoJepG53DahxDRnZxEwOPD1pf+H9hadZRrDSEi6RNyDX24/NzzUoZWSyV5DtVbTfz+X34NX79+Gx/68AcwPTWExfk5jJ0ZQaa6iVqug17dqQtvZy2Jk3QFqUweW9u7ePzqBQxPBDA0Ekcp28Ar33wdiZEJFZP3793BCx9+AmsruwpKp4yfyD/J7YtnFvHg/gOFMpuCuS9S/OOPXxF3ihQKktvJv6KqkQ0juacTE5O6tFkU8AxThqnbhcevPKF8VJLsadnA98azi8+3Wqnj/LkFOF19fO+Vlw06qZGTiX9SFqU4PCRMt3FpYQ4vfvQ5XDx3BhOBERUDXBvDC+MYmZrEF/7gy9jc28Ynf/w9iEQDQkkye00h3bVGBb5IX754KtDRx872Pnb2j3Gcyonv3GvZkD6mL5oFkZgDH3j+cXSrfTy6t61icXZ+Csl0BgWOz202bG7vI5ulks80FPxM3oAHi0tn5HjPM+n44AB33rprIo2GYmg06Z9XVFHi87gQ9HkwMhKHn471jQ6Wt/aocdOee/zyZTx88FB7ia9HrhbpOmxyeF/y/KC6jwXW5uaG6BpcxyyCRFmp1nTfsVhilFQxXxQpXkHYPHsHliz0H+OzIjrFgm2PSNkAPeaUjAjmyNi4+LYs2gl4UDDF0Sd5fbSP4CiX+4SFMvcv8zL5a23tkaZgej42cyawCYjFE1pPfA3e7bR4MtM+3o11WP71d36pTy+azElRSjy+anQ4DIeHrsY8SIzPlZEXWySt53iDqe/yTVJuHhWHTkk/6b3EAGcyzvnfQV8QNqcNtTbdYI2ZnMi3DgeC/qD8psjql+Mq5altLjZj4U+eBA8v8Xk4muxb5E3Fi5FSNo468tW8RpbMq+LsVI7MbTucFkqUqc7iWKoFV5Boil2HJ/Mcc+m0iqNWnS7HFgVfk4/jsjiw/NYKfP4o+uow2wgmvIhOeuDww/iLsbAEO1g6XdsQDkR0wJCgHvCHRHg39gM2Y9hq8SnolGrLUjWDWqsiMh2tJoK+IfRaLZHQH95/JF5aKBoQ4mbCO22SFXctNkRjDP02hqb8PXrZBPxhmalW8g3kUjnZQDyZuIifvfoLGnXSbNZKcQD9yVr0C6nh5a9+A+evPoFMIae4hlg8hls3bmhBG3+ggDZCYpTeNhZFYTx4+FAjklq9rsX4xJUnsL25JU7CxQsXjJqD743kbxcLX+NrxctooNnXQuUzIapn5vkmgJrfm5HaDgiVvBz/ZlTPgA186sNl7mXZub9dmKnQctiRTSbx5pvXdFgKkRrwXh4sP8Cdu3ewOL8oBWGpUkE6n8PO7hbmJunAzMzIhjzEjjPH2Dncl+2DgyZ28YQIskeZJHYODzEUCuFdV5/SuFXwutuFuysPlZVlfJgGRpBWC4K+gEanUaYMJNw4ie0jOhPEUCgOtzWIarKCe28+wP7qMZbOz+Ps4/NohzuotYoaK/dKdmzd3cfIVAxD4x4ob7lrgTfoQbPbRKdh+ApEMu9e3xDvYOnpM/D53Jy3otMn0mxBY9+F2kEPH/nIiwrJJoGUpHl+P2+8cQ2b61vKp6Mz/cH+tsizk9MJJDPH6PTsePnVLbzx2n10W3WpYmmrIv8fJz3QjJeOOFhCTNgR02zUGJMSueIeJOKmjDGGELPrHES6/JfF1t8kv4utJJXSE++Zwo99/gU0dvtw1y2YW5jCq688xH/8T99HKDwk1EyjyHZXlwbHFETHiLRxD5OMTB9AjQlFxOc/FABZ4fHSQ8gUOCz+DZm88nb+oBA3FlxUI8kvzrhLkyPIAlJxZeRY0QC4WjEB7vRgio8wR0tjX2NBwT2vgaP2iTreQYyZGY8bsYdGnt2OLpJ3PfccvvAnX1TB8cf/4S9gd7hNHBpoKcGMUWKoXThoqnxa5AUDMoksl2saw9iINLPIs5kkDzYIJo9ykDkJutl71TBp1Dnw1rJ1u5iMhbHEUaHd3AG8NDl2sjptcCcSaGZT2PrKf5IVBNeSw+1GbGQUielpuLwetOtNEZ8ZadLotPGFv/oGXr6/gueefRbPPn9F7u3pzB769hJsXQeyxxXUGx0khibQqVuwvLaKkfkp1Hol9LotEednFudx47XbKCQLMpiMJBIIhNx4cPsO5ueW5Pu3tbGp72tqdlpHwznF02SEjhCdWV1Z01iSdxLHh1SUzczP4eToUO93fGJSnk2kRogPWm9oxEWLgZPjI/0dNtbReELnEPNZ84UixobD6HZrOEkl5aQu2xJmX3ZMVJOMLTneZoHcB4IuFy4sTeETH34/RoZHhbjSL++LX/wS/vRLX0WlXofTYzfFs82JcGgGE1MjOHsxhr7V0CWapSZy+SJKjNSh5U7fjIStsKNW6qKUrSsa74PvvYpcqozl1X0lk9iJv7eYjmIi2/eOjuUdqbUoxaEdkzPjmKIJKk2x+11sru7gwb1lQ2Inh85NUMW4E5BPybXp8XuQGInB5Xbg5s1lpFJ5PS866xPp5NrTPhNNxOSSsrkh7YS5jeRF0SRWcX2nhqEwRVguy7i8oERPB7sHaqaNT6LpJOZmZhUKTnUoY9d0/lARTP55n00ORXPGe4w5ncwzptURX4fuADw7+DqzM/Oa4rE5CZBADxuOkyfynuOP4nSN5xKfydTMjEb3DBzn2cdzRakQva7G2sII/tkffqZP/glRF5qXHaWPERr2Y3giqnFPiyZ39L/hRmk0Bm7wbnRbViWdB4JUQNhUtWlspBHQaY9qTPq8noAWIw9fKnVk2CeDPqoXPEKpSD5TdpeFBwBl0YNxES9u5o616bdlQ7fJXD92y1b4IkGkC2kVPRpRWW26QBqFBipF+qTEcLS/p+Jx6uyEFpR4UHYnWg1Wx1YUsx10WlapBvcfbKBZrMAXC2F6cQxBP7OiHOi6uwhGg6i36yhW8lJG1jkmaPGyoCLN5BSy2g4HhuQ/RG+heqMlSHYkNm5c4vtWnJzs672ODE+LF8SDmUHTLHZpiEe/kkDYD3/Ur7zEHg9xDzkmNJoryf+ERS6fRSaVgcfhF4G6UjQqvtpJBX//I7+JyxefAdoN9Ntd5I/T6rpOTg6wfv8hhsdGYfW58ddf+jJe+OAHNEPnjJ/oI0l+RPZ4MWRzWWxtbur3WKDSBZnu8PyuDw4Ope6gyu6jH/uYRsG0dWCXzgNIMn8iHG9L101/xyKM5EH6gGmtqF4yi1vX6gA5EGQ70AeeFmoG6Rj8Umym2Qga+fDnWC2C86/fuC7jTCJlPNQqzRpu3Lihjn1+dkE8RHKz6JLMC3hp4Yz4E7KFcLpwkDkULMwoIV5+5CnmiwWk8jkcnBzL3uGxM2cRjw4ZFM5px6s33lQRyp8nZY7WvUcNRSw6hOFwFI89cxHrtkfwhFxaC/12H9GhhPxw8sksYswLi/pR79d12Vu7VEpaMTo1gkwyiSq7tOkJlNIF2Bs2RJj56XejY2+j2q5je/0Ix/s5HB0kMTExivd/8HmZqZ6cpODqh9DMt7GxsS77ChL5E8Oj4jdMTk+j32nj3t17eP3a9xGI+OBwO1UsHx8eI5fM4JXX7+AHb96TZ5lUoRztM3rGyVEcTYWDsk0gxE5Ehwo+riFzcZNAa/L5NEokvC9i6X/+Mk/RLBYi4maRXN23yNfvwuUJfPIXL2H6/Bzya2108jXJ5P/0z17HnQeHskvhuJuFFgtdOkGzoZOiVcpGxmGw0BrU/BxEsi53uOHkReFyal9J0i3XdUN45+FMNOtte4UBkMqDlBeFxqQMfOd4QNmHDpPv2GqJNjEyMYl2syluCC8TFaMsPnlYkzChLttYlyijkMkZUgTCoG8uD37vi3+Ay09ewb//vT9TXhv3Dx3zWdxRPU07Bkak0Zi5Rj8zu5GmV+v0FTSvTX8jnrckBBO1JrJjRp9UjJuHwj3JUQwbQJ77FDIQJRwLBXA2EVF8S63ekvo4noiK2tB12FDZWUVna0vWPFR8RkYTsLpdktkTVcqkM0imU1KpEwX70vev4fr6Fn7tVz6Ls4tTSCbT2N06RKpQlFUBm9CR8QRuvHoPhWwDF69cxnHyGA/uPsLc+TkUylk0ii3dAbz8eV4RUSSnppDLSEHIc0dk8UZL9gKkYrBQWltdV+FNJSCRPhYQJF+TIH3m3DkZgR4dHaropFCI3CsWWndv31YBPz4+oUKChHgiM3y2dIlnggj3hK3fhcvRl9ch0d5CgaIQ03ya0ReRLKLy5jIulapw2C143wefwbPvegITU+M6a8gduvbaHTx4sI2N7W00eec1W2pIx8ansXB+BP4hqwCHbr6L/F4BLUKUbit6FIUwcJJNKGMOLRZkT5oK6WbeMPcv1y6/YypKqzQEzeV0Zu0eH4snJrKGzYaxqWFMzUyYpJR2W8Tz1Ueb2NnaN+vU0jeO+j66xDMXksiSDXa3FYnpOMKxEI63Mli5v2OKkXIZqVRSEyQ+D645jqAXFheRz2b0GZlPymZRnnhqntpSBz/9zDMqmO7euSP+IXlgJumFeb4eNXH0BeN3u7W1hVKlrDG+xDh2u87iK1euKBaKTREbrGKBqTdQIc3X42fiOuVkYXNtU40L7xDuFaKs8/NzooqY16awxyLHfqLoHClzrJpMmcBx7m1OiymqIJ3F8mu/9uF+bGoY/hEfOvYeWv0OWv0mbG4qa2yoNVkcuVWNMxeMSAFJ2d02HZadxrvG41YEDvlXRvZslxs7ZaKhQETFCB8qjUiJ6tC1mQR6ftn1WlMyUx7qJBRT4WbkkfTKIfRPx3oSSI2k0kUjx2Qeu+s7mD4zo2gRwud0raWstcTsRHK7+jZYuOirRRPFEYuosONreZxubG9sy2RxamoOOzv7Isx2myTWBxD3DsHjtaNQy8lNnu73FocN+WJO8+6ura1gX/J2WK467F74vGHB99w4LjvHf3Wp86rFtoohjjCtFi+mxheRIdG5kIUjVDUyYnUVHY1kG7U2IiE+DxvaljasjC1gAHevhkatIm4TR5dcgLVyTcrGRt3Mn8fHhzHSGsMnnviMLsp2voTkozWFZI7NziB5fGCIgl4P/uMffAHBUARLly7oYmA3RkdrBh4Xijkc7u/KuZgHOju9Jc3og9jd2xf3QJLcxIhuSiIk8/Pz2owsLhnrw0uUhQ0XLwvrU48UHvIsNAkVs4PmCJkX9qk1AFFBU2QNDBsHo0T9L39D927EFpybclxp+FD6I3abELj79+8a2NduxUk2KRLrzNSMDmESxvm8tra3FffAToaFFpE2Eu6JXDFVgGM/Xmy8uBnrlC7kcJhMqbs/NzeHSChsvFm6Hbx+661BkWWUOeQRsuDk69N4NhoI4/GnH0NxJAvPiEvoW6NaQ7lbhL3tAFqU4lrRrVqRz5Tw1o1bmJieRq6cwzuev6T5P5GraCgKZ8+G7HoOuWQNqXIKF54+B1+Iku5NPH7xeXjcfsxMT6l4ePWVVxROSwUrEYbjwxNMj06hVqohEg3hyStPyspjZHxUnmfs5hkBsrK8gvWdVYC8ZIcDy3fW8MpLb+EkWdIaJGxOxPk0h4+XHcf/9NKzKZTZoIn0z5KVy8DTqdszoco8aE2wckcHtFEdmu/QJFIwRL2EyYkwfubnPoD5S1PYfrQPW8+G85fO43A/gy/84StotRkZRvd2w2liQ8ECibJ72ovwlfmdstDiOpMbtLhYZlTNf6uDJ/Iz6GbNaNumRoKHPb9Hnk/yuhrYMPA8E/HX5RRqwQuchRbPrbcJ9lZmvtZU0Mlahii9g4HTbXXrfA6y1mGMD+1QOCEY2GjVqg38V3/7l/Df/OPfxGuvvonrb92XupBnG61z+Kz4vrxCFth10AW7LA4tnysRLQZS83IvMoewWjLKXuMJOxjtE3FmkcgoLSITDjVMndYgrspmRSwSwUQkCI+DPkl2uXonokHExodhs3aQXnkIH5EbNSoWOc/T84gIC53peTlS4u4L+mTq+8VvfAfeeBi//vlfRC5XRsvRw43rdzA1cw4rq48wfW4Uc4uTqOUaWL11hNdevaamx+my4cVPv0PijsONusyuSRE4s3QWd27dEgn/yaee0aiQXKtIJIaNtS2UKwUsXTwvLyVOQ8jlIWI/OTMtlHpteVnFBy1MeE7Nz83prOAzSQyPyFJhZCQhZTy/29m5WY0TGUTMM5jIFf8uR1Uz42OYnIyjWMtqJEWH8lK5onuQjRPRrFPUt1AoY+ncPH7zt34ZF55Ykj8i7TtYoB7s7OPaazdw99YqdnaPdF8SiCDxm35bs2dG8djFGbz/+Xfhu195A7ur++jSOYfLYMAJ7rJR8QOugAPtZh8ONm0demhxgdHHH/A7rUgfHiFTKKhBrbRbQl/54YNBH+IjUUSi5MZxssMxuw137zxAo0b/Q3Nm82wkYk9uNHmBPBMcTit8UR/G5sbgstpx49VH4PF1ag/BZlwNSacjDhX3EgtcTkR49ovr3GpjcmZSazgxFMfc3BxefvkVFTFExzn6ZEMyN7uA+YU5LK9wpFeFPxgYWMYY9TF/McT77OKi0F3yjk/95U599KanprQmWIgztokIcbVcUhvPopvrhEpK+n6lsxklDvDcZy1EsCkWi+v+4xiTptP05uLERpQCqwV3796D5ed/9oW+L+6CO+5B4uwwGp2GiM8WK2f/dPlusABHIBDW6I0HAmfRHB8qhy9dMFElsTBg6aBYyqkAk1+FnM4Gh7GS6Y1TKslmLK6oGiMKMD7glvUNAAAgAElEQVQ8bhSFFoOaaRToMLNZ9nf8uSTpc3XwAxPVkiUBlWattlQF/BX2h1QtE6Hj+LLSLIoTJqNJuVJ3TdK5zagK+BuEEHsiEBlCbT9tw3RgETVLEUWkZRZarzZhcfbRIyLG90g5PouvrlFC8SD1+yLwWvxIHSTRt/fRtxtyONpu1MttkeMtfRfYjO7ubmsGHB0NwGbpYWx8RPNwFqLegB/7G4eyjoiPxo3Rpq2Hnp3B0+R6mU7XaSWBnWaTTXSaXSkfprwT+MzTvwxHw4bacRKp3QNx2MZnpsUvIKLIz/rwzh289cY1vPfFFxEfHcG3v/ZV8QYmmV7fbSvugTPryFBEFbwWZruNMnkg/Z6KNT77g8MD3Ll7F/12D7/xq79meHXNlgiK3DRGbcjopr6+Z4ksSD62O0S8FbrlMPwsZRCSnzNw0T7FOpRhOLAIOOVwnfoy8d8GCTA8E0XrUFnW6eDgcB9ra6uoteo4OD5Uh8bnV6FHjt1wyghR07VYBXi3LZNQKkVSNFok/9DuwFAkovEhZfSFSkldH7uVC/MLgsMJn1eaddxdXdZ7kFx+4LHEf09PTCJ1fIJLFy5ifmEeris21ONF5CtphL2jIqDT5y3sisgKpJwt4XA3hUalhd3NPXHzFpYmMTqWQPmoAFvDimq1hc21I1QrbZxdPIv3vPA+jQGTySS6PQserazie999BeVaTkaCvDznr87iIHMCe8WB1OExnE4vus0uLJ0eHr/8mNQ9VDixI3vXu55FIBxB6ugYmXoa6XoKu0dbODncx707m/jOX9+D3eoR4MhOkhe7KaAGdg42p+Jt2A3yz8iUWOkNA5K8+EWDAlniGDNiPP0lH7Z6ET/16Q/hZ376w0LwspUsqi2u9xYS0wG8dSuFl76+KU86riUeanx9Kh1p2MjijjwqFtaMCKL7O5WoFNlQmWdI6BzTGSaYeCJUT0ulaEQb/MViS/YIRHoGXlk8w4gKsLEwgpqB0lH+b2zmTEQPf5+XApF6oqVsLIiQy+/N4YJbzvRWwx06LT7ZrJCY6w3gd/7v/wvuQAAvf/cV0RLYOBjVtiHy84nRC0skaqLslbLOXtOAQLw9RsSYP9uXF6qMg/s8a2hWyiLRvJ58z9jwtGnTYQyl+YtoAs9mv8eDeDCE6UQc4xMjuPKed6GYPcHurbfQXF9VocVCgCpgijHaPZrzTuPiY4/p+9k92MXDjW385fev4yd+/tOYHB9FxrqLInmI1ijcrhCymWO0eiaNYGZmCSdbZfyH3/2SHNc/8MNX4A360Kn0sfpgF4/ur6m5ohULc2E5VeDlTPdzxmO9df26iOzhKG1lmC4yrFE8MwxpjUNOKhHcoXhUVjYkv9PGgSPFfCanZ0W0goUAhTVb6xva2+QPs7EslcrY2TEBz/TtI+1FmYZCWMgj4nnbQTZXUF4i7x0WuuTsFAoVnD0/i3/3hf8RzOKl2IH+6uSIEmV56we3cefmMnL5sjJayRtTRIzOO+6dFv7e5z+LgN2Hb3zpZd0/PCe5zhjoTMoO0SzPiAdWF9eXDUOBMNqZFuxd+mA5UWC2br4gG4p8MY86z/emQdKJxvNzhiJU0/ZkE0NR2frylkj/ZtJgzHQJxjDLl+/dzjg2WVhQOGFDMOzDyGgCu1u05djXaJDn8MzCnF4hk0xLvUeAgv8Di0ne0US+Ll66jMevXMXD+w+VV8l6gKgS968/QC8sm57nxz/2cdy6eQPX3nzD0Jg6bSFW/PnnL57Xd7C7u6tJkVwEXC7ZJLE+obiLBdH84qL+DEeBUr5z2ma3SRhFJIxoFZ+JfCxlqkqjVL/2B7nPbq9L97BCAfk8QkGtw+OjY3FLVU/9rX/w/v7UY2NooIHgEP0kyIciKZuSZ4ZAAycHxwiGhowpmvgNPSFR5Ey1OD6zO5RI3rW0UKpnDKG1y6PMHGjsEOkDwlwpfyiAarECa9eCQraoh8bDipueJG/aRMDWF68rX0hJnkzfKMO14cHiFAwsEvjAOEwFV5MP2IHEcEzzXhZAQuA8br1n2upTHUnfHF6cLP95YfItuoOUnLZQqhURbMThhh+b2UcIDHnQ6bfh8tJN2olugyTBNhx+Myolamb41iTOQkgCqoTuHSqM+OX0GzRPpQN3F30SHOR500e+lBdnJBIIyTOE6EazWpeCkPPluUtnEPAFcLSxh0q+gtGlEZSqBaEGcFj1TIhNqlO3d+DqO/Cp2c9gxDqOajqNQjqrQ3UoEZcnDTcCxwo9mwXf/MpfID4ygqvPvRMbyyv49l9/HRevPCHiaiZLt+FhZHIZdTnk5HEMyJ9Tq5scR6pc0rk09g4PkM0XYe308N/9xm/i6pNXBde3mkxoNyooLlZ2/ITnT5VWAb9f4wweEEK1qAxjVBO5AgzQFefdFC38xSJZ8neptIxfkUZSshcgHG+4LcpB5IHWIbJWRzJ9gvWtdayJi2FgZm48n9urEQpjMBKxOBr0jGFxb7cJ8mfXa4jSkPUF3wcPexqR7g5ioy6dPaNNymKx2mzg3saq3ofHaeTw8l3iJUrVYjiKZ556RrwhzLdQiZZR7VVQK/Hg5OHkwJAtikrSQNKVSkMz//xRVvE5bXRx4YmzaJfY1VpQb/YwPjGF+NCw9tj6yjpWHq2h3q4hU8riO9/8HkamxvDsB67gYGcTlVwDS1cvIDISxr3vP0ClnsfM+WEcLVdQOCqg16bpXlzjlovnlqSkCg2FVRhynaQzefx/f/5n6NvymL00jf/td76Bg52SSO9c+zIdFTrDMFrjRm64mNz7LG7IaZQy4m17h9O8P24gpUgMEEsVLzYb/s4vfBI//AtPwdKzY25oCV/6iz/HzVcfIJwI4PlPvoB/9S++gsP9KgIRSrmdKvjY0RpFH4smkyvIw5GZpD0KUMipU54ho2hYFFmFCmmsJxNjXo5mzCfjZaFYPaEM/FynHTAvGGMd0RFKxZ9z2ozw7GThdVqYCe2iQW+zLqSLSllzT1HRxDVvlTqRRZfigdgE1Bv40Ec/ht/4R/8Y19+6icOjY42DlNPaYWFEOw1GhNTE06Rqy0+ag8aOPblXc++auJeBq756ScNROY3T4UiFZzl5sWxiw0EfQgEHCjkieZSsM/PVJkEQ6RtemxNT8QQ+8ZM/gsm5aaw+fIDk8n3sf/fbQg3b8j1yIj4yjKmFRYTDcaEKyaNjPNrYwM2VDQRnpvGjP/0pbK09RCW+i+EzC5iKPI3DO/eR3N0HInZEJgNIHqfgc02hfEwhRBG5yjY6ZU4q3ChX82iW23DZPbL3oSCFQc60W8ikcwhHorqwqUKmW3g4HkK/bccb196UTQHjtIrlitY518ntO4zA8WB4eERnNzmZN9+6hUDAqwKKTu/cG0TKeY4S6SJYEEvE5dP1aPkhxsZGBSpsrG0iFg0gHPHpO6ZQi3Y4TClhscTnzOLqX/0fvw1P0I70SVrrkGkiVHrvbOzh/p0V5HMVqTTNEWhRkSDuzwAQoLVDMZXHZGQYsaGoUVeSo2jpo809ae0hMOaBN+IXiuXxWDEbGkNpq4JSuaFxZ5bRQoeHyORzKNHCgORtO4n1zLClMapbzTb3wv7+IbLJrIkAEkeaal1G9Bk7HxaeNDfl/0ZghHuHKsnJqRH0elYkDwuyY6JakN6XRLBoE0V0i8020eaxyQk15zRPffEjH0UhX8TdO3dRp4+jirA+gpGI+MEEKliUMrMylyFySqf2rgQKpFkEA2HEEkMaI3I0yAZKKn1Alkbk9q2urOjv6Kwe8IOZ6UzKCJ33OTaWrRDTSXo9qVH5fumNRtUhve3IZTP2KH2pHvncOCalEvtgf19TKgocLP/9n/xk3+FzwO1jHE4b6JBERyIXL5++wmpNwLQJmaRpmi7CLsl09JigMZcflXJdMk+7tycXa6/Ti1a5I4WIi+MulxsOvwOhhF8Gefm9PJIHxxieGEEkPqRA3JW7K4gPxzE6M67g5HT6WOaBLh5CJNLrALWqymR1ywOPF7rpOgnzMbupoxEkCc/qQGkfQQuEbAc9lwXuEUbF9FGlBUAub0jXLpsuZrorR5zD8HkiyNZPBrEZVmTzxyin6+hWnAjHguh6yvAGDFeJZH5+fU6vCZwNWMPwe4OSIRPdoWKOih5G/2hcwPfDYHs6SlvtiIaG0Ki1UEhmUNguonZQh2vShYvvXZLarJNvwW8PwBG2o+dqo9aoomGhLQBVmkEhTZVqFs8NvxfvjX0IxXTOyOEHFwO7SSoIWSSw0r5/+zY2Vlfw9HPP6rDZXF7VInzvB96njDCaunI3f+e7L0lOzQObwdO8PMgZ00XERcvN63LLy4vF0rkzZwdcLdPNtHjQkXdH64U2lVjG9ZuQK8mTXJi8+Fj0sNDizJzkVXZjcoof8AQ09+eFNKBs6SIbjAlJKjZQ/KkbfUM/UwqnAeePl87DlRV11CwUiVpEIkGNN6cm6JlChW3LJMtbelo7B3SO5kHjduvQpXqwVq+Kc3KQSqvoenxpST5w/Dz0C1reXJdHCwtIjWcGxaDX4cSzTz6jLlgXe8KC3mgPdVsbyWRBI7/46BB66QZKWaoMg3jr2j0pm4JRGvHNIkFycTyOejqLoUQC7Y4FJ8ksNje3cOf2XWV9HR0Y9/tzTy2g2myhXgVOkocIhFwI+UI4OjhS5000t2WpIBAN4M//8Duwdyy4cvEMmt0WDpIpjE3QWJLqmyDmFufg8wbw4M2HWL79EKMTcbz/Rz+A3/7t30MmU0bUbyJpmvxuB3YWIreSi9UyyhxFvyiU1mS0nVppGUr4gIXXpxKrI2+9kN+Nz/7EJ/H8e67AGi1jaDSG2ZHz+Lf/8/+Jl77yOs5cPYeR2Tl8/SvXYPd4hWbz50nFR2L66QiZIzAVfRxl08+LHE+iUlYTrGxllquxbuBByuKL60ypBafFCPlaLBLl+G68wsQdtVp0IXNcyOLZjL7pMUQFponbESqmBoJFpim+OKInAZ6NoLiJRMgZIUUjXj0NvgcbGq0u/sW/+V287wMfwuuv/UDFEVER8XoKBa3NLv3LGkZVzeLNH/QhERtCPpPSaOPtcfzfcJo3HLmO3n/n7exEQ5BnwRcNeXDpsSns7aaxvc3IL5ajhvPlIHIDBz7905/Gix97P9YfreMkmUQrdYjSrTfMuez3IpKIIzocl0F09iSr8d7a2gZazLlttPGxX/lpnL94BtGQD/fXb8IacCMUnkQzmUYhl8bk1TncW/k2jveO4bZOYHJ6EZVuEuVCHf1yGCf7SUSGgnjfu9+PW6/fwcqjdfF8OZG4cGFJ04x+34pbt+/hxo2baFqKOP/UFI7W2nImb5YbuPnmDTWVbCgZWcNi6fBgT+j9zMwsHj14pPOgQtNui1XkeZoVM6qJly+btNFRxmw5sEa/rXxatJYoY4kcDkW6FLM5rK49QnQogHA0gEDQq3OEl/Rz73sai2fmcLi3pySSXK4kMRT3Bj0d8/kSajXGVpEDbDVcJinvjR0KN1sqlZHT+4c//H6yApA7zCJ1lEGdXC6Nx3sIzwXE2xry+/Cepx/HhZmz+MYXX0K2VEauWkcyk8dhOo39dAqVBi01mK5h1rIsCez0hXLqnuT+5nMSKiW1txm3V2ip0zBJCRTEcbxNrjYbDYfLjvhwFGPjo0gdFvDg3pqKGuYK8vPIhzIckXErC6a5+XnlFfJMZxHFhoCc4ImxSVx47DF87+WXxAPknmfmIPcZizXWfXxPZ89dkEhkc31Nd7IicihAsVpVgLFwOdo/xNjEhO4Hoowq9JjwUK7o3Dt7dlHTrhxzGQkqyebCqiSVpaWzePDgAYr5/ICnamgufBzTU9M6f4j4kaLBxk8cVWatVsqw/PZffrbPh1KT0WBXlgwMPOZhQ7iOjrxEgGg4SYkqlVycJxPGJlRMBIORE+l0Xg/Q6bGg02+Jg+XouVFIVdFutEEUgwdctVWCw9tDarWAIecIps+MwuK1oNGuycGXXygJZNvrB0gfVTB3aQbji1Gk0lR6+FVg8bDL5fL6AiuVrJRV7RZJ8x60OnUdWjxAaYXAQ8zRs8O6VoN1OACM+2Fp94QOEdZjh8gFxC+VlbmrH0TEH8P65qo6JV/Ih0a5jnw6C48rALvLhkojDaurpyKQBzY7ATrodot9KR69ETv2T/ZVcEQTMXX2ho9CNVNT0DULhkKuiEaxgWK2rBiM4cAwjh6kEJjyIDLlkXLJkrchd5RH9FwEfRZaLdNtkgeRGBlReK6r1sePDP8U7BWGBfPMMV8+59skAxPh4YK5e/Om5LnnHr8k1RhJl2ssup59RvA1F81J2hzUhVIR0zM0B9w22U92q7o7dvAkynIRscASQjDgVHFOPTY6LjiZb0C2GXT/F8fOjJDll0RDRUt/oHQiAdfYQZDcSXdpFr/cuMrzU/4hSbsceZgxofE8MgcC3wcvdHYtHLnwImGxRNUYrUKk+rFYsL2/izfevI4Qn6mVHlx9TJGzNbjkTUZfF8mTpMZnHD/Q54VOy4SYOdLm5znJZ3CUPMHC1DSGwvTb8aNQKcqbh4RhkoV5qRPZIhfw0oULSiuQd5HNgfB0EGV/CdvH23JMpvqRaO/SzBlxqoaGIzjYTmPr0b5Uhheencet62uI+4fRzxQRirjhi0XwYHkPe7vM73MgEPQoimlidBzRmSjq1gZ219I42E1iZnJCiDT3Ajkg49N+eIcCON6r4trLtzE9PoZSNoP4aAxjCzPI5vPo2/ootlM4ODLKS1fO8H6sTh5sDbz0netSCn/qHU/CY7NjdT+Jg1oNLY7AKA3vtDXqZ+PFIoX7lXYBQoQ0Ih7YYxLVsTC/sI9uq4GrF8/ghz/+IZGQPYEgVh4+gi/gwdDYJF595TXcefM2yrUKQtEEKh0WMhzfUdVlVEvGc9PIJUzpZ9YMD0YWOLywNNqV8TI5ZIM0hTpDrw3CRN8gri/Wa4aHZldhIld6miu3TRivuFgcRXDdkjtKtIyoKvknylmkEtoUcvz8JCWfioBaLJCoguI7ZPMlZ3zTNJD35Q+E8ft/9hfKqXv08JHhmTTaIpZnUsyWtBl3b457iuazGYTMhC6wGTLNiNk3tJXhByLfzCDBViG23DfivVJs1O1hOBHExXMTKOZLePBgF6WqMXPlz7Fb7PjRH/9RoVFUe+1u7KGDDizVEvort9Br1EjS0BiP+2B7bRtbm7uiXpw5ew61Zgd3Dw/x1Eeex8TMsNb9/fu3hYR4QxGMj8cxdSaCnoeI8jG6jRBuv7oCX4Tqa1p2uHHlyadEgeg0LRiOjWH95iruP7gHz1AQ2/fSSKezijubX5gxqKLdBU/Eicklv8aTNqdfJPp7b96XYzhz9zhNYW4h1w/5w/xOGS9GJJ+qRD4X3mvkppFmQpX2w4cPtUZ5LpKjw/ElJyI8g4hm8AzZWFuXaIEIh9tjx7nHphAbp1KRKsMLeP17b2iqUms0RKvgeiEyxXMvncqiVGbmsAU+Px3yGWZukg1YFNNgc3hsCJ/6sU+IwkHBCu+0fKqI9Ye7aJRb8PicmLgQxcWLi3jH45cxOTaG69+6gzdfv09TKBzly9jdPUAyl0Ka6QJ2CltcUkNqjSjyzni6hRjr4/MqcYMjbhZYnDQReeXdx/XEu43nNAtunt9sYA0XlwW4C9VyE6lj2hOZmD7SS6ZmpvRndmTHQ0Nq0/ByzdG7kJE8tHT48Ec+hr2DA6wsP3r7LqFNi8RboyPyG+T3EIpEJfjgXcfJCJ8deVNE5RXZtLGhs0D6T9IGbHYJHKZnJqVI5zSB56SKJCVB2BCPxTR+59/nWUZajaEFGE4nRTiRWFR2IFQxcmx+aggswr/bjYuPXYLld17+lT6RGZL3eDb5PEGlmyvvz+NWnhvVeg6HRR0+Hwg/hKIqeiSz17Qo+CF5qCjXS/YHfTRLHfhcQY1SeInUKzUVQwydjDhjCDnCaLNIchWxfbynC4dfRDDkx+ryprgM3pgbY7MJOO3MLGRYMRUEPtBfJhwJwepgZ0cSukMmZOTdkBfEgmNrYw1j48PqHiu7ZcTOLUiOaeDYjoi/lMxy5Ef0iRwkXQYtG3o1G4Zjoyo0mEOoBG7rIGYoYJczcbdJ2W1EHXOzwvcTRs/SUhHGhcgvzhcOaVxI+JPvkaIT/nyOIyqlBjq1tgqO3HEJk5MzCs+mf1IulxLR1uvwwuqwIjTml1KN1TEPd6IqNEsNuAN4xvokroSfkdSbSgsetOwshCK47Fo4t6+9iTqDTJfOYXhyXBfn66+8guGxBBrk0HQh1Wkqk5SnGmF0+Z4pUoNjFac6EAaI80ZhgcIChOsgHhuWcSUX3vlzF+QUTB4ULxZeHpp9dw0hmkgoiyEuaPmkUAElJ3dCzi7N101e5sBFyUKbkI7xPSLJl0TigWO8sRwxCBcLIaIOJLWz0KLcn+M3op087ILRKA5ODnH3/l2cJFMYHx0Xx+qU4MzLi3xEmsaeOhCHImEdfOyuyF1jSPAhC9FcBtNjE7qkWIjROy2VSYsfQBsNZh7GIlHMTs8YBdzAj44b2zXsQjWclwN0jMaDvbbUpk9fehqWnk1ePmU2J2W6LHfR8zf1dzbvHSG1coL5c1MYG0lg5swCrr12G6kM+VYOPPnk04hM+LCd3BZhls0QOl6kDtIYotWAL4L0QRr+cStSpSTWbm3iiavvRMATRyGbRblRwHH2EPlqEflyUVmKcLcxvOBHZauPwjYRgWF44MD++jF+8Mot/Ox734PZSAi3Vjfw2sYWihxrWa0o01Ot3UTc55XA4P9n6j2gLEHPKrH7cs7vVc5dVV3VcWa6J89Io9GMEgKJJUpLEBzYXe9iznptGdiD02KbxZbBht0DGLHIrBeLVUABjYRGYXL3dI5V3ZVzeK9eztnn3v/VQJ0zZ0JPvfiH77vfDYeFvBBO2qVYyZPiaxOkQ2d1oFRM45f/2cfw8vs/AJ87jof3lvHOG5eFnGaOcvjUr/wCXnvrdeSPsmCU9mG2inLTjJWNZUTjPef4Y6aXvleLieQp0V6gQVI6Cy2OoK2C/MnZMjJz8lIccm7n+SBlHxHJlomdYcA8Cy2iqzwrhdJZqLJlc2oQohBNlu120RWOLUtY0Inr1DFKTdr3ScGoUaLJcTsegZuGwZBwZ+ZO44//8ou6JNbWtnS5kENJIjD/3EreYi+0tlzMKf2Cl7wsUxx8DbST4L4wY3apwfXB9NAzUkdFvLciwJGjGiMrIkEPJkYjGj/mMmU8WD5ANldAJBDGT33qZ/CxT3xUFgm3bt7VZ+FgDVqvIP3Gd5He2RLPhxcUDVR5VgyPjWP+7BmdBbfWNoD+ODiYcvnc+LtXvydeFMdc4UQYnkAX7kATUzOzCHoSuPbWTZRrDXTLTewsbiIxHsMnPvNRNLrGtbzErM3dIqq2EgZm+nD5Wwtol/0SLFF6TwI+G7qB0T4Eo06Uqzk1xvWCFcv31lVEk//UT0sFt1MeSMz5490yeWJKRTLHQ8wCvXb1Gk7Nz0vlycJXnz3J5AyKDoXkx7Sxvi4UZGhkCOlMVkCF6CDVqs44l8uGUJ8Fn/nVn0d+P4/XX3tTnxWnSFwT/qAXY5NjOlPu317EUdrwhxizxSIoFGbj51NBPjTajxc+9IK4n5sb20bFx5EhjWszVRzupNFBDR/56LPy6KLFzPKDddy5sYpit4OjZAHpZBHrGxvI5dPKWOTZxvEpn4eoKkdqPLupPE3098HGkaGV9koOueRzrVLRbkLjjbqVxRbPQt79/ExZZPH8JAjRrHVQyhlndipNaWZNHhiFQmxUaKDKNcvmn55VTCfZWKNRKTlwLtlnsAC7+MQTSMQTuHXzFs6dP4u11RXcv3NH+5b7RIIXu13kdF60y8wBdXAiYpORMseeHIfyuQgonJydU9zf/v6uKC/yz2OBabPh4sWLel6GbLOwUkMlrnNTEwr6TPJ7V7QfLELI+Gc09Sa6PXfqFC5cuKDmwPLavT/svrt+G0f5I3icfnXGjNlhhc9FQI8mQmqNNln49I+hlYGBDj2Uz8try1yoHDNkU3mNnvjGmhUqpUxXFQtGZZhJMJqKgUIpj3qpATgb6DqphiFvisRWty54jubYMdFSgT44vdu9x+1xChXi+I3Vo7XlwOr9TQQG7fCE7HKMJykvk07SPFiFoscbgtXi0ubLl/JGik0Cm3helKcaqJ+jObrkW6sujAyOYXVzGQ63TdwxEuuZNccP29X1oZO0idCXOBHBwEQUrpBFBnLdhhXZdE78LZLbS9UyiuWKDN+oSKDrMj+/crmuxWZBE7ffeIDtlUO88CNPIhj3qOom8ZHfhZ1IQjGv10oEkYR0bg7yJvqrA/j0qV+Bz+lDpVhAs8b8v6YWJxcC75v1hw81KhufnFBhwA3S6LTwzttvakE4PSSmu1S88d/5XdIfi4VLJnOkERuL60K5pAKBF2Auk9Fhc/6xR9SdEMplZ/jySx/C7MxMTxbr0GthEUT08Nj1mxuRBcixx5VMcBUMSvWmX4jBe8alPVNGk5/WUqeqS0Tz67/PqONG1yIvF1QU87IhIZ/PLW6Y0y6PsivXruHGrdsyW6XSSkT7nus3+V2U0NMugM9P3hI/Azrhc9RCounmwb7k0HOTUzp42METBVrd3ETA48XY4KA2IUfXUtZarSp8uIfkp+Nvoj1ekp0KuQruoAPVZkkHZKdsx73rD3Hq5HnFYyzevQ27xw5X1IMys7cmpnWZ7yxuC51aXdvA+cfn0D8UlZowNhFH1+NEXzSijj3ojyF/mEKUJN2SBX3BAViddnzn9a8KtXriwotYuLaEzfU1JOZ9iEz6EOxLoJyroHCURdtTga/fgW7ZCeteGM1SCRMjgzhaTeHWjQc4He3DMydm8WB7B9++fh0VSxd1RmC1WpiKhjE1MKDPLZnNoVxvKo5lu1gGjRaI9nIdlwp5/PSnnsPP/4sPYTowPoEAACAASURBVGOhhKCvHxFfHK//3Wu6DK9duY4nnn8Kk7NTGps9XFjBm1cfivTPwp3fu+wghBh1emkShvrA706jORqE1itCeGXuKF5YF15/EF5vwOSyMs/NalFhzh9eECb0nmkHZuzJH16grBHZRIin4iIHk82eUd1JEOBwGNsaj0/EWa1Vk1ats1HjR2ULUnnVc5XuCTu4zx+58CT+8PNfkFJue2sPqVRKB70UnIxJY0IGvbFsVFhWUCoXhCJyXOIPeHQhMLeOe0YCEmMsoYtHOAXfv7ILbVIt8iJnsdkfC2J6qt+Q+Jt1HO4VUG878Mmf/Ek8/dyTOFSRtajzm3YSHocFrUoR9TvvorCxgXpvb3pcXvSPDCGW6EM2n8fm/iFqQT+KvdEr7Ua4h9730vvRdBeRzB9iYHAQ6T0mkbgw3j+Be1cW0LF04XW5cLR3gOGJQYycGRLC8b1vvIET587gkaceRSGXlrluPkW/qAbyxbSKQxbRNFXmOXN4tIWXf+oc3F4nvvrnl2Fp0wZgEO9eviIz42g8KqXt6dOnZEyayxcwMzODqzwrbtxQzA3vm1whp7SBsZERCW249pjfd/XqFQkPiDKyeCRFg2NUp9VhVI20WDjK4uKT8/j5X/op/MfP/7+9mLeuaBSJBMdrA4j3J7C/c4DL716TGpRFSdDPx/NieGRQRdfJk7OYOjmFldVV7GztqSgQLcOwDo1Kv9mE3+9GIhyBtxeEzBxVTyiojNT7d1bx4N4mHi6uaG0RpXN6XfjIJz+Ip565KOEDPcDIV7VZHLj01lUp8nheyuCbals6CyguxxgVC0vtGXgq41VZT/TVcsDrc6OYreJg2yBUBBrI4yNH+nB/Xxm4tByipxXJ5eTr8v1HYwmcffRRxGMxvP3GGxgdHcHHfuRH8cq3v4P79+5qLeeyaRWk5JNRuECfLu5BIlH7B4dC3bhnTFPe0URs7tS8gsCZnWlG4xx1UgjTxvDQkNB6FpPRcAwHB3w848fHlBYWYrS5OHf+vEj7pG/wv5nsU7tQYoajn5o7JcSOdyI5Y5alxf+veyO5gCsrNzA8NoN2pYuth2sYmR+SNNfZ8aBarqHraAD2qjoVFgs6d6pdDIQH0HGR7c9Aaf6/FRUqNK6zut043NyFvWtHPB4RckKfiqWVh4j1ReDxuXR4hL1hVeT0bQrSw4kIUL2hAkBz1t5BQF5Qu0MDvIxY/ZSR1ktt+FsnkD7aQwG7CCWCPRsKonLGBI3jDqJcAV9EROBao6pYCm4OIlputx8OJ831auIluW1uDAWmkKsfYb+8AmZJ2GpOjJyYhCcSkipl69Ye8rslDIz2IzEegiPIi2QD1q4TLivVaDZdZg43zQc5IuGB3EKr25KTNx2jifLwSy1XCuJXdKte1PJN+H1uRAci4qmxk8gVjtBolJWBWK9Qql7Twso9yODHZ38OTz/6IRT3dnTYS4nkoRkoZ+nG2TZLk7dQCOF41Bz27LxLRXzjK1/WxmF0DJEgkkg3NjZVhHIkpiKpWpFFAat0XvJE/MhdIFlwcHBA8ubllWVtWBa+Tz35DD7y4Y/oElB8ksYaZpzJv/P7NmZ3hoRcrZGrxgPfqzEV+X58Dl3EvHyOPYaOzTCNzbYpRFvGZZnEQ6IaJOSSi8Z/5wbj2JjPIXSDWYJet/gLb12+rMOUiJa4WYDeP7ldRCL5/lls0ahOBRvjYxhN1Gyo0GJheWJiXBcwNzl5bETp4uEoQj6/LjBd1hxfu1wiV1Klwi65G23DOWGBJ+zF3Su30GlaMDSTUDFeyFeQOyhgYuAU5k89hr/+j59HdieDU6fOwO334TCVxe7BHgIeB2amZ5FK5+GLOvCxTzyH5H4ON64vwBV0SbhRzJcwOBLByROTSO5kEPTEce/Off1Fe5LhEwOYP30GjVIXlUYBndEsXP02uB1+uNoudf1Ov1Wy9U7Wg63b+7DQiNPpRT1JZVwZj4yM4EL/BKqNDr57+RKW82lKShHyuDAaicFlozloB0GfX98vO+/FnW18Z/EBiq2uuv1f/LmX8MmfeB4pjmCCQ/AH4lJcljIGpWaeWMduw+TMNJrNGt68dAXf+uYldZ8GsTIRF/SsOS6+SdAnUdx4SLmlBOM6E5olHzAjrPH4AmD8mBIu7MYw15gn9hCyHloqXzSuR3a7HJk7iXiZrcTHZ3NWLZV6+Y9WeXmRk0oj1ONCi8IhwzxkrWXCqVksGREBo4vMhcXRx5nHHse/+7P/oGiXtdV1HKWy8nujiosjfnoR8SKjSSnDqjki11iwTZFEvw7+dIr8U0NslCuEUAhK4llosTC1qrkSZ42eXLQuGElgeCiii6le72B8ch6PP/ksBkaHsLW9j7t3llCjTt8C+Il2t8pwWhoo3r6Bys42wuRHWbkzbTJ7pMlqgZ9tfwy5el0oMi8/Cppe/LF/hEargr/94f8NT8SHyZE5rN3fQsDrQzVbkupy/sw89sjjHR7Saz842obF1cHC1R3EEpPYPtgTt6aYzasp5XRhfHwE12/cFGpKzzl+P8GwB+6IBTev3EXIO6DRHC1qeO5x7BoLh3XOnj13Hnfv3cXOzrZQla3tbfzar/0X+Cf/5Fdx6e3L+Oxnf0u/w2J4b39XRQTpHU63S6NxorYHO7uIj8ZVWG+tbffWpxWhkBP/zW/8c7z67b/D6ur6e3Ya/f1RTEyNCRXhffTmG2+LoxUIBnQ2UdE3NNqHyROjmJ6eljJ4dW1dQdgkYxuKBZs5nvcGrQ2GgzpvmD/I755FP6cHvAsOk7TFOMDm2iHu3lzE+vqmGuwLT53FT3/6H8nk04iNWuKj/dUXvoqvffkV6YKJFMkHrmvI40JnlYxA8rxdYzJyhzlpYgKKiPFOY16+t51Bt2XRxIn7i++X95MC0HsiJe4NejjSw4yAAoutD330Y+JTXXrrTTU70UhM3EDm6PJcdTuccjo4MTOtBmN5aclEgjUofjFWLoMDA/re6AlJBJL3C8evfG6eQXxcjvzJ3eJIeGlpSVMRfp7yHON53oXylOVnRhVnLCYbEL52ihwY90fE8YmnnsbEFLmtHoERyw+XsLqyDMv1t/6saw068M2b30eLTuKVNq68ehXDp0Zw9ukzsLaJphThitjRAJPIj3Q5EA4LdoMo7ZYQ6PMjEA3qjdFmgFJ5FjYk8wXDAWSTWVRrJdg9xp+GMS4uhx2RwYCUceFAVFwiHjj0p+KsnHEPXYtV0lzVy1YL8uUMLF3ywsqq2i0OC0LeBAYd57G6eQsdVx3ugFMHOosbRvYkov2olQ08G4/0oWUto94qagzXqdNR2YmIP6oOiGPSWqeOZCqDUqoBd8gNi7eA3bv7uP3KihCOqUenceLxaSR3kthY2kDfKKM2nHD4bEgMxDn+1hiW3VjX3kTHUleH67L6UMxWhOTR8p+drM3B9+fSAd2xtdCtOxBs9cNl9ZjMpXIG2foBvOQpVO1wtBkyncHh1iG6tTZC2Sh+8xd+B2Flt7EQcsAqSTvzvWjAaJPHFq0u6C/CQ5YFCRfG1cvvYOHOXTz+1NMYGh3F7s62IX1XqkpS5wHFIFCOQ/mdkZwtuJgy4kYTvqAftVoZf/vKt9TFEc4dGBhUdNDY2DgioZAuDmMEatRd7KR5EJDgSESBSAKNXcn1ovLS7/Hr93kBiETcK5COeVkmD9Hk33KTUEpO1NUUQ7Xeojdu28z0YhfSaDH7ytiBcMOQawibDW9evqTRAV+7RpLM68plVKCSKzA4NGB4LSrYjKqRgdwrO1sqxvpjCQVv83PiwcSDjAeRwkl78SjGg8srwj//PJSIwTEKVF0l1AMlXP3hDfjbMTz9vovYPzpAvVvS5fDw2grmZx5Ft9VAai2NzY093F1cRiQxqE5rfn5S3jLB2CCuXL+Jk3MDyvsiqfTm9UsqICL9Q5idHYI/SI+bNibGZ3B4uIFMNqn4rN2jDUyfmYLbGUTFkkbRfqTPz24h+daj5qZSaWH5ShJbNw8QGwyhb6gPu8t7sNUciMYiaG8X8OzABPqiUSwsLeNvblyBxWNHfzgIR5uKWIMmhuWO78ZQfx8qtQa+8OZb2MgkceHpWfyXn/0ZlLN1NJk9SNClacbA6Hh0gYbjfRjoG9WFcW9xAbcXlnF/gTwJcv6MwII/XJssGDg6l12BOIA+ed2RIsB1z/XDcbzMVumQp4xDc6kQ0TKCDRNrcyy4eM+tnQkGjNVS/iqbJ/N8HLvxsYkokWx+/OPkOqbNjNS0x86sqnh6KqceMb+HglFIw31LRG1kcgZ/8v/8haxIbl2/I84UaRNUFu7s7ut7ovcekX6LhaP5onGFB1MZmL7RFm+Nz809SN4ZTU3dTocKZ65Pvgd28ZLiK76ohYmRMPr6YgiHYjgxewazp8/onF9e3cKDRfKVZBJhrFLsHIFW4ffZcPkbX8f63dt4/Ny8PrdcltYBBZw8dwZTZ+bEj2Szx++MYz2iJR/8sR/Te/jC5/9YAg82jsViFWfOT2Nsclijpvv3VzB5YgLnn7mAw3waC9eviCxezFtwsEVn7iLOnpsz4yUHQ6i39fnxL37mFEpR1j8xOY2V1XWZ9T733DPicnFsG+XZRt4ocyNDIUWPrawu65yie/jAwABOzs3Ik25x4b4auYPkJjLZI4yND2N3O4ODgyIcHi9GJ8akDFzZeIDx2VEU90vydORaKpUK+Kf/7FPIHB3i2pUbBvGioMvvwdDoABKJuMatKyvrSCYzOtOIlLJQoTns+cfPyH6FitTllSWNb+ntxKQOUjA4niZBnPuG52ssFjbm3S6XlNVqLNrcBwURvY+SOSw/3MHCvSU8ePAQfUMJ/Mw//iTGxoaNMs9mE4r0za98B1/4D38Np4sIP+lZBjk25ty9psGQgU2sldxD2iLB896IRkNqLpiDyGkXz3EWe2wESLNgwcLXyBg3nrs72zsaU7LQIimexRaLctpWUDjFO5P3A/M7I5GQLDq2Nnewv7ejxphCKjXo7ZaMX6n2ZCPD+4zcKqpG+Tnwv5FrzDuECSg8p3e3ttE3kDCCBXJ7WQASDSNiDmB8fELrgeNWPj+baNY7bMJZvI1NTMqDzecLIMn0gMNDHB7s9UQ4dlhe+frvdrtOG169/Y4qcBLA6UnCio5wIlVX4XgALXsN5XoJjawFwShjZioIOj2wVizIpujDUZfBmc1tQ91Sh91tx8r1VcT6YwgPRAFrGy6fMThl5clCgjwpETs5YgENUF1od5tYW93Q84f7+NwxoSIkkJLawQOVBZFyyRx2IUiPn3wZl658D5U2IWMrIok4Wq0uKqU26qWmDDtp80BZbrPLgqSJwcQQAowc4cjQ6hC0Wy7X0LB2kC5QJpyEveVRSPb60gaqhRrqpRo8bh8y5SzGZgdw9tF5oVbEV7x+N0IRKlIyWFtbNmHWnra4XDyYFNLZceqg4EiLB1g8EVN4NzsCkgUrqQ4cdTcq+Zqc6iPxCCy+JtqOBtztAIr7ZSSzaS3yTrWNTzz2Sfz4yz+NTqMKq8dFw1w0eJBl0jrkBe1S/hwIkdmLWpmITRXbW5t44wffFxz+gY98WOOTcpkS5CMVFk5GEnRaylmcOXkShXxR/C1ltPW6D/o2raytitdCdJGdBt+nRpEul3FRJpFWIgDDP2GDbcaCJjyXxqEscFiEqMhS3qXXxLoIRTDcmGNPAHOxkhBP89wqKpT91k08BrsfSeh7oxgSItmtcG7P55bVQk915g+G0eh0lU/Ix5EvUbuNQsWY3RL1GOjr12iZyOPx2JoRIktb6zpwyM/wEbL2uLG3s4uB/gFd7LqIheL4zPjQQa6CTdxDqmvvHC0gOBrA1MkTxocNTSGp+xv7WL27ptfPTj53RJJzFwcZKh4ryBVZoAdRKpUxMjSAo4MjzMydQqULXL9xQ8rWGTqnZ4/UYNB478G9m7j4zDw+/okfERfmMLmO5OYWPAEXhqcHUWqQT9RBp17F3kHScEm8DrSsLdSsHIV4gaIf6QdFEfr3Mvvo74+r0vV4wzi8fIjHo31IOD1CXf7w23+LVKOKJ2anEaR5J01YaUxKDonGWHbcOTzEZrWAxz44iw+8fFaXJPlk5HCeHTsDZ9uKb37727D7fNhcPBDR2GGxos/nw7Mvv4Rv/OAK/vpLr6hg5mMaQQRfUW+kLFsJjqKNrYR8efJ5jenIA5FRqd2u5+Q6ZHctI0UVyLwzSM4/dnLnH5kLRKT+XvA50VgW8+IpOe1S/rHAY8NkiPQdZSq6vf5ekWWUfX+fdMB/MqIPcsOM/UVXaIHUkW4f/ujP/0xcvCtvX1FhoPDuOscgJqydyBfHgTQrrVcpkDEGkBrZiPvTUNHP52Wh5Q/QZ6qhMZFx9Df2FTSZJD+H7/ni+dM4d/4RTJ80oeMkai8vbWBn70CjoWPxgGl0GvA6uY9rONhYQv5wF7Nzs7KQOdjaR3I/qTU+MNQvVJLqMionHzxcQTQakxXAres3EUkk4HT7zbjPacHJR0eRSuXg8NJMlfzVIPL8vfs7sDndWFpYl0EkrSemZ6Z0Ga8sr2JocAj5fFbZrCSv8zOJxsMqXPi86ZSJT/nAi+/H3l4SB8m0mpMrl68I7eBrIlLIYHPyBk32Hn26wrBYaazZh1RqU8r2UMR41nk8UeztHcHpiWFv/xDZ/CG8Qx5EvBGUNqnic4iHdfb8Cfg8wLuXriEWj6n4U5PmccoomPffzs4OkkmGXRvlKjm2if4InnvhSVx88oKySJdX1rQOZDlSZVFlxnIcj3I6Iqf6MH3D3GqqCXZI5EPPyZpRrmaP0tjdSuH6tQU8fLgqm4qP/OiLOPfYaTjFJXMiFo3g4f0t/M//4+f0mXM/KRTb+AkbjnMvwcAUWOaMltqd/y7vQyNw4n4wSBv93ty6+8W/pYq9XEY0HkcskcDe9o7uA05jxGVl8S8rE049arpLJiYnVUBurm9o/fBMZbPcoeM+KSYcxbfbGBsdUdNPZEo0GiqEe756/P+49zhJIo1mZGwcWxubIsnzDdDgWjSPdhuRSFT3DcetjAai4CmZTOpMIfjE5mx2bg6PXbyAQCCk97qxtoob164jnToSXYX/D42tLZ/7d7/a7TotKHUYVMmLpQlfyI1YfwirDzbgcQQER9NbiOoYnyuM0l4dgX4v2u4GAk6fIm8i4ZgMN5udGmxeKyqoI5/Ji7MVTvgUYUOTSPlbaTEZ8hoJ9+EQK3N2VTXsrB0iky5gcCyOcqUKbzCA+MCAZJn1VkMGZ+RTsVjhBUkPjnhgQB9OJpfC/u42ArEIBodH0ai1USmxuyWK4ka8L4x6Iyv0jJUnFysPE1bVnbYV+aOiDic+ts3JcOoolm/vSv2wubqpAu+ZDz0Dd8AhawOP1wkfk+0dVmQzh6gyB04GhCStl+AKWGB3G2M3fjmRUESO+kdHDO7sIBaPot2pIZ8topxuwVmhe68DWxu7kuPPn5/TiJXjO5fNJddeKfjsbgx6R/DTT/wkZqbmAGaf0dssdYRiOgM7x1U+r9mwTLkHkDk6QlPO/TZcu3wJmyvrePzpZzB7+jSy6YxGwtyUB7u7WiB8z4wz8PuD2NndNYe4zYTzcgOzql9dX8XYxLiQAK6bvV6o5tDQsA4uwtAsovjnPCBMrApzp+jPZkWOCJLTgZA/KANHkmZpvshNxU6G5GWpDokm2MitMcGs5HsRpaAQw/geUd5vAn3JLeHFx1EOSdDsQjW6pBO9eDMGZeBzNe0W3Lx/X9C5BAEkQVLmHubo12Gy8xR6bOTD5VoNa7s7JibIRjUODe28PX4OGTLG9LEvElW2JWFnFQKExFloDUZR9FnhDFph8fHA7MLWtaGQzWJ7dQfXf3gH7rYDF599Alev3UG6VIeVgg+GZddKuPDYo9orqyurQn9SmSKWVtZli8HOjIgLo5F4+T/7wWfQapQwPB7GybkTaHcL6DoLMryFrYlwfwR1qwmGbxwVsb96BGfAgVAihAYq4qLwILfDjaONHK6/tozxM0MacyazSdQP2nDse3FqYBCRQhMHm/v4ztYG3rp7HxP9MYwGfBgIx+B3e4Um9sejuL+yiuVGEY//5GM488IsKqkSsnsZROMBuENOOKtOvP3V68pHi0/GsLd5gE99+hM4NX8evg5HQVP4V//dH+DKzXv63M0YznBAiVoaJJEKYKpkjeM7116BaCwpCC6qZHvydQuNFoMqbHVJUHTR4t9NoDW7XhVhvedQadSzpyBPlQgE+aH8/8mfanGd6Y4x9iTMW+OaPhYGmcgSE1JtTnTjlM0MNa5HXiAECRQZVa7iX/7Wb+EnfurHce/GHSzcXzT+cEzACAaxu7sntRPIXe3U0W6b9c+LSWox2uAobNw8Ls2V2b0rd1QRQMbbkJclL1byo86ePY9HHjmPcISxUk4cpZNSg+XzTK9gUWouWF1atAHSWu+iVSvCYe0gn9pFpVxCwOeVQWn/7DicXWDj3pJGrUfpDJaX1zA+cUINGxW3PFcq9bZxiGcjbbUgMR7G4FwY1dYhZsbPIbldwu23H2BrJ4PN7W3l47JwZObgoxcuSCAg8+doHDPT0yogWYQx4quQK2CXEVLpJEYG+7G+uornnn0CDxaXUOrYEYvH5fxOPhVHWSycGQ7M7/bh0gON54n4jI0P4n3vfxJvv/Oqiq5atYGzZ86DH+fN2wuw2sIoVApourIIjPpR2+mgsl1DOBHTvfRzv/IxcIp16+odTXPYBLAxokiB32fyMIVMtoDUUcYkFBApdVjw0R//MJ5937PIHiaxs72HcpXO6aYI5F1K5I4cXz4GudKMryEJnWcVz3IZRPfOH4ol+DycSK0v7ePa9fu4d29BhqIvffg5DAzG1exS5Uuu9u/+zh9haWlDjaRGiRLxGg86JQD0PA7V/Pa8Do89v+T/3RstiuZBxTiRUJ2bNoRYDLppBEq+M4svp9DHLlEkelaJb2ZBJBySdyeLWj4Pi3Vaa9QZ9cbg956RsNNBg9tJofBb21u6VxndRYBASt4GqR8maJ5+aAQG6BDPtc+GiHuL0wtDG6BKvyEngsmJKeP2zkgdNme0iqBq2eFQELnQuP5+cbWIFhLAoAUI34OST9yG9zw9OQXLv/mLz3Ttbps8M8KBsEi6hMGjfSEcZdJS+rSqbdy4fEdGayfPTuPe6w/g9Hox//4ZjceICtnaTmSOsiICC4mxArV2VcZolUoRhUrREKDbVkXQdJtWbbZUNgWPjwuCs0+OaugB1MDUzIQWZCFZxe5KGsGhEOCFTNwIM1eqNECFFgcjb1oNhsLSOJDEeiu8wagOF0YliMvTaOvyrzbSKJXpC2Xy1Ir5slCq0ZFxNCpN7G7soriex1gsAWd/EFZ/AKlsErev3lHHefa50xgaS8BhcSB/xC6THXEN6BrnXs7HybfgzBz2Joq1gqEoEtXpdhEKxNGs8svniKuNSrmFarqGkCWI0lEZ3TbnvwncvnNL5Hl67Rgjtj4d6gzH5ihywnISv/DCzxkTwloD1UwelVIJbcZmxGnwCsU/lItldXocG1CJs7q6jDde/T76B4fwxLPP61DkAUl+AC8WZk6NMa7nIKmZNBcQu1eDHHTFHaBXCA3niJJwVk10jkRBwsJcXDzwOZY4yc44Sj8zk6nG7oTz8+POn4WuvKdcHmNUqk6ol7vm9mocwMfhoiXXpdYkCT+rTLNykQGqLePZ1SBPhQageRQLOWQLec3gayXyvwxCRQIjO6BwOKaNUqZqNdGHUqeNN6+9i3Kjqk6KXDbaNsgWouc6L1m1xYJsqYT17W1lF/I7ZpEoh/AemsAifWxgUH/Oi0xIS09CH/D5EZoYwEGzhHx9D0PTEXQaTQSd9PDJo1Hv4PblmzhY3cbczAnkyxWsHhXR7JHp6Vz8+JOPYWJyRBeO0+/D+uoOqvkSzp4+g5u376o45n4Yn+hHfMivPcKIog+++Dzs9gYKxU3Y3UCw3w94LahbmbdWRF8gLlf6XDmPRGhQ+ZytNm1aaH6ZgSdMLzqiHyF5qW3vb6O8XUW4m0DA4Ue0Cqyv7aIe8sAT8gGNGvKHh+K+rNxcUZEzd3ZaXJydShnNRBvnnjsPt8WHdqWFr//FV/HBl57C9Ilx3Lu6iJA7gEytAIvbIcHMwWYGj5x/DB5/FP/nv/9LZEtFk5NpMTwR8fAUrmwKHcMd6f29A9SqZY2KOCKT/QSzCl1eBMIhIbw8gFkk84DsqgM356GxEaHxrBkZmn/v6jIXab4XHi7CPceNLfphGU+qcJRSfYfWPNeR8iHlNtkrsgw20CvkeoUhUQMbTXMruPDU8/hfPve7ODrcx+1rNyXS0G9YrSZwl9l5ylulDYApoqQ+k5GkDR4HCfdtFUlsMPjpcLTEv7iWuY/ZpVMZNTd/SuadfDUk0ZNQfETvJKK7Mnc9fp3mPVA1KVCDtjbdJmzWJizthjyzqLbtGx2EM+HBrTfeRn4/J8I5pw8sDulZNzM3g/hAn8ZYiw/XQKcLa7upC4uNYaDfB4fXjkKWZ1oL2Vxdozu3046z587gweJD5XQSpcgX0srtPH/uEZ3FTESYPzUHS7cNj9uoxDi6v/ruNXk6sSFZWdtGKpPH8tKiLk8VK4Gg0L65uVNIHR0KbRkaGhGCTKQ6noji4GALleoR7DY3xsen8Obrbwu1qTU6cIZc8I91Yfc7kFuow9nywB8OYnl5EX/wJ/8aE+MjyB7lcOWdG0inMmqehP/Q5iefFzLDUSPfSzDkxlPvu4gLj1/E2tI6dre3JUAgWGDOFQopetnDDidi8UjP+NtYIwjN5TKjLQk1pFTzHaU1mkvuZ7G2dIBLb1/HYSqFEzPjOH36BEbHhmTIOTDYj5tX7uP3P/dnEvGQEsvLROlTKqi453rZ8T209zhFQUIT5n4K+eULoCm4CWLn3dlpsVgKGduobF6NgywhHE44WSCqkbEo2Joo38T4ROymBwAAIABJREFUuBAkNtU8R7mf+N7EjfV6xYkiX3p27pRe641rVzWF4XP7vXQe4NrtYnB4CMXeY9BYliNi3g+sHs2okzFeFoTDjFTziitOgQSboOTBgQmZr1TE44omEvjRj39cr5siCI55eT5sbG5IMW9KSgump0/IEmPp4UPdUZbf+9ovd9nJsZMiYZXyaRIus6kybB0n/E479lb2YA/aMDjdJ2SC/COOFSOcBTusKNcqunBYfFTzNZENqUjkC5eZmNWGdDajA6xT66qwIZlV0RQ2C+ZnT+DWzRt6MydOj6ONJqycuzv98DoD2Frex2ZqD32j/SKFckRXqpZ00bEqtcEOnyegLqBQzGJ/gyOlFhIjMXQsbYyOjaFd6+BoN6NIAm8YKFRSWrAhRxRem08qPBZxe5t7sDYsGKVK0h1E1W+BI+4RmTbfLKBcr8Bt54J2IXdUVJUfjrDDrRqUIxxGqVqE1++EzWk4ShqD2UmWpKtsCdEAuVw2bG+m0Gm5UUuVEHG6EfTRMfdQjsPLD9YQ7AsgPhxQEURyYzVTgqfPL3Lhj8/+LC4MXUCaGVH0M5EjNmRuSeUmFyi9xohqsZihyoZd6ne/9Qrq5RoeefwJjE9NquNngcSRIA/KSIxy5T4d9qzqGcrKBSalSKJPWYdUIiruptOWVJZFgMxsQwFdcCa7ag8nTsxg9uScXg8LJs6/WfSys2FxJD6WmzA3Sb3NXlQLXbdtKoy4sRR2K0KiBWvrG9jb3Earxlio9ntu7lw3R6l95DNpSawLjPtxUeruYMiATCu5MaSy8vr0vkKBMMLRBELxOF75wfdl/aCRNi0JlFTPzDqqUnutvMWCXKmI9a0tjdGikZAhyZPHVasr0qGfKB6VhOJtmeuJlzILPHaGGTYeviaGZhNo1j1IRAexsb4kE8ZsuoAb16/rc8inDnD+/Bymz55FKs+gZCdu3DISZipoz82cQMDjxuLyFk5MjqNrd+H2vUVd9DOzcwh6u3j0yUFsH+6KuMqcSqeNdhFFlCtthKODqDYqyHX3UannMRydxvrBkpS+ha02Lv3dXRW5j7z/LNwxG0IJp1ys97eyKKQK6JS7sJXcGBoeNQd52wpfjHuoionJYfjsMVTqJSzeuIV3//YdRBN9+MBHXkDD3SRWhtxBGn2nBhGMhtHYr2J3YVUFKl30fWEvZk5MIpU6lJUHuT6HBxnsbu5jZWMfP7y0IA4JjzOOgnnZGuXhsYOWKV/Y1PQqL41/jdcUzyLjVk9knGuY3yF/+Bgs3HiRcL8aTqEZG5oMRIPGyjCSqDxH5DQktdK6pWzWiqmEtG558B9HQhmelBmDGy8kIwzpxSa+FwXEYoxjSfJLA5EY/q/Pf16jQUZmMc5D9iXkvXW7Oitr9SLQ5lnZEZpLVNrMdbpw2yUCM/vHw6xFr+xvuOfGJ6cwPTON0bFxqWYtHaumB6lkSucGFc0mhogIoBkbGVsM83dxSjkepTdes4b80S4OdjZkXWMQaKv4tGygqdK2dZ04d+Yshhma7g9gbesAuXIWk5NjqJUbuHdrCYv3F4QC8r3nixWcmJ0Wcssi1R8OCKkjf4cjtgeLyzg5N49Go4iJcaLncexsbmN5ZUsI+8nZYaBTw+BwFM1OC60aydhp9E/EsLq6he2tNHJpfnZMDCECZtSmvK/4vbLQ5BnBgpzWDfwhn29p6YHuGCJ+pBwkEhGUi3mUmzW4YnZExwMmW3KlBUvDLsV5OO7Gb/z2Z1QIpZNpLN5axs7Ovho5M/3gWqbHGT2knHIzv/DUBdFKlheXsb+1K+6RTSgY0X6DUilOrdORt2GiL9b7jqkKNPFitMMhWZ7jLjZL5MUZ8ncXN688wJtvXBKCPz4+hInJIczNTyuoPZ0q4M/+5K9wsJ+SrQm5fAbhNaHRpoFhk8P9AAT8XsU00SpBRXgvWouvSybGbaKLHv0+USaeg1w/XKtsyPk5SLAoY2/WFFGNM1ng8d5iMy6hkyYXJsSda5rZh6TnrC4t63e4rg72DvS5USBBFTzVjM89+5wmXfcXFlTU0ufr2FBY+bhdoFjICwQaHh2RxRQFXrwvyLmVZVWziXA4hMmJCYyMjGFzaxNrK6viQ3KvZ/M5IZHcMxRGETUjn4uomdAyfmb/w199qut2+sAMGSo7XG6j+Mvsl5DZyaFVbYhQGhkKYP78tC6qOj8gIThtHXp8kSSCskqtFurI5UvwOeggT+jagrHhQTSoBGs2VMSNjI/J6IxE6GajApfdir5Yn1Cnw9Qu6h0qv7zIpHLwMMR0fAC5MrtYI8Ms18ooMlDZbjWeX7W21AetqkUGmTzElHPmYOaTFfGBKFxdO6Ycg1g92oMl7EKnVUGjVFHqPDkw9A5iVA3Rj9hQBA5LF3FbBBGn2Xz5Ugk7R0nYvU4dpk4PbRcsCtN2ehyIJiIKlOSCsLssaHfrUqMoCNTlRfawALeFaFUE2/t76k5cToYuOxSdQaUhTdc4VuV4i5E9dOt1h1jUcTSZQdgXA5pWuI9c+Mz7fxW2ckuL0szQuzJ5o2ovy/yqXFo5kKFAUPNqGj2+9r1Xsbmyhrn50xg/Ma2YJV6oHHMSDdnb28G58+d6SiWOVgJYXV3R+6dTeLo3YiTSxoOJC5Y5WQuLi5JDc0Mej2zkn1UuC2IlSsTNKK8VFjA1xpBQiRMSR88gPzw86OxNoi6zLh2wUDKrMSJJh1WkDpKysGj0ugsVgN2uNkq1XtFlxrFpJJaA32+UnxK2E5miFxFNLbsQDzFEVZzPq9gTPb8MNut4uLKMNy+9KZ4eEZBjihjHOoSBjzI5HRDBoF8bkc/htDkUvhv0+vTvxyarHJvSl0dcHJsdj33gaSwkF7G6/wD7azn0R4axvbsj1RhVmdy4sbAX65vbaNtcyBTKSBcqGB4b1WYlGsj14+/UEbbSQNSNbLkGTgNf+vDLWFhYwO4uzVZtOPNUP+wBC8bphl0jn8ZpvJtaDrz2w9sY7IvD5bViaC6KBmpYzdxHX2AAO3dLWL23DZfNg5lHJ+EeoUTbhlqhJdd6v9sHa9YJe8WpPdPxNOAbpvcZC7Ec0HZhbvwJKea+9Tdfw/tf+gCefPkl1I4OYa0WNW52R33wxj3ouivwwg171YXLr5oi89wLj8m4sZsrwwHj7u7y++VBde3mIv7t//HX7x3+LDqP81CP6bjyy1EOmwkaN0HVXdSFQPVyKN1upU3wj3iIc++YMUtvxMwiq5dAIGI9o79cTmNEanR7KnpYUPO7M0WWKfxk7mvr+RD1nvsYzeJaZlPBw/n4p2erqtds+FQc6dHs1Iv/7U8/j0RfBIv3buNwe0/8GiFWLreKIobMo0Nfr556ykaT4Ba6rQ6iYY9MNiPROEbHR9Hf149AOIxAiGs/qi6e0waO7TLpjDznuEeMKtOMhoT09dBBrmmZUfYMh7XXLUC7UUGlcIRqMYuupYlwLKgkiVrXFA6JQD+mx6eR2t2Hg7Wv1YIfXLqCcrOMuVOzONo5FBm6XmtjfXkLpWoDHbsTiXhEHMsDRr9k0nAyY3BoCEsPHqpZHZsa1kg8e5CBN2SHL2pH/qABu1RmfoT7glhaWUXfaJ88zjaXDuAfY3ZlFQPx82gUgTe+87oaWHKz+N3Qu0l8ILtdRZeps5lr6dFI6vq1KyoUyLES18hKY54WQsNewNVAs9vC4WYO6VXeVQ6pL3/6Fz+Ef/Hrn9YYc2tlE9vr+zhKZ3WW8PONhAMispNYTb/GmZMzat6XFx/qjCVybmxJbEJ9OMIiQsyCn0096RmkRZTyJexv7+Py21exvLSJUpEofxX5AjMWTW4rpyzkiLFRJ7rFjL7+4TgeeXQe83MzuHdzFX/zle+YCCpaNym7jwHUXWN7J9EJxRDGgJiFHi0n+NqMbcOxix3g8hgPOdIa+N8LBWMObhodWiEY2xNxrmsV8aT5+TOBg7QUZRLYTDqH9LpMM5Boqa77jJ/dwcG+vk9T3HNcSgV9XDzDzY11xQQ+++xzeP317+MgdfDeiF/GxQBC5BbHY+LY0uaEzRHV6DyHpFyv1RAIhvDYY4/K9oFGtBwllytlvTfxrrnXqTiPxjEyMoKV5WV9PsZhn/2BVd+X5X/68890+UUeHTA40QqruwNfzKRnq6AgpEfHX5sLTrg0z+Zm7jQID9pRqVGKG1SRADvnnG05y++uZFHMVcQPqOeLGB/sx/DYMHLlHCqdOnLFgrqURq2okSGtB9rVFsoc5Xl82N/iXLaL+HAfwokIyArIFAuKCmpZSLh2wOXwoF6h2Sbz0RxYurWFvd1DnH18HtH+KAIR2vU7ZHLXrrZxPjaNhCOAd3fuI9+pIB4MY29nG3ACfcMD+vJIMu3aGzJvI6nSU/DDXnOKM1VtWTB5ck6H0XrmLkqdvA41mrw5PA75bIkcndyQ2s9l9+mw9zsjaGS6aOcacLMLtHZRb1bhi/nRcLV16IQjQXnGcKO3Gl0EvTGNRpWTBHasDbTLXeQ28ngq9iQ+8fyPaawgL6luV/A8lXtUPHKhEv3wh4KKLGBn9u477+DuteuCzufOnBGsqUVKiXino0wokihnT54U2siOLpM60gFDp2Tyqcj/YadCmw1D6Hfjxo2bCIT94nmQV6W082IRK6srOsAvXnxcc3bO4hlZo9gcGpdS/OCiKzzHNoa3YmTF3N7k7ttkqkiFJF20STZmDhZHoOxyebnJ74ejW1opuA0XjY9jAqqNpYQSAsjN8ro1IiDvSHJdXiCc1BBe5//PQ6KHXNy5eQNf/MoXUaDJLOXJoidYTWHRNp0iSfjMmOMhHqBPFsnFxxc5TVfpDO/1vld4smP7wI9+CFVrAz9497s42N5HNDKEzb0kdvcOtKmHB2OC7i9dv49StSa+Gk1pC+WK+DYcDdmdLl1q0+P96I/3I5dlDlgdn/r0z+LNy6/jxqW3MTYZxuC5PuTzJTx98SJ8HqfWaLnA0RGzRD2oVzvYWFpFOOqBZ9KHw9wBGjtd7G7lYXNbcfLUDNb215Es7cHjt8PS7uLE0DR8NBnOtxF1xbCxvQHPsB0dvxX2jhOvfukSFm+t4slHn8Th7qEO87MXzuPM2Tk8emoG/m4Ha3dvYOyFc3D3DWBncQnZzUM0qlSFAmMnJ1BnUlW1jbMz5xEKRWGzdJHNJkEhwuZ+Fv/qv/63yk7jOqISj+uQJ5ohrR8Tc7UKBOkod5SHOTtLoDd28MPBqKSWcVHnoSkfLnnXcdxmXK35mFIfceyoIql32fTyC/n/8uBXmKzNKgToH9CvdH4qxkP8xh6SJb4fn+/vCxrzO38/nmNDSR3B7/zRn+LM2VO4d/u6RsQHW9va19VqA7lMThwpt8eGUMijET192bgGqeINBgPwBnyyH+BeJneQQgAhCZ0OUukcDo/SKBYoAOE41A6XgykM5jMkkiXumMamRgjAS5PvQxcMP692E7ZuC81qEYVsUsi+8lHrVdy9s4hOvYu5k3N4/rmnMDk2hEg4inIlj69/58vYTubU8DAZIx5NwOv2Y2VhTQimJxA22X6aAOSV3xfrT0jiPzwcR2I0gOlHBnGwkkMx1caZZyYxNB3DypU1OLpWlOo19E8lUK03EYpGUMhkzaUeKGDz3hHWbhXw7js3MTY6hZmZady7d1fF8fyp0wiRR9vLo2ShQyRwhTmN169LOMCf4eFBIfhEAQdP9sMRaaFaLkkQtn0/ieJuQ1Yy5KL+m9//dXz4w89JoX6wyzFYQb57zA7k50xD7bGJEakWp06MIZlM4f6tBwpPN7FjJk2DxHoTEwZRNaJEgxsNbK5vqdm+f3MJb792FelMBY0mhRVEf0ykE3lVCnXvFUn8XX5/sb4oTp09gXg8iptXF3Hj2n01hmrce+HjFipWadrLWB/xmBi4bB6XlAlOK7iuOGJl08txHYVuNJlmE00xQS5b0Ehap3PP+Jd7jc0L3d1JTCcH7B/a6UhUImsSM2pnMc4dIpNxFmo9RS2nKmaM3pDFx6OPP4FHHjmHN37wms6feIJ5m2aEThd93g3J5L5cD3gX0gCcPD8hdWyCeF602xgaHMTY+LgKU058FhceCBgy/noGRGBCiiaBPi9mZmZ179J2w/A0jXKA+4b+lZZf+q8+2OVBzcDlyZPjsLgtQpXUCUQjCPqCKGYLKCQrsHU577frS/bZwihTHeew6QXIVZ0zVJdD8QrX37mLbseK/r44Tk6PwudxKUKibWljP3MAX8SPaIxxKMYHJ7udRqNQQ6NrkQrECrs4QL5YAOMnp9CyWrCytSU4s9muaT57dJiH3WrB6EQY9U4dh1tJ8buosuMFxfEICeDEtOvpOkYHBvH8qce0QI4sFZRgMuxy9Rx8YcrzuSCtcLi7Ug/mtou49+o2arWWyL6nHj2Flz71Ihq2IlrWEoqNHKKBPplk8sui5JRQNNEV7pFWs6sF6LEG0SpbUUrl4LU54PMG5RQPZwf+wQDaLrsOk3q1qHEAL4CwLwq3O6LPwU7grdZEtpSBu+nFz5z/WUyEh+SOz0pegdw+Pyq1ilzYeRizuqeQgONVmuZdfeeSCPzzZ8+K+ClkqWHMRDlX39haF2fDKHqMYeP6+roOIEKhqaOkECsWTyQk8sDlYltbX9doivJaFlkkuN69e1dV/OlTZ3RQxfv7VIgQISO0baBvOu2y4zGXGhfkcbQO9xYfe2dvV2uGzuzcuCG/T5wwQtHy/2F3TSuPnvcRxykqsNQJcYYfQDAcQSQSlnqNvmzHCpnjou7YiPL4EDjm5NxdvIcv/c2XkcodGU8yhx27h0khGkRw6bnFz5Yj8kAvr5Frk3uABHCStY8vKR4QNBh9/oMvIDbUj7WtFdy6fR11mo+mi9jd3kO7Vcd+KoNQog/9/TFsbqzhheefxvjYKF555buYn6dZqQtf+uorGB6N6t/v3NlEiZmIXjfe9/STePaFJ3Dp5g8wMu9D33hcyrqYI4qAM4iNrTU8vL8Ct8uPUDSAYNQLu8UJvz2IItddt4VCmY7bLaSzR8ils4qFCvZ5EIiH4PI7kd/JwN52wNrsYvXWAwxPTyL8aAwNS12Gkfde28QTp8+LOvDaG2+pkP/giy9gdmYK6FYwNdgHr9OOu8lV7CePMOTrR5NmtiUzAht/7CTgc2LtzgNYmwEUilWcnD2B0eEoyqjjrSt38MW//K5UsfweiTbx0qfCVCOIf6AQlILQboNNhTwUn8OiiQgmPeJkishxoYokkovNiF9eXMeqPK4xi8WYBHP8bDWWEPTo0sXds/04RnFNw2B4YvRr4+NRjMH1qZD0nulpr3LXRXhMWH7PoLeHrjFA+rf/99/Hiy+/jEtvvQWnzYrcHteJSVXoG4jpgqT6l7xQvq5W14JqwxR2xwpd8VB6fB42cfSAo6GsorF4adJWT/vFKXNnjTdVBNIt3xD1JTdjhJLGibS26MVgkVPZbqCYPUKzUlJDuLu9i43VTY1ug4kY3GGfjCYjbjcKqSxGxkawn9rBxs6m/jl3VIDfyYiXgBBzFgQMWl9YXEEoGNbZli8X0NcXxcT0APwhOyqdQzjiDRwt1jHcPwq4mmp+07tp9A8OwxWnRUEXybW0Hp+c4XB/CDvJPXzvK7exvZqR2pF5hQ8eLAip4HiUjRMRfqrbeN48fPgQ86fmkc1lxAllU8hzJBKNqcDf3NqBf4wh2A4cbh7KIb2b88PaYMNc1cTjc3/8WQSYzbe6LdSQo7B0JqeoIBLUp6bHMDoxinqlJUsAXvIBWt2ETPQOES2udRYlJNaT8M4Jx+1bi7j+7l28/OFncPHiI3jztXfwh3/wBSQPiyLrs0A6LrQMH8w0Isdm0FzmpECQf0ueZq3aRCgUNjYnsrwwpT/RG34HRLbkT9WzZZDju6LZjI8Xz2veq0plsXAUW5aS1dgDWfWauCaJSvFu4N6gcluju3JRe9Fl53jUNMzcW/xvXMusB2j5I+NeCTFMw0Rkly8yHAxKZBCKxfCBl1/GD777XaytrBgUut4QKsbpztDoGJ577nncuXVNRqRcc/RE4w+RcXGGg0GcPnVKCBaRWQIQHItSdEduOLe4UYXatK6Pkik17Py9vBS9tD2h0bhDSSOkblBUZvnl33ypywqUbPmB0Rjcfo+MziKRGHKZkgKPWZwVckWMDA8iHPTjYPcQ+6tJtIoMgq0iNkRPn5Ak8eTh0PXXanWJcOx1OeH3UDIa1UFXLhcwMjYIX9iFXCGDzfU9RKxuTAViODUzhcu37uLqygbOPf4EssUc6o4ObD6H5uBWn1MoBz2dAl6/CpK9nQMkBlyIDUfENaBppqVlRzaVQ76QQ3QgDHfLD5eFfjEW+AIueFtOOGpWlKwNOEY88ERcSKYPZaAXCtPwtCppf+GgiFe+cBWtigUDkzFMPz6O2QtTaLbKqDcLCEV9qBaaKKVLsDgZ1MrulwcdSeJ0wecH7hTq0aq2kHCGBT0uLCyhPzKE6GAEVi9RwTq80QDsbqtyvrgwbeQtNSzwOgLw1tyCe1O5JAaaQ/i1j/9zNKg6Ylg2Xat7wbfsnk0mYEdO6y6PV+T26+9eRiFfkEFlJBYTr8hwUgw3gRcdR7qTU5MifnIRceNQ7UFPE87C2blzvEgjUH6u3KAPl5bEYWBgJ2HstfVV3Lp1U6qO8fFxcVjowMtFd455TwymJfGxpyYkkkDjWNk5iJDMQ98hLhujFTY2NmSMecyj4cXPIkxOvtzg6nhMHh1RKyJmfK08CHkgBqluYVYf4Wdecj3pPd/7sWz/Pbj7WK7cU+nwMVfWV/Hlr38Zm3vbPcNQEx3BolEHjfyE7PARMXORi+VSp0XHfhZcBkUwhxEPahKQn3jmKb0WruvXbl3D5s4+Am4P4vEw7i+v4cHqttAydqTkIVDZyI6PkmUiccy6e/mDz6FWb+Nvv/YqJscGcebMtEQP9D36T//5L/HYSxOIDwRRL9bR5xyAte2BLxDAzjY9wGqw2jvoGwphYnRao2gWAutrGwhGgmj77dhPp/HwtYfi4EyenkZicATvvnYZTmsd7TLtSapoltrYzmYx95HTGBiPo5iswp61YbxvDNWWDXuHKUQS/YjE+5FOHqJU3Mfc5DD2c7t448Yl5XU+PfcYZifHsby5jpKdXla0KDHxMhsPU+iL9KNaKMPlc2BwfgALy2v4q89/T4RpqVDlpm5GzexoOfo69r3pVTyiNsgolghEuaKChOtCXli9PUCEgGjh8Tj8mEfF12PMZ+nP1dTFSISfY2yeuCz4Gd7ba6p71g7m9RsUgQRgkzuoAk4/jO8RZiu6xjFvy1xspnvnuqLc/F/+69/AP/7FX8T9u/fgcTmlhiVaRQ8zcgm5tpQpSl5QsYJsvqwmiJcLXxS/V41BGKMmN/geYV6+R8bzSM9nsWh0opQEK5EsE/7NIkyqRVlTmMuDe1WFLSV3ejsN1Ao5LNy8JXUWjV8HEkNAoIPBcxPoi0+iYs0gl17E3rtFOB1hFAo0U+1ia2UDLrtLnN/HnnwC2+s7Os+Zw0oDbPJOD1NJhOIhPPrkWUzNBbCxvIauvYaJM3Fk1zvwu0Iqqvr7EqD6jDmlrgFOVYLYvL6F3EEN6WxO3lUjp+fxtf/0dxrLDvTGkCyuOBqkKKhWKQvdZlTU3u6uyPlUpSbiMXHbiFDTv4p+dYNDQ7h+/QYmz4XRPxVANVdCdreOo90mZmfmsLO9j5mzQ/i9P/gNZI4y2N8+EAqZzeUU0UM7ISJWpHt8/UvfwdLChs7yYCgo9f7oxACm58dl8ZAYiKgBpoUAv5/0UQHry2VMzoxgaMSC1F4S3/nm6/jB969JxCKTXprrSirIkRsTFEw4MonnVPwTVT3mwfJrJG2B654o2bH5qARGGpMZREvpA4znYSFPlMhKYZZNDTbPFX5eRE/5z9xLLJr5uZo7ibYJxpKB0y/dAy6XDExZTBrrFGb1Us1Kv8OA4Q9TWSnbHGMHwekM71cR/Um58fvl5s/7jU0Us2w5USGHl40EmzEKXigyeP+LH8Tuzo5I8xQKsaHgZ867gDYTMzMnEQ0HNUpeXVvTc/MOUyHG8Gwamouya8HZs2eFGt+8eVNgipqr3lnPc2H25IzUwZlewLvl33/jv9Wd47ABjXZVvxQJJuDvBnD9zZvKYps8OSEY/mB/T2+ACAhDb9O7Rxjo78f8+dPwh30aMxGWtrQBn82nDX5ichI7WzvYWt/UZOb8o2dwYnYSmzub2N85RD5bRsBux2A4gIuPnYMvEMLKfgpNmxX1Vh2pag7ZWgkWZuEF3LC5bBqJEIYOhyKqKF2BJsrNghATKgsPtw/Ba9jtc8PmtMHt5GaiG2xSDvTOjguRbhD1Zh01Vw2emB+VZhXVBlUvUORKci8l+LCYruLVL1/Hiz/xLMbmBqW4SWeOUKkWNFNPb2dh3bNh+vw00p0jdT/Nckd+JiVmQPYH4It4JMEOWGm50NCYptuiMsSrvENyhzwBo8Bq2hpwR6wqrAg/c7P44YOz4sLC1Qf4kbmP45Mv/JhQHh56GpP1NpO+SLr0siNnMHiridWlJexQDdTXJ1GAihZF2FDhZ1F3TgIsf3V4eFibjwuJOYY8xFlIcWNJqUGfrTqJsjaRTq9cv67/b2JyQqQ/QuyjY6NagLz4uDE4m6fo4cyZ05Ihsznm4uXBpQ6n3TLjwx6JmK+DCOvOzpY+a83y25yPmk5d7tw9/yQiYQxu5mbjxvQHQiYBgMiZ16MQc3PhMnKFY0lC4mY8+Q9/zEjIwntPn/fxZc3Pdu9wH1/55lexsrUmV2wWSXxfPCSU6eV0CYZmwcXwdaH9GrNY4XW65R1DJJGHEX+ogCFRstip42tv/xDRSATDA4PYTR7ie2+9LYm/L+DG8MSQxjhUAHKsw4KCcvHhvrA67+BAFM1KBQt3lmB11THkDmJ2+gK+f/n76Bv3IBLzwOcMy5etW2tJHs5z15vwwRtaOMRYAAAgAElEQVR04/a1B3QGwNm5OR2mfTzME32whV3Y3F5FfruESrYEh8+NWpmFhQUOrw2BQBdHe/vYWcsiPDqAyGwcwZgPLtjQ13DDUQGKbSsK9EfzBFFuAG664nu7KFQOlM0YC4WASgsRB7kvB9jIHGL6mQnsPNjA4+efQaSvH/fvL+DSq+/q+5x//ymERyJ4eGcTf/G5b8lsWHwmfr8yEiVp1yCiyiLsEeHZOfP7VjOikHOOzeggTkNH+l/V9T0eo0omLJcmhcbgmJQKGULqkuGfGZK4OC+9sZoRS3Cq0hKhmReYunwFzxrrCKItUh2LuM/H5uu3qxM2Rdc/tH4w/40NDWNv/vV//9uSwjOMfnZuHuVqTTFH4rjmyigUGcFTVQHAJpNpGPps2KyR/C/l17GrN8nHxtKeiBMtAWTx4LTDo7PkWLpvikUCIUK3ROA3CkSaaBolZUujJOYuNmtl5A44/i7J+sHv82L6zDAK1STW7mfx4HAB4ZkWbIUBTJ6YVqTZ0NAY1m8uI3OYUc3JC7uab2NrZR8VnomtCkanBjE6PYzESBSBkBOtWgatTg2RPi/q1hpQd8HW8qBbtypnjmfV2vIaBiZD6LbdSK4eYXMlLcNV0iLOPf0Uvv317wvd8Pj8Kr4UYmy1Ip1iVmkHQ+OjiuMppNOwu8lr8urco6XH6PgE7t65o/OBWXpcP9GEG117Dv6AA3fe3QPgU7O+uLCA3/69X8ePfPwFvaaDvSRy6ZzhrzGPlQBFIop7V5fxxncvyT+Ky7ZEy5pGS3cTT694LIgLj8zjmecvYObCrMQLBzsu5HJd1BtUI26heFTG17/8OgrlOkw+K88hm0Z2bNhYePP180wkgKD11ts/x0UUxTwsJqi8VMQcrQnyBa1folAskDgK5BlCSwRyHvk5EMnhOifaxH1HxJPTJlmu9NAreityDxEx47rK0rOKxR2TX6j0VTqCWYss8eWIHwqgQAufqonJOw6bNlMPiljIO2N8UUJ3Dws2rWuh1i5T+FgcmJ6dMeNGq13BzwwE558RXKhWS++FPk/PTqNaqmJx4R4Okwfv8ShVAArltai45j7j+c+7kuvC+DSa/ULkj/5aU5OTov0QKNCYnUjxF3/wv3bbtSYKmYwUGoVCBcVsCQOxYbgdvOibqNTLcNkdGiGxY2JnmEkXUSnW5XzNKp2ba5DIFnk4jQ4O946wsbUr48S5mRnUqkXFz9B1leoLFgHMHeKXQuWaL+AT+sO6gZUwPaPoqBGMRtCydpGqHQEOqGpNJengbRzEq9U8au2S1IWCHTtdFNIFXYBhWgtYyHdooGNpGYgzU4K760G32kVfJKaR3erRGgJ9AVhsLdicVvjdQeSSJakVmB0WDMSQy5XVOVlV4PKDNeaG5KClNg6BlAvRkQjqloqQNsr1aTfhjbtgcQPZbAoWe1uqCGvLEOkY3Br0xNDptlAsVJE/KMuDzBmgY7wX5WQB7XIbTpsXi99fwcTgMD77mc9iODIkIi/9xAzZ1xQKIv8yX0pzZHJbsnKpZWU/PDSs988FRhiUIwEZwdYrCvIkWZ2qQhVu9BRqm83FzzSTSWN7a0dIHwuDvr44PAE//vOXvqSubHR0TAoLLj52NPzhc5mRSVcIJLkWzzz7rC4yvj6iTFIzSYJM9YfhAhwbovKS5JoiEZ5vUQyWXu6J4bsY2bAKHLcTTicVN8wU7MmEe107f4eXHB+A3dBxNp75FntmlGrvqYY0JGrlJpJwqgxGJ3KFPL78ja/i6u2bcPk8OkCqjQYOUofa2CIykzys92LUhl6HS7xBIlyMoCEUPX1yVjN/5nAuLa2g4msjVS4i4PIDdifWU3tIDMVx8dlHcZjeRCZ9iHCQdiBNtGgr4PfKWNbitqLULKOay2EqMgq/y4lKvoyp8bN45+ol2J1thGIuBIMRQfPJzR1UD2uoV1vwDsbQdbeVltCuWbCxuCz3+LG5IcTCARSyFfg8MTxy8SJ2N9awcusezj3/uArNg8NNPPHUDDoVK3Y3U7CEHQj1+RS+fP2dBZyNj+LiqdPYTO2i1C3D4/CiWG3AkQgiVcqjygIil8cjAxNCiojm3br1ANnsAT7+6RcxNTEDrzOOw/0kljceYm17HUOTI0jMDcHmduDdb93FV/7oh1rtRBqMmpfEWqc6dYVF94pwdr0kuvPHxPQcj2HIIaGQgchUzRC+e3J07gkKMqgi5O+LtdET1vA5iQqxaOOIhN80x0Mslv7eyZHoKlFOw6WREonSbpvFWID01LumOTpefcajrSM0yeQSvqeftwC/8Eu/iPGREdhcPrzvwx/F9v4hMtkyyqW6iZ5qmIO822UBZ+xR+NjiU+ni4jlEZJWcKqMu5xpnoXbsrO/1curgVpMgzqJqP1NoGU8k7k2eCwbt4hnLopGoBhFlJXWU0yhW6f7ugN/pQcDrwGFyA3fuLMNm8yEw6MdjLz4uOken3ZAnYdwbwcrimh77cDcFh92NkyfmsXJvFW+++Tp+/p/+HCzODlYXN9CsVBEMO/Do86dh93aw/nADnTIj2BooZEoIJBhbFoKjG8blN2/jwd01mbTyPKK57bELfiqd1TFCW518qYpyo4G5uTlsra4im8tj4sSEik42q75QQEUZUfdcrigEn8IpnjEsShjtQoSTkTNbG6uAxYlAMIyrly5jeCyBL377T9FtNbG9sS3uFQnxVN7J0NNhgz/sx+KVFfzwlbelAFR6IItipx3DiTgiYb8sUmhQfOLiFE5cmES10sLC3SoW7m5gafEmPJ421lc3sLS0rTVnBEkODA+Par2xKTCNpUlzOVaF8jOhQWilVNHUguct6S86FzkKo+E2C7auRcgpmxQWTJxcyOE/a4RfvCN4xhtuMTmkxo6H+0ccXFo0FUwgNJ+TaBHXrcj9Lk43TIEvDli3q/Nf6k8K1LI501T3RoV8bUSkSR/hdIU/HKfyXXOP668OkyUMgjV38rSsM5gLSfsVRbs5qEankt2J+dMnTaPTpa1JWr9HPy/ec0LzGM5OY2KLVQbcg8ODePjggdINROnl69b5YZFNCj8Pxu0odosKR97DLYqIPLD8xV//JnmlGOwbwNf/5hWs3N3B+196DpNTE/Ji8bisKOeL8ibJl8oo1soKC81kqthZ39fiYXdDUhyLrnatjkwyBYfDDavHSVxa9gPc7HaX4TiwaqWfBm0aqPrgF8IXWWpWULMRNSDc2UStY1j9NpcV+SadyU3mHCVI7MLLlRLcHtb9XVQk0+4KPeBclMoUPi7fLNV/9PFgNECg40PQQlK0Fa1uW6q5fKeETCUts1VmNFX+f7LePEjy8zwPe/q+u2d6prvnvndnZk/sAlgABEAQFyVSlChRMmWJokJKYpQosvSPUpXY5YoVV7liWU5VHJWtRLalVOI4Em8QBEmQABfHLrD3MXvM7Nx3T/f09H1fqef5upeqZFjLxc7O9vX7ft/3vs/7HIcVFLM1DE3EkDo6QKttQSw20AkprqFYLoiHRUQrECRyVELhsKwoIaIFXqcXh4kjoVdUJ3qCHMcZewcqDPlFRSH9tI72s/CH/fB4Xchl6QFGWBeKzEmvpbB8aVPRQZurG/jUM5/Ef/87/52ig3iR+VFoK1WtZaIkTDICJedl3QxcsCQ4Bvm+SuRwFZR9xS6B9g+BoE+kQYWrhumEazZWOfnSebfEfKx9dSz8DIYGhqT2XNncwDe+/nVMTE3IYblrjEcZMdWERLpYMB9SKmuzYWp6Wt+bm501tgjMmvN4dP0Jc0ueL4SL6JPxL+J64o0kbgh5XB1llmT4OmQNiZm/s2Ph9x6PAhUzYrqR7pfUh51IBY2dGg35kOnTkyu4KbSEfBANIaoh13AHMvk0vvHGd3GfEm+vExs7O0geHekmctudxgmejYOP7vYe9AZC4m9xZEX1FEeHg0ODGJwYRaFcQmr/AENnp3BoLSB1kMTsk0/A7vIqozBxGIczUFKnT5iNXRLHs2xwvD0hFAo1lA/y8LutODU/hzf+9m1EB2N48tlncfPOFXi8NvSEfbC52siRqJzMwZJrI2gPo2XzAAELjs3OyA9td39FDY+bylmGmefbWLiyjJ5ojxbTRz+6iuPnT2P2wjwc1gaivT6UGmXEj+II9LsQ7ukR6fnq+w8w0hOT6EAqLGcbtICtt9uIpw/gcfTi4CiDfOoQQYcXobF+tOrMSu2D1+/AUf4I+UwD1WwVTpsNK8tLqDnqCiemsiwUDePB/SSu/PCRCtpMmsbDZnzFa8/xIIstKU0l8ODozIzHuwimTHMZ6+UxeZrcUCnoYBHStYPQGlAUjlFJmSLKoE48LPj45HtZqRykyWiT4dXlrl22DnQWflzD5EaJH8ZRtZzxuR67cTxmvXcShP4esmUsIrgHkOjbJeE/8dSz+IN//I/Fe00fmSaXGzcd7+m1x9fR3QN0kJNPpoLOqC4dHaNJNg9Mi2DzxaKLP+fzuhDsBqwTBuvsJVKasXizmsOWD8fRFfdXesBJf9mxu7A5MlhZeoCf/vAy5k+cwPjkINKVA9hdVGC2ERsbhsVnRTafh9/TA7fdhx5HAB+99xEGOvsHUwfq1TbiGwndgy++8jxu3biNzeVthMJeTJ+L4Sh9JKGRr+3F7Y/vaJzDw//0M8eUr3vno3XcW1hXcURvP+Zjzs8fw8yxaVNBABgZG8Xa6h4Yl5k4SmMvvgdXq4Wff/VlGVhf/PCSwtXJc71x7TrOPnFOhcTly5fw+uuv46mnnsTS0iLu3LqtIGmirjRBJZISifZrGvKrX3odv/tHX8TmyjYS+/uiZpDHrFaMTWzQi0A4gPReGpe++yE8Fjumpya0VpiLGwz44Ot1IRzrgSfiQ2Q2Bq+Tvmw1bG8c4r03F/D+BzdMAZfNqZinIILrl84A/MXHYsEgp/MOkq+Cx+/T92lloPuHHD3xVw2JW4rbjg8dM/u4R8cPEvoM+np71WDQ5FrpCHa7mnSKf3gQsZgj0sPIHKozOZ3gvs91pjEiuY1CukisN5mijGTrD4dVkPFnyaFkwc9RbbdYy2QzIqVzKkJ3gtSRQdDUbHfoMxxz+4IBWfzMHpvDqdNn8OGHH4iDRrpLIV+SPcOnP/1p0TzoubW5vi4eZSablm0REVzWDLzveB7yi+O/PiYllMsqTvkzGp/Sjb5WUxPNDEo60Su9gWkoRI6VheqSxZHl69/55+3kQUqyyEsfXMFP3vxIsTssCGI9PvzaFz6j0EtvyIumpYWtvTjiByUk97NYXVpDqNeHV177lEwx7y7clVTTTvNJRr8M9GD65AyCvoBQFDrhmn2G/8cZasV80CSYFuqwkv/gaqDhbKJULyFdSCvkmR0ipek05GzUOZbrVdGSPErogCA0L2IqYU0nEZi0yK49wR4tqGAooDHS7uYOhjwx+G0+LG8syzKB5OTJUzNIpOPG1d5uQS5RRL3WxuBIzBR6Vjd2l3c1Qqk0SnAHPTqESY4LD3uQz6XRrjZFxO+JBIVY9AZ7UcoXkDvMGuJ5sSozyP7oANaO1pApHUlpU8kzksguJZc/xAXrEirFcGSv3wOfzYv8Thmtchsvn3oFzwxdMCOJThGgsNqOMaYhglvVrTIHrFjIaUH72ME7jDKEBSqDSknM5I1CJJEEVkpr2f0ZYzjaFtiNwqla1miRhd3Y+IQ+V7qv3763gIvv/lSKChYQfb1mUZJDx6qfC1CyVgu08X7w8SVsrm/iy7/xJfT394n4ysfsCZPw6lL3RYJ8tzOREz2ja1xEqVxCL2WnIPWX8SPqSvJlXikpskqxx8qWbvf2/yW8a8wkdaOJizDr0RB+GVJNgjZHiPwsiJyI72BpC439xne+he29XUH9hNBDgQCCLi/8biKfQSGR5JCxcKU0mAgiXzs3lUT8ACvrKzocXnn1VcTmJvH+5iUsri1iZHoER/s5XP7wGqxOK5578ayKOI7HOWZoluuo5cukxeLB7Q2MxUYQifTg+o1bqJSqiA7E8PJnXsGjtTvoHQjA4mojfXgAj9ODzbuHCPnoC8RRpx/lZkWZoKE+LyyWCgI+Dwb6B6W49bkdOFgnObiGxFEBVz9eRTFXxOlnnobT1gYbyL6xHtj8RHwK8Ln9yCbrqBUtOErm0TMUwOBJyt3ZBVvR5xlAuZDDwo0FHfZOjlbGw6iDI1G3+Gx1jwWZXAY98KNVLSG+ty8eqDvgUZ5pOV1EOdvCvUVae7hQq5SQOUqhXq1ozal41piMiJIDVjs7V1N4m6LZEGh5SPFnmLvWFYOYLpdr3YyMuR8ZZREzVclt6kT7KHLHpsKb4wLeBw6n8Yfjn8lZ5AEiVF5eoWZUqPjzvxfCK8yh4yD/uAPo4Ftd5WEX1eqOQ4myebwB/KN/+s/w1HPPoZwrIXmYk+qNpHUrWFTWHmsujfGvRZEqXRs4G7lX3Hw50qQ9Dw+Djut9KOAVikNk7zGKZbo4g25JXs9xuPHmkpUG91tasjR4HenDFUetWBDX6NTTT8PuseIwtYbD1IH2X4ffiYdLy+JPTo3SWiaMUraKm+98KEXryMSICgZeKtZuHNPwcN3Z3MS5J88hntiG3dZANV2Q2en+XgKPllbx5d/7XV3jzNEBfvjmu2i2HLA63Droa7WS0I/nnntO9+EdmvrmykJrFPnjsGtCMzIUwxc//4uyMfq773wHq9u7iA4OoJDNq5Ah8sIxY1c5Oj42rtEhx4PMT6RlCZF+FgcsEjw+N/7kT7+GgYFerD5aFdmeggoCCKRMsDijep+Nfy6dQ3o9iXIiB1TIqWOqgB/eiBfR+RiCA0Gp8Q7WDvH9t96VwTc90JZubeH61UUc5TK6j0js53OTssHRLp+P4zeuBTOygwxieZ4RFOnyFbl2jcG0Ibxzr+I5QG4t9z/aR5B7xSKxy4tkwSS8o6MXVyNBM+uAXw0JCxie6dwLk8lDk10qmwy3REIES8i74vfZ7FCxzmaSJqKaPrQhIIb3JH+O5r/kCxOh5WOwGOPosGtKrMaCQc/9ERVz8XgCPYGgGijILsWBuZOn8Btf+k3xaW9cv4Jr1z7G/s6OrIG4Dlic6X5XocnJU0TZhSye6EXWPRfJLeMZxTOPRR/9unhO8XPn3kFAgHtHf6RfYAd/1u31wfL2T/5N+/q1O1hf24LD5cHDOyvY2Yjj0y+9iJDNgrNnjmH2zHFki0XsHqSwF89ieYUmmUVMH5vE08+dQ7lewkE8iWwhA5fPhdhAxKSP+90oNwu6sV1icViUJSQLf2tbuYTkhS3vLeP+1Qdwu8MYnhpBz1APavYq8oUs2nSortVU9bqtLqBKGhIJeXW0nW3UrSSb0rm1qI2Big1lVXVIbMmDQ3WoVD9kcnnd1DT981jdsNPXaiCGUoNRLhUVkg6bU502u6ZwrB9Bfx/uffgQP/rmO3D4LXjq5dMi+3M2PDgQQ2y6H1VrDsVUXipFkvLtLju2VnZ1sPRHeuTP5KAHWJsIQBTZZh5F5LSwUW2jkWjC2SZh2Yud1R2EBgMYnB5AsZQXQmJp2VFMVvD66M9hpmdGnCdtyoocMR5UXXI3f6dfGefILE65eRiOBZUfZRH2/V6/yJ7DI8NSXZLnRm4b5+2cwXcRAHWs7bY6AhJwOZpTlEejJmXh1WtXFUEwMTHxWEHCzZHBm+zumOFHD58bC3exu7eL556+IMHE6OioNkfCtOykiJwRAWDxwxFLqVxVOruZ+ZusQDkCcyxDorm+1y24DFlXI0QS1C2mSCS3y/BsLCbygmiEVFMdLsr/z6W7I8xRgWWKdqJa3LRYbPGQ5jepDPrO997QoUziqjhaHWNVdi9CbIkGOp3qBPn8dQYrh3vkY0RUlhYZg6NjOCxl8Fc/+Su4gg74XQHYW0YcsLq1hkh0QCgnxwdoWrG6vIG9rTgON7Nao1SyXHjmWXx8+bLk5k8+9wx29vZw6eK7kro7QlZEvTFZgizcWJKTP0tKmak2mzh+agb5UhaTExS4eOU5w3t6eCSCw+0EHG4HfH39+OHbHyGR2BNpuTfYI2LuyPQQfBEXglE3HE0X8kdtlAtmTNZ0NuAda6HuqMGS8SCxsIueEQey7jxatLIqhOAIODAUGdG+wZ/3hQPYX4zDXrYgNOhFrVhFPUOfMAcpL6g5aqhX2rj4xj2sPEhrU2Phyuejh1SJXlbkDXXGhiKl6jp0Img4uquT7G4UVKFgbycbrqm1YXICDS+ri4qyIDMKOPN9NRFscOQsz39Hki9Nc83f8V4zGYsu7TcijBOd4MSNQyGqkTqIQdeKomOk0JmLd2BV3dfmMblH6ve2RffE65/7ZXzpv/yamg8eUPF4UuieVLzK+DRFIcc9CnC3UinI9W4ey8EwbYtFjQNd/1l4c9IQ8hM5MJ5xYnwKCTb0iO44ii/Fyv1R/B/ToBBN4xfvS4ujhL30Inq8o2ix42e25taWcnAblQZ2E3GEB/rx/ItPwF634u71B4pamxqf1DXZ2trBo8U1yf1L1bL2FAo0jh+fBlMVFhcX8cqLTyPS24tvffsN7O7sweZ24/lXXpX66/13f4oHd++p0WOCAe8fkuzpF8ZsWF4XNmnpXAEHiaTGPxz5Ea2myItZiZcvX4bFYUNsYBBLDx6IoxQbHNRYiXsO19f8yRMqCEiqZuRPN3OVaCmFO6nDI7zy2efxp3/+J0jsxRX7Q54qr5kSKjxu0S64P3Hsy/2OyGy93ED24BDNGvMrbbC4W2g5WzprHlx9hIs/voX4kUGgTp85jnajrfDuXLkmJSItdOqVmvF3Y1PqdIjywD2I++H25qZADhb9FL9xD6IVEws/Xsv4/r4UrHyfJO+T28WmfWJsTOT9LgKcL5fMPmy1wx8K6fuHB8bclEURjaq5r3N/5tmlvEMapfIMJNeRqJfXkNaJFPGe5PRGa5gKckbBSYRCkRh9A/t0vzOpgPckx7Z8HCkehdJSuFUQqkmqEHMLyevi2iTPMdDTh1/5tV/Hp15+Ra/prTffxL27t1DIpRGP76pI4h7O85HZhpyicK9kPBP3AlpniPtZZaKCVcUhvbeOHzuG1dVVjUKleOaosMM1pp8WE3KWV1ZE39Ge8n/8zT9p25wurK5siOBczjewubiBmZERPLxzF+FQEKefOIlKq43F5S15zQyPxzAxPYaevh4hL4VqUURiGqLR3bdSM1JJ3rU1axk5xtBYbQi4A/I24g3cshg+Ua1VxVZyBwlWwS6v7CR0SHY4PiTeU7FHdVQoGITH7pJUPhVPoG1rIDgalgs1R5Q0wgx4QvK0ItmUOwcVItxEmC3FeKF63ZgcTo5PwO1wYHdvT1U3YXKfJ4jkWsFI+H021EoVFNMV+INhxEYH4A67kMocIJvPYGRyGJVCCcm9QwzPR5GrJWApOcV7kfN5uYGVpRUMjfUjOhSWstDl9MDr9KFpbSNTSasDbmXrcBTsCPjDSByk8eDWAubPzuLCy+eRLx+iXq7CH/TCZwng1egvw9fyo9GudQjhpvvjWLQ7gyAyJKlqle7pRuHEMQrlyAqsdVENZ5fh4YlTJ7C5vqbuhoHbtGLg4UFews9MHI2aQs7SVDG1GxIpbG5s4/KlS4LNSYZnF8TH39rd0ebAAN/zJ04ilUvjG9/7Lj5x4RmMDA5JRUSl6qdf/3Qng+pnfX0XimVhx5tHfK3OeIjXp+vYbaJvjHO8yS00tgospniYGO6WKah0U3Y8jLihy0yu03nIl0Z0FNMRGX+jTh7d45GjKbyIgLDo4gawvr6Bb3/3OzqYVCh2XOjN83eKQadTRQ03Hz62supqFQXS0ijP39eHirONNxa+if3DLeSzZSnJfFY/hnvGUC41xWkIBB3oDQdFkk2kmOWZQL3UwsFmXKpEEv/v3L6N2HBMB8ejh0u6v44dmxb/gmTujc0t8VjoIXaQOJBL9Pj4GI5SSczNT2BoKIJAjxe9gQCKh2m4gz5UrC2U22U4AtxA3bC17Lh66ZY2wbnnZ9H2Ab2eXrRzHXGA1yV+Yc1SQcWeQdNqQWmrikDDC9uwA4lGHPVaDr3+AfitEQxhCrcXP8DITD/C3gje/quLSO5n8MRL5xDy+bC+tCsOjSfgRrFVxPRzE7h28RGuXVzT3sD1yDVPfzdapVBx+LhB6FxDG53NrVRXubRZUr1JjidRQhKEuZdxfTxWoXIUId8tFhFGCcUOl0Ud/2zWislWZGfO60/El4/F+4XPIwSsM/42JHfDdyJZnoPInw2yOwNJbpw/w6KEgP1Mjdjx53J6NH4bm5zGb/7u70jYQhSSCQnMyFMotMyADVqm10g7CaIIjGNRo2XWtfk7UyxKFW2n4bSnI0jheJOFVOc1WU0Ar/kfx6AstLh/8Gwm97Gp53O5bag1MsiW4kJxGffitnlRzteweHcJmWwZkYEBecSB6F+pLjSK99PkzIQeg4HHzLAjqZnB0F2EMZfOCAGnmOSIsS21qvhkhwcJBTmPTU2JM5o82Mcz58+gUa0IqStXWni4uivrC46EBgZiQlrI1RkcGsCpsycwPjGC//DXf4fV9T2MT4zJJ5CICJFIqpb5xQKN10cRR2xgC0VsbhiFIA9pHqj8XNnIb6xvKEnjz//yn+DM+VmsPHyE+MG+3h/3K6KfLp9bozx5O7EhkKFnR6Eq9MOgpPVKCfu7+9he38Oj5U3RSjIZczbVay3cvL6gz5oEfj4/BUia4oR6Zaa8tbWpQjEoiwzj/SQTzZbhnRKl4niRAAbHsfkMiykX3NyvyH1yODQq5IhNcVOwGkW6g0ahcT0PR4a7uzua9LB4ohO70F02QkJ4CCiZfZkIER0JGPBO0Q3HhJVSSePF3f19NerKD/a49TpY3JKrRm+4xP6BRrr86iJL3GdJp6AwaHNzyyj+6PHWaEp9ygJz+tgxqTVZcG1ubIkr3GgyE7es2Dk1ZxyfMzKrJwRm9HJ6c3h4aLjBHZEKC2EWcoMwjDYAACAASURBVCxmaV8ktFzABYUnRqnJ66YpSLuFsZFRPQ5/qbgkFeaP/+svtplxViyUxKuiQq+YK+H61asYGh7AmZOzGBseFgeCH97M8SkMDEdU+XNWSwJ9tpQ30na3Aw1C6+0aqk0eHC60rE3E03FVvDwExcdhjhj/J9kzoXhzYfjiNSsmmkBPEhmsWeR6u3pnAyPjI4h1Ks1iOmOqy0iP3lwilcDa7QSsbSfOvTYHR59dLutE1ujYyzR3Gpw261YVJ+zqnU6m2NuVrcRDKZsuIWDvB61Z9za30KRaw+GW15U9aEWAi8HhQS6VQSlPhU9bocu9IyHxEfZ39rVIopGYIHC+PzrnVupZ1BqE4qwKBi3lqhjqG9Jo0Rd0o16uIb1TwszUvAwIC/THctfg6WnDzs603ca46ySejX0GjWpdxYd8eYxGG3XBWu3HREDOsvn+uguTmVI0/GTXywufOEiIuM5NYnXlkbgsg8PDKsJMsUMI22RWkSvCw5VPxWvEb/CaJZJJfPjBBzpEJmemdBOWi0Wsb5IfUcPJEycxNjaGi5ffx9Ub1/DE6bPy+mIALKXkk2OTeOLsWd2MCjauGR8kkk35iyROEk5ZbD02MhVRlL5bprgy6BTTAlhcmS6HB4GKrsfjI0MElpS3E7BNNSMLJhZe+hyJenG0TbWYnSNJEqs7Du9yHTYjWbaEKsQ8Hty/cxffe+MNIRbcnHWQdb2G7OaA53phR8bPj3wDrte9/X2TiRkJo+hq4oONd5A6zCB9WFCsj7Vlw+LDDZGF52ePYXQ4okKr1mgiU8rD4rXB5+jFzYt3FaX0wovPYW93B/liRmIN3j8cOXINsmtNJ5JoVhviVDndHsxMzaFUzkuh5vO6UamWUK3kpYB69slnZD58c/UeVrc3MD4bg623jpCnR07w5UINcyfmsb6zjd1kQn9u1ltw97RRyFQxMBlF3pJEvp3RJhyshtHvHkC+XUHTUUfLUkaz2sJM6Dz+n7/4JqqVFI5NDqprzmWbuH9rCYX0EWoUwRB6r5QRiwzK3HjoxCAeLOzg7q0tGV3yM+R4nA0dN/dWw2QNiuzdQXh5L9I7jdeSmx1l5cz9Y6A8/w3XAP9Ow7HHnD7DodKojCPFjhs1LS1M8WXk8l0LiG6RxuKehQvH6rwvjUjlZ/wwKQy79KzHBqvkAHbRK2OpIBSWfFY2EBRTdCwmjEliBb/2W1/C0888C4fNor2FPnN5xvJQmfu4kDKHr2xTiNJ13N27a1S0A20e9MuzajTGvZn8KzUcZuMQImQ0zWZ8SCsLFmZG9MFv8T224HHbcfmD9/DRh1cQHQ3j7JNnlBubO8pJqBKJDiFfKMkrCjWGUpexTVVx2yJVH3P+eIjRgoQjI2YUcoxILhlHSrSDYPG3f5BUUZLLZRQIzmJ76eF9BP0+HJ+ZRtDLsXJFPFRSTBw9fejv69c1oQ9gMZdFpDeE3lgETYdbthmNllXxLVeuXBEpniNARrgQmSdSRPT9gw8+VAFOhf3t27dVFBBl535BNJ6jSBa0d24v4PipEfzPf/lPcZRIYHt7R8UF9wW+VhYjjNKh6bIKVq4vqu6oBvZ59JmW8iXFTT24/0jTH3KD+BxcC0eHGWxvHuAb//kNWK1O07D5SQvhnn6gCDS324dU6lD3Dmk0RHeIUhE1YsFF6wfuQSxyabnE0SkLkK61CPdx7p/cSzmVoCqdjXtfX1TvI5E80GNyvCkFbqWs84KTDsXwaS+m8tCv/Zs86oHBIZ1Hu9s7avr5d2yQOVpksc6CRJ+jPyA+Ne85NuSka7D4oqWJnCpk/8OYGyJYIY1L11dWxfvja+Q6HxwewfTMMdl9lEoVxA/iYLFOWgRjvbhiOUrl83LUyutC1Il0JF4IFvo8b/g5UZDH98VGZGyMyvq8cVZQ5Jcx9BWX2O/FxMwkkvGkCknDbzPRg3wsFraWC+fn2g00dBEoq2XhQHLsiVPHMDM/imhfj5FMOl3i8/CD52Jgt02CGatImooycqFWr6JhqaPSruAolxLCxcOdgXOEKzUqbBDerMEqa3/6FBLCNhsXkQMRUFtthLxBHB6khE45XJRMUwFhRb3URvaojORGSuoWWgP4vV54nTbsxulPkkPLVcexTwyjN9KL9JGBT4PeAFLZtEKbM/GsKluX39VBC/JoNyyol1to1hkt4YTD4sbmw3XEtxI48dxxRCcJb7YwGBxAYS+HHebMTR+HM+jFfiEJi5cu7mXJn7mB93j7pGCk+WPigDB3G/4+N9y+IAKuXtiyFty6eRuTs2P6nByNAMKhqAzUJHltVNAb9KOvN6hooZM9T2HYNyyCJ3lXGhnoQDGjA27EKliJaGnuzlEKw24bQqG6M2SigVzYT114SiqRtZV1QdpUVShugV47HZ8cY7JoOCuNBoticmHMGJI36EcffyRy4OTkpAoJ3uy8ycfHJjA3P4dkKokfvvO2CqeJsQljCBfwC0Us5vL48m9+CaMjo+qY6NrL98ORJ7tW4/1CzpZZHxzdU5ljRABdewZTQHHDktxehHirDg2m2EshxXGZk1A6mwjGOXSUWIxc6RBBuTkY5MvYQZju/+//twlJJc9P6ABRq0AAt69dw3e//S0jYKDijUo4QdpGbciRB7kmnOfztXBswIZleWUNW3s7qIWAlb113Lh2X6+Fztyvvf4pLCw+1Gjk2WeeQl/UBB+zQXH4AjK7Te3vo8xxhM+PQr5jtBdicdWH4aEBkaPvLjyUnQcPnUgkiN5RL6qFBtolF0o5CiIccqXmmCYW7euEtXpw/8FDFBslhMejqDSySOXjKG43sHV/D/T+JSePI7+6s4m6u2781rb3cPb4U1hYuY+ZZ4YRHKXyuIbAnh/tShuFdguxiVERXpO7SVx95w7u3LguYURfb486x+GhQXz+tVeQT2dw+fYCjgoZRMeGwdE/N8kLn3gSP3z3I1y+vCokgSMHg9CQmMpCvfrYPkFFAkfRijvshApSKMJsOxdjafpQYNFK5/YOv6Q7NpRlhMbNrs61NupZHhpSIrIxZFRUB0LWzzE0t2mMc7Vum0aRJ64jkVX5XZmChfekRv6dokob9mMPoZ+5x8siQtYKFjUdvI60nXn9s5/FF7746xqZslgyxo6U+huVJPdJbu5sLkhy7xadsrmQWMTkLPKxlbWnxsJEpbHo4jnA10m1NveQLmHZALxN/RuX7Cs6xamlAUuroeDj99+/BE/QhXCfH0NDAxgYGpAK8drHtzAwNoKAvx/ZvTK2dmgW6UYkFtHrIcmYvmr84meRzxzh9u078jsT/6VaxdzcLGrlElaWVzA0PqkCppA9QoAmnuTzoCWUjPtrpK8Xu9tbiJBHEyJ5uqY9w++wY+n+feQabaSLhqT98suf1IHNHFUixCy8aVND/g0/s4cPH2B7d1fFELMAuyIhrj2OjYiY8L+vX78hRfC/+F//BC+99DQ2VteRZtNQb+je4qSH9z9HaTzEjWijrbQLirvuXr2Pd3/0HjY39vHx1ftoMxe4ZZA1GklzLMkCUJMiAH3hfqHjUu9ubKpp5t4roUDAL0sQPh/X8sbaulzQqZDf2tgysVW83jw7A0Fx97o+UCwmeE2Csong5CMh8QfDmMuVqkRRbHJoaaDEgU5MExs8TiF4j0T6+7UGiQxxrEaOFUeklaLZ541azynwRQ1ZsAep5IE+WyJc5GPx53ircNlx/+ZnHIlG9W83t7c14pMtBLMwvQz9juDYzDFYbQ6k0ymNQvlZ8PUdqvDkudnZp5stIdLcm1kYJQ8S+jt+lvzMWFCy3qG3FgEFk7sYlK1TpyszRZSI/Q1lJPIzIaIpUZjQ5Jb8ytjcj0+OwvI//as/aZcrBQwNR3XwkkTo84fgCtiRq2Q7c35DjKYpZ7PWwvqDLUGVqLeQTecQOzUEq8+CLCNK2saAkn4dPCDJBeAHSk4aM9P4xLWaGU/xhbDwYnFiEsLbZvxDI7S2RaoIFg8kFwc5zijSoT0Nr8uP3kAMueSR+EKMmVleWlKlS0XdwGgU4YkAvH661ufV3XjbPaiV6QHiULGYyicR6gvCwoigeg1uqw+WhkURNnw8Z9uFvY09bG/s49ipCYzMRuBknE+xCnvJBn/bh9mxaeyn41jYXMXBflp5WqSYTk6N4ChxiIHpHvijLqGFsZF+oUPZZAGzc8fgcdvU5fHG8bqD6PFEsLG+JS7FYHQQ9XwTpUQFW2ub6PX24r/69a/B53BrAdLpXiiPSKnM6TN+VKYwMYuPfxY02tn4uRB4M2yurau7mTk+jaPDNHa3dgXLMz+qm9tEmJwFFz/bbndPt1t15J2umZvjrdu3sL+/q26UxQlHfswYnJqahM1px72H93Hn7h05qRvViRexwQH89OJFzExOItIXwYULT6O/t0+bnlGUMoi7aojLLHb0LRaLROyYWWgONFN8mYKrm+quw4kmrkp450HFzcTR2dicnREf0w1Irnfr4KHNhAjR2jBMPpXGPLKCMKMRY5VkuG7ybSJ0zI42GMT1Sx/ib/76PxqfIaIDDhcCNE71B9W1srCcnJwwYyhGWfm8CPQEcXf5IVb2V7Gxv4fEQUocLsL4zM7kGiKSl0oe4qlnzqOnt18IMsNLtzfWMBQJiVw8ND6MW9cfaETz7IUn4XHRX+cIo5NDOHZiTrLm2GAUmztriO/siINQK9bhathgtzQxNTsPX4gdfFrr6u7Du+JL9Q8OwuH3I5PIY2thG/GVOOqNijgXicQhpp4YhX8sIEfng9UDTA5MK6ts4eEDRKZ7EZvvhxsu1NfqKCeL6BlgnmIdQ5ExrDNmJZ/G/Ol5HQCMHjlKpuG32/DZ116htg9vvPU2rt68jqdfeh5bW6s4PjsNiwt494Mr+PiS6SiNbw39foz/kCw5yEnsTL1YIGi9sNFTNIixAyGiJSf4WlV8D8U4dYotc+1NUoVsGrgXdThXVE+xiOEexXVHZJWjFXHFWJizwFE8k7lnujwT8cg6jvVd5EzyCxZRHAR1LBTMDm4Qre6XGqhaVYUID0Zu3xMTU/id3/uKlL0VjixZYrSAar2jYCSqyy7bbZXiSaaVXHtNMcS0B6nw03PTQd3k1ulA87qMn1ZnrRufvUqHdM+bwHC62Nx27W1sLLTaLexvbGNzbx19o2FUizk1XoVSU0INFgE2vxeFSgWHmynsrqfg9HhRrpdlKcBDfWJsGv0yUzYeR7x/qV4josUxVS6bxv2Fu0qCCIX6hHbwgGOW5/LiQ00KvMFeeXmRO8N/F41EMDAYlXfV1Og4UCnhMJNCrlJHuH9A2XQs0ol6VRRybKLImO964sRJkaPp9j0yNqbJCNcSx2YEI/b29rG9vSl0hqNOh9WJ4cl+/MF/+0VkUkdIJhOoFstqXv1dhX3AZKFytMyRWrlQwdVLN/DG19/GOz+6rJETiyeL2ycD0d2dLUO5CQS15ohQjY2OYXefHGmD9PP6cS15PTQprWtNcK8nJ5j2JaSssBggD43Xkkawxr/QWN2wIaDHFvcpfuYcjdHkl2Tu5IEZtbLI4n3BwoWjOflaed3ycuTKIbeX6zaVTAj/pCk2GwPjJE8VPVEfEzItlbbLrQKG5wHtbliQMZ+X196oIv36WdJPyDejaI3B0eR1Ma2EyTMEEMK9PZiZOSbOFB+LFJj0UUZmv/vxXZ0pUiLyuVmoRWIy1E3sx1XE87mOUimjDK6zbmFtUhNSyeKbgNDO7o6hzLDR7aB1RO6oticSRqFDV2UscRYbcRb1pFB1PvtwfxiW3/7j19pDgwPoj0bkGxL0+9G0NAT5UaJtdUDkUcKvLKTIl7LVKeW0ij/hDniRrWaRK+bEQZE9PWxo13kBXZiZnNELXd59hNRhEj3BMJx2N3wMdeUU0WVDuVlCoVxUhWx8NagW4kKiTBI4SqTRKLdRz0O5gQPRYVSrDeQzh4jvbQmeJqKwsbWNqZkJzM7NwB91I57cFqzZF+5BI+fC9sOcZJzhUSfCIwEQyetyEsr5KjKJnPKsjvbS2Lqzj5HJUXiDTtiDgCPQgg0uhLxhhIM0g/QidZDG3mFcXlcnYrNYWdrBsZNzGJkcw2EqiYPMPtyDNoDExkYTDy4/0q/x+TH5vsgZOBrD3PwZ/OAHb6E3FFLQqtXRRjFbQiFVxcajNbx29mX84ktfQCVX0OEh883O4cLuusVNVo07TQip5jQcKxYjvFG62YL5YgGZoyNMz8yI77a7syuJPyNqSO7nius6CnPToSqUz8fFqrOi66/TCc1dXFrEysojLXIpLhwOxAaGlFRPeH9h8YFuKJmA1ut46aWXRNC8+NOLCpveTyb1uXz1S78lEiQrGi5izu9VYHeCfuvNulSm7Jb4c/xdvi6U0nIE7DBFlBAj+rMwULzj1CsvsM5okSgTR9wM3ubzECLngSmuFy0iiNaRMPz4qDMHrzkneVAREjY+MUK4GCgd8ONHb76J77/5PSl0qDwMBgLaUFzkkrGoc9PrxcQa8d8xOiIyMoCys4qPblxBNl8Qori+uYV7Dx8qCYGcLJfNiZMnT6GUz+Nwfxd+ZmOiomKn1CwLtXj62aeRy5Vx+vgpRPv6sLhyXwq02bF5FJsFBPoCWHywiGq+YPxcam1U8mXQoLBWt8Du9MvbjfdmpZHHuU8+gXLThre/9x627q+j10enfRNhVCMi2e9FYNCt17y3H8fp+VMoHlVxsLmLE+dO6148ONyDPxhErW7D/Q9viks0NT8Jl8WG4cERtOw27CcOtE62t7aBlh39AT9e++QntH987/vvINto4NjZeQwMRhSHQlTr6s3b+Jv/8F0z2qWvU9sm5SdRKh4uHIHxfXGcwdGJihZ2mPI9YcRVWZsiURkWLzy4ZOHR9doin7GDopKXwY6VI7numLBbmLF4l2GtwCnmHdJ02Bx8WncdNMqMpY23llCkTrEtLgdRaSKoIslz1GdWnWThXSWlSPZUmtLTyqZRnrVtw+/97j/Ec88+gUKliVqTo/c2CqW6Cie+p6DHDr/LLvNocak0DLSaPcLUSybzk+POjrLQeBmRGGzVIS2zUiYYVChOoXrKoNtE0VhoEf3ifzNv0dJs4cGdO7h2/RqSR2lU6xYMj47iMH6IWruJ8clJoTsnzs+gJxzA/ZtL4k5xbH3/4Qompyexu0wbHRtGx8dNEVkpYmRkGL19/brfFfJbrqBVq0qVysYr1BfG2vKq4RL3hnHy9ClsbK4pw5GfJrlcJ07O49jcHJZov+CE+MPx+BHsTHNwuJFNHyEa6cfg8CguXf5II0Z+LoODA/KXYn4sUXceyIwEGxoZxtrqupBcjp54cBMd4dn4e3/0a3j62RPYWV/HUSaj/TASi6oYoihpfWkT62ubcHlpXG3Hez++iru3HpjCyOmE3+/B8fl5FVGLiw9VrPKLiDZd4blHM1qG+/iLz7+gfXJ9c8MoHjWuM0TufKEAv8uFap18NUNhoFiMvxPlzZfK8kxkk0AkcnBoWGuZvC6ul+5Yj/umKcAcooPsxQ+0v1GByaIumTgU3zfYG1KyDBEtNuk8U7kH8nciQw6XG0epQzU2bMpZAO3H99WIcm9UE9Exk+YeJW84u03GzgwUZzGjoHU792+3mnWukbNnnhCwcu3qx7h3/55GdpxasFE3I22z7zIurT8SU42ztbEuZJD3Gfdz7s+8H+jlSVSMZHruQWyItd64D3QEVWyeWMBzVMyxZ3xnV8/VDd0WemwBIpE+icT2tncVWcfaxPIvv/2HbRLFeSMZOXFLmXl0iifPhQctNwIRIi023WRUPTFlnYuDM10+uXGjhboH8ksqxaqQKsrGZ3uPYWVrCRVrDb6wT1wgS5sKMcOPsDjaqFlpWdBGjRwmzkbrDWTSWWX98SbiWNNWc6NVthoejcuhAOrkwQFm5mYQ7u9BmdBkpYQ9jmXqVSmkgr1+eH0uJHaOYKnREdqFRGYdwZgX4eEwdhfiSG6kMTBpECsalJZSZWQOiqqqK7USpuZHAB8d762IhQewu7Om2ToJxrMzx3A8PIGJ6BhigzEcZnJ46933cf/REpqWOsbnRuHwc2Mv4P7Hy6iXGpg9OYtsNi/X2skZRpDcF5mTirnJmTG4/YzzMTEDtooTT/W+iLmBOVSVH2UQK9647F5MqKYJllbop6TbZnRhUK66IFZyQba2d4REUvTAm4foFscRJNf2hEK6yXi1WaywkOE6UBApgdCOp44k4J3A50TyEMvLS+qU5HfCg85PG4Ea0rks1nc2FTJLH7XJ4TE89+yzWN5Yw9Wr1zAQG0CwvwdvvPkDXDh/Hr/yuc/peVgkdW9YdlxEcUjsF5lfYdSsMI0JKd+z8SYyUK+sQlwGndJsnOpEHgr0WaJJqsMoVqhItXcJMzTkU5FoF2HVWGFw9Og2m0AnEuWxR5ck/hRzGOIx173b78N7P72Inc0NFa1yMabPEhWg8vKpqxDsGq2a6Ac3+sZiSNWP8J+/+20sL63iK1/9MloOO969chG1VgVnJ2bhbJkxLTcJ2kAEIgFY3Q6Fs+/s7yIyFBFx9tzJc5g7fRpVexMPrtzGwyv38NQnnsTYsQm4rQ6UUlnUyi242060ahUMDQ/j2rW7KNfaGJ6awIcXLyLa34dT50/iw4s38MFPL+NXfu1ldfPf/dZPMH9yHpFYPx48uI/0YQptBhpH/bjw7DNo1Vo4MT+HeqmG1burIq86owFULAyRfoTFq7dx5vwZPHvhvK4HxxrvvvMOMrWyshzDoRCemDsOPwOzGd5NOkHbjmq5hu2VDaBZRcDvxMUrt/HR7YcIhnoN/4kChQYPBocORaIBLNzLxbwxamyTmkDPNhKI6XdV0uHF/+ZalyJKXEZDWud10abYMexlo8Kf1aZMZL4TKCtRhtaGRWqkSrlkuFkqpjq8r04BZygRxstKiClRCKkC2/I+khpRhXwnuYDFnUx2TZQXixkW92a8SH+8Kl5+8Rl85Tc/I5TF4vSh1qTrPR/XkNt5H/JtEc3QQ3dCrGVz0ok44X2swIWOfQV/zFimGE4iuatsPLqIIBslMy5tdQoy41/otJPOUcb/9X9+HaVqXTZB61sUGKVQymXF5Tl5/ilxmNxuNicleIMOjRdT8SJqbQqSdlFI0vn+BO7evYOlhw+FtjBdg0pd+l7Nz80iFo1hZ2sTwd4wRqenUatV8PZbP4SdjVythp31DfRFI3AzK9Dvw/KjRXzypRfh8fpw+8YtjZuZcReJxfQ9RuL0BvyI9vfrs1jmiG1sDP6AH/tUnoX74fYyj6+lA5jN/8DwkHhE3KtZ1DPBIpPJ4Ymn53H2/JTQNY6jBob6MToygq3NbWWR7m0f4Qff/xA5Kq19AVkOcKxKNff0zDTuLSyocKE1EGtujoFZ1HEfun3jpvYU7t1ESbj+RoZH1CQSCSKKzkzChw/vq8kmkb2fnlpcex3zaPJRiTyyqSQqz9gmqic5VpVfVac51RkgAZJpUjiZ4DVlyPVBPK5xGl8TCzoqpFnQsulgUcP1z+chh5J8XTY75HYRYWIjRwSathacVqiwarQ0TeE5Q64eDdELuZx8HVmUMeOQ9wlfG485brwssoyJ9pEmMqTC8NNi3jLrCp4DFB6x0RsZHNQYkkWyy+tTAcVphSHO2+Hx+VDM0/0eGBsblUEqhXFGbcyf41SESR1BjIyOIJVMGasjIdutjq8j6xGb1irPJwZLs2DjRI9IHX0tqdi1/POvf61NvyZ+YpQo1yst5DK0prfLboBhqolkQlYF4b6IKjluBKWS4QPRfZqcFB6uPFRy+aIOGUvbJp4KXa1nPGOyZkiX0lg9XEd4sB9DhG2bDeTSRY13HCKB51HKlHTR4slDwXDMfWKIdHSAnW0T5XRZlvp0iR8ZnYKj7kN8dRd9A2Gha/lMVgXJ9Z9eR09PGKefmUO+Sgt+WgC4Ee7tF8TYbtuxdHdZGW5zJ+dx/sUn4AmRdFfH9uou0nEGGbcRDHoRGepFIBZU90tVZPEwA2fDjc2lfYxGBhDt6ZXT9/T0OE5eOIuPbt1SF1631ER25ybAc31/PQ5L04KxmWnMz53E1vY2fvre99E/FsKZc2fkhyI3dZY75CYV2yivNvEPX/stHZa8PjxAzByYSpi6UEEhWeq+6YZdR1WeVOaX7oR2S34hrORp2MYukeKA7c0tHRbsMoj8kMslryBYZcLIAkdFnIptM9bQZi2/qQZK1Yq6oDgPVhI8qZah8Sz5BBVGgxRl02BtAs8++bQ6lORhEgtLSyqkT83N4vq9e7j/8AG+9tu/rQ1PSAvdmOt1E/nDrKpaVfwAjkGNM7V5W7yp+GcRmRnZVK0ad3chBsaZ2HhomQNNqJJuHsPzMiNHbhJedXvs8ijDJtJFIqiwhU6h1X0s+W5354lm1qPCXzyNq1fVuWk0xbDkXE4EbXV1UjUa93sWeXaHRxscneAr9ja+/cPvK5pk/uwZ1G0kyNZQz+XVxa5v7+KDDz/GibOzUm6V6hVs7G7C4gGmjo+hx+1GiEixq1+bcr50hMHjvXBYbDh36gJa5RZyB1l4PSFYm3asr6yZHMp4AsnDI5y98JQ4Jbdv3EYinsRQfwxPXziNz33xNWQLVVz66W1sbm6LbNskQjExIhSs2CTiSSfmGkaGx3DzylX86Dtvip/TNzSErf099AaDaORrGi94nBaMD/bimZdfx8W3f4L1HcLyTTx34RzGhqIqAFtBPy7dfYgH1+4jG08i4vPi+NgAJk7P4wcf3cGdpX2Eo7HOuM+MDFkYU0HFeyObTmltM2qH14ZokiF4GzYt1wG7c+493SKoS4TvGh92s0DFderEgrQ7HTWtJGSbYqXRIvdNw+Hioc89UN5rygE0al0tERZVKuZ48BmiLBeWZOGdL4N+dUxz5fFmvrqjRBP0zMKniaGBCP7w9/4BJkci8Hh8QvW4V7bhIEZv3mmbzRp97UyRLwBuHgAAIABJREFUyCkBf5n7mL8TSbNq36iSx0mrCvEvKQIxflp0medtY6xkiGjJVVh/Rw4kXy+5funEIf7sX/4FLB4fIrFBbN6/j6jbCn8oiPhhDjaXC72xAQwfP4FWs4LVRwtCn1aWNmX6Sb4VeTw0iCQhnqMqFpm3bt7A3PwJXceFW7fw1a/8F7h/+wbWN7bRIsdmeAiv//zPmQK0WkZ8d1/JJJnkEZYXF2VhQ2RlZmZa1j4729s6106emMXG5g4cDINnNAy9mdgQtsiXs2Frc1PcYlpNkMjtdXs1uuJWsr29pdFSq2XRf/OA52d0+uwY3vvpR1hZ3UJ/Xw+OHxsUojY3xwZlBD959zoOj1KKoWOzyOJoaGAYQ8MjoleQJsBrTfUb8QdfsEd/Xl1ZfeznxtE9kUmu09GxcRUU62tr4jVxGkRVLV8LpxUW2mscsnALwUnfLo9P6RxsoMmLIiLHUSD/Ae8b8knlpUVLIvkcHsoCg9wuemgd7McNMkfun8enholf/De8VuTZUvijkXE+r31exQzXps6lzkjda0ywyYGLRaKK/KFnF39Oil+GkQeDGhGz4GWzq+zhWk1KSTZGio+zURXYhF/vK4dgD+P3wnKMZwHGZppNAN8bvwhAkKtNVJv3KOktPGO2t0hFMCkJvDlYxLFW4OiU7yseP5CilOgeizACGxrZsqi00UOvpsKKReLm9pauo1GSmnOBny/PE8ufvfHftMm/4miGI4fEXgqtugXh/hD8PZSkMmuODrBEs+hJwvgFpr+Xjelj24rBAd4YNSEk5WJd5PRqpY6jeA7FTBFPzZ/EC8+9gFQuiY29HVx89yaC4SBOPTWrxwiFwrqYhXwOm3dWUU6XEJkZgsXXxsT0OMghI1TJQOrIYEyBy3z8fLqGVhHI7GeFXA3ODOEofigTSVujLdf6WqOCho3xPMzoqqmT50ZYLrSQTWSRSOxiZHzM2D/YgVA0INVfPl1UR1dvVMXJiU4MwBf2w1IBUotppHYyyGXKCId64fM4Na6w++zw9Ll1mEpMZCcPZpxaJDxaWMb1H1wX5H7qydOIH6Rx995DTJ0axvkX5tUVFLIsAFvoCYRQTlXgbvow453Bqy/+vEw0CSETqlQxQc4Fx4NEd1hkkfBep3rTGGxSpWb4JyYbML63KxibkCsLUHpnUbFExRwXqG4cjQW42Fvix3F8yMOIPIbHPJOOgkmLt14XRL65tdmZcdtVYGRZ1FGNUq+puAv5A3jq7Dl52vA1bu/FcZBMYnZmBpV6FRc//BDnnnhCpNb5+XndUDykWDixK2M3xeLdy05ShVPn4GIuolSJJhyXhy6fU4G3ROI6fBcz8uOha0jzsn1g2HcwKP4YDysq0UxEhUEPjEM8vZHMSJSFJJERCQJ0YBuVGXdfWWJUK5JTLy897BCOzbiHCIPIr/Lx4mFnV3EnngvHlXaHFDRVlwVvvfMWtrc20dNHP7O2DAdZJFy8+J78XBjzwM/l4DCJdD6HweEo0GgjNtCP6ZkpLN5dlSIoMtqLUiWHkD+EFz75Ag429xVrk8tk0GxasL2XVJHVGw5pVM5D+oWXP2nGA9sJEdRHJoZRqZeQzaV1ba9dvikyK1EvdqxcI1R7jQ0NC9FrWoEf/fCHslhJxg8wNz+vxzlUwLwdid19Y5hbyOK3f+crWHvwEEe5HLZ29rVhcYPmGI4cmkq1odiuo0MapzZx5olzOMxXcPXOQ2wfFJSHyg5Y5qDiEdGxOY9CLqtRG0d39LliPAqbJY71Gp21xE2U79NC/xxZOxjrDiGWXRf3bkEumxCa27aFeHAD5UbNa0d0hGuZCG43QJroADvmLudLhPyO+leu2wp2NtOBrpOoQWa7hZUh0v7MO14Vk9ab4oDaJmaLh+FXfuNzeP3Fp+DUuI+eYUYV27Q5mbqug4hFpqgRbXPgVOtNWLi+tT+xACX3FiiWayhX+NppuEpFHKsBE+dj4rFMsyZXeB4wVh5INIa1adx16eIl/Pt//5/g8PowNDqOkVgMh1sb6GHyg8cj9/VMvYXJk2ewRo5NJovXfu4zyJXyWLhxE5ZGFcVKSZ8/0aZoNIL11XWp9uh2zgxDjnHOnT2rSLj/+2//FrOnTwsNYrwNG5qh0UG8+OlPwWlxg5Fy5PlQfZ3Y2xd/KZXJ4PAwrde7trykvEuKSYhiCJ2p13Hm7FnUK2UcpdLKq2NRTqsaqqVpOkmEhoR3FkkmKqwmE+dsJoVs7gA727vyogxH+hCJhfXv6E9ptRBNIupYwbHjs7ouVz++oimC0+XRaIuI98yxY9jZ2lK+6vjUlBAkflb8nD1uj+5fov4cy3K9bxFBZ6ZukcHPDGIOyjaJ/o77O3vam2lk7LBbFNitw99mlP1dhSDPDzrqE7zQ2DkYUCFErjLPevKbOKo3sU2M9OGEhGILY/fA0Wo6lRI/mhxQ3o8cDXK0y3VK8Q9vHppks1il4p3IXXSQXpt+bKxsGlV7qyVhQag3JE4W7Rg4EWOUjs4AqiQjEfH9aIjN/ZSTGLruE5kTuV6NjbFEYaFMKkk32zY2QBTTo3XFa8fn5HsXu4AjRI9H+zQfi9eFPlo0eOV4VkCDfLJIMTEejawjWLjy/bDIpTVQtcb8R3JCjUedaYzqGiNa/vTrX20bZ24iVFURD/PZvJEkUtrvJsfEpYOXyhAuPknn7U7xe1j1Eeniv0W9ieR2Aq0qka6glDA9nn6cnj2BdCaFdC6FasOCjy/dQSgcxMypWXi00TdFCs+m0miX64hvJnDyE6fRsDVUmJw5c0ojwVW6amtM5dHhtLm8A6uDh6YdTovTeOPUmnJOZvyJ025TOjrlw8y9srqsqLdr2vDpv9Go1FDM51ErtuC0uvUa+0Z60T8U0Qhqby8Op4NwN/OcXKjm63BUgMW7i3D67Qo8rWRrmBs5rpDrdK2MbPFQxo/8nAaHY4oRaaCOnfVtHKxR3dCS/9j2Why3bz3EF778c+iJOU2kRp1EOht6Az3o7YkiuX6EC8NP4cyJM+LpGN4aTUolp+oEJXOjZlFV0QLi48tPhzwPhegChRzDOcuqurtkQ25i3IhIMOSBzmvNAqCrxKK6UcZ5HUKslJDdTb+D6HDz5iFMZQpvatkogDdFDfkiIycKgqZ5szC6R0gcqJCqIp5IqOijdPbmnbsa+/AGn5ma0CLmAeXrGKRygwv3kC/hN8gQxyh6/yaMVET1jsGkDqUOYbl70+nQUNHDsY7hBRgEzmRxGdm7tRO4a8hoXf5y14dLNJ+umWmHqyYncf6PG4rDIaQ0mTgw5nwi5BujVELULq9HyIO6QnnJmdEX7x+Sbm0+J96+/BNsx9f1Whm5RBnyzvaWDisfDf5SLJQoQc6AibNTkxMI+UIYnRrBzZt3ZBrMzWVyZhLR6IBMG7NHh1i+t4CdnR189hdeQ6Vax9LqNuidx07t2PEpZYoyxNbrp4DErxB4qpz6+smzKooc3Cw1cWz8uLiZ9x48wEC0D0OxGArZDEJ9fbB5e7Bw96ZGBIVyFqVcGefOPoFnn38aAY8dsb4o3nnvFm4v3MOLL1zAxtoqPIEgon0RXH7/QxUsLADoeu0LuJBKJ8XP4Ii92XZgaXEV2WoD5TYRYlPYGkcDIpyGs8eGgJwNemVpI23WdIjxkObf83vkEypvk9lqnbVi1mUXQbLpWvJxu4iURo2d4p5iDDZlPGSJ4FMAyzGF+FfiRRqeVtdnSo2Q6hRjfso1ZPI9OVMwdZRplExBw58hTC0gurMIu95YXDf8WaI3Lz13Dr//W78Er9S1RmYuhSXRZt4bUt4apS0P81rdjCQp2KAgSSMkqXIN0sZRUiZfRKtpVMwcDfMFGXNS5r3xj0S9mOFmFaJlODYO/Pm/+gtcunzTqN28bjQsdpw9/xQq2ZyMPV/57C/ho0vv4/pHl7U+5S/n9SHUH8GJs+dw7sxp/Lv/5V9LBUZk+dHiAyHwlPszX+4wlVG27akzp7GwcE9c4Fc//yr6BwL4zt98F4sLK+iPBfHJV5/FylIcp06f1ZiX8VNnz56B0+6Bw8ZomASSB3HE9+JCH2h0atRpZdEb+OdzT5zFzl4cs8eP4VMvfgL/7i//dxWui4uPlARy/skn8PZbP0IwFMKx48eFKj1aetRBbFrojfQLbSK3jTwrfnY8hzgKI7rF63//3gPZq3BNsljhlIgjS55fHCFqrdkNt4rXgvxIGj3funlTYAeNpjkNYaNAXhbNXD/16qsqCjY2N8QvoxkoieF9sX7te+VCSUgNU1O4FzP4mlSSWGxQbgJs8FjM8drQwoC/M5hcJsTkAXbCmnt6e2XaTASU0TNM+OCvjr5Xe7RsU+x2DJFjlT4S4NHfHxbKLBVjtYZjp6Zw4sQZxLeTSMR3jLir0VIxSx4v98Wh4UGNJ6nmJuI5MTklft6DxYfaV3nm8lxTFFXdTChM2gwL9qiKV64/7q/c67pisa5ghWatvA5EzsYnxoXu7+3sPlarG4SZiQg2WX2wKSPHm8HdrEHie3tSlYoOoO7bTFq4t9A+ic7w9KskF9XyL771+21yWBwOQtNmZs8bkSodzhv5hsq1MmplGvzR0d0qZ3WOtqiGkNoGhojKIN12nUhSVgtkeHAYfk9IflErjx5hd2sP0dggErtpnDxzFhPHppDOZXTo8AbcWtlQ8dMTCaNqqSkLkS+dc9x8Ia0Oh4uRm0V0aBAuN5U/9L/Kwg661do0egr6GL1TRr1YwVDPEGqFFq5/dAPJTByTT4wgHAtplHdEk1SrFzsPEyhlyzj19CycIafUlZx9s1uIxSLIpKu4/t4D7CztY2R8EBPHh9GyVTA2E5XnGB9jZJhcrCB297a1SfTY6UdiwxEd4Jk9FwrJjPTg4EgeH62mFfUiUUILosMekUBbdSu2l/bE4zrYzyPk7Mcf/PpX4bczKiKvVHde9G6VTqNSg2o1VYgqy68DrcrHR+MTq9QrDOrkQUOYmV9bW9vanGUU5/UaZ3UHRQ4WLV4ieV15MG8MFXGCTY2MnM+rkUmdSpeqgsX597xZublQUlupmdEjv8eNxii6DJGcRRrn4OwGdhJx3FtcxLmz51QYnDx5Qv+OiGI368qY+xnvFb7WbtinbB1ITu/8r0tuNnOXjmu1/MA6MnYhWj/zyOrMWfTjxkrC+I91xzbG8sEchAry7rhlcwavUF85ikNFCrkXhVJBnagsUcgXk3qNXDGXCi3yO3jPaJylcU9bBq65agnf++gHWI2vgKDZzvou5k7PU4+iPEBGsNBolP5JLE6oaryzsCDORLFRxXe+8z309pqw1bHJCbz+C5/B7Zs3cO2Dy0Iozj97AZ/7wi9rc93fTwrlYf5iocgoF4Yol+D3ebC+to7BsTE8fPAQExMjeOlTz8mWwe3wYHN9T1wyqgU//for6pzZyd6+/wh3723g+U+cRyhqw0FyD/aaA+Fgv9Q9JFhnswUcHZUwOzetNfrxx1eEssb6I9pvxqaH0ba38OyFZ7F8b1GHB+//MkUvhbrywq4sLOH6wqq8dfihU9lE/zWi6ZWSiQgh0iUUthNTJXI5ERgZT5KzRfTGFFos+HnNWXQztodIBfcimXl2st74PETDjFLPjKRFIqcpDvlgpaL2RI6c2el2CzZW6sZAtPOrQ5SXv536JPM/jepVJJnmSeIWSYkNEm0KMYPIirMpfk0DfeEA/vj3fx0zo1FxQPj6ZGfB/cDQGDv2FlYTfeILIhQmzcP4atFTjegWDyOiITx8iIKnc0XxS4xJbydqR2gWD0Iqga1SzBnUkMrADP7tv/2P2tfJm1lZW8PQyBjGJ6Zx78YNiSY++8Xf1IH2/o/egrXVwOTYmJy+A30RvPoLv4j11RW884M3RB1gdBUTMdpNqsDY/NgQT6Zw8tRpISVEfHiNXF4XpqYnUS02kEqlUS7lFZkWCIZx+8Z1FLJZvPq5l7XHLN5bQ3RgDC+88IKIyuSA8mtsdBzLjx4hvr+HR0tL2N/bw/TUtOJ5Xn75eTz/1Dn84R/9Cex+PybGxk1hFt/X2mTzSISE5xH3VKYYrK2uihhPtIz7YV9/GIMDUaw+WlYTxpFcOs20kzampqe0lh4tP9J/0+Lg+vXr+ny5b5L+QWQ9Eu3TxIekdfKRlZLhcopLyn1VStd6HT39YRHyid7tbG5L9MQC7dVPv4bLlz8SZ4r3N9eTz0Pz6SZ6e0JSW9Kolfs7x6wSeUh1Sh6TmSrQj4qkcRYrTDkhpYSIFx+HUwrdG4yZstsEXHCfZnKFrtfOzuOGhoUNG04+z/knn8TM9Cw+eP9dPHxwTx53PCMVYdNqYXr6mBp2rileL6JdBAa2NreM8WpHXMRCle4FLBwJ7tAjjK+f/C5SkVgIk8/MdcBxIu971SakLtUb4uKxaeD+TLBHfGTysxTLZVTEkXA/WGDu7e+pcBR6rH3DpXuBhR5rBRZZmaOckDquCSJifA08Fy1/9o3fb3Puyrkwg48FebWZcM8oGx7c5DO0UD2qihhXtzTgtJrsOUKJR9nUY6dmvmDOTZVZV2vAbXFpU6Pk3G3zCF7r7QvBZwtgoHcc8XgKV69cU+SB6QD5Bi3oHWIMg7nZ3X6PPqRiIa2NlT0WFxmVfeV6UZl9Xk8A9s6mEF9NycyOvllUDB1sHGFjaQvxnThOnT8OV8CKQiWPk8/NIhgLILWawPTAMb2WXC0Fq4/nqk0mjZH+PtRaJRzspVA6bGDp/o44N4MTfdjaXceZp+YwMhrDUGQIe4k4HL20jqig1WjDWjcEXEfIKSSPM1+6wA/2x+AKuHHvzjLW78RRSJZw/PQMRuYGQNQ/lyjDZevDzl4ex8PD+Pzzn0K9SCfbkgotQ86m6apxKyYpWwT4zuZIpRHnyEQoifrz33HjYrdIGJNSZi4+ZnixYCFiyWKn65LOx2WchGJGSKDUmjBjSL03Ve9c6KYo4fXljcHfeXARBeC4h/l8hQIDxzmCoI2CWeDsEMxhZoJt+fPxTApv/fhHeP2V1zA+PCQIm3wvfrkY2EzOAZ9V0LdBpvira2bHTcE4vned3c3P/oyjQwTMxPEo1LVbhSkS5TGWYXLpOsavj7sUjR+N8kzkSJtFhwY3csYXyZuFJGeRQmkMGFRhxeysLopCEr5BEOzamOwufq4dY0y+Lxvg6e3BX37rf8NWakNRNTT2JApL0916sYFikbEk43ju6SdRpcNynlEih9jZ38fIxCgeLS4hEhsQMhQdHMRhNoNvfv0bEpI8/YmnYfc6ce/hPQk40ABGh0dkFPrmW29iZKAPn/+l17GxvYrNnX20rS4cHWYxNBhBKOiBDRTLQLws8mIYB3Swm1BEEBU4JDOzcD82N4OnnzmLHk8AlUJDXA2OOT0e41q9/GgFY6PDnaKihY/ff08u2cFwWGM+ml3On5xBo9hAq2FDbGSc1GsUckXs7Ozjuz/+EIlUxqAEysB063M3+ZgNwwVhGL04HVWtPRXqbg+sDps641I+1yl+TFMpFJcFD9e67D3YvDyutY0nesclnsHN/DuqqLSKiB7VTMHNnxOPT7bpJk7nMZ+vMwA0Tuo/i8sSokaEq8PNEkqtoGmuS34GRLe6yJbJx+H4UKhzs4Ff+PmX8A8+/ymAB4MCpLn/mwKpE0UoR3mivnwSjonDARq2euD0EmXtgc3h7fhq0X6HLbnh2xA1ZAPAg5ZnAKt/vn4SuC0dQjVR/48u38T16/f1vNu7O5iamhGHbfX+ol4Pkd1qqykie9/AoAriw4MDjM/MYHhyGu+8/TaW7t2VmIENSIh5oQGvPJOWFx9pRPbkMxewvPQIq8vLGvGwAZRqvdXGJM0pB2LiR3JtcjyVOohjMORHvVzEys4OKk1gdHxKPnuPlhZlKTA1OSWlIQsCFowam+/tilLB9/K1r/4Gvvutb+GHP/4AdrcHY6Oj+lxJhaC6WDykZFIKbu49dDenvQrPzHjiALPzc3IaJ9p10MkNZFFENdv4xKQUwCtLSziQWScTJPwa6XGfmZk9LhQ5kYjj+Nys9uqN1TUJCrhfDQwOCFxgoz02Nq59jegZOYMU45QLRZNiQdFSnYalDnzhC1/A008+hXTmCPt7O5ifndNY9crlj/Hh1asaNVNNSJU4R/kMTaffHJvq7d1t9HUa9XjyQNeV1gfdxBC+f9IUmBJCywtONcjJ5DrqNuREGDUWjkWFaPFzptEyXzOVhBzF84tFPu1weF1Jl2BRS+4ZR5SGxM4Ugo7dgtMptJqfG9cPr0eWZw6RWwvtTZgeYlzxCSjwdXLcR/smem9x3+o2W7w/WN/Y2sY3knxi0WCyWZ0zvJe5t/AekDJfkmM2RnXZJQ0ODOj1EjHk+ceCrmtaKorVv/neH7VbLaPoYvNHQ0Sad5Kz08y3kNg9QjgWRC6VF0oxdWwSo6NjyJYySOZSmgkHenxSCoq43uEF8aBXCC6LNmcA05PTghjIo6D7dHwjhVvXFmB1W9WZsHljVM7m5gaGJ4Y1uqBPxcT0JCz2JrL5nBZnyB/UIm/aALvXLU8Nn8ePAInkBxUE2uSPAIuLK1hc29AooVVrwEdCY78fLVtVpnrDYwNSa0UDvYrGyTSysPYZJVB+t4Zmuo3wkBe5/BEqKSAY6sfHH9/Wh3jq+Vn09AfRtNbg9ToxPTqFo3wKe2nmGzI7rYyGowaPn6ZqbbgtHvhaXniadpk+ZjMljcre/dYV3P34Pj79q7+AZ37uFcSmRtRhtO0OFCoFRJN2zLoH5GhsuHH0PiESZIJqSaYVCb7V1ubWICFXm63phHmU0weE8QHsIvjFBck8royCt20y9KPDtNCVTpwPP3t2XRwP0+SO4wzeWCwceKBofKlCqyHlI53qRcInj6xDPmQxyD/zZjNRDm4VRzpciIZ1vMD4flKFAt699KFiRX71Fz+v13r73l3Ju8c4cmy2hWQRiWJ3I76W16vRIgPH6e0jNWHnv7vKMRVWnV8svGSLIaDPmEZ25fiGMG8OXh7iPJy4iDQhJDGYNziLUm6kymMkossDjaNtw2Fkcdq11WAUhTcYkOcOR6cGNeB4x2ZMT53GUZrom/h0vHf8HtzZf4hrC1dQzVcQ9AfER7h25Sbu3n2oDWpoKKoNgCqnuTMnNUKaOj6HyYlpPLh+G5sb61J60Vql7nbD5fNJVr+xuSJ/oanZGfh9IYQDvSpKFxbuoC/owxe/8Ev4zre/iaN8Bs+98IIMJadmx7Cf3NYBOxAax8bajmTtUzPHJDU/PntcXezBwT6WFh/ATUuBgAvRvkHEtw46Hj2m254+MY++aBS7O+SKHahjZBefy6TV8R3jSAXkCuUxf3oODrtHqq6DeAoriyu4ffMq9pMppOtWIVzNOjl5RGUYNl9XEe32MUvOmG2aa9k2yQKVqrGolXqPIwaDfjHui2vGeOQ0RPQmQsVN3EX0UcWUaTLIrSF6QaRXhT6Re1kymJEdN04T52EMPc3Yr7OeOhYTZt13A6rNWK779RixUlRPV31o3Kfbf8/LrcOiF7LFz3VkIIJ/9Ae/gbGRmEa6ctYTYmbGldx7uRdUO9Yo2qvtyvuWLQE9wmx2rxzIxduSApLjRZeuLfcxPibXt4nsMUR6G1MUOirab33zR9jbP8TN27fUfP/y538Ry4+WUMwVkNhPIBYb0Jh4cmIcA5PT2NzdU/yJxx9Aud7A9sY6KkVGy3BCx2QKYwA5Pj6BpaVVlEoFFR7Zo4z+HVWYQ4PD8nCi+npqehqb6+saM/M+JfLAA32gP4xiNoPVtQ1Eh0f03paWHpBYqtem3MM0eY7DePGlTxrqTKOhguozr7+I937yY/ynv/s2Xnrl5/U5cQTFNUCUiGh1997mHsx1RF4W9weS14WqMBCZCI6Dzvj9+hxu3bylxpZq87XVNeTSWZOK0VHhEZ0ZGR/Vv+VnyKKAiAntL/hYuWxe5p1E1bjfT0wTfUtr7NdVRZNnxHOSr5lZgYPRKP70f/xnCtaulCpIJvZlvbO2sipvMj5e8iiPhYUHsufIFfJqHMPhiArfZIrJAwU4rAQ4fBppqpARslpTMUISPJtLjtJoTs3Xzz2aDTMR5mg0qrEyv0itIGGc6r2eUABPnj+H5eVVoavkCh/E94X8nTx1Btvb23Li5+fKQtiowCnEquPUqVNCoBj6TKCAZwaRNj5/q264kIYe0BZKR6CDRTL5nNyzGaUk30VG/bFZ7gbJV2uI9kfE19rd3dX7Mwk1RpHLe5D3Nwtjvh7WKKRW8bnI9xNZnwiWzhtyIs30xPI//PWX2zaL4ZfwYOWhIHPIQgO337ovROjJl0/j9POzipGhVT0vwM7BHux+OxxeG1LphGSrJLL19URUJJVzFRn5uWxuOFsBlLMVHCaOAFsL1XZF6grKxW1um1K06dzdG+1F7jALG5yoHZYwPTGrXClX2IGau6IPiHwVvimiNu5gEHamtZdr4pDkNnJYuvVA5PZ0IQt4nFha2VSOHNWDfua2hRx45sKTcDSBw90DyUWb7gaa4RYy+SwsLSu2HsZ1oPeOeWCr/79UvQeQ5Hl5JfjS20rvKivL++qu9n56PAwwDAwjgxVCaGWO3Vi5vVPodHs6SbsRWoWCRbeL4iSQAcEAEgiYGRjGMqbttK/uLu99VVZmVnpvLt73y2zYmZiInu7qqsx//sz3ve8ZDSxlF2DWovNABOWiKnIMVj2SqQRK1SJcDoegduQvMMqEvk+FuuoGbSYruvxd0JU1MOq0uPjaLazPJGGgzcRGHKPHRgCfCdOzC3B6wxga7cPo0RHoqgU8ZDuJtiJRsoJ8WByHsHtm4UKoU/mMcXSieE8UDMj4kDYIUpgp6JVO7UQqiUCw+ieXh0ggUQRyDWwWkzLjrJNcXkYun5YD1Wy0CMLIAktm4T/XjfPXhLgpNyaixsuKCE+hwE5H8VXkcypXJWuMpCp2PESKREVSoeqLCFQD+Vp5wfXVAAAgAElEQVQZN+7dla5mfHBYRogvvPEKVtZW8blPfRo+p0tiZFhsSXBn02Fb1IEMi5W4EXIJbTIGkqKmeZXJxdsc4yj11M9csvirVpHVUndxg0oH0rwFleRdkeH5Hjhu48VKjywhDtPuxGCUsWArckGiS/R6QTS5fnkJi6JNpP96NHQaQbbIh+IFwJ+1F49jKxfHZmwVTptZUEd20ovzS9hY31Y5fSYTDoyPo6O/C+kKTYbJZavg/t1ZaGoW8ZWx6HUYHR0WX5nvfefbMja2EC3y+4QQnKLVRtcADoyOwGrRokxZtNGARJZB6SHcuDGB/rExrGwvoViL4fjJwzCWXKikNWJc6Qv4hKzKKCVSBx557GHYHA5BmKbv3xBFJZWLVKOZLTZMsSPNpOVr9nZi0vjIAUf5el83IUsZ17RTgRTbEUk+328+q2JliKqE2wPQGsx49eJN5It0cFZiBbFfYSFVB3SSf6kOYlETMrdQZ5T1QXSL422O+UpF8pDU2msVOAphZaPZNALmnzcRRzaHKkSaDRT9eZjpapWDWdh2rdGf7DsaiDYdbiW1gUo9ZRfRajD4qluWEvy9pgDxZ2KT5rrjZc6C6eftF+R7tP4OkbZyGc986GH88i99UARIfE28+FlskcSuVITN4k0IujUYqCwWrpUy1JJcQ8meZcQiITMl2JA99oC7RiWvGnfKuNFql/W+vLiJr3zlG4I6sREjR4hCpDa3R/68xoi0NodwYvuHhnDn3j2sb2wqArJWJ4UC5f+cHBRzaST39+USJeF8hST3fAH9kbDsGYr4GTTNRmN2ekYKTaq9Ll28IBcoP2c7xSNaojgVjBw8KHy/lYUF+dyGDo6iPRLA5M0JrM0vI1coSr4r1wrNLWdnJzE8PIR/9/nPYWtjA1/7+rdx9MRpHD58RPY/Va1qlFQSSg2fBV8D+UpCwXAQYVO2M7LHpbynQacaZbMgWF1dVQIfQCwTeCYwVYMF6nvvXRWSuz/gx5UrV2UKcfzsSaEqdIYjuPjOZXkN3Z1duDMxIWMvKUzie2Jqq2GXDKI49KVS42K/z43f+Y//AYPDo0inkkpFqtUKb5Evzu/1cTUjm6mJ8u+lF3+At99+Q4oJhmkLIk0T0qYHHAsWnrn8845IWPbe1jobeYZz6xVliE1HtSqFLKcoFByxGCRaSJqHZL9KTmABg4N9otxMJjPCv2JRTR4dAR+aqLIWYXHLhorjP9JnWNjQaJaf/cz0tHwW3KstyxUiXrz/+Bz4rFkokVPFvbC9sSnCPaZhsDAX/m0TCY50dkkBTbd/jjh53lOZqZIeeM82KSUSl8R0CY8ACa34IklaEA4wxVFs2lRMHgtivmfNf/nGbzTqNSVzr7CDqVflAli6tobZCwsim+TslyhO36GuBwRkSkNJ/FN5SEVUGjUkkvuw6K0iq2yU9Kjl6wKjprMplGvMMtRhcKQXVncbaloGFBeENOh1euTDtDiZ/2TE+vV15LfKOP/oE5idm1Put+4CdBYav+mQSeWg5ZsvGZDbyaIrFMTg+DAuv3MFF167iCPHxtE32gVrwIbZec6rswiEXCjwcmoPopGryCIgTyhdTcAUMskBFdtKqBkx+ReWijglGzUG4acRRiUsm88WsLmwg2KpAJffjWqZEIkWdrcNmVQabS47CpUUzDazPIvMVhHFBN3btYin9uD2hoGSCXeuXEM+m8bJD53Fy6/+BLlsUYz9Hn3ifRg6OAhrroQn2x9FNp6SA5eXLC8dXriS0M5xSItP0hwX8mIXMnzTEHE3ykBtI0LtHWKZ0Ga3CiFyc3NbyXytliZ3yyiyc3auTJonYsNRD1EjmhhKSHW+0LRWaaqgpNAqCUeHSAAPT3J9WMjwYCX8zjT4Nlsbdne2JHOKi5Ovh3Av86kUgVErHfVmdBe7sSiCbq8cJrlKEd/98Y8RCgTwkSefhMOmFHjc1LzgWIgQSm9BwywsuUEkG46LnhdGM5uQtzIPS6U8JDqlNpgoGJsXs0IhfpaTJx1J0/RUybmrym6CDuEtH5ZmaDRhcvIXeIBItJSmiUpoNKIU4mHEg4AogIwQVYUHs80qhwiLLiKBL779Ku6uvoeg0wsb8wVtVnmmQoa3t8HucGNja0MicFKZhHTvbGqqVS287gju3rmPy+9cxtNPPYFw0IyfvnMRXn9QJNT0rDFZDdC3mTAw2CO8SUO2gmwmD7PbBHc7BRidCIR6MTU7i73ULvp7e7CRWIa2pEFiLtEMJ66jv68Hc4ubmJlbQnskhM6+IXg9ynWZvC0iU1ajXngzmVRSOF20haAQQVNjzFIRka52rK6tYW5hUTiYT37w/fD6vbKm92MpvPnqm5iensG5h85iZHAEMzPLWNpNoUxlnCihG1Ic8BAUjqmJ/kCkNil/MxZ0tO3g2I9rXbk0s1HJKbNTijKKKhT2gUdaM7SWoek8dHnpk8+kXNRZbDRzy4R8rpUcQAmM5SibKtRGE2GWYOnmCFKQtOaYuKnYbZngKm5Ws9j6uWB4MRZ9QKpXoebyj6gAW9WWRsYsNpsRX/jtT+L8+eNywbd4YeyaeJaR0yc/RQotrksWpkq1K/6I0ngQ/lbRQy1SfcsiQmxRmsREvg9BZJt5oN//7hv4t++/hA9+8AlpAul7SBPbueU19AwOIsKiaGpKTJlJpr55/QaCAZ9YBfEVZGgaa7HhF375k+I/tbQ4j8GhAawuLWJ9dRUemwWPHT+MCzcmkKjUMDJ2UAQ0N65fl/ObPByKL3getgdDmJqeks9+YGBA/mxpcUF4NbwYadXAy5MEaqr0VpdWcOrkcWQzSSSTezhz5jSC/iBmZmbx5rtXpJi0W1X4s4SIWxmn1S7IfE93txQyFPTQr6FlD8L1JOCCxSRjLHKHRFDBrEMWnhLlpBplOY/Jl20AC/Pzotwj9cblpgLcAJfXifZIWAxZF+eZ8BCCz0NDzRVsb23DaNLhg5/4qNi/XHr1AnKptLK5oFjMTOPeNvhcDnzgyccRjcXFv+rwkXHhOZssWgSCfgwNHoVe5xBLJhZuyVQKr73yCn70ox8K95nnP22KOJXgucdRJd8HESye71Sts8Am6tkygOZqYsHIs4lJIfQ9Y5HHPciwZ5NFKYXJxyLlY31jXbhiBADoO0WUnsUy7xElWGKRa5cCe3c3KoUWv7eKpcpIE92yMeL5wuXq8nokxzG6syucVXKQOT7lWUAON5NaeG9JnqlOL++Hr383uivvtRUr1Mov5TlDcZ2Ey5crorrma6TiUOlPFHolIi1RoRNUYAySVdScjB7U/Nd//t8ay/djcDptaOhr8iB4eK7d38TF718QuX33YDeS5Sg6xoIyX91di0JjpM8QF1CbLHSOKyQ0Ol9F0N0hAdPxVAy7qR0x0qSKxeV1y/bu6O6AI+TC6vyMxGaMjY2LwVwuXUAqUYI2Z4LD6MTb71wWhRUr62DYg8HxMEr5rBR/26u7uHNhCkOD/XjokVOweE2YnZ1GPJpAIOSFuU0PvcMsJNVKnOan++gc6ZBcQRptagxa6Ewa5CtpWD1mUUuUU1WJjGBlul+mkkIHh7YNRi4OnRaZbAaVXAW6mpa1FVK5FKKrKVRzWhSqOZz/wGm4Qy7s56LiobIxuYOl6/QTsWJtZR1Hzx3FEx95Gj5fB6anbuGdN99AWVMTpMfRnDHTfXe4dwifOPY0jnUdRFJiDZSSoZAryEIjUZ38KblwWGTxUhAzNnUgy0IVwvuqxBPYrXaRqDtdbSjn6Yy8K6hlm80mB5dECIhysYpUMi0LiigHpb0sVjinlrEJbRGaai0eQFLRpxiDpDggwnFBQzYMVyDhci5iPntyIySNnb4u4jRcQprZXUXl1p0rFrC1tyuICC0DWKTNrC7jrYuXMNY3gPc//ugDIiN9YLjB+Bp5QDCOQR1eRBTUs2qz2FSx1XSKJ6eDG1dUhoRzecE2N0bLe0suTVFhqfGo6uSUBxdHXHwWfvKJWOBRTcjRAL+fXquiSrK8xIlYcWTGkVNFDiuiimCqvIWEbOXQLaaldCVmHp7RIDylV669hjfnfwxb1Y3zpx7H/PICUpk4ypU88pWCRJjM3l5EV09ErB0cDj987pCMzn/wgx9i6t59tLktCITNGDvYjZ2tNLY2k/AHHXB5jRgc60CtpEFnTyf2MymUshkZo9msTrjdNNHV4M6NG2gPByTyZ213Ad2HIqju1bBzb1MiePweFyIdYbzxxjvgx641UgwD8WLb2dyDv7Mdn/md38aVV97C7PUJmPUaKawZ53T+7GmsTk/CaLfD19kNvdEiKBlR1Uw+A53JgJ3NHSzNLktOHvPMLGabKKmMAQM2tmO4f3NbClZBrYTozlBgm1xoavTLdAGLILqSC8dCWqM81rhX2CCpQlsj65fFl4yXiWBJVI8qqlpok8pfVV9Dx265fITLp1BPZW5Il3eVMKDGlk3TYMrgZS/+HOnr55SO/wtCJdJC9TuC1omyWI26hTsoiIU4wimyfBOpJQfz4FgffuM3fhGDgz3y5xwDkipmMRnE/oGosXTm9NarqvH/A3+uhtqzIiKRgqophWyWgCoRQu1tIl38rHlpT96exje++SIS6RzOnj0uXKBIuFMatFK1gftT07h547pcTLRtoXcf3xKFGTx3KBRi4He+TJ/GhArzrVVFSUc1m8NmgVMH3LszgWylhsjwKCqNBuZmZprogkbGUU5HG44cOypr5dvPfxtDQ1SyW/HWm6/DbtbhiScewYUrtxS/UqvD0WPHsbHF3M4i/vzP/hDpeAJXrl4TVD6VymFrlyIeqlWzQirnfdHXHRH+zfb2Lrr6ekVtePvGTUGzreS3mon8UzE7iG6alK6tiKKTa4JnnTzbhkYikXiusIAX8YReL27zLJx4wSf346KQ52fFQmRsbEzGkByhcaTIdTY9OSUE+Y999jnoLXpMXbuHG+/egD9A/lMQc3MzUijQj4yZkY+ffxgOpw2HDh8UVC1XyCPcyaB6Jzrax9DZNQSnm8HbVSmmeLatLy/jH7/6d3j34jtyZvHuo+XG5s6O3AOdHcwg3ZPgbRGLkA+m18kZMDg4JBMv3gFEkNiwiHlwnbE09NjKits8ESl+L5qJKq6XRa1R7lsCNzIqVI00JxXivp9OyXOSppUTAkGdVcas4mnWpcgcGB6WaCdmQNLDTnwTRS2r7gPFIWtTvOJ8EU4mx9Ace3+/adquhC4qq1Qvn6Xf65WikvcAP3d+L9JfWGQT2WShpcb+jLqzSrHHcTS/nk265vO/81wjnyrCG2LOVF3sDxqmMhqM6tivYGNlU9QgJ86PI1dNymVZSJSQ2kkhr6khONQNk57+MiShVVGIFRDw9sBqtGKPUQmmGjQWLfbEil6D/sFeGC0MsM6jsF8WyJUVYj5dwd33FkR5RzdwUUWlqYaq4NSZUwi2+1Co7OLkmRGYTFpM3V3AxsouRg8MS/imJWiE1WcW8rQEopZJxqUreRW7S7viAXT87CEksxm56PK5Cna2ojBategd65OqfH8rJnYQFoMVOh5QDR0WbkwhVUiizswpvwOZ/YzMpkNdIYTa2zF1cxGpRA62NjOc7TZAX0e1UMLG0rr4M6FmhNsRQL0CkajqLHpskgza34v2zg6xyKAUl8VClhwrTQ1enR2/fvKTsMIgLvtC9GX3LK7XefEKIgLHjp0LiIsiXyg9cKfmeI2VPDcO877Ew0lnkLkyR5yckRN5IT+Ls21lh8CYC864C2KyJh1Kk8PCBUiolwuIxM3WeJKZZOQA8RIjCioFUz4nXiT8WnL5iC7R1I9IXCadEx4eNwN5MCQWZgsF+Zm0gsgUcmLqN9jdh66OiPz/zalJUax98Kn3I7W/J8REHgacy/NC5biR3RUfEF2A2UV5XC6BiMVLS7LC2oQ8q3hcTeduuT9UsK6MRFthv/Is1P8361WlyCJ6wKihpqcQUSzC/3LBEyqmMkuCi+vIl/LyvJJRmpfq4QmH5LXsbm7Ja+XnQ/M8+t5QOk6Fi83pRNKYwVv3X4PXEsE6+SnlIrT2BpbWpmH0AINjo7DVwvC6QhImff3yTVx4+wKGD/VjeXYNVpseDz95BFpDDblqCsFgAIFQGDo9/cX24fDrEVstoLxtwcGjBxAvb8DrD6FUcGNmdgX3527Dw8xFWBDd2UJ7T0Ce9a0L97C/uiMqKvrL0FtqdKgHWhrUamqYX1mUdeYj0dVcgtXmQX0L0BerWF3dEESN6MrBsWEUcmlBNVc34piYmhWUs6u7CzubW+ge64OvK4j5iRloK1px7r599z6OP3oQrh7uJT1mbu7gvfem0KjroDeapUETPy1RnhJgYOB0Xim0eNFZWKzRo0t9puxkSYwl8iNRH9w/NA5tGtO2OBbCs5DPmtwkNXIhH0x+lgChLT6VOlyVYIIjNxYuP/PPEnFIk/DOS6ll2aD+ThOoao4Wm9WTUkw2R3XKHFFKugevQ+1Xdci3wtfPnT6Ez332I+jsDMHI961nw8G1/jP3eQm+ZnWs2IeqsGwoE1U5YGTMqZo0hXYp5aQgWWyiqAK2WbGxsImX/u1VNIxmbMhoSSf5hHcnJtDX14/Hn3hSpP3Xrl3D3N3bsKAOh9eHQHc/nIGQELfJy6J8/+bNm1hZ5VlpVdl3bjdi8TjGDhyUHMO3335LzK3537tvvS1NN41z3W6nnJkc2w+MDMtrm56cRDAUgtXahs31JXzxL/8Iywsr+Kv/9x8FeRocHJbP8dbNW3jskWP48z/9Q3znm9/H337lGxgaGcXx40dx7fpNGQeabTYkYglBWM4dPYT47i7qJivC3Z24c+OmiFEEwWbItskkqB2Lh4m7d2XvmyzKQobNnsfvx/Gjx4RjxSaWaIvkrZrNMuJiw0XBBrm4VOkRree+Y2Yjsxcl5cJiFjSfI1La9DA4eXZyWj7JYAcb2gDymRx2o9tN2oQGTzz+BG5eu4bhoQieffZpvPXWu0Ks7xvsF+SMpt2jY4cweuAYbPTAIu+3XBLxUSoaxX/5sz/F9Ny0FFtc05ubys6A/FGepUS4iA7ynujq6kJXpEsKp9m5GYWsGUzCeWYRzkKJ64/cUDaj3GcZWq9w9K/RCE+YCFKdhb+g37SVUEanHCOyaeIor2Wj0jrLuQc4jSPKxTEe907fQL/cBSy2eO7we9Gtn/cgzx7eGwQYaMjK9cTxpDQxzX3ImoPriWg594mXLvsNyLixdU8Iuixh7Iqzpt4fbWdKgnpS8JRK7DcVzHVoPv1rTzccASfaw0HEd+Lo7Ke6oiozW7LznWYrtDLAJ9qREOkibe8X7i8huZ+BezgEnV0Ln7tNeAKVQhWxjTQm3p1CYiuGA6dG0XO0B3mSDWtVeIMeqdZ3FhOIR1NyQREmLWWLmJ9cgdPlkar+5OkD0Os5skrhmac/j8H+Hnzv3/4/OPw0hHOhriWioRWD1FQsDbPdjBKycvi7HW7hiNF4lB8IUbp8IguL0SqHSaFUwdSdeazObyEQCWD8zLi8tsWpKUQ6QiLz7giGEQoGcefeLaSzMYQ7upHPkdxGyJvh2VX5NVVX4s9R1UhIaCmZg0VvQr5RgLurDda6HfWsXgrK+VmVkaVhxBmzunyMz6ghE8sj0BWAxmvC9vYGPjT0ATzZ9wTScZLgqfAoqvEGR4WVmpAkJUDbzJm5UaE6DcXTKjM5W9OQPDzO8Dn/F26b1S6blxuBrr+8oCil5iJVl0tVNjh5XuTqKdRGLx1IggiVRiOXLC8lIgFsEoh0UblBbkso1CGFNLltJAUSqifUzsXJbtXv80vRSCiVhzgvOxI8+f4KTdffVCYpHd5w/5CEp8Zie8iVi5hZWsLZcw9hcWEetWoJne3tclC1OVzybFobhD+HUnyPS7lMt7oLchtabr0tcvwDBK55kfGekVyrmuLQcATALo1oBothBsQSvSKaRqsMdm8ktLOb4QEl0mGzQS55qozy6bSE+5IE3jEwQLdLLM/NI7a5o1QphMU5SuTnQ3d6Fl4RHyY3pnH1vYuYm54RtemBsyPIWXfR5rXDZxvH7loOO3sbyOcrqCbycLkssPoNSMVyGAz3oqEtweq2islrtaLBRnQNXcMu+NqNMgLfmCxh8e4Ofuljz8DZ5UNOY8Sbr70KGMoYPTuKdDmGlRvLMMdN6OrvFS7g9SuX0RfpQFvQzxx5HBoeRE8nVax1zK8t4t7Cfexs7KKYzaGzvx2NHGBpeCQhgPWrrq5I1kQ76EfEz4ZISTZflOdJhTKfh8PvwnYqDq2pirEDw3jj++9iaGwEbR471tYX5IAkxBNwe3FzYhmLKzE5qIXUbVB+aBy5JRJxyWe12R2iUuaalSJMq5d9Q8RD+fbwIFVIkkKGyQRSRHaiQFycbPiUVxsbHVp2KM9BHtpELDm24EGtCu6W+agqqMSFnt080UyqG5vxPq0i7ecLLRnZiVULY3+Uc/2D0TYLHUHZVNHVCr/mw1X+XOSDAI8+ehqf+uQH0NsVoM2a8gPjaEPLRAR2/k17lhbBrekOr8aXzS9sqnJb718VhmrEztihSkGDr33122JYPXL4CGaXFnDr1m0ZI/Hz4SXMz5S8GCrbAm4nJm5fx4kz59DQmfHDF1+U4GJGFrEkHRgaEhNPSuF5mZL0TAEUx32XL11FVwcbBS0S+0k1daiUFeJlt8gzyuVL2NjaFkK8hIjXaHzpQ1d3B4YGezEzOYuN7V0Rk/B9vPv2OyjmMvhPv/N5fOYzn8Cf//l/x8TUIo6eOC7juxVyKqtVOJj763SJaCmT2Mfa2poQ77u7yeVhkZCVC5WZjVx/9F+6ePmCXPRi8ElrGT3taGwiHCG6s7bCZsgqxS9RMO5/u9mKI8eOCepDZD0UCsr5QnR8cXlJij4SxzlNYUAal6tRZ8RAfz92djbFw6qP5r57e1iYX5BziGvo1KnTcgb/+EcvY6CvHb/yyY9KoTk1NYufvPoGfKGQWMOwIaV1xtDBozJtyNApvV5DoKsD2VQJ3/z6N/HWuz8FaSi8I8kp5WsgIsx/e/v60TfQJ8UTDctXlpdlpMeGpEXXoKqTDS6bYr430lO4ZkkxUWbTmgdiKYIGPHf5Wija4l5jYc1mlqa6Mj0TpLjpum4yoaerR87i7c1NKcxI2OddaDPR/7IhnGll8K1itFjU8/Mjp1DZpqg9T/6ZNFU6+mZ5pXlgIgm9HgneFHJZ1aA1I+7kbJPpiE7WHNcf71CVXWmSs0rFhJWheeyxw40jZ47ITJGKOanQDWTKU42uE2SBcO9ufAuhjgDie3uIbsWQTRYQ243DaDfD7Oeh3AkD9Nha2sH87TXcu8WsvxpC4QDcfgd8ER80FqrcnCD5njwrElTpREsoOh5NYmF6BbFYEgcODODw0W4EQ3Z46GFh6cKdu9eRzG9hYLRHZPS8rIWno7Mik8iJi3VRlxcUIhKOqKTxgjIXLGQKSMfoD1NF0NsODfSo1MqSt7i/n8fW7g5e/tEb8HsdGDvUI+dKX3+PkHg72unNYoGxbkYuXpRuy+AzIpZRqNDebhQuwuIVeuI0Q2aTZQwPD8PUpkdpOydFDaNknF4XVrfWsL8Xl6R2d8iDXDWHfC2HqqGIcr2KNpMVHw5/Ap2abhmniIVCgeMOSluVKoekcxY5PNhZ7aubgYufjrjMW2IEQhThzjBo2U1SITcdjf6iuzuixiLpUhA3qMuARF4+T0XaVu7BXKQsdohG0QCTXBoiTqI60WkFzeIBRIEE0TpGaXAD8fvR04kXEH1iWKCQ9El+AtExkjEpvSUczYXP8RHVozxkaf7DRU4omcW+eHrxMnM6YXbY8cqrr6CnqwN9XZ1CMiRixAOeBSGvIrrQs5Dn7mFBYzRyzNSKQmkq70VC3yT3yqWq+FgyWqGFBsj3Msv7Jy+L4zWGIdMagyigSIVZsBeL8vr4D7s7HsBE9Bi+zKDXcCQMo0Di7HTKqKAuz55IAZWG9KOj0IGYCQ9dZ9CPmsOISxPvIrW/jVQ8hZ7+TmRLabz21gXcvrsMg6WOh953DL5gB/T5KrqCIaxGN+BxeFHPNiTfk9LsUkqPH3z3BXjbbegeCclB3WZyYXUxiq3tXZw/dRqf/fdfwOXZt2FwlFAo1JCsJJBLJeDMexG0RHDvBmX3Lmh1JD0ZYfe5ZQxRy2ZRZ2wHIXKPG/k6zYbTcBhsqBUquHX7Piamp9HmcWHwAGXaceRiOVRLylGcRqfkpe3FKIeOI9LRASszRvMFgeANfj0MfjOsWi8W7s7i+nu3MTjcjUh3UMYmVoMBW/EiXnrhHawvrkoBwwu2ZTTLNeX2BGAwsZBnxEwZVrNdOGIUcPAMUmteFVBCoBfTztKDpqa1D0h+ZocrnnHNSCp+HfecWHs0rUV4WSjrk591xkQ02BULN5AjiBYhS36euqgUYsS9q1OxXcKzJAFXWTvw76rDXHH7mgLZB2MK8n64XoWnAg3OnT2GX/n00xjuo20Bx+PqdamfJ0NIJQLgIdcEsppl1s+Y+U3uGElwitAPQVyi22ncuTYljcFuLIH3JiakUVhYXBCOlJ6eeTRENZmwsauK3UhvN84/8hDu37+Pt996R+xGDo6PCvn9xpX3xFagd3gEXb29mJqchsvrFXn/vzz/vPCR/q8//j9lv/z45Z8gmcng6LFjgnxdv3ZdkFCbs02QLp55Qa8bIwO90sxuJ9I4duKUXLwzU1PSEDOOJptJ4fDYAP7DbzHO5x6+/NV/RrinB1OTU1hZXWvG0OgUcl+tYWz8oKwNGptSoWe1WSSrk9xknj93Jm5LqoQEIMdjsoa5nzkeY+HIopCeVuRhcTTLYl6ZJKvx18GDh6QRZU4h8xdZoPJZ+jxeyW2kXQsvdnK+YnGafVYE+WGKCosfNt78Gt6JLEKoSObrOk1LjPl5QWE5cvvUx57C+97/CO7emcI//NM3sZfcF9EYn3W4PSSO/imNucQAACAASURBVB1ON9z5XRj1ejj7u6H3dCOTbuAfvvL3eOfyBWnmyd0qVsvw+vw4eeKE1A0s9ujzxf9a4dA8Ezm5YMWpzhC9CGhYwNOIlfuEGa5C16Bwl80tebRowOnxyLPKJFmQ0aaCfC2VZUveW4uqwvuOXD2ih5ur6+LJ2dpjbNz4s+VOcDoECSTHi5c0xWsSN9iMqWuN/Pj9iQKzEaS3H78faxSaZKtEkpawpYlwy0i0IekFLKr5HKpE4yRRpqoEJ+Jxp4Xm8597pmFzKzNEi80ITb2ONB2o62WcOHkC44eOIr3DXCggVimimC3h28//EPG9JNqsNrmA2rsCosJjbI0RFsxNzQvR1eXxoae3C76IF1qrQi4YyfHII2elE6jWq/B63fK1RAU213blDZpZ4HXSCbYHRqMDG2tLKJoz4Os0NBgzrRE+GEeLhFo5deU4krE+XJQba9uwauxyeEV3YujoDMHtYv4T3eOriG7EUCnXsB2PYy++LwVGbw8vbjrJriEcacfRY4egr2sQX40i2N4hM3ajWY+J2Umsp7fgCflk7MLATJIuOXbzetswMBZBfCcFC+woJbIIuQOw2jlyTCJXzsHd5RP3/XqlLo7cBX0WJh8zk0rIFNKIWHrxsfBngGxVmYQSnqUZowQuK3M0bp5cPitSVjHsFPNLHsi0IDAjtkdH7X0Z9VB5RVjTbDMJzyC+lxDkkfyGFklXon2KSiVJ2FghQRZVFBGZMRjEe4ZGrBzztQQQKyvLYnzHLo8FBy8I4cOUy2KOKEnyqQyGR0aE38NMKvp8cbzHA5AyXnaMM7MzsoFIRqWSioUTCYycue/u7qDOTEcqYQZ68eqbb4pbendnu5gPhvxBCcamJJfjQW5iHjRyubTcRZsawtbIRZCApllSq8iSC66sInwUmVTlge3HYuju6kJnpEsOyNY/RB0K7J6gOEg0PeTn0NHdCafLLQet4u8o7hs3LLMhecFzVM7sMZJByVErZDLI09iOqQG9EXz3ze9haWNKCvhMNIPUfhqZagmusA3Dh/qgZVqBtgyzTovcRh2hYIfIlxv6KtKxDLz+Tuxt7ks4bzabxPLKEroHekQRazaYZc+0d3bjg8/+It6beg1lA9VibkEkg64uJBYzePFbL6KSy4vh4hPPfQA1C7A4MwMrVU2ZCtLCFSwLqd5osSGTyYv4g59dkRL6ahGFWgmaNj3sfgumrk4jvVnEM889g/1oFJFAOxamF4XcH4q0w9RmkvyxcEcQd6fuwNXuE7HAvesMsc6io9OP8EAIZa0B0Z0E1hd2cf3dm7Ju+Xz5XAWZbWYGtkjxrB7oKt7eNSBcDyryKEBgGLQqQCitUGM0KbTKRZXV2hojiAKRNwELcaWmIrrEC5MFmEKxlPkokSvF81OpBRSL8LDlpc31Lqo0QrhNTzixGmGzJEU9C3UVn9W0gJP1IKINKhyFI6UUglRZclSqkHSOGdUYkc+Bf3d4uBef+MUP4NypA7CaIKMsfg+FxqmQbI6sBMR6wEYTxoAazWjId+PL1EoTrNMZMTe5jFvvTcg+vHD5PdybXcCJ02dkz61srInv0fISCy4PnAEv2lxu/PA7Lwr/6uTJYwgGPIgn9vGpT3+aOk7MTN2Hz+vHuxevIJOhTyDjxcrwONrEfLNEg0m9Dg+dOYXtjW3MzM3BbLPLXtvcZEZmGV2dESnYS6UqujtDePqx83DUypi4P4ubmzGsrK4iurONarEghRCVjjQj/b3f/U184Qu/jt/7wh/gwvUJ2Y88G9kIUvil+Fxa9A0MSHNJLyyOmKjkFF4oCzByl7u7cevWLdnbRPvIPWO9TwRrc4t2KIvoDHdIYS8ZsNmcnKss2MVYuLtbzkJmHbJQUrY5P3P5o2v7wQMHxByUa2xgsF8KlmQiLiajbGDkTCWny+2WUSTX35HDxzA5eQ+J/QTGxg5K8WfRVvHcR5+Ew+nFyuomZhcWRb1Iiww2L52RMAZ8bjx5dEiSLCLDg9hLl5HM1HDj2m1cvHIdi+vbgpiFOulX5kUmm5bXwfWVTaUfEMn5HKWgNBnF3Z/FGH0A2ZgSgSUgoawVlPUBn41SckKKRt5lfKa8E2SILQIY+typMTgLbRoV08+Q3DiuaxqycjomDQcV96DqWC9FI+kJ3I9p2kIR1RIhFL0XVYPVUipTPctzm8gpDWdpj6HOh9ZQX3Fr+dodbQ5BVFucMRZi9BWVxkijVchWs8mS6cnv/f6nGgHyWQxFDI50S1ZZKVOQkdxQ/yFYDUB8eRYXbtzF3aVNiSYgcZsp63Rj97v94vba5mXOVRhjo+N4/bWf4vLbV3H27ENS/FRNOWQq+0gms1IdDgz0wOVxyiiJBxe9nWgpUKs04LK5oNfQqZgdnTJiaw87oLMo92OTyaqUG7mcEKZ1NIXRVGChhxd5Wek89hNpVLINZOMFvP2TSzhwdBjnnzglcCJJcHqNCauL68IN0Lts6O7uQNjrRjKVRrlQk1FRpD2ENqsd196+gcx+UdyxiZpV7CXULA1M3pzF2OExHD45gGwthmKdKFG7zLPL+TL2V7ZRzpYRaO9GLlVDJsnwSZegLKuLq1JQ1KxldB1ohy/sE78qutQesz6BRyLvRy6pSOZykedph0CiImf+nG/XRf7bMoRTlwK7ZrVwOUuX/EISTrWMgLHKomcxza9kZyZbWnLgVD4bR2DKZJGLVCmm6LvCTUx0ic+Ofir8BnxdlMpTdUE0i4uMXZNsqGxODgMWFdG9XYwOjYjrMT1wuPmIPGRzeUWsN6rNRnUZx4jMF1MKP14+iizKDUfrkXKxAF93J1Z3d/DG668J4tRmtwjfgR1vOBDC8OCwwL8tKa6Kz1FeR4RzlfRdvUc+V8LB3Mji/UbvFY54TAaxHiHhOLYThc/rEa4ZL1kZUwkJU7nz81IU0ufmtiQIDB0YlW6eHmX8mYTMuTF5mGXyeTHcpbMyFUQccZGv4PH7oDebZBxM01mT24nnX/sW1vbnEeqKwKn3YHd5C1p9A8lcCkaHESabET6fAxbGiizvI7eXhc5jlBG9rmJGd88Y7l6fQDGZRS4TR6GQgN5qQ9dAj2SVoVFCLJ7AyOhpDB08gGI5I3YV3A8/+cHriG4nZI10eBxSBPpY9HRaEe4MwtKw4vrrlyQua3RsSDyXOgYOwOJwYG5yEmuLcyLDJu+sVCui/ZAXw0dGsXx/A8vTq/B73IKu2s02vPPTd2C3OxDb2cfw+Ai6R/qRKaXR1RsU0Uujqsf92wu4f3MSh46MwjfQifuzyyhlSsITXV9bV0Rb8boi8qQKDuEtsqAQuX1DhCADY8dhNtmkMOOlxWJDstEkL5kp5YpL0vLfaXW5VBKy024pa8ULrbnfJCOxKajgOlJjPUWU588VfyR+zhKErgjtsqebOZoKEdOq8Z+kLih/On5PsXf4OVsIfj9FildmjMqeQrTCD8x4FUKljIA9rjY88chxPPnoEfR1BcWkVFSJrAQavGBoQaL84VStpawgJOuTQhsKZDRGTNycwvXbM+jpH4TL0Qa/14OdlVVkcyXcvH4LGhYIJj3WVjfg9rkwfHQAbR4nbr07geW5FTnvP/C+h7GxuS7ROORy3rx5S9TkpSpkRETyNcVYLo8ZxlwZrq52RLN5hNt75Cy9ePESQqEwwpFOXL18Rc4Cl90i5r0kT88uLuGvv/zfBE3L7O5ge2MP3/zBqzBaDXDaLEjGlThnY2tPvOX+x9/+FYqJfXz9a9/CC6+8IVxJnlFERpnaQV4U/793oB/37t5FIZttSvqd0sSGw52yt4lOE9m/fWei+SwN6IxE0Nc/gIXFeeEmsgGQM0OjlbNqcGBQULCtrS1xJ5dkjM0NaepYKFEtS7CA92JHpBPRnR1srK9KwcdC+t/91m9KQ3LxwmVZV6RpUNlMXjMxFz5Pk94kPCkWKF6vX8Z1xXQKH3nqLCK9/djZ25dCgz/nnQuXJET75OlDePTcUQRtFoQcLqRzBSytRyUCq16tSlj42m4Kc2s7yAiSn5dihKHMpJJ4XW5578lcRugi0vg06uJ7yb1EpF9ZyqkmVxHTlRqX3Nc8xUS5nEoRIV+N9wWbE+5nGZurRoOqRzbhjEwiACGpDGY1fSDVhS4GnChQoMT1TX4mz35OPMQwmP/SlJ3fsfka2Jjz2ZMzJgpTcc6vyNnAKQv3LAGC1mumrQ1/Js9zAg9UJouth3AiFfrFpqEsI/0a7NY2aL7x7S82/B4/qpoMtPq6sOTL+TocFj/6+0dw+9JbyCbi2E2XkOEb19ZhaTNK9k98bx+JWBI9Y13Qt9HCACilIPlUW5SgmvXwRDwgNWpvbQO5ZEbUEZTOshItF2nyV0cg4EOt3EAurvxY3F63dN3bO7uIdAQRDtnlItuKxjB5f04e6tDooBRrvLiJ7mRyCZml0py0VKignjPA0FAIBHOJtva20d7hk4iC9ZVt+eDbyOXxd8vlOjd1DcO93fAbnCjU69hOxhAIeGCGFonNuMz5Y9kUXJ1OeANexHf30N7lQyDogsltxnZ6G6lcRgwVmVdY2s/Lh2OymqGHEanlAgb7B7HHkVA+CZPDAFewDX6/C9V8EYmNJOppPX7h2OfgNfuQy+TlstdrIIuH821yFWiuykOXnXeGPy+v1IAswLjxGIHAoogeS1w0LCbEX4hjRea9SddTEd4dD3daOdCDKEekitYW1ap0iSywZJzRRAlqdXbwRAyggkUbRNwUr0BGfqJcokkk+VtaMb7jAUMfFUq7xSXfaECe0HNBhV9zJJHN54W0yJEfM7hkRMrkdYGKlZcPFzrHpclCHp5gED955RXs7G6js0ORQrsiEVEq0o9JDhDm0TGrszXGaW6E1iYXREDLgGl1WfFNUXVEHgsPJRZx3PQkJLcHgwIzc7zJzoloHt8PN5YEpO5EJdB5YHRYPf8cg5PJPVB8GonIqFWQzuXE22pocEi6TO5ijl4zqSza3E5R79Fnp6unB+uFKO4s3ECxmkcpnsVwzxBW1teQKxZFqu0Ocg22QV8Epm/PIp/KSPcVOB5G38FeJLYSqFeMGO4+iHaPB+noJpKJGFhm7yUSOHh4HENjx7CyvIno9p4UhgsL87hy4RIC7Z3YjcUFZfnUs09je20Zs7MLGB4fwsmHT0lixObKOlwONzyhIKZn53BvclIcqu0No1IS1yowaIDusQAavgo2thLwu7rR2x0RDg9jSPKFDLoOhMWB/t6VJbS1uVCqVLG1STuYjJCLvR4fFueXMXVvEo+877yY/924ckcQFq3GILyeVn6ZCDSYhtBEKrmOWQhLwUK37ZETqHPNV2m+y+gdFQ6u1EhN37WmTYqoEvXKSZ4HLlFi/h3xVDOQE6m4XCp6RI0RZGwpDPZW1mHLBkXF66g8ziYJXdRJ6uxTHbW8EEXKb8btKNK6Mj1lYabsR1g0Kp6VGkmowo6N14O13iwiybPhn3WGvHj0/DGcOz2G/t52tNGyQMagZSkeyFdREBp978hhNSMaS2JtfRO337uFt199C9EsTZSNQgqmAu/U6VN46plnhAcYjcfFGXtualbQNl+7B5lkHD/+zssIBH3o7ggh0h3G8tYGNtejsNmtcNptQguYXliE1mCVcOdAhwvdY3ZU8w2ceuJRMZi98vJtfOur/yrWHdxbXGNEjtiA0d4nur2D7oF+mGlx8Xufh91qgdVixMbSJnY2okjsx4SnV9fo8fZb7yIeT+KpDz2FX/yFD+GF57+LC+9dQTSZRXR3D6l0Ad5gQNJJdja3peC0tVkFCSQXdHhoQEaQRL56+wcE4XLwz3U6LC6vSBB1pKtTuFNXr1yRUZ+o3ZgNbDSIFxYLJK7J+fk5FVbcgOTMtmKjeG7ux1gEaeEL+MXFfXlhSYo5mos+9vjj+L//85/gr/7yLzExcRcj4wfg8niloFfcL62oAWmnQs4Wi2U2MpJXWK7gsUdO4uy5s7h4+Qpu37wt5P8TJ05KIWttM2L0QC+cdivaTVbsLCwhkSkglS2ovW23IpWtYCdZwE8vXcXazg7y2QxCfh/Gx8bhdbqkJnj57TfkvGYRRlSHY1b6b6WyKVH7qVQDjgNVYd8ipkuMklBk9FJ4ES0X3mSFQi9Sghg8bxFHd95jRM1ZKIpHIpsZ2ZtsghRVhjWB8KuocDUySzjbtKZSeaOCqOm1gqCxyef+ZrOmOLxNgZScJWreb7KojNR6pQq3zyN7k+Nkot8tzyy1kdWIns+d65bFmGDm//wP/71x584Ejp06AJ2xjkZVh+R+ViTfJL6/+ZPXRe7KkGGTXY+RY0OAid+I5pMauehrOo6KbMoFPFMVvw9emGvry3D7XZLLtjG3CoPFCDtT05u+FrwQudHZgWVoZpotCQfG4mnDfjYDvU0Pg1kDJxUXNuX4zjeeyxSkGiUyEk8kpSOplPLQoSbeSvvRPFLbdNd2oL3Lj2w+Ix88L1C64lIVV8yVEfF04+O//u9RrhXxwg/+EaODA3CZHJiam4PeDEGYOJO2WA2wudpQ0XORlMQryGLRo1TOyhji6oX7cIcCsHpN0LWZUdGWxNvHZbNDUwSS8QTsNTd0GhOq2jz8ETeyZZLM47DqTEBai+RiESNdh/GBh59GKZuTYoEHK0eGXHCENYk8cVOyo+WHy/dFCJp/bjKaZUPt7UXh8XiVOag0A9zoRiFVEp5VUCwzE1VEADsDFjYk+ikVX16eE7uAVqZilSaH4g9Sk6KVxYzkhTWtD1gx0W5CzESbfJNWN07EgRedIGXNKB+iAtlcRrq2dDaHxN4u2sw2WVM8MFrRJeyaWAARctaZjbhy6yZOHD8haNn3X3oBPZ2digBdr+Lc8ZPiJF8sltWIr7lJ+Jy4sZgHJ8+THQfjGSivZqep5FZS0Emsj4XiAXoiKfffYq4gG1sFb2uloOH6SURj4u116Ohh+EIB2fTkZCguD4UfNRlP0YpjfmVJnKCpnvzMZz8HI1GQeh0Ot0suDlGI1qpYmFvA7sY6Og8Pw+I1w2TVSz7m1vo6nEEXfAEvtle34XI6EOnswNLcMmIZxlClcPvaNZz/5Yfk0NHUjBgeOQQDTHBYHTK23Y/tYZeihgZw794Mlla3cPj4uOwbo06H+F5cIHVmxS0tL8mIzWY14+TJUzCYzfAGw8izS6MSUqeVrnxxaR6ZbAo1bRVuux07s5vC3SRpt7e7A8995hnkONajKthGVZlNnDF5IDp4MZh0eOfd21hZjQviSWSa0SJWk0WKGI7ekjQk1Opgshsx1DcAu9WF1ZUtrK2uy55oKWCJOCl/KmXGSfRUOBjlinCKgu3dKJeVQomXpxQxdSXj5sFItRWLsjqhf5rQynpXqKUooKpVGOkWT5WRjOzon8WDvVmvNdEsRaZviFeVCCxYiPEncJ0KilxDo1XkNb9WOUmrEYbiTyn+oHTzgjIrTpcaPSpOlyrs1Ki05R7RKu5bAet8f42q2u/tQS+OHhrCJ37xSRw5Oip7eH1lU+xceP7Walrcuj2DpeVlRHe35Xu6HHYUs3ns52viZTQ2dgC+9iDOPfY4Eru7uHH5Cja3dwRZIM2DDQidv88dPwQbz5Q8Y8AauDc7jZ+8+ZacESOjQ3B7XKgUs6AZxuZuAnZ/B9xBO8ZPd2BvOwZvMCSc0Es/von4zj5MBj06OiIy+bh67T20dyp+5vzcvNAgOrvb8clf/yV09XQgEd3C3t4WZu7MIB0vwUB7kK1dPPLYY/KeQ6F2rC5MYWF6ElPT01iPZoRb2tnVKwh8nIKaag3d4Q5JOkgkUzJu29uLycXK84b0Co6XGElF9Rqbttu3b0nBSRd0KsPFYzBDH7m0iKpoELy4uIT1jQ1pGsVHy2GX5k1MTHU0+OzA8sKy/DmDobkOiXZRvfaxZz+KT3/qM/j7r3wVFy9dQnukQ/iRjLFhQUVknKpEImRc4/skkpfL4qBPF3gWS0ePHxWu2L27E2hvDwhf6sSx43ju2Y/hnQtv4f7UBI6fOQGvzQx7PAGjvQ3pQgXjhw6pfWuyYW0rilffeAuXbt0VPllPZ0TQb0bQLKysYjcRl8KKtBOJ1dFQiKFvEs7JB6bylfQQkxDGWahQ0c0mg6kMUjQ1Y+ZE2VitCzLGv8dzmWe78Jabo38RtPxcAggpMby/iE6xSOMdI6izIgjIGaGQ3ZoAAmyc+TOp0G/tORZtLTUv91R7e7vYk5AewvOd65BIlhKt8H5i4/YzN/g2u7JN4udKpak0Wc9/7UsNohClUgVtLge2ttZF5XDw8CEcHD+Ev/ny36CmKcPlckgOlrfTC2c7U9qNyOfKSMay0lk5XZRnshBhZ8mwVUbClGGsatEo1OEKB2BoM8rP8JAcZ9RiY31dlHVBfwC6KpClB5bXA43ZgppVi5IhI2ROj92D7fUodrf20NXdqeakZqOMY0gKJ7HTbDWKN0tyLw2X0Yt0Io34dlwQCr3VgO29HZjbTLA6zLKh6GI7HDyB537pM7hy8Q0sLd/DsXPHMTs/jZWdZWhyJtgtLmhNWpj9RuzHd+CirNVYB52DJIhSKmIXJq8vIV8pCdKVTuZw9Py42Essza4gFGgXR/1GiarBCkxWiIM+F04yuodCtI6d5TTqRS1+6zO/if6uAaRjCZWpxI63QQsCjYyt6OPDToCLjQcuK3AWLDSa4/SDF2Umk0Jvb79aVALRcp7chigDtM0W4R7x8+JhTJK32EeIWU9zfEKSII0di2WBxlkoyJUhwZxqcdL7jMUEuSq8dNnBCI9Eih5CuEY1okJd+AESoUBFX53eWwzoNUgOot1hF3UkY2OoFORF1uZytraEauNFcs7P24TvvfQS+gf7MTg8jG9+59tiM8BDjETY3o4IQkG/hI+qMGqFPLSS2oliieJE4HlmiyklIiXiqmkhl4fBwkoOTEUdCz1uNEL+vPA4OuVBubG6hqF+5vqdRpuTHixlhQ5WazK+5gZjoZXMZ3B78jYuXL4Mba2BD3/gGZw5+7D4PmVZXBWUJww5DzQNJPeMIbdlbRn7hX30DnRifWkNZqIAQQ9sFiMiQfpL2TA5OY3VjR0Eh3qRz2UQ3dyEx+lAXWJxUsgWKaIg/Z7meeS7VeGgYtJhE2f3TTo6O13iSD9+ZByjY8NygWwur0GHBq68dw1uvx/Hjp/G5OR94SJqmHVHa5RSCS6vBSZNDesLazAHfKKuSu7tY31xS/YWf2Yg7IHH50fDQOVsQd7HPmIYDA/CoXHi5sQCVrf20TM4hEI+jWIhgaNHD0NT1+D1N1+Xw8wd8IkVBiO0Gg0ddnfjqJaBxF5c1qmEk7PwEWd2FYEjIzohutI7SlmjCOrE4FtafBiMgooRqVLIqZRC6uvFi05CB5vE9BrMVrOgZRLi27SJ4LrgBaBMQlUB9IAT2LQKaXXDMjJpjk1kxNgssFTbqIKq1UGtxiMchauYLUViJy9KvrJB0jCRrqbhaNM5nt/ngepRkNRmBBA5I9JscZShskgH+nvw3HPPiL3CT197A+ViEaPD/diNxnFz4h6eevJRDPZxVF7DfjIjkU0nTp/F2OgYpu7fw8LGuuTTLk7ex+kzp4SQzlEbi5VUch/jYyNiGMo8vem7Mzh45ChMDjtm5uZFFLOwsCA2CBRczU5NomEwwer2IRCyQ6+piEF0e3cYe7E0tlZ24Xb7Ee6IYFNENy7hWvGSpTqQiQfvf//jiCb2cPaJMzh8bFzSBSbvX8ftK3exPB/F8uoWfO0hjI+PYZRRPvv7ol6+f+8+4okUFjeiUqxJ7JLZhA4h2DtgN+kxPjaEqdkFrG/tSnYpi+xasQSH1Sp2E+QyEZ2iCSjXHD9LNsISTm7Q4fix41hbXsHW5qY0dYycOXLkqFhf8PuFwkFp9DiOXFvbwOz8AnZ2o7JeWRyQeM+741Mf/xQi7R346y/9NaLxGHr7+2Sd0FWda4cTGfKxTpw7Bbvdib2tXfT09Mp6JZ+NlJjxgwexvraB+5MTGB0ZxPETx3D54mURonz46Q/hu//6XczOzgiSy6L84YODiPA5ONswOHIAJmsb9GYbijWtcKDfe+86Lt+6jWK1KoUSqSfFWk0oHwRm2MCLMKpSFoU2z1veYRI5JkkjeblLZGrS9HdTyu8mitRUNdJ7jBOZWCwhDQE5VDzHeTcpJImTFAr3VBFG7iv3Kr+/4gUo1S2/Le8no44OAA75c07DOPaTBBM5Q1Rzxr+nKCdaBPwBMaNe40SBAdVNAYsoGA0qAYDFns/rlbOBBSapNlzrBHeErkLA+P/4g19rkITM0VM6l0E2l0KJpp06PZ7+pY9gLbGIpTUqxyyo0EnZqIHNZRaSGaBHbDclh2gkTJTHrEzcrDYZHVISn17bR72qQXi8GxqTylA0WQzIJUtYm91ALV0T5ZGPJqNmHYb6+jAyOIb57SWsxlZg1OgFsubDTSVzspjdPgdsXht0dSNKhRr2owmsLqwg0O1FuVjDtRevw+v3IdwbhrGulSIoXU5h8PAQQh0hOYy5yY8MfhAHR8bwpf/6/4g0v3O8HTo30NDVUN40Qle1SryQLWyAy2dFvUgXbobthtCoa5GJ5ZCJVZBNlaGnM7VBi3yyICqLva0Ybly5j1OPnMDI8SG53NLFLVQ1ZezvFHD86BjKmSK+99Wfiuv1o2cexv/8iy+hli/JwhVvJsktIwqjChiO6pRqxSSHp3hflQrCEyLZkIuEdJDBoREpaDh65GfBkG1+LS9DFkc8yHlBsRBhoWSUGBmaaWpklChjQz1z4Ajf1gQNYmHFLk2NL6oCAxNp4AiTnQuhXUkpF56Iii3h4U7BAwsbUoDpYs5LsVnTKXfhONGMnAgEAv6gGJfy0rBwxEGHfubPlaqi3vubr/0j7BYrPvLsR/G9F76P6F5UOr9yoYSOQEhIogfHD8qoj5uH5qJ8ZmLLQO+UNqpPlNEr/xOeVZMzw/XFDotjI/59wKxPygAAIABJREFUFvD8PXYmRHdoObK4tISt9TUcO3IER0+ckI2o1G7qwuSvRXKeyyFVyOPqxC289sbrCPq9OH/8jMirfb4AQuF2ODxe8WrbXt9AdGMdwXA79mIxJOIxXJ94D2anGV0DXcjW8nKAOI02UdLSbNZIs12xmrCjWK9heHRYuuX7d+9jcnpOMgI7SMIlN67EkYgL9UxWsiEpy+f4xs4EhuVVTK8si7ne6NCgCEQsVjsC4TAsLvqimWQU7XW4ECBBuZDFpctXJUHCYWNjo0FsMwqD04VcoYI7t+4Lyulw2NE10A1P2IXN9W30j3TD4aW4ICmjy+5wN2K7CWRKDWyvZRDbV+kHetQwxPw2BgkfH0c0toWVjQ1Y23yYnp6TA9TviyC9T2VnSQiv5AoKEVwCX1X+IMdybGRYrKgsQ2UmSNNY7gkVk8PkABZHjFJSYb4svKjY5AUqfmg5RWjlQUuOhyQxNIs6IcWLK7RCon6GJjXd1Zt8RxkfNRWKigrVota2CLYk0bPJUYHQijuo3KV5mAthnyPupkRQUGY60EtBqBAwKciaUUBsbmT/0g6mAdnjrYubvyGKLYac8fIpFxDyO3Hm9Em8d/O2CFjo3L+3sw2v2ycc20NHjgiqu7S8KOkXNJDXNqpwOZwIRjrQPzyA3fUt/PBfXnwgZJmZmUfA65BomDZPEAa7XUbRkm5RLspIKb4dFd8rilki4TAyjRLWt7bhcjslm9XtpNFxEiarXdCkfCqFM6dPS8jyD3/4Q7FiIULzsV9+FnuJHfQMdqCzqxt7W6uYnZvEyvwuvv63/4rofgpnHzmNP/jd38TE9ev47vdeQKHSQCqZQa5QlkKB3DNf0I/uvl5srm3DE3HiQx9+AkGrH8//87dkDTJianB4DJViGffv3lFJIS4P9vZ25LPjJax4eVWxV/F5gyikcmIarQQSVFO74ZRzzoehoSFBv/aie1LoERFaWlnFpauXsLKyKgR4KvI//vGP49GHzuN3f+f3sL5Js16j2OywWSNQwTXD85uimt/+gy9gdWYFNUbSabTYTySlwe7s6sLQ4CDu3LmFlZVFnDt3Wp7d+IEDyturUMS/Pv9t7OxFsbiyIlSMSIcf450BnBjuR3dXtzQdZqcXoYExof6USzX84z89j1ffehuVehV7iaQ0Hi6PSwRQLKp4T/E9sIHlPqFNgwAMSfoqJoUTyXEg17gy3FZjcGUoraYxFBLw98n7JIos3mVs8PVUx5P+UhUlJlslGh5LBFPznpSRutxHrSSEhjSTRADZ+BMIos5F8S+b/ETGo9EFXqxbaC3hEt7b7s5Ok3LAOB4VZ0V7Jx4CRDdHRkZEoR6NRZsNkzJy5edertah+fKX/7Sxvb0lC4eW9RydsHDiHHLoxCCSpQTi+3vi1+SkkkpTEciehPXkflpkx9zo/DPlhKsXhRqRDH6IBq1RYEeGQm+tR4XHtbuZQHG/2jRttIhFf6aQRLgvACotyBO7dWdCNv7i3DJcbgc+/NH3yyyeY8K6topKJo9rP7qFfL4MW5tNRglnPnQEXcOdmLk5j1wyj/Fjh7C2tIrN6AasTjsC7UFoDA2Eg2H0Bkdx9NAjuHv7Kv7tn57HwswyAt0eDJ7tQ99AN/KbWuxsxMSby9vlQP9YJ+yGhuSEFcosauoox4B61oK52RXhHoV6/CiW81hdW0XYH8H85Ko8q/c9+wSK2n1UdWUsTm+jmKrARYVkpoSLr1yF2WDFf/79P8ZHPvBR5ON0Aq+IbJeEaR64Gp3id7SCnQVCpRkc1EXCokB4LwzLNZsQiXSq+bUGYmTHNHae9y2DU2ZK8dImwsXquyWv5V/gAqKKsyExMnVZwC3rA0XeVXNoLk6JJGDXDDpvk3dVlg3Ppc1CXQj2LOy0GskIZKA4OzXltk4/M4X8UEVCAz0Wjcxk5GtnkUlZPkfTMnd32vHX//B3sBiM0uFdu31DeEU2ixlmg0msF4oF+krRed4odgYcLUr0hk4v6hc+Bxb65EwovoC6FEW+y3gYiTjRyaVKlELGr/wMqjUZp9HK4uTRoxg9cECQNl5aikct81IZK7LzWttcx73FGVy8fhU9oTDOHj+FzvaI+PJwPEqUlciuxe7A/NISfvqjF3Hu/DmxtVhZXUaiksZ6fAc7e9vI6/I4fHIcbRojdpeiIuLgKKi3p6cZcg3s0n6j3S8Q9ub6HroiHSI19/kDcPod2Ntcxd7SuozFMtmC+MuxUXro3EOIJhNC7KXbu5XdcHxfOjGHw4a1lVWwBqBEnegpVVwUJ9jNjKyqqP25sCBdcb3cwCz5JGY9rPQHCjkROdjZVPeRnN6AgwHsvd2yNlY3d5AqZLC/EwWqZqwvbqNRruLksWMSBu/2u3FgtFs4fCUYce/OPbzviYdxZ2IJN6/ff5DhxzUjY2kJX2aXyXzNshzcEnbOiJCmYzMPHxXsrAjwElXVVAG2yOxsGHhBCDleiMwmOXO4jwVXao7U+T8c+7ZQKAobVNHTlHPLuEJ10a1waqV0JULVdIxvXgItMr4CjtWea6kTW6pGURaLqEMVWXKJNFEyrgfhjEkSAvemurQkQoRKSFF6EVFvJh3QLLhWQTGTxJGDg2LFksrlhNjMQPH3v+8p/MpnP4dqqYDNxXncu30H/YfGcODUYXQE3UhurQtJOhDuhs3hwv2bE3jtpVeEv0SeHeNfiMZwtBSNJ0WuPz01JeafZx86I1L7QiqDgc4uidhaX9tC0WiAN9SOSpUeezY4bGYk9/fQ0z+ERDwhnCc2iu3tYayursh+39haR76Ug8lWx3Mf/zCC/gim797G8soKMokC/uWbL0pD9Sd/9ofIpvbwxS/+T5TqVJtxrFkSROX8Bx7H+Wcfg81lw62fXsPNSzfx6BMPYXVlEScOHseda7dw+eoV9PYPCk1leXkF1WJZ1vnJMyextbYjyP3YwVGJxtK1leC0+xDfyePGpevIJDLqzNQ2hN7BQp/K+vHxcQmm5p5ioXfm9Ckc4ohOoxGvQxZwTz31FIaHhnHz6jW88OKPsLmzK8o5iXdps0nkEUEK5oqODA/JuUKFJqkQa5ubwuf0+30YHR2Ts5JRMET9yYXinXns2GGMDg+jnM7h9VdeE7SMbD8WRxN378v++/TjpxF0uaRYL9fqMDsD8HdG4AkEsb62j//x5b/H5OKcKLCFU2w0oF5V5r0EXsSwt1GXYsVis2B7g8HTObl/xDqExQpfsVgiqOac+9JsMKLNwXxJ5Z9F5K7Fx5QGp6kMJdrFF8caghxBKr7ZDBEYECNrRcOUYk8iqfSk/JQVwswz4OeygYmKCa9N0DcCDhWx8iEIJTmnzWaIRHexbCpwNG3GwEC/BFDTb5J3ndyXbOBJkGcjxvv3L/7qf294gl7J+dla28LwSC8ivRHUtDXky1lUyM/RaGGvW1QgdK2EVFqFBNOlm1wsg4VeRkboeEWzoxRHPUbWULqeg1HPdGszpu7NIbaVxPrSnkJgakUcOz4Of5cLMDbgdnuQ3MnC6bQLN4oPwx8IyIhQR1uMRkky3wr7Wdz96V3Mz25CZ9Sh0iAPQ4cDJwdw9tHj6OrtFP7Szav3cPP6BHqPhuH3B2HTOdEeCqO0b8DJo48gk9vDn/6nP8L+RkJ4Az6vG+fe/xBKKEvyvM6iQecBP7QmveQW6SpV7M3EkEik5FloKiaU8jVxtdVZDKjoiRKVhaPmcwVw6a2r2FjZwNCpfsBZhqbSBqPBiWIpI6hJMZ1HW92MwwOH8MwjH4a5oZfiJS+5bCTyKhhTSK/NSBFCsUS4qL5QvKm6qPK4eUiw5OIlkZiHOmMYXE6PCrZss0KrUd+fnYSKDFEKPxZrSnGkzBDJKiHviR8AIXFRbykxl4w0aelA5EbQriZJhZeawMLcFHKhQcYw3HzcOHIRChdFdfIybpExo0HQrkw2h3Qu/YDAyIXN32OnyC4kiwr+9utfg8/uwK999tewsrEqIwC5nGo12RzcCIT/XZTeVqtCxBcrCwaT6mgwWRb7ByG1C6dMmVwK1C/EfxL++boooFBCCn7v5aUVxPeiOHf2DHr6+tWIkGNJ4baosRG9ZWLJJL7/8kuYWpxBkekBPh9OHziMro4eVVzZ7LJxyVEkUbJuNODGzdt46TvfwmOPPIQz589LzMXK7iZuLU1icWtFDEDbO/2w6i2wuNxwegII+UNYuHIDulodseS+2H2EIkEMHDkMR3cv1peWcO/tn2K0vx8anRH3bt3GytKCSOjbg+2iDO3sHUDXwJCM+w1aHa5evABHm11sQSg8eeThh8Xn6hvPf0uKZaKsTEJwUtVkVso7p88tfCWz1iCfW7g/gqyBqGsJVqcN8UISGn0dq/M7yMSV2WCxUBFbFq6LzkgII+PD2F7aw9rClhox6LRIxKJCgO3r6cTtyTno7E6cPXsMqf0E7txdQT5PH6tW/AXRX4XuEKlmAUzjVFmLoiZViJZE2DQ5Ti1rDymM2O0+8JNSdgsPeFDNkTKbAn4PxYxqkddbiJTikvPcEwVhcyxIBISdcatRkddG3QXNU/lrEm4l5klxt8S+QfzceNVpQfFJqzBreQOJFJ4k4Z9reJRZKYsujkyV6Sql8PLe+FykmFS8LnHl5miVPws1OKx6nD5xGDOTcxICTbuBsw89Ig3Yyy+8hNWFGTz3wSdw7uEzKNZp1FxFOp3C7u42Qu0B2Uery+t44423BAGg5x6Rk+PHjmJpaQU6owWDI8NiaUBjYYfDgrXVTaxsbOOhR85hsL8Xd+9NYn17V1I4hPfJ91MsoTcShtVhw9zmNnZ29wTVZVIAjU45NgoFQ7hw6bI8mmd/+X34k7/4Ixi1Fszen5QInHs3Z7CzGcPnPv9pJON7+PrXv42shE2PYWZqQXJWSbg32oz46K9+BJ4OJzQ1DcrxBr7zlX+B092G3/iNz+PVH7+MiXuT6O3vl0KUFziFMR/91ONw+Wx46dvvCrfq+KOn4O42wus34t7lVfEKZKEwcXEGyU0maKhcQPJ7mChB9IPu5eTEchzW0RGWi598J6ZO8Ozq6e0WAVEyTr5TXlSXHrdXzl4SudmMk+9IZJZj28ROFOvMQozGcHduQZzL+3p7ZMxKJJ/cIRa5nV1hOSfv3ZvA0UMH8OGnPoQvfvFLYhFx7PgJMfX97r9+D709HfiPv/osRttDUuyQL9Y1PIKO3h7leaV34r3r0/jSl/8GcfoYEmGS05zrTfnG8bwTZStzXykAEHEVx4dq3XL9tpoL1eQoA24ZI2rq0jSz+GLDSzRMjehVyLnZapXvzzVPcRvFWORGK1Vui9Cu0KcWN4uAEekUkn9Ks2uS6CVbkQa/FD60ya95n/GtCILNKUxLWCWecmZBI3e3d2XvkkYkwIAE3CvTYTakomBu5o9qfv+Pf7XhofzXbkEgSMfmGnIpJa2sMQjaZIDH6oY228BWdAt1XR2Veg6lalF8eQwaHXwuL6xuMzL5FDRVDQwaM+bvr0n8hcPbJgRXUY9V6tjajAosOjI8KKOcleUV+MIe2H0uWE1OzN1ZgMfjQO9Ql0iH+fMLOY7bErDYNEil49hb2MHS5Bo2NmNyOVTqFQS7/Dh97ggcHpe4sO8m17G+s4lYfB+dw2GZXWcSacQW9jHW8Tg++bnP4e/+/r/h9RdehkVrE7UHP7TP/davYmF1+v8n6z2A5L7PK8HXeTrnnpwjBjPIBJFIMIliACkqkMqyLOe113t33qoLW3dbttdb59tbr3322pZsWZIlWlagRIqiSJFEzkQcDCbHntg9nXPuvnrfvxukvaiCABEzPR1+4fve9wJi8QiGD/TB3GJEoVRFiZyX+TS8eg80RgPuL85i0b8ih4XX5sKS349EMY7ePirgesSRPRmO4caFm9j/qVFshIKYvxzCoWOUJOcEZWlv8WFzYgfdjk688tIr4gTOeTU7Ai4c8qN4gLMD4oJkMUWisSwatUYOMBZb/JCZKRYIbAkiJIZrej0cDpfMt4m8SEZbfexBBINVuhQLJKtzCCyjYEXBIcGYdVIuD3zpqjkWqxu8NXLmGvJ5yXySQF/aJyhqOyW3igUZi0VlVENoWQjGJDByk0mOHN2ds1K0UKiQIHm0pVU2FOfdfB9oqnfxzg2cv3YVHqsDLz73Ihj8O3V/Ug4lFpIN3yMqM2mKKMR3ehgx6kKvg91ql6+h6o0XHA8e4bao1UIg5fvRgJC54Xll8vUuLiwJqnbixDFxl6ZpH18D+UP0xckVisLbYle3EtzA1Ny08LzaW9vQ29GF3tZOUc/Rb4gcE/E0Y+ahWo2tcBBGmwW3r9/C8v17ePKxR8VF/hdnTiOrLaFoqqG9v1lIz1QHcm0noyUUMnnsLC7h0ImDaBvuQXY9ina3B46WZtxcXEC5nIMbWtyfmMbps+exa2gAJ08cEbieBS/5cPFUFqcvXMHQYB9Gd+/B5fMX0dnuw759+2TkEE9nRAyyOD8nfkcsLnkgshmx2E0oV2ookujapEVXexdu3bwLs8cOe4tiKxKOhVGsZtDc5ZKGaWlqHfOTa8ik8nI4dXa3yftiUNlw5cJVUYudOHEUm7NTyGVSSGboEadBgbEghiYxBTToLEimi+IszfE315U0DpXiR4iyZVF9Kh0pR89sAJTuUiGqf1QVqCgDG25Syr/X/1P9jw8P7I/8g/hPKR1DQ8na+K4GP4r/LCajgggre0IxMFSKK/J9PvzJUgUpJpZsfiQeqM6NrAeh84Lium3kmbJB4V7nGS3IrATMK7wuZS/zMuL3KK9b+fk0PWZ2G+ByWNDT0QxtpQL/+gZ+89/8W4zvHsOFCxcxOT2BZCjEXhKFVAJHjx1Ba1sX0rki9NIk6LGwuICJibsKf1KrERSEbtstrc3YOz6GiYlJQK3DwABH0kVR2D50cK+Q5e3NLThz9hzOnz0Pi9WMoyePYnl+Q8ZNXZ3twoHi28S4tIWVNYkN4xkhaLhGLRxFrg2iJEPDI3j42Di+9lufF2fwlYVFbG+HcOv6XXzx81/EQH83/suf/WcU9eQQZnDp7EXhMfYO9sLb6ZO4tN6hNvSOtgntZPLyHIrJKrp2DeJrX/0q/st//mNB3v3+TeTSOVHID+4eQkWVw8zUPViMrVLYml0meFvNCG8HYXY5xCcylUnAYWtDcGZHgrKj0Zgkn1A9u7m2Lq+XY/Znn3sav3z7l3K+s3jtGxiU0GtGl7Ew5mdHx3gCESz02Gyz4SHCR9Nn1u0UvBQyaWyu+LETSSBJQn9fnxSlNBnnn0SqieyfeOQQVOoK7ty8ja984UviNfmtb34LHd0dcLoVzylSEbp6u7F/uBeDLU4UEsxM9eHgIyekyGJIvMHkRKVqxN/81d/jBz/7OXQmvVAauAaYFckGkIbazLoVc3FGDknRTb86RcXL+5tUhlqNhVha1hLXMe8KondGer9R2CIoNZsnZb1LDJvDIQ0Efbx4PnFH8r6hJ2djWsF7j3uURR7PZfLWGmbVjN0j8s1iSDFMVQq9RiPG91oQbJ4z5WKdllAVfh7vGBbL9DIjL00MSrUaoZk8aKCqVXntbLJV//5PvlbrH+uB1WFEtsQcPyqInMiFFOgM5RpKKUVWbnNYoDdpYLLokCtkpQNxW7xos3egqqkglg1KAZAIZHH6zavCb9Ho1bB77eje3ymbZfbWoozKeno7xA+FPBHOOA8eOYpKRYW5qXm0NLdCa9BCZdfB52nD3J1lTE9MY/eefriaVdhYXsPl925BVdFKVzK2dwS+dhdMLppVGtFKg1EVML0whVBmB+4eu1SnbF03723DVeuF0WrErVtX4HT4pAo3aI0YGRwXJCeXicPX5obd40C0HEZFVYZL78XkO3dRzOThbvOgaAS6h/uxueRHYichWX3eLjdUmgoMOhOW1mahNZdRrBRx/ONHEV1LYu7mKtRqo4yP+gY6xVm7EFDj8bFHMdijkJrF8a6mkk2Xy2fAppTwt1T6AonmZZErMTGKCaGgQpWqEB8boz26o9ucjKFhUUbJq1HJ2eNiYMFT95NSCitlPi0jB47KWATVO2ISvSUIlYU3Z+SU5dJFm9EkFD3k8vWYHyWuhgUh5f0ydqwjbnzrhSLDkYeYyinmkvxTNh35X7m8/Ob3M6NPLutwTC4Jd5sPf/mtv5Oi0G604rHHHhfDuA8+uCYkSz44Cf0cm7J4pOpSyT9UrBtYbDEh3mFzyAEtpqt6ZmKqhfPFEaHM+CVsmHER5DcwCHtOfLkeffSkbJZcUVHH8H3iiJQihM2dAC7evoELt64JNO22O9Hqa0aL24tmtw8uu1MON6JZ5FVwo5OwuRMMQq2Ko39sALGsCtfOXEE2HMKxxx5FIJ3FmRsX0XWgD+4+NyqlvESRpKNZ3L48IZE2zA3s6+tGSQW8/k8/xfbiMvYd2K3A78WyvJfkGhktJPqqUKvbFIjHS10AQWl4JJGUIF5C9eR8rKxu4u79aeQqWRzatwe76qOb+aV5TE5MYmhsF/Yf2SMH6E4iD7WxSVRn8WACy7PL4t7NNcGRzvhAOzLFAg4/Oo6OrnacPXcXwWAYVrtN1HCRzSi2NwOiNOXn2N/fB7NRi3Q0JJd2NJ5ElZeY2yNpDsxBpX8XVagN0jgPOCJXRpOiFiU/rsC9k2PxrqxZURjVpXkfRbM+LKmUkV+jIKEqlg3nA3I6R3aCiikj/IY6sOED1HjMBler8TgP7EQ+4odVlxQ+GPs1ijyhCAjlo+4Wr+gzlOdVNxZ9MGJscLP4PfX4kIb6sNFwyJ+iiJH2SR6MRRaLApLIi4k4HjlxDEeOHcWBw4cFwf+z/+e/Ip6K4dlTH5OCx25qQjGTRSqewutv/BzxVAbDo6NIZYk0ZyRiixebZEYC8vmxQV9Z2xAHd5vFjivXb2D6/n187Mkn0Nzsxu7hfhLH8Ppb72I9FEF3d4dYy8zNkSLiQE9fH5ZW/WBYNm2CqPRKxhLC5eHeYSwKkQzy6fYdOgSrxYBjRwfx+FOPYGpyEuGdEDLZGkLBOE6deh5uux2vXfwuVG4nLvzgFuZvzqG5zYtHnj2K1p5O3Dp/F5VsXpC6+dk59Hb2wdviw7GTj2F7awtz8/cRT6Vx786UcJV4V62uraCl04mWFh9uXpmUyQ4FG8RznB4lmcG/uqF4GFosmGe2Y517StoC1YIGPVMLynj22aexvOTHhQvn0N3dK1ywcDQu6G2plJe1y/OdIIAYVteY00v7GHK+XLIXNtbWlSJUVK1VMeh1NjfXY6IUvi+RMhpHs8G3O7RoaXUJ9663qx/nTl/EhfPn0TfULwWcFHxNemm4u9tb4babgUQIh8YH0T44jObWDrLPYTBaZAw7PbmEr//9P2JhYx1sq/k5coTINZKMpwWNa9j58A7ma+D4kzFrvCfYAPJM5n4V4UZeScxg8SXNsEZpEBQaDe2ECkoer0ERsnC/s9nn3fFg/VNMwLNW/MeUQk2i6uroN7+f7xnvVn6PZPzWatK4c+vwa3nHiYaGvnP15yDFbUuzjAnpt0lggTZOQqvR0ZdPMUH1NXulUY+HY0KnUv3tL/99jaMM4dMoZixiAqeCDqHlMOYvLCMRjsPT5ULPnhbYnEYZF1CaqlPphGvlcfrEVZ3QG6XU185ex+m3LqC9sw2xcByBSADHP3NU1BKJrTQ0VZqUOuTJmG1WMUjMJ/KIhNlxM1PPi8B2HFcY0aCuySHc0upGZ6cbhVIc0FcRi4VkXEjRWHdHl8T9WFuNkmeoL5pgt3lx5/YNkYVrfDWx4af5XcQfQnorhbWVLbi9rejv7a9HC9Swd2Q/pibu4Y3X3oC7xYHnX3xKzA5TmSTCGzGkaNI41Ie796axtLEFi8MMs6UJQ7sHYbTp0NLejM62HnELXvLPoWXAgeZeL9KRDHQpG8wGF77+V/8onLPf/Z++DKfVCUPJioNtB6CvqQTBYmFAxRsLIUrpuejZPdP/ihsuk+J4La8oL+uGiwp5T1FaMC6JfBJaE9B1nfYTkofIMR6rfrUCbbIG4eJshJqyM1Yk8iS70/SQRZOyQGnwJlwsceal8zvHZsoIgxcZzfTYVQh3pFqV50fUhpAsL0LuF+HD1P2/SKpnsUJ4lmasLMBZ6DQ8SVjUcOEyuX6wbxDT6wv4hx/9M3wuFyx6E44dPYGhwQGcPXta8jjFF6lMq5Amed6E57lRGhwW3rFUrzg59mLBWq3K+0NuFon63KgkinONME6DHIn796cl4Pb40eMy6mMDQs4YOzMWWBxtb4V3cHnqNqYW50Qp1+z2CErrcbrhc7jhtNthNdsETeToucmgl8+R79/22gwO7e1BS4cXGpsbsWQNr7/6E9gtFhx44iRe/flPkFMXsPvAMPwzCzCoNfB2tqOjowf7xvZCXSkjHg7j9Z++gQtnL8DrduKzn35BCqardyeRLSrcPXHPb/fC1eKSQzYfy+DWB7fhdrmRTWeRLOfhbHYiuh1Fs8OH6dk5pEt5PHxyL8ZHxpFLVXDpwgVUNSWQfReO5TE41CvqzjK08K9twr+yhpGRIUR2wgiHduBfX0WL24XPP3YE26EQynYjklUVzp6+DofbKVL96+euChfzxccPw+dz4u3L9+QApkv3QG+PeKuFQjG0d3VIckQkHJOYEIbEN0YLLCGUuJqq7EMuNBJtC/mMjKqUsSHXutLDNgqkxtDvQ/RKUfU1CiSFZE5FoXLAKwIQVix1NErKtobKUCmOGkVWw5KhMSP/8GewM677aP1r5WF9tPeg2KuLK/4ltqagZ/VDWgmZrps/ClPjQfi08lIUAvBHfsl4UzGJdDsceO5jH8Pnv/g5iUH5xY9/hEw4IAiCxmgUfu6te/cwODCAhx56CO1tHdjcWJex+vnzF7G4vCxj3sZ7wHEUR9/PP/MULl04L1xEcq1mZuexsR2Q5uTEsRPCC0tGQtBo9TB7vEhSmb28gOmpeXzucy8vRmD/AAAgAElEQVTDqlfjb7/xbSTyHLG55C0sVgpCzO/p7pZRG9f0+L4DMFptqFWj6OrUYHSsDzabF9USEA7FkUmXce3iHTz93LOCrv3o9PdQbtJjwL0XmwubWFlZxNzMPKxmu5hsG9RaOFn80+JFp0E0mZDxG5MvOjo7MTc7J+9dV2ebeBoGggE89vQxEYi9+g8/FtSJNA3yoQhGrPv90rDt3jMGs5Ec2BrsNkbpFERtTR4pXxybZJ43a/4tRGIRoUigqsH1Kx8IEkK1aalaVLiA4gdpgI8q64SSJ8s8Rq4qDghIzWFwMsdy/OKGknVsfFSEMVSR8qzlGWwwQDiYxWwBLpcJRp0Jr//0TTmbZJotnlRa2CykXTQpynGtCgcHWrB3bAi79h1Ee++g7DFW+lqdEb948yz+6uv/gHihiFQmI8gOOZy8v1g08w4rVwqyfsUmpS4kkQzETE7QJq1esV2QyU0deVZ8txSaCc9RiVFKp4RaQCsnPhYnKeKZVxePcdXTOJpo2EfFMCycFMcUxXqFhRbvCj4+ETbZLx/ZS2KPxzXB+1WQqqrScOfzAibwa6muFCpJRSniGsVbV1encFuJTPL5qv776d+rEWEyNpnrwY95IbnnykXEtmO4/c59GHRGeDsd2HN8EFazSeaQPKSzyRxyiQr6uwblkmKXH2MCuX8L60sbQpjnE3K0O6G2aNDia0YlrcLM3UWBPK0OMywuq/gRFeJZ3J9cQz6vRkuLV4qFixevYHNjE8+/8HGM7emGt9UkpGryyTwdTqj0NZjdVoEsm4w6pGIJGQF6rZ3IhFlNRtHT2YWp+7OIJxPo7miGp0UZHTFvkU7RuUwBuXwFdlsz3n/r3fqHmIfDbcXIeA/6+4bAGcnd2zewd9+oXDKv/exnWFnbQoI+IVBhYKgXLW0OmZPnMmUMDozC4jAimU1AZ6oitpHH0yc+hcmp+/jZT95AX38vHE4jMpE0Tj38PJ44fFJ4JZUaOUKKzFyyydQ1WeS8mCk/pqKTC4o5V1yQ3MxKR1sTZ3FG7vAw5AXGD77JZEBre6d8+CxmtFQzSbivWkld1xrE+qFAuJUbQfhaihsvF5/SrRYUlEuKqJqMNqkM5M/gpjUaTKiQFF8rygiO/y2Ty4vvFDebZPsJ/E1vkooEbLJgEVVXnrB2WDahqFPq3BJyzNi1kXvGPK6/+M43sLzhF1TIoNLi4QOHsWt0F65dvwq7zSGblGNHblrO3YlQSTEp83yFpMwNQz4SuVwknZMkzzn6djCAdDyJXQODUmzx0uDa47hsoH9Qxi0sIsUvhdEZySRC4QBm1pdw4fYNBKJhOUybHR447fSMs8Jld8FpsYmPG8cc5NOxwGMmF/lv/oV76Gk1YtdIvzhlN1nNMLqbMTe3KUaP48cewo4uja3tTcTWt7E4u4SBoR4MD/fB19qKnsHd8ppvXb+Gn735Bp479ZyEuXL/dQy04N7MpBystWwFTrcDGnsTXJ1e7CxtotfRBg0MeO/t0xh+aASjBwek44xsx1GIV3D16nU8fOwgDjw0Cv/KFhxOqjqLmPUvYmZzFT5vm2SLRiNp2F1uzEzNQA0N9u0fRU9vpxxuFy5fRSmVxOceOwJVKYvZjSAuzG4imy/BajKho7sbgY1NrC8t4i//4+8iGEviL199Sy6WoZFdyCXTYljMootqrO2tdVGedfUNIxxOKSTW+uhQxmMspC0GGcUkYswnYwet2D6w43xwgv6L0qMRw9RAqJTxXmN8KJcuRROiYmwYkdYjakTlp7haN0ZyYtPw4HJQBosfIlp1b616IHTDqqGBkDVI8MrjKcWR/MwG/PWvKq4GH6vx+A/I/g++ToHCFOtEKRvro0m1CEa++MUv4f/8v/43fP9b38b3v/1dGDQ1PP7oERnj8LFNFjN24kmotEZxDqfR5vETJ6BT6yQ82eZwYGFxTvZxV28/fB435iYnROxCi510Io7FlVWM7dmDEyeOwGy2YWF+CYvLi9gO7KDWZIHWaEBfT7eov5lK8J/+6I/w3//iz3H5xj0cOv6IjK15MRI1Ihl+fX1dCjs2CGyuevo7MDJsh8lRwMjoAaiqTYhHE2ItsrMZx5nTl/Hb//PvSmTbW2+/i6Hxvbhx+bro/G/duiOWB2J1o1bBbrWir4dpJQ54WryYmV+ERqWFf2kVK6srKFDNrVHj4GAfXF43NCYr+vv75Xn411bk7tm7fx/SqYyM+Ih+sNGkKIwXcSGTlfOaJHDyYzlSo68cz3OuI46emFFIxWWTBgj7/VheXMaN+2uYXFwWlJDoIR+XhSbfDyLW5Gnxs+jp74fZYhejblre8JzjvcACT7imVL2Bo7mUEkMjUWk6oVZ8/pWnkYwm8N3v/hADg4NIZnOYnif9oASb0SAjenpx8Qwf3tWHY6M9ePL4Q9j/yBNKyoGKoiYK5Er4/quv4fV33kUokUCtphbyO5t1IkLcj7zTiEQ2EGmCNVy75F4RiSa6JLzhumL9Q385Za+REsPVzEJO0CbZJ4rLvDRRbCYk/F1BmfRNisKczvUF+n2yGeGInoBB3QCVjTZpN3y9YkQtEx3lTFGMwDVS2yivVVH5NvY9nyubOcXTS2nmeC4Rsezr68eGX+H2clav+vOf/06NVTLRDjFt1BkQ2Axga3kbNocTLrtD1EAc5UXCCYQCcZTTFXjsPni8dkEEKgXFvdVgNwAGIJFOIpZMIZXKIxqMwsogTosBg0ODWJlfw/pSAD093dizfxwu8rwY4RKOYnZ2Hmv+bVw4cwPNLc0YGOqXzU0H7sHhTvQMtMBgVuwhDCa9cLPi2RhypYKQCeM7CazOBdFs7Mb22o4gQsVSFrFkGJViER0+L8YPDyGdy0IPNcxUgVQMWNnYQbZShlGvQk+fF8mskswOVNDs7kJXyzD863NY3phBeCcqclZns0uKH74nsQjn14SMVbCYPFCXacamwvWrH0BdUuP5Fz4hrt50+WVUTSgcQXBnB4MdHfj9z/4uRjqGFSk5OUs0TiTJvO4fxcXWQLBEOUR1Rkkxw2NBRlSLRRUZHxK1QKSIhM1MWtQVlFV3dXXJfFyxM6hIkSVzfiuLjbyMN41GiyzIxqyaG4B2DNIpSw6ckidXYJFFDkyphJ0yJdlbGGxpR7vVCpfLIepSFmRUHNESoRG6TII81YREnLhY+d9ZMBMxILGVs3vpROpjUkZUeD1ebCYj+Ot//Ka493L1E5U5OL4Pe/fuxftnz0gBwzEpDyB+LzcEIeVGhy9cLaJwdX4ZOTD0PGGHzCKL48E9u0bRpDeKy3tnWxv27t0j/DYa8iqB0AUZb8QTcYQSYcz5F/HB9CQ2d4JwWCxwMsLDbBOEkoevy2YXp3sWsnxdMi6kSW+TEStzk7BqUxgfH5CfIYWWqUmIqwanC9OTK5i+t4K7a4u4cusKnjr5KD64dg1PPvO4xI6w+3v0mU9gfmEG5y68jd2ju+Frb8VCYAEVcwXNXQ5YqPTNqhDeSEgwKzmLDBjOxFLo8PQhESvj/dNnsO/xMfQPelCOprEdSiNf1GB6Ygpj40PI5IswuT0w661wmR1I5ROoGavYicTw85+dRpkB7d5mIckWikRStYJgq9R63J2cQavDjpMjndDXyggn87g9vw5/KCLh2TwwzXYHvA4HXjp5AK+/ewGBNEUeasQjEaQTirKKRTLH7D6PHZVyEZvBJJKZAmoULDRQn2oN+iZaNOiEy0ODyHw++2EED4ttQZwUQOqjnKsGD/FfIl31aoXrRuKWOK6pe/s0Ch/h/8lNJpc/x+78u+KFVR/11RGmBxyuOrFeDEjrXbU0PQ/yOOvxQf/DiLOOv33kOTSKscZj8+cq3fxHKrW6m7wydlTGiELc1evxa1/7FTT7HEjvBLE0MyfKY+7P7q5OiTYLhmMIJdOIJHgxZ2T/NLub0dfTh5Zmn6AoTEKg1yJ/vfnjH+LaxQuIJpKo8ixPxLBvz148euK4jMDW/GvCy11Z30Q4m8XI6BB2jYzgzs2bUoQ8+8zTMrL6u7//FroGRpCt1GQc5rSaMDLUK/uZY5oSx2YUySRTGBsfRFe3DQeOjOHY8Y/JWDkSCWHTv4Q3X/slgtEUfvO3voLYdgQ378zgzv0pGSvqmvTY3twS9JN3IwstWq4wy5S8KleLDV6fC/FIXJpxjpTsFiNslRw6W1rQtXc/bG4nVLUqMtwTYqbJC18tYoKZ6Tm8/Yt30N7Tic7WdsxNzYqgh+et+Eflc3KnMsWCBsLhnR0x6S4UMmhva8FAZyscxibhhJ29Nomb00siAOCUh+uUgAE/D1FO1+O9DEYDWtra0dbaLs0Fua1E1yxmIzbW/HJeE1Wam5uTvcfEl/6hMeTTMTz28BDuTUzhn374umQbD+0ah0bfJDYz2/4VCQOngptEb5PDhqcO78aXP/YwPIOj6BzYhWQsgkg8BbPVjjs3p/HXf/tNrG5vg607C3FSeZTIJ7WQ7Xl/8A6kbQL3LCcEbKg54eBWoPpbMYyuSTMpxsU0rNZohD7DESTRJxLTWBxViwqCx69nU0t6Bu8WifMxmeSxhAJVpwbwbnyAxBpp56IVX0gqlXlfca+wgOWfbPxpQit3bKkkDWlD8SvFGkn3zBytlNHd2yeTEZraeltb4Ha7seH3y53Lu1P1N6/9u5rB0ySwHR+MT7ZUrCK5koAqUIZ/MYCaQYWaQYfZyTWRPtNg9PlTpxBLBDC3OAmfxyOVs448CacWKqsGK8srkjkYD2cE+dqzd1gWJXPhzEabcI8Im3b3dGN5YZG5LjCZmzC3sISuzn7ojXpR/YUCMaxMrctza+1wY2iwSyDYYi0Pb4sXm2tbZHKjf2gAOg19fTLYWczKBxBNBlHTFMjJhLvNLORzfU0Lm9kCr9khc+v19RAy9GmymeCwmmF26rEd41jRLWjL2noAerVJZu+MgWYXcPXSVbicHjHPzOQ5g85I1INR68bi1Dombk/gxMnDMn+PRSK4ffMOLp2/gubWVhgsHAHqUSsUcWj0AF46fgoGlV42IFUkRIckQ03iPZQLgoR0UQZKeDQhLMiHnmKnQcVeNiveLFL01rPWyHHhgqPJJhdxa0urOAcTHiZHiGNIPiblwRz/sRWgEpQ8Jy5OchZksTNpXqJkaMjJzohGjmV8sOHHP/z8xwjHYhjbNYqvvvAy2qk0LObkgiIZn9J8qkv4i8VhMk233rIURKHwjnQB3d09D9Lc5Tpj6HQqJQczo2q+8eNXMTU/I2O4hh/SvuHd2H/wAN4+/Z50QyzghG9lMsuFL11cfdwjnDX6gFGBJiR8crb0aGtrw9r2FppYuO0eF1uGzs5O9HV1i+qLiBAPNm5sKurimSSCsTAml2ZwdeKWwMVOu1O6YUtTk2R0Ws1WQQhZZNFgky76RLuMfL8NTdhYWUQ6MIPjR8fh8nmFw8iZv9pgUGTAJHnarYhECvjeD9/A4vqyyOT37t+LRCIC/8oyXn7lFVT1NqQLOUxMfYAyMnC2OlHRU0ARg7FUwnBrNzo7BrDk30YumpGRZlt7q9g9MAz+J6+/jaXVFRw+9RgMjiKSm6vwutoRj6sxdXcJy/5NzC9tiDpqaKBfDvdaKY8jR/aJ+eS1WzfR2ezFvtE9eP3Nd7C5zaKYoyQ15haW5eD0OJ1o8bph0esRXvPjK59/HhOzSzh9fVLWhrulTZIdJu7cxUBfn/B7bly9gu6eHkGzCsWyIJNOpw1PPvEosrkirt+cQiqdFbsYhcukdOoU8rCwDoeDgnjzMJeRYb1m4sXU6EIbQ0IWWdLh/mu06KPTNjXNDNnVc9V/WCCxu6e3HA9aKp0Ubyz60ynGpIqT3L/8JS4SihuW0gTUSfKCPLFme/AdihKyUZB9lPeloG31jpoy8ro8XSTqLPLkh9ddg+rF5YNxZ90vyONyYtdwH55+8lF0eFzY8K/LGcUCeicax1ZoBya3C5omHZpqwO1bE1JwjXb3g9/LRmb33r1gPu6NGzfR19UGt80s58jS2jr86+uShUue5PLCMpwWs8SIkRfG5mzvoUPgOGsnsIM5IieFAg4fPSx8Hka6VAsF4UcSXeO7RAuUi1evYvfuUTRZbHjrvdPo6unG3j1jqCKN3/69X0Wzt03OpJ3wMu5eu4a3Xr8Au9uHr3zhM7h87gO8+tpbksHHIoN+fW2tXrzwwou4fOEaTFYLevt7sbm+BpWmjEMPj4nqvVJToaunF8lkBqVUGhszd6WoUNtdYrPAESLNnvlxaLRGea5sdO/dmxSV+IGDB3Dn5h0ENwOSvMFzmFMFfkJc6729vTKSJAJnkHxVs1gvmAwGpEkez+awshlBMJKStcdmraOjQ1AyjgzLRSWTd5vTHZ8HHV1dQF3hzf2xubmO5cUFKSrZyJG8TcU1bS0qVRVsDhfyuRQeP7wbg/0D+O4//0SoJhS5UOJvNZqRz6aFT9lksWBmZgrr/nW0NHvwyScP4viTz6O9ZxgLty6jo6ddPqdIKIXXf/pzvH36jIyFdXo297w3aJOiFwspNkEURnAcJ8blaq2MQTk14HvDooR7inuLX89ii19P8IH8OEHG6o0zCyixIqKYS1SVVln/LAxZnFIsouwvRYHIu4DWI8qZnpE7kMk0fGwaVwtSTCSZ6ns+JhMpmgwy3SEvTJTMEt+lEN4lkxQ19PT24uix47h98wbCobAglTQS5+VtMluFtqL607/+1Zqz3QGjzYh0OI1CuihqoNJWETNXppBhtTbcj1Q8C73Oita2NhjMRoQSASxtTMPX5sBQ7wAiW1FEtmOIZGJIalNwtVFtpIbD5EQ5X5OxClEWlY4z2CLcdp/wV1bW/JKjZNHqJSOQ2WdtbR1IZdNIl5Lif5FNFLG2tI1ujwsHdg8imk5jcXUN5UIFVo8ZNUMN01OzaG9vhtfbiltX56DVVNHe0ywRE0azBq2dHsl0G+zpg9fiAp2UzAYGjqYQSWXlMTmrd3d4sBZdg86ghcaoV3LoaiqRvFJFuD6zCq+bs3gnVtc2kM9VlHGRy4fejmF855vfwYFDB3HqE89izT+PeDwm3RnHscw/Ip/JbXOh1dGMVlsrDg3vFyUJq3SGYTZItxIVI5U1T2HFBV4+XCriNHVD0ExO0CmSkdvaWh8ctDy2STBnZ8k5OjlFLKC5KPh3em55fV709PTA5bBLIcANEImRuKdXFjYjWMxmKYoUpWARJhO9qNQo1mr4k3/+Lq7duSHmedFIHF/+4q/i0Y5OaAsZQW64eKNROtwrvkIsJGlOKuPFWlX4Ft1dXeKHI3lQHNHVowyY8bVrcBCLgQ38zfe+JZ2QEArZwRWL2N0/hN1j4zh77RKisbh0LEJuV2vE2qFxISn2E3LFSrHFDSNQcqmIOEeNBj3sZgtOHjwivlRMeac9BUmiymZizmQBgUgIsxtLmFqag397SwlLJbndZIbFaIHVZIbL5pQCnoUVCy7yKehbxqgfrc6AYCiAxXuXcWRfD/pldOyS8aqRsTTkztS7OL43uiYTssUqLnxwG9Ozs4IOOj1eHHnspHhbXXj/DBLFAkYPj8PXYkcwGJMC1mLQyKVWisVljTe3NqN3aEiy5Bh1lEkksDQ/I2qoXLWIKAt4fQ4OsxHVlA7JhBbBUAKbwW3UNBwzFTE3PSsjESk+izmcOvUMTjz5GF778U8Q2AqKoSAPRf/qGna2t9DmdUkXmCtX4fD6BLLX5bP4/V/7NEZHB/H9189ieSOIeKmGhcUl4XUNDA3ASWd5cvIGBtDs8WJrew1aPS8EG0pVNfybEQSimbpPGwUZQmeUw5DmtkSE6R1GVJYiG+GqNBhNgg4r/EKlTqkpYo+P/Fb+K7eaUsg0ijTuDcU/qxGHA1HYsjDmzxa1Xx014/exgFNc2hWFoBKHUx9f1n+eMhbkOVy3TWFR9GDU+OH4UCm2lMJLMT6tZx/WbSREuVtXVkrCQR1xk8dSqjehBPDAz+f5Gaow0NeF/fvG4TA1ocXlxJ27U8LTpK2IzmhEa183MukEPvvsSfS3teH8pVtIFoFfvvO+xHj1D49g/6GD+MVbbwsK1u60QF0uoKrRIl1RYWBkBFPTc+C7Tx5uX1sbludmRa1HPg3/GwsEju5JxKdf4vUPPhCEfrSvC4dH2JDXYG/xIFOsYGJqDhqTQaJ7eN5SUUdfoiuXL2H/Q7vxp//vH6KzrQuRxDo2NuexcH8Wl8/cwyuvfAHtra34b3/6dbx/+Qqy5Ty8Hhe6u7vwxS98CYdp0nrlIpxuK2xOnoFNsNotwlmjfcPszAIiOxEZAU3fn8Hy/JxcrJFoTBTDJK3Tx0pRKquRL5YExeC64+cf2gmLyq/B2VGaTcY4GdDVTcuFFRTzSoMsETwqoLOzWdZTJBQVd3WHzYve/l1yVhPhX1xalIJERox0TDeaYKavZKUqjfF2YEvOe47yeV8xeYJr9HNf+LyEY9NrUpogj1sKYzbjfZ3t+PVf/QreO31GxGj3JidhddKcOC9xRJ1dnRjZtUuaAdprMOz94L5dePqZ5zBz+x4sBuCZl56DVmvA6uIK3n7rl3j9F++C1uIajUEoIBSXcCzLO4xjSOFDiehIA6OevFqFBM/3jV6E3HucUpDvnamjaQ/MeznOqwMOtCEhCi48Zn4mOr0Us6SkEHHk+8LtrOxPSBPM5o0qcgm9Ju2grFBpZFBfV6nz8Ukf4QHDpBJGIfHradguhqq0lyCoID5bZvQPDCKVyYm/m7pusSL0G6Hp6GRip/r6D/+XGl8wiyuvxS0E9yazCWsLa+IqncpnEVqJwGX2SYDlVmAT6+FV2DoNaOtsgV6th1fjhc/hQzQRw9U7NxEuxVHScK6tw/jAHtRKKiTCSbk0nC0WDA4NQa9tEl8SjlY6u9ph1Olw/+6MBI8azQYMDvZL5lm5lBeeia5QgatI0qIT5yfviOMvOyxXmwVFEnVLNaTTecTCCYQpo3WakYilEQ2FcerTj8PpU8JszQYrjBUDKpkiwptB3L0/A3tPC5ytHhg1dhRIyi+FJPDZYG6SBSJoCoONwxmsz2/IIaLSqoXHY9QYse3fQSqTxf59B2FqssDusOGnP/pnGVsyVJqbkWM6uiD7nF4pPr/3d6/iK5/6Ek48fFQJgi4UJCOrkZnED0oClulXQhdnsVcoy99ZMQsBl5LYBFVeWUE+JBBa3yQXSkMZl04lZMO0tbYJTyOWSGBufl64RvRqaUimmefU2dEpFT7HwORi8efxnCYaxEuD8D4vmEQ+iz9/7UeYXFkQ3hQLqE8+9xI+/dBDMNDNXVy1s4gnYoLCEV0gSZnIGDsyISyXikIW5IYWA1zxuVIM4txOB+j7/Wff+roURB6XW3GwJwxcrGB8ZJds/nfOnsZWMCBjInZsRLa4QRXzSmXcIxtYkY7INUT9WSQVl0KeHC1yen7vy1/DY0dPSMHKbodCBG5CvoZEOoXFLT/O3riMSDwuz4EqI5pymowWUS06rHYZHVJFSt8uuvGz8ONBwM+D8Ri3b5xHl4f8snHxOaO6heMx8jOIcPIwKrMjpXpG1KE68S66NTMvCqKOnh6EAkEhrb5//iJOPv0YIqltkccvrmwjvBUVdOHA/v0w6UzCA6yUCrg/MYFwJKR07f5VLM3PY3TPCHbiWUzNLqN3sB3Du8YQCOURioaxEwzgyIljWFnZwPWr1xSuFzu6Eo0Wtdg3PobRveM4ffosFheXsP/AXiluphnfcuIAPvfSs7h85Qb8gRDWwjE0EUHwudHXbMNQdycq1Sa8+cszuDs1C71Og4cP7BP7lHimICq3jZVlPP/sM+hocQk3K5XLwerwwB+I4dLtaUESBaWsj8SIuMrIMR4V00I2DDzQJYi5TlLnGpTxYJ2MLtmGdUNfZQapIE1SXMmMsW5MSkS3non54KCvV2EsjMV/h2VQvZCTblgMSj9EnhqNUwOJaiBr9YFgHfZS4q3qZVGdfyYJnFLgKU72jaaLRRSzFJVRo9IElYRnUufq14s4BcXj1xSKGXR2duFrX/0KMqkErly6ALvJBKfdinQ6C01NBZ/Xi96+bqwsLGF8sB0vfvwRTE8tYCtZhqWlFdF4Bt/5x+9JEbIdCIoisMVjR1Mmhac//hTsbi9+8f45dI6MYH5tU5SnFJuY9TroBWXIYGZxAZ84dQprS6vCgTI06TAwPISz586ir7cXR/bsRiIYRLRQRrqYg9vXIqPmmrYIT7NV3oOzZ67iypUbUtTQjug//OG/E0udaHRT/L1YuE9eXcRTzzwvjc6Zd86h2qRCc0crunr6BPVenl3DMx9/Dtcun8W1m+eFCsLHJurC58ncwe2tCELBqLwv87OzyJD3WqKJckXuLBbJNN2ktxUvepqPklhNdInqXY7rGuNkNqz07aOqmYULL2CS8YnFNDd76oo5xnfl5Oxi0cb3h/ckkxroSs7zyulyYmhgUIosNhVsZDnZCEej0gyRf8fmnEIC8kL52ff29kmE2Plz56WYpCE4HdpnqYTMZOGwWvHcqeflDrl98y7iqSQee/IpvPvue4I0KaajagEIePa5bFZYzDrsGxmBxazHM6eelRxMEu03VpZkenPz3hxSLCwrVfj9GyjkS2gyGeVO4i85n8X+RC2NrdBVaFjr9kgRxaJRFIZqjdB/lFE7jaP5Oalk4kLAgUUTCyoWjBKszaZVmijFtoFNE/c9kWuO/3i38I5JZcjzVOx7RJFc96AjwuX1+uR9o+qR9x/3lzw/nZKPKpy6pia5j0mtkWBsvtes1NScgBTqrvIN5b1GUDnVt17/32t8orwwiFrQj8NpcyJXLArDn91weD2Ktdl1VHVl2FpN0Jm1oljIJ3Po9/ZjrGcM6VIO7186D5VBi83AVr3atqC/f0CKtpnpGbT2tcPltsvCopKN8B0vQruDfBaqDmrQWXQoMUQ5lsDa7UU8vG8PyokS4oEo2r0+RMNRLAe2UBL0vMEAACAASURBVLPo0dnfjqq+inwxJ15T65tRVKtadA+1IV9MIxIMo7XZh87eNljcFiGM78zFpDiq0KwMgLnFA4PbgFI5hWQwjWLaqkRw6NKAhvNgjqaqqBarKBercHk8It8t1SqCiK0tLUshSSRuuH+35Fudfu8dLMzOwWgxQmfUoZguYGlqEaPDuyV6wWawYWtuE5/79GeFgM0PmwWHfLiMEuGooi73JnqlcEzUCikdCsRJ7w9W8NuBgMyiGYWTz2ZhMPCi52dZqpPbCcVH5XLnC6YnDK0o+FsIvFUFXSLpk6o8Qv5EUFgEUUHH+TNzuZSzXhkhciHfXFjEa5fPokZPlVIJT+89gE8ePy6cBj53HkIkf5I/IGNORsAwWLjJKD+bi5WS6Gw6La+DkD7RS41ei7mlBfzgF28gQHdzqo8ow9VqYNDqRK6+d2wM7R0deP/SBRlrcSHzF4tVJY9OMc1rEJaJdPE9LFUrSGYzSGRSiqiAhVQyiUNDu/D7v/abyvNmuGiNCkgttoNbuDE1gYu3biAYDsLltMPr8cm/UclpaaKDtU0MB61NzOMzipqRhzkVMTyAWChcuvgejLUUjh/aLf5aTifDXy2iCKVRJK03eKiw0JJDiBB6sSjolMnhwlYyg5s37+L2zVvwdrTh2sScfJ9BV8PgaDccLW7cuj0hm72SL2FpchFf+73fwqe+9GWsLC5h+toluC0m3Ll1A4FUEvemFrC5EUa2XEFnW7tknzW3tcBmN2N01whef/0d5EtAd28v7t6bEDNW+n9pamqEgiGJY+HrIM/c63OjubkFumoJzz6yX7q+996/IIIWR3sngvG05N7ZjXqM9PWho7UDFy5ewd2JKfT396C9vQXBUAwXrt3Ewwf2yxq2mAzweWziIr17fC80OiNuTi/AH04qRZQgNpB1I6G87JRjUcn5LJbywlFUxCR1JEuc/5VMQkGFaGDIsQILlkZh1QA+64iXkOg5HtRqBIV4gEKJWklpdMT1+kEMjzI3VPaUMnZ+wJuqG/R+OExsqCAb6QRKDIjsMYnzUQhWInqSKB6FzC7ScYWQIqpDsWHhfhT+j5L7KM+rIZIRJK2GYw/txzMff0I4RNMzs/C4XZi+N4lCmo2nHrsHu7GytIatQAS7R4bw7JMPI5nK4/3zdzC/voW9+8dw8vGT+MbffRNL69tQqXWw20xAMYvPvfSMhE2/9cZbuHblmkSfVUwmLG0GFVSc3MtyBf7NbRx59ATCwSCCgR2E1gJ45PhhvPTJTwhJ20tbhFoe89OL2AgncWf2HkbGBnH46D509zZjh6HOOzE5izs7ezEyMioGqS5PBe1tLuSyFayvLSMajuH6mQl89gtfRkdnB370/R9C5zChub0VWlUTPrh0Ezq1AZ995XP467/8b1jyL6JYY0yRksuqVuuRz5EeoUwPaAhKZIoWE+QxOx02uH1eQQeJ3PJM9q+uStPGz4ecWPKE+BExGobrVdIULBYxueRoicIOeuMRMVHI2Uohw0KNZwKnDuGdsDRqza0tkrwgVhpl+votYnNrC/EIx2+KVQRHaszWZZCysi+UvFaL3S7h3DOT98WuhPxR/ubEQKtWYWx4UAp2vdGMh48ew7u/fFdixk4++THMzMyJT5rwKZnd16ST0S6LF3W1hIf278bHnzgBi6sFaq0eK1NT0NSqKFSB1c0Q7i3MQU2Lh2xB/LEikZjsOTFb5blG3rbJhHhUec4cu5KTSZJ/Mk03fcXAl28kG6VCuShCG57l5Gw1PLkITpCPxfGqBFLTkLeekkC0iWc1PbRY5EnSh3CPSV7nODCvjPx5TmjUCopGVI2cMfpWkuQuisf649YnSvwcudOJnvHf+YIo/JL7pq6wF59GFeTeczqcUP388p/XWDGTyBwNRZEK5OG0+dDa0SbhyytbqzA69DCa9OKPwYOsSW2AVW9Fq6sV6oJaKuudRAiheAz+pQ2Jruns68DgniFEAmFcO3cd+08eROtQM3KFtBQshXQZC4uzUp3v6htWxjSVLKq6InZ2Ihju7MO+zl6szfjx3i+uCr+kWizA6bLA1u5BWc9OsgKH1yHqAs65d4IxrK6uwWxVob2nV8YxvFBr+QqqGSCbysJuIWG8CE+/Xar+nc0EMpkUdHqNjIHOv38HPm83do8NIRoNolTNC5fJ7nKgqqkhkychriYdIi+e4NaWvNE6jQHtvl6Zn9+6fVVmxFwoWrUOE1cmsDy1jHy+IsWFXWfE1z7zK9JVkfirdMCyVORw4hxd3HCFLKvAlPwa8sNY5HDjikpQ3Nlr4hZMqJhzYaJa5AeRB0NSOhdUKp1Ac0uLvA5xsC2WwBgBdgtSpWvUwpFQCPQFiRPgTyRPguM0VvlEs4hsUd3H306XB/eXl7C47odepcG+nn4ZhbHTItFR+VllGUuQZMiwUhYX/P+8PMgnIxrBg4YFEImhyxtrmFyYxs17E7LgOUJil0kVjYR/augXVsHDDx0WNOhn7/1SSPDNPp9sJsnNqufaiTRfq1yIvKiYbUWRA72wxIKCQerM7zLooa5U8dTR41Ik01SQgdok4IaTUbxz7j3EkzHsGh2V9zwUYTFfhcPqgJlRM0bGjZhgIxGTxZbZAqPeIK+P6+/ClfNIBlfw6IERDA30wGpVxsckiVKCbGhioWWSr21cnPxMxLmY8UPVKkwuO969dBvf/eGbePrZJ7G0timjhGeePolIOIQ0KjC3Uk1pQzFHLzYIr2ZocAzPPvdZXHrzDYSWF6CxmJA36XH+6gRyyQJa3B4UM0lBjmkPcfTYQbz7izM4fe4D+LraYfP5ZORAIcye/Xtw54PbCG8G8MpLL2BtbR2zq+viZ2Y2mRTBhaoMnVYFk82Gne2IRBkxDmVoqA/D/T2wCo/CiKPHHsZf/n/fQLFUQEtbmxRZ3fRtstqxtLAMu9WMgYEu+exNFpuMUhc2QphcWJGRWENRyoOa6AJH5HwfyJVUfN+UfdPwwWLJIpxHKYKUQkgpZpgrqETkKPR6BQUSU9A6YkSPPSU5oMHzUNzV+Wg0nmwgWIq2T+FINSKtGsWZmB7WVYAN4i4VYfx5jf3dQLwaxaDUffVOXkGqSNIlb1PhhvDibJDg2UWzO+/s7JD4NHbbGYoGUMVjjxzGs08+KoHCly9flUbk2RdOYc+Bvbj41luoJEL4zCun8PrPL2Hi3jRGRnehp6sLZ89dwcrGNoYG2zA2NiwedPfvTWAzGIXZ5YHTY4fTZsapF56QUdfq2pZYAtFyxOd2StG3SYuEjW3cmpgRJIiiiRp0OHjgIeweHkRHsx3RSECKhOYWD0bG+hFNJrG5E0XPcA9sVp18MslEBsvLW/CvbQvvlwUUz9tEMooXPnEEbrcNsVhSMnpX5zbx7lvn8Ou//Ws4dPggfvz91/D2e+dQUUHsHDZW1nHisZPw2Ox49xdvIZxMIp7Pwe50yUUfiyQQ2g7JGmBYs8lSNxiu0SjVKIRnckh50ZNjtL0dFESL+5XngGLfohgoM5CYn2skElG84hgmn6I3Ig00ib5SnW3B0PCwmAhH4zHJreX6IUGexs0swlicMfybTSz5a4LGEhni2SCeYgZpDhm9FgxsCaDQ2t4ma3ZxfgHj42M49NBBfP/7P5BChecO1fiDdJ7X6jA7M4tTL31CkJhvfevb0BiMOHr0GG7e/EAMxTmap+2Fy+kUxD68s4UXHz+IvXv2wNE7DoutRUzOqVh3uH0IBQL43rf/DhP37sJotQoqqWE0T6Uio0vyvKnkE6d4lRrZVKrezCiO7SyO+NrYOFdFtQhpLFl/ZFNp+T7FV0wvo0mOBuVrRdXOgsoCh80mj8E7mOiikn7CIuzD+CsWfJzgsAijQI77i3xbsR5qxAGxeKvnIPJzYeFJdIv3pdKUK9mipAzw9JAUFzWLNocUlCkWecUKVK/++A9r+bQSNJuOZWDR83IzYWZuGvNLc+LaPnpoGAaTDvmckpFWiOYR2UzC6/KgWCnJyIWdrcnShOWFDSzO+VGmkei+USG/2z12DB8eRjAeQKGUlgWcjhaQiRWkEuxqbZWLfTsYRDgehEmrx5HRMRirWlw6ew9OVxdsVjv0TWV0DnuAJh3i5P+gDIfPJggJDywhkRNuZHwNGBKrw/ZKAMlQCrkog5810Jg04vuz9/iAhE4nQimkk3HUqlpEIlVEQkmoykB7RyeaLDo0meh8rEVNA5htjAbKQVNWCQLDn8kLbycUwvDwCDb8QXkOBrMKRqMGmVQWpmITOprbcf7cJbz37kVBQJ59/GP41MdeQndLl2w2bkoWFgr3qioXVCIZU4orIkZVRflGu4yGcy43MNEYKvPYwfBg41yf8DFHRnp9k3AiOLPnXL+dhzDHC3UVBEd3JKjzIGNBRo4UA6BJdqWzNqt5kgq5UAjDkmDOokuiZKyMkrGJzQcl3Xy+XFzkhTGXkVC5jOnqoxT+wX/L5DJI57NCDCUSRRUf/74TjSCSiCmzehEBQDab5BNS8suYGHaX9OUqFnHi6HFRH7199ozA7TxsWMhJCnt93ClzfM7eJei1JKgnXxNlv0XmVBIx4mNqdWjSatDh9GD/vn1iOrce2EA0GUM8FpXX8snPvAizyYJbH0ziOtGtnZCQOIcHBuAwWSTDjCRLIlo0aZR4JJ0Od+/dxtS96zixbzcO7R4Q3zgeilQM8f3kYW2ok+bZUTXCuHkFi7ozlZYQW4NOC4vLif/6zR/h7I07OHhoHEePPISr1z4AzGq07mqR4OhCIoU2lw3u9jZE01mo8jWMjR7DhTOXsbnmh95igtFhQ7lmQD6Zh6pcgtdlk1HovYl7MGoVX6xsBZJdFo7RkK8mTuA9/V2CMhfiSYwO9Mn+W1gPIBpP45GTB9HiaZWREBs8mplyJMtsNb4qNnrtPjfURYUn84lPPidcF+bXzS+uYCeaRFdXuwRQs/7hZTE4MoR8gaMGteyBhfUwplf8D6JreOhJDplGg2iUDs0hyR5j4LJE0jCKgxlj9fFhg3gl3ImPuKU3RsxKOHSdT1XvjmWvlIsiSecZoHTZdCdX4C/lsRWTwgcjQQmqVtAsxTRXoaeLMXC9eHrg4SCP8RGcqz4KfEB4F37JR5zdJSdUKQZJxpdAXSqvKmW4bGb8zu/8hrwnZ959D6HtIIKhsNSO+8Z3Y2LiHj718rN44rGTCG6H0DrYK41RenkVl89ewPxWFEODQ8JFunXtruydXfuGYXU1IZnOoW9oF1564RlkMlEkywX42tuhYeSJTiMNQXAjDIPRDrvNCavZAJW6DGaqciQUiUewE6SKz4Dm1h50tHcjnw0jm92G3qhFLleQi5dju9W1IByeZomVmblzF5l4BnPTCwhFUtAQ+XY4pelhcWc0qjE43oq+wRZpcJKRLO7fmscPXv0pXvz0c/i9f/s7WFlaxe//mz+Af4NnsyJa+Kcf/gAX33sfr7/xhsT/lElp8DWLYiyTSD7IYuVe5R5lIc8MPaYTcEQoCJRJaRQ1WgNi0bAYItMeYWXVj0yOsTpWWR9sBImwUhnOyQObEn6+VBEOE1FSazA7Mw3/2rpc4LTSILJFOgUd3Ska4P3G+4G2NDzr+PMJUMiZmk4L1cPX3CIq5s3NNeEi0xqFiC9BlI8/+zRe/uzL+P63v4eJ+1Oyxyj+aW9vlXN1fn4Bhw7ux8uf/jSi0TjuT96X9c7P9vS5s1KksLlgUcbXxRH9if09Uow1D+zH8PghQQJL+ZLcPyzItpYX8ON//g5On7+AEtE1q00mG7yr+BmqdTo43R4RQ73z8zfh8TC7clvOZbYsbEClSc+wgCtJIcxfqXQSNcnyVFiUSoanIgwRmohOJwR2jtJ5xhLt4hSHpHyhQRC8IGoM5h82iVci70jhkvHOqItVqvXwd41KI++1jBmpcDYqwiVyd4UfKRFYiqE39zqnMkZOK7REwcvIpWmnUYPqB9/5o1pLS4twZ9RqA+7dncfCwiJy5axkDfWO9kJvqUBnAIy6JtQYAZQBylkuohQqqiqaHHqU1QXcuTKDuQk/hof7YbI1IZtPoX90ACavGaFYUB7TZNGLh0XQHxUJem9XF7QG+jrxUikhtLiD9g4fWrqcmLqzhMBiEq2tXcIP01qqaO4icmCVAmVjaw279gyI+3U6lxGHWcYoENpeXVxGZDOM7pZ2kb9b3TZYnRbpxFeX/TCadDBZ9bDam2Cza1HMaVCquuB0+ZDaiCDo34azzYn2oQ7JUgzsbIuvFMnWTr0NuWwZ69ubUow0t7bDZLbgZ6+9KRuppdOF1lYXUrE0Bj09kvL+3Vdfw7UP7uDI+CHs6hzAVz7zJbR6FJRJIjP4YdWd2RmUm8mmJeC4QYDlz6mSYOx0yALkqCAcCYuLesO9nfeHfLhcXPm8LFZ2u9ycDI4VawW6vJdLsrgYXcKOgTG2PIDkIoFKCeOV2IOyLCCmAHDjs6OSTMJ0Wi44FhRUpXCsJKMOlUoic2LJuBRSUQYUJxPy9SyQWAhSCybdIrsHOqXTl02tEP9JJE1ncrIheVnRPoMFFN8fKkTJ+aAw4dETj4oR4vsXzihfZzSIeo8/W0EU6JOi5NMpESxUvpSlAOfhxA6Iz5+Px2LLqDNgoI2hyhZsRkJob3aLF1PPwCCGxsdQ0BRw9cxptNt7cf3OTWwHtrHBqA2TBQf3jMND93czeVpWGbdys/vXl3H9+gX0trjx+JGD6G1vlefIAFiZ2ctsv0nWDQ0cJfaHHRfVYeKaX8JOMIxcKi18L6fFgvvrm3j1lxfQ3tEu44pCuYzHX3wcuVwYfd3dKOWKMHvNSFs0CK4FkPMnYTY6cP3mbQRDEVRrWjhMZgz3DyAQDDO0S9BgEt/ZBVKJee/uBC5fuiLZhvQCklgJqNHd1Y5DB/Yhn0oJj2qovw9RctakAdLj/r1p5JIZgff7evul229u8SLPg6aQQSISEU5gYGtLsS+RCJkqRnYNy/4likhElRcZzTCJyEzcn0NXXze6Ojtw7e68jKMUNAdSfEsqgEqFUHhbPOzKBSYbKAa5LM4URKtu7aBQseR/GnmGSrGk2DQoJAulgFJQJaVT5Z5hc6lcqizeFGRM2S/8uzIukO+shzYrP0P5LUiWTEDqlhR1rqAoFv8HcryidlJ8uxRbCnnOcugTyaInHP+qFHDcRxxNWUxNOLx/TN6DJ555BuHtHaTWF+G0NCFWUSOcSWOwvx0fe+akFPZWux1ZcdM3oUlrwMbsmnCBlpbnkMvFEd6OyOfe3N6CpRU/3j97EV/89d/AZ17+FKYmr2NnJ4CaWoPQVlB89DgiI1LE0GW1TouWNh806go8XpfY9HBd6ww0k7ZJxqA0xYz2QhbxVFQhEydSuH3jPvyrYTjdTizOzCEdisFrs2B2eQktHd0SxMyG8uYHt2G2GXDqM49g/8Nj8nooKFqeW8KNy5N4+43TOH7iYfzxn/6x7O8/+T/+GN//0RuyX379d34XX/2VX8H/+gd/gMnZOcTiSUFcWKDyc2RTSTEFnyPHbApSZZSxE+NWeI7x46HynfSAnu4eMTLNpLO4PTEpe7eruwuJVAo7gYAgHUpDp/j5EfHavXsMu8fHsLqyjCtXrsj7Mzo2JibgdOHnubm27ke5HojO84pnFQs/PkeOrthgr62vSQNO5ItNdGgnINMOjhzJ1VxaWqgXZUbsHt0FnVqLlTV+ThFp6njGkFbC85YI/KEDB+T+amv2SbG0su7HzTt35PnTN5GoUor2RKEImptt2Dc2hEefehbHnngedotL9ibXoKoClAtZLE7fw4VLF3D1zm1EYwmxchBQQauFyWpFa3sHAlvb4q9JHhmRQo7j2FwQzablAhE+fgZ832SULkhwTe7CD/NHVVKkkuNFM2wiiA2RjBixc/pT5zHWyZ1KhI/VqnCZRR1PY24lIk7oVvUwbPKv3BJ9pEyZ+N/5vknUnMRmKfcMJ0iSdaiC/J1nuygVaYlULEH1nW/8hxorO755d27QPE6Pkb1D2AhsoqLTYNd4H6BKoFQrQq8xwqi1AvQs2YnBbHWgtasNqVIMuXIaP/nOWdw4fx/eVguOPrkP2UIaNGkc2r0L7mafoAqlUg6R8A5iwSgG2vpkfknfLaa+56MFhFe30dLtE3SMJPd8ugqXoVnUheVqCeVcCasrW7Jom8xNGNjTh2QxjkwmhkqRXhw6Gc8FN4Lidm0ymNDb3y1vKn+x0Iiko8hV8nBQDlotIB5hR+KD19cJXc2IdCiLlfkllHRlGH1m1PRAKkd1WwHVeBVWox0Wm01c7yvQIJOlQoMp6gboLGrYfEakojGkt/MYcPdicWkZm1s70kHaNBbs7xnHb331N2Qj8bDm4hN383pwrQJH8hDlpqZPCDlPeSEdi8u42SJeKezYSWyUIrWO0PBDpks5N0aRuZXplBiZ0q2ZRm5C7qPkVhYAJasKNCsXwoOOuSGCJwmfiepKPILi0lvDTiQoKN72TkgcjcUUVNx1iyiywxZEQSUHEUc7JEKyM5RLinYVlaqYFJL7wq+nrwrDyknMJdmWcmDKpxuESX4vOXzcyEatHs89+zzuTN7DpQ+uiuM9D4VcgaaiikeX8G6YcFCh95cScE1nX3Y2YvRaP7S4GeUA0+vR39oGq9OBV9/+OX735c/i4NAuWNu8WC/HsRifx3Z6He2mNkRuR3Fz4i6C9E+LJuB2O/D4kWPwOFyCVnI0sx5Yx80bV+CxG3F03yhG+3pgN1nF+41FKX8eUQ4iu+RANhmJzJBXoZVLVSIdqsDG5hbWFpdg45iR408VcHF2FZPzy3IZjI7uwsPHH0IqFhEBy+UbtxFKx6G16QRZCy8FsG/PHhlPeDxOnDt3Bcszy3ho3x5R2pa0BtBVxmAyIRQKins1xxiTE1NCnpXYjDp/xGY3oa+vB20eDyrpNDxerwgqzl27jvkFmiqWcGjfPpz6+MdFTUq7mJs3b2JteQmHxkcF/Vj1b2BrOyDdMcc/odAOHHT7t9lx5/YdyTekFPrpp05i4t6sxHvsGt8lUR3vnLuOqcU1WVf8jFn0cC9wT0QiO6Kqk0BzHoAaBYVuqAwb0TZKiG3joleKICK5CqxUXzf1Q5n7jk0GD2ga/TL2RQkhZzWljBsVFEvZv/UarVETCWqgONLzy5XZv1ivNEaIYgqsKCMfrNm6OYOopOpln5R0DVK/EOK5fziqUCTmfP27+nvwzOMncOPWTXjbO/ClL30Fq/fvIhrYwPpOSDz/fD4b1ta2cPjIUZHic09EAiFR2Do9bnHgT2Qj2ApvSIHByzoWiMG/uCaXX+fgAALbASwvLwpCmU3lsLMVQqmgZJqSKM7GjPJ8jQro620XDt7szCKsFicee+KkWA7MLy4gzSQGiwmlfBZ2EYQ0SWbo8vKm5O71dnWQtIZCNotcNgVVkxlPPPkU1vx+sZTYvXsAv/UHL6Ol2wqNxox8AhLwS+rLjj+BakmDucVFfOk3P4vHnngcl395AX/0H/9vqAxNOHryBPwrq5idmxe1OD+CBf+aooDj6M/IcXQTCpmMkMFZ/PD8XF9bVwLotUqMUbPPg/7eHhk5bW3RqkaF9a11GffSl5LnJCcG0VhEOe90enR0dWJ8bFxsdG7cuiF8xJGRXWjr7BS+GbNbmQvM8RSbHF7otCvhOicfi/5hTzz5qPj7LS2tYGN7UxrjZl+rIGdEEPknR8inTr2As2fPysSFxQGtG1ghrhBkMBrEMHxpaUnGX5wE8PPmMmbRQV4dCx+usz1790me5NbWhoxJZ+9Py2smsLFruAeffuUVHHvsSTjsHthtLnm+vPu4RvLpJM68/y7e4Ii6HtTMZp13D0eJRKA5Rmzv7BTzWIInPJNZ1PIBuD+U5j4lRYuyH9lM0WNLK+M53n0iNmPcn0aNGE3D8wydV8xDNfWoHVon6Y1NsrapcOV9RiEXkUIabEshJqiVcl9IA04neqtFYvE4ruT3CIm+TtmpUmNVqcpYmNxmJWM1pzRlLMjoFF/PzFX97LW/qNEkM5GMw2a2w95hR85QQDFbRigWRbmUhK6pDJ3VCHVNC0PZLEpDCW+kM63NIe7vwXAIZ965ikQ4i/ZuH/qGuwRi1BrpTAu4W1tkHJSOp+ByN8niadIYEAzuoKmJ1aUF6SThPiOyiZRciMlaGsVaETajDRbYUUgVkYin5LAmR6CmBRwdVhSrOVATQNd6uvRqNXqEdqIo5sto8bXCZjZhYWYV6qoW/X0dgKqA5bUNBGJhxDejiK7H4BtqFWVKaCOBzeUdqb4fe/E4ApEtUYi5fW5YrCZcee8qDFoT9uwdx+bqBhaWVmGwmNDR0Q6msKrNNZS1FQQXA6hsVqEuamREwi6UKsZ8KocvPf0FfPbFl2VTKAoqKgiVnCouIl4i7G2jDOatI17cUPyg2T3yezh2YzwELxYhXOYV0iUPfhOLGs6HsxnpVtjx8DGVRpmdtcLvYBco2X11BEU4KxLcqgTeKpeE4iYvX8/ZdYkwrDLnluIlR96Fsqj5XIiGCZxal7SzP+D3cVTJDSHB1uIjpCB4oXhUzET52lhk8bXx4Oa4UxSYjIOQkFzI86VK5qWXPo3L16/i4pVLirElyZJ0ChbJf/UBKsTXxbtO4ify5LzRkFdXFxLoZD3y4uKfve0d6O3qxj+8+VO8/OjjeOLQYdh9XtzNzSNuicLd4oS6UkHkVgqX3ryJla1NKQy5QfcMj0g3yMcmOfPGzRtgCfPIwd0Y6uuA08bAdMUdXqPT1G0ztPKZsMlpMppFnUj0jgeMZHypNNjY2sK5996DUQ0YVSpBDwOlMma2E+jq7IbH60QyGUUknsR6OIL/n6v3gI7DPK9E7/TBdGAGgzbonQTYwU6KapRkSbYs27EdJ95N3BKn726S48T78pJN3ssmthP72ZYTJ06cyLJlS7JsNZLqEkVSrAALiN4xAAbTB9PbO/f7Z2i/ZHn9qQAAIABJREFUx3N0SIrAYMpfvu9+t6xHosjlSpKvxffYpAUsBi0eefQBQYnefvcibo7dELPIju5evPr2WSxvrMt66OrpRktzEwY62jHc34ULY1N44aVT2D/QhIG+brx6aVy8rNLhMPrafCIKmZufx9T8vBSJ95y4Gwf27cXs1CT8Kwuo89TJoc7PLpdOYse2flmjS/4NLK74UWMyiGx9M5pQhopMOyiV0NfdieHhAbl4h/cMYXqaERZZXL29hI1wXJAsrh4iJxxlkKBLHygiDLyYlJuH6jQFrapWQMqjofq3O8o+lWuoXNh5wPKg5QUjxYxkdypSPJsFflZqJE1DxWpIdVWsUiGrVxAy4YFVDnoWWvLY1ZFkxSfrjofEL6kU+VWMQBNX6oq3mhJ3VAMPeZTQN0tFTPECam/y4tF7j6Cvs1UZYxY0uD46itsT05Iv+OijD+Hl029gfGpG4nfq6+vFwoVqMKqnOaAlwTubiQMGXmJmbK5FhDtFcpNGD+G18nO2252YnpxCvbtOzhnuvbaONiGrLy4uwayvgdNiwvBQP1ZW12S05q5zobmtFXc/9BCeeeqHojIkj5Fjnc7ONkHLN0NRybZsaWiAx+UUYjdjX5jnOrB7r4RYb8Xj4q/2xd//OFq3udHU0IeZW3NYmJwWRV40uoWbV6Zx4/Y0xqem8Pnf+S/43Oc/LUkNf/p7X8Zb757F8ZN3QVPSYmJiAi1NLdhKpHBzelrlxZLcqNGiu7dP9jFHdxaLSewUeJZQNV6ieTc5kTYrJubmkEzn4fO1SwA0fdwE6RSFG4tAjYiKeC5QbUhez6VLVyWGh4VtV3uXCAFm5qewMMscXIWikTfErMFqyDHXOQsgerr19XVjampGikC+f+JCbzIJkMBIOj5vNnuPffgxsZDgyJhgB/3n2Hx3tLdi22C/nMV8PHK+/P41URCTJE8n96ppdH2dW1A0jiwfefghNDTU45VXTmPZv4aNtXXUWI04fvdx7D84gjpPI3y+PqE6cNcFmbgRC2PsyhX89PnnsRmPCQWB9zuLSAbXc7zHIp+cMUYO8f3hHcKfSe4nwQx+LgohMsneJf+M9wCFRlz7QVIGsooGUlWZV5t5FTVH8RYd8s1iE8S9I4+RV98jCRMVHi/vPk5puFk5juUeFFukioUK7yuqmilJ4WOS9ytFqbtexCkSN5ROQcN4u0r0nDA3eb//4Ed/URaXZ5cXjlo7VorrSOi2oCvyQ3dBqysjSsi0xBw+PYx5kgAVKU5T1orj+eLaEmam56TLctfXIZXKIBLYgqvOCU1Zh62NBDp7uuCw2FTwsD4Fo1WvuuJoRLKbvO4m5JJ6nH/nsigCm7o9MNUa5BInmmPIm9HiaUNvTz80Jg3S+ZRcWmsbi7BRIq8FNgJ+6Up445aKWjEL0+TySG0E4ayrQ8AfkBFnKaPBwsQyGnY2IbAeRi6Rh9XjQL5cEuPF5Rk/gqEw7vnocWj1EPSI9heMKuBBT2Ro9vo86pwe1NTaoDFoxJl+bn4auVQGJhjhrWvE3I1lXD57FRarEY899rBERKTCaXzknsfgq/fJ5a/uBR4oyoy0SuDlCCQWi8r7Qw6VcKRcLqnuCS3ze+jSzHGcKB9oJMpFFN9CJpUUqJXVPB+vqblFFDUkAoqKQswXOVZjzA5VblxYaemOWUApWwleJtJvq2iDymJk8aPGigo9kriHisGbIiVmBDlizEQqvYVUNoNwjIIDOt+z7FJFGS8KeqawGBT7iCLtLJjmzrEw+WPKuFVNe9TFI50/x1weL65fvSzdJdHLKvlUwb58lerxeZio8WdekBBuLMnUYrguEY9KIUm7DB7w2wYG8IMXX8Shwe146NARGfXlvXqYvSbh8ZHATqHKe6cu4eL5K/K6qt5LRw4dksNxYXYe2mIOI9u60NPRBIfNBgON7wwGcbfnyIyHBi8p+njR1oJjLnZ2zDQj102roYijLCG+3//PJxFfX0Wn2wUefM1dnfjP18/BH0+jd6ADRw8ewKmz55EqaLG2uARTuQiDViOHVouvAcdPHMeZ199FIl3AZjCMUi6Nj374MezZsxv/8dQP8dJrrwsXQ1sCevu6sGvnDuQ47i2UsH9XP05ua8fr74/i60++gEQiiUfuPYEd2wbw+quvw9faAoO5Bu76eok24Wjl+tgo7jkxIgfbzZuTaPa1wL+6JiM25kMO9PVh9PoNOXDtrlqMTkyJL1JLnRX7hgfR1NiAHKXceg1mZhdw68Y49u4/iPOjc9hKZ6UR0OhVsSPxIHG630crY2KlupMG4U6hJZHK/18ulGS5/kLhJwKKin+WrDnJ8KwE0FbGf0RfeYHxuSpES8hXKtKKh4SQ41U4uzQn1WzE6s+mRUvFYLS659kFVNf3L56PmMdIES57rhKYXsHPKnuXY0l29up5et0uNDjtaHEzgiuLQGBTCoF6rwdud53wT8ZujKsOW6cXBImXM723pucX4A/FhUjd29MqYbn+5YCgLjn5GWV43Q50tjG+rAmzC/RqysuFvbmxocYoLERFUWwSIvzhA3sENaA1BlH5uZkFlE0W/P6f/znW5mbwb995AvFoXGpH8mwDG5tSuFJRGI4m5M8Osxld7S3oGRjExauj8rlyLN830IOjd43AVGtHvbcFsVAAW4mIWN6M37qN737nR1gLUOFWwvbBTnz3e/+Ivq4u/OvXnsArr76DL//D32FybBw//P5/oL6xCaOj12VP0kCzrNeLkpDFNQVBDH0m94roDvPqnG7mL2rh1uokizNaLsLb2IzZmRnEY3EpCvg8uf+4Lh599FE0NjYLjWJ0bBTzcwtiZ0EHft4pVOKtrPhhNJfR198o6mOee9FICol4EYn4lhTF9B2jMpzTH97JpMgQORGrE71OznkLbRjkzzowZ4/NC6N6+FlzrLYwtyCo0YGREeEctba3CgJFJIuefiSkz8zMYGp6GpuBDUFwaPnDInj02lV0dXehu6dTEOBat1uaxrnZadhrHdg+3I+9B46gpalHkCXyM985cwqJyKas0WtjN3Hh2hXoTSYRZXHt8Q5jMUKFv1gyVPIMU5mM8M7IDRVwQFMWG6WmpkbZP1zvnM6QFytpI/m8eEmyYCTdhj0JGyR+Lz0e+fXxBFXuFCgZpRBS5tV5GT+q+Co13ue0gUUlC6p4NCrTJOWJR0Uhf1cxXSyE+Rik57AO4t/5uVGMU32OfD1KrFJQoq8fvvm/ypx7pmNbrKNgqTPBUWuWhcMIHSHt0j01l0NN3gWPidljfiTjKTU/1WZh9VgQSUTgX91AXaMTZhsvNS0sTjMS63mkVzWor/VAZ9DA19EMV6MVW7mEjHUIlW6FM9haK2N+ahmZUhKt7Q2ob6mD3qmXCAifrw2pWBrjo+Po6xkQaFRCcZN54WXcuHFJgj57+nzIIY14OgF3Xb10YPlkCoZIVorDYDoCe70T168uoaTRYOcxeoFYEAvHMH1zXohuO4d3S9dWLGexkQogmU7ApK8RtCiwFEB9iwdNvgasza2jRm+FQcfAT8UFCW8EkQxSSpqHxWmTLk0PI3paunH34T149pkXUE7q8LmP/waMOqPy8ChXO2/FG6qO1wR5KpWk2KIcmt20r6UZZW0ZC3NLcuhTDSI5TowV0NAgnzYGkHEA58WEaF3uOrgb6lVeHy8PFlZVbgj9ooSnQjSKCzIhlgfcuOwqqkiSXAYigao4WpNYWCEkimqqQnwncZhmcPzZyUxWhXHHwgiEg7Jh5WeD0Vsl6QY4T+fzJ/+KMDAVmyzU2OUJMFBBs7hQifKEY1FobTZE0hmElxbgcbkE/ZILqTIuZBFI5ITvieLiKBk+izgxD9Qzv45mk4pYLGpGvQFup1OKlqdPn4HbZsOv3HOvkgM7jNA7rGhnjl+NGf/8nX/BenBDiqT11Q2U88D6ygZ8jc1obvZiM7CJ4Z5WHNo9oGwgeOFLoQhBcckr4oGssg8tyiKAhbSxBiaLVQ5yErlpgbKVy+E7T/wTliYnMdjejHZvA3zNTVjN5PDu7BISuaTE/vg6u/Hahcto8tTDYdTLZcmFcOyu4xgfn0AwHEN0K43Z+QURPxzavxcHRvbhuZ/+FLcnp+Gtr0N3p0+yHZfWAsgUeMjpsL3JCdB3LZhCIpPF8vwsBnu7sK1/AAuLy6ir98jXeVx2rC4sYy0YklFsp68eU9Oz6Bvol+L/3KVriG1lkc7n0eVrxFB/N+LJHBZW17G0EYDTWoOje4bhdlngbWlEVqfHT557BXOzCxjq60BXVy9Gp1YQiW/Je0qCNdcGCwWiwrzU+R6SHF4lknOMwM9X0KBK8cUDtermTvCCJZjsCRYLVVSJxbxYQLBo5/pRiiIWxOQjkZBd5YlUx34VIwYpWIkSVHle5BMq+wdVJqm8UOUlVBEo/gI5rhK9qqPCKoL1S2iXEPmJCpNOUGFWck8RsecoOZNMwG42iQlxntL0bBotbS1y8b7//kVB+q12GxKZnCAu5HjmS2UYLE6YLDZEQkHkUluSrcfzu8njESWXy2mB3WZCNJGBxmjBY49/BGfffRdXLl1SaQ0S2k4eUA/uOnYAk7dncPHSNWQkxF4rBTrVon/xt/83Tpw4gu/83Vdw/twF4f6ZzDp0tdRDr9egt7sTV69P4K33LqG7vVXc4JO5nPjukZfE0Xzv9h7hCzf1dOLEffcjGY1jaXYCmxur+Nnzp/Gjp18WE2C+4309rfjyn34B2kwCr774Jq5NLON3v/QlvP3q63jj9Bkp9MkP5Rgqw8awVEY0mZQ7wUTyN0eFBj3W1tZR1uukAejo6oGGcVzBMApGvaQnhLjf6BUWi6PZ68FQfz/27z8kQdPP/vR5LPpXUGOziaKT6/Ly+5cwMTEpSDbFAx2djfA0WLAZCMBup6+eHnOzYRj1NbDbrUJo59nM87jeXS8NJNEs8sBImWBmJAsOFrVUfJP7ShEaiy2OPkmKZ/HAxpQFHl0ClDcW3ycdnC6XjPu3DQxix44donA8deaMvIf8OTdu3pAl7vbUCjeYPQSLFk596J35kY89Jgr6+sZWEQ0szS8hTjuOlXl1L4ZjeOnll1HQQe7YZDwp77cU1zKuKwmBnUUimwEKuTiuY/NP4IRh2xRcMN6NjTPPcZvDJkpNuacqo08icTz7WfDw9bGNYQHGM4J3MhtrQaQN+oodA53fa1SkD81J7XYBKIh4MZanCipIEyZnh0bOcCYfcELD94aImWQIV5p8HiRCN9AaBAgiysXv0XzrzT8ss9qjKzlJxURWWMkTRQqFN2Ezu1BjcKEQL6FO24i12TUsLswrAy8dZObOuXzXvla09DbCYNCI0andZoDepIEeejh1TSgmjKKicjnIbzLDH1xV4cdRwD+/iVdfOIe2jhac/NgxpLQJuN1e8WShp9P06DwWZvzoHu7A8uoS4pEwmuj7Y3dgZPcRLK0s4gdP/gCx0BZ6hpuxbX+X5B8G/QHYalT+EfUE3EAuoxVuTwsyOuDW+HUUSkruH6RPV0srWu3t6GnuBqwlxPIRWeTZbEE4SYuz83DWO4WX5rQ5kUvmEVmKohDPi7FmYH1TXh+9UMwOE/p29MBpdWFjdAXH7j6In790Gkga8Aef/V0h/stBXOFxKP8cVWEL/4zqBlof5AsIh0Iy42bFzQIkEAhId5PPZSrS1YpcHWUZw7Jw4GOwM2hobpHLUM2WaQ7HLkDNoXnws7dnccZFxAIoGmNGJQ3jSPCjOo7Pg52aQor4uDx8RbnFS0Qyw9iRUNmXlZk5Senk20S34khmkspvhF0LQ6s5RizkEYqGxZ+LvlqMcBLCYSEvliIsQNlhyqhNr3hhkhW5sgJfbx/W1zegL2RE9UiEi0GqVBTFGL9SCfiU0Rnjg8RJmMWVUqhwJi/y/ApRWoJOdUbpsg7u3YO3ro0ivRXHZx/9EIwWM9K6IsKZBHaO7JHIECJos0tzKOtL0uFdfO89bMwFEVwJSZQFO6g9A53YM9AunAixAZAiUPnbyGYmMbiGZqaUZfM95XOliqlGiPFETditpoolfP97/4bJ0WvoaWtGS10d6qhmMpsQthhgtFrwL99/Hp//7G/hzHvnBJ4n15EEZpJriZhmw5v41Y8+ivGJGZx646yMGx86eZ9wambm5qUAbWtpku7QaLDgtXfew+rGBg7u3Ym2Bi/GZxfwkU9+Ak6nFVM3buHsa69LgfPxT38KO0b24e3Tp6ErFvDq6TdRzGUx3N8r/l/pXAZub5144vUN7caN21O4evESPLVO3H3f3Uimcpiem8Pq2pqoGEkMnpyewed+/4t44/xlXB+bFM+ulnoX9u3eiYnFNSRS5JPolUJXrzx32N0rGbga90kkioSYK1VgBZNVlY2gVmwMlI+fiD5Igq2qEKUaIoJbCZoWNEkVRsrhm6NDhTSVBI2pcK4qX6/XM8SW3DCBtyqIV8X0ocLPksILNFFUIbXyHKvmqhXCPp8hqQLkgFTHi9WzoWrpIKidvLgSnHYLysW8JBO0+Xyyfzf9qzAU8xjYPoA9e3fhxVdeRSSeVopMY41wSomCkOO5uh6UbEsSltq9dXDZzKh3u0UJSASAiNhGKILYVgqtXd04fOQYfvjkk7KeeVm7HIyecsBiNmJjYx3LK37ojCYE6YyuN0qDSBucux98AH/xf/0VXnjyh3j6qafQ29ONYj6FeDSIjWAYd991DHv3DOOdty9gfW0T+horWru75OKlAGX02ij+5M/+GLMzt1Hb0Yx77nsQmlwBG/5ZBDf9eO7Hp/HSK+/KHmWRXGPS48ET+7AyM4U1fxxFvRG/9oXPIxOP44f/8QM0cKxHrlowIIqzLWZoGoxSqO7btg0epxNLIjrJ4+YM/bY0wikMBIPCfRWkXKNDm68FI3t2oc5Vi56ODkGbpqZn0NnVLWHYNDp2ed0Sz3P18lUZ33IM56F9jdGM1ZU18fZzuqxYXl4Uw9R6dwPiibigxBIIzbvT6RD+FhtP8lbJlaLTflWpzgudhRDpONwP/DqeAfydKD4/K0meoD0BExv0WhVhli9gbW1NvBwZis24to8+/hGsLK/gxZdeEA4nrXN4t3C8SFVxJkUx2qqc9cfvOoxHP/gwBvq3IZ2jSWqvgA9rq8vKXqdYwrtvvI7X33gD2VKuwkdWYdKsI/jvotxjMVhjRVNDg/CdQpGwNFXiC8ng5zJteVLC16XAik0HG2XeUYwn4thVLB0otLLapFCkNyELIj6eZPxy2kJlo1YjdzUFUMyb5L9bHcpnSzyxBMlS4fUcXbKR4Wui7QateHi3KtpNQZkFV+5tvg5y9EjM5ySQoEEql4Hmq6c/V+YcnpVcVZFjMupQTJZhyznRbG9DMBTBwtIyfE1tOHv2LG7euo5aT51kjHH2m8+W4OtoREtXk4TM1ro8EtIbXN8QAnx9XZ3MVL0OD3Z0DUolPDE/IRVrPqXF6tIqkvEMOto7MTU/C621gOP3H4KuTA5GBpffG0UykYWt3oqCPo+Dx/cjthVEMV2Ar7ETm6FNrIdXEU9GYbbpUTaU4KhzopQtorWxDdlCBrGtLWArj9D4BjREMHqbobWVYXTo4XK7EAtFMHd7Eeuzm4JkNPjcqLXVwlCywssE+WgQuUIGyURaDnK+VnIYLrxyCcGVCB56+AEENjYwfWsa8VACLo8Twwe3oZAq4aGjJ9HS2oivfOVr6Kzvx6ce/4QgP5zlcrHwrOUBzkpY5tSlkmwKLmzyr0S9pIGQB0N0t7eYZYxFlEqN2ajgIaxKDy4qKCjHVfP+9q4eWVwqD00R1VkocWSoLiblyyO8LJp6ygw7jlBoQylYapTTOYs3XnDSVd8ZP7LDrpJhSa6nJQTDaKNIpJVFBDePIEhGPRLpFILRiER50C1diiF6SekNoqRURqs5eR6qwNOKSzILtSDjhHJ5dA5ux+TkOFxmIokqi5GBz1S1sDOxMjKlktAukK0gViq+h106O1QWXNVfym+bP8+I9mYfZtbXsLqyhN/5lU8INy+aTSCQjELnMMvBYrM64G3wiuy9s6MHdfW1kpN27sw5rMytiO3FPXt2o8tD5Eorm/YX729Jnp/VYpeYInE4ZmOjqgEx3eX4UEOSOl93Oosz75zFlffOwmvQSHagw2KRMbix1Y2C3YGnnn0bvZ096OrswIuvvYG1cASLq6vo6u2VsfLi7Zt4+PgBMT58/9IVGXH/xmd+E1euXsepV9+Cx1OHDp8XLqtdzH35OY3fuoXOtlZRuL5+8QZautvQ1ORBfDPKCkrMLllQDw4N4v5HHsIbL76MyfMX4XYohC6RL6KlowO9w4Pi1RbZjOKNd96Dt7UNH/yVj+Hfv/NPmOUow+GCr8krY1QWAD3b+jCzsIq331NICYt3p6UGe3fuwEowKoWCIJMVoju7RXboUmgRzaoUTKKe1VX4WXfClStFV4WEzgJL9kChIBdZlWRfmeWr36SpUKafso7EHZrkd5lN3hnjyc+Tgl6py5RhqOpy5aKpjBklhVDqPUXor5rqSsTOnRWpqi3596rHV4UjqYxW1ehfhCtiVUGkuYjGOkYhqX1D/7n+jiY47UbUN3gxdmMCZ15/D+AeltE1FeFpoVy01Lsxs7QEEl73DPfDoi0hHAwhQ/4J47nMZvj963B66mWdrvkDSKVJDciiu7tbVKbra35x7ebX0v4mU8yL8pTqbjbxXq8bm8GQqFz/8Yn/B7pCBk985SvQFHOiEAuEY8jkVbN44uhBXHjvPBzOWvTv3IXZxSXMzs5JAedrbMLIvv2IRYP4zT/9bezYPYLgygz8K5Myfnzl+Xfw8un3hOPGz0oKyRraDmSFU8jL77f/+H+Ikvfr//urMurfioREeU0XepOrVmJfrDVmtDY2wW4yoqGhGQY7Y67WsDA3h8BmAGGOq7eSUgTs3rNHGpJkRHlgURBE7qjT4RJl4NHjxzA0tBMvvPAzXLl6FfXeBpy8/z4hWtPMkqkdXOujN8bEb5AFJZEZjgyJPA0O9ouVClFqGiFzZGV3uoQTx9/p8zU1OSkoE73saK8QiUXR6PWKZxWRz+bmBjhsLly9cl2EMRyPLSwuIZWMy59ZLJKiQjI41YfNLc3Yu3MXxm+NS5HIFcd1RX4unzN/yRQFkJ/X0dmCkw/ei9aWNrhqPegd2CkTGJL9ifLZWcAUS3juxz/Gc889AwP5Vmzu9Qb4WnyizCOaRxSf+ccy7otFFa2lIp7iWS7NKi03TCaJ8iFix/OS410+GUGiaLMgVA2it1ZFoaHpMD35iHTqSCsqyVrlfqFvYlNDo+wLigeq6lC+F7wzuH/YFHOUyHuIfDJ+H+9OxWWm6EGtfYkbMxrQN6BqnPBmQMxPs8U8NF99+bOiceGHK5doqQiz0QxzogaWlBXN7iaVsk2ydamAp3/+IwS3wiJTN2mNSIQyaPX5BIKzmpxw2mulopdK1FxTudwL8uYUtrLQlhTHoqgpikpIrzHKh0BJ8fTkvHQCdrsFwwf70dBSjxNHTqC7u094B/6gH+cunUMsGYbNYcWewT0YHxuHP7CJnSOD8PV5JLiUI0lHHZU1GlHF2Cx2xEMR5MN56DNGwKhFOBuC3WdDXpOTkZ/BqpWcR12Z3CSNcIrqLB5E19PSNZJ3xJR7u8UuTte9I50w1ADxhTBunVuQBHiiRqUcvaUScDe4UdRp8P65q9g9uAMf+fDDmLh9CwPN27Fn+265HMr5SqxOxWVaVBbJpIzDGPFAIqhwAjxuNVKLxkVS39jULB82IVIZCfKSEWxKI2RIEgtZ9TN8lfC4WDrk2bkQvVNfWSxT1ZhRMtUq6lLJUOMion8Woelq10F0iO7swgMQAjG5VqoT4QZhgcTDe2V9DWvhTTEH5WvkfyQebmWSEu/ATkpxpfSyqRmIzcVIM0BuGCkE5cJURR+fA8eOvDg93kZoHXYElhbEIJRFHFEs/qdjAK3VJBtKabNUVBFn6zI6pJu+FDa/rBireCEJpKwV9JOkZ5Nei+GuLslhDIQ2kdRkUKw1g+UsJes0qN/Y3EBoPobW5i509/VKsbg8u4DVlVXUmzQ4OtQtHl38TI1GpYAjh9HMRHi7S0JQq2NMybNklimRNibWa1lgF+TQfu6Nc/j+M89gt9eK7b4WeGvdEvGUNFvw8uQiollgc2EWX/pvf4Q1/4LA4udHxyXse8+ePQj6/SikkhhgRmg8iUvvX8Mf/sHnMDWzgB//5GcY2TWI++46jHvuvUvGKNFIVNzkWWTdujWJv/nKt/DAh09KEZNYD+LEoUO4MT4p3drR+++GtdaNF/7pCewc6EFTayvaewcwNj6JYDSJUCqDN06/JqPUts429O/dJ8a33/3a1zAxv4iSzSXeP4vzi3j8Iw/L5fONbzwhsSe+5kbhWjAZwNfRhXn/OjZDMTmLlMUCFIk+mUQmR6dn+s5UiKfiCl9BiipFVHXMV7X8qI4sFM+QXjy/VBhVMwbZpRLlkExCdXlz1CLFEu0ZKnBTVbKulI4cUxsVt7HCLWRXrJSFCqCqFlmSA8rRMk2xKopDWZ3qr3dG/LLHGD9SsadQwdX00ipJMU7Bxb0HdmN9PYC6WocYDWeSSfgDAdyenhPHa3bZVAnzc1wPhCSSiwTzD568X9CB5dU1lPN5sJYkes+xWGuzF6VUSn5GE/P5llYxN7uIxqYmDA3tQJaXSIpIi10Ub5FQGKFYDH2DA9CWygj41yWrUkLJtXp0dHbh4598HIuTEzj7BrP1SjDZa9DW3Y3pqSVR9iViERzYPwJvczPOXbyExWW/RBF53R6hCjDTdve+Hfizf/hrtPjasbk6ibW1OcxNzmPu5hJujE0jHI2JYIKvg3ueIydSTQ6M7MU9H3gYHV1d+J///Y+FsC0k61IJ/duGsGPfiKDJHHVyLyjvM60oYVPJGGqsNejo6JS7gHSOrVRCbFXGr10VvzjSLt45exbtHZ3UDNvcAAAgAElEQVSS2Um+0z0PnMTuHbvx79/7Vzn/eCbwfKPbO5ttJoxwPYtQqFySQo7IC4tt8p3Ic+Yor63RDWuNCemCFv6NsESp8bF4L8TIUaTDu5Fj65IIy0xG+mxlpSG/5+674F8L4Ny5i6L2JJGe+5z/psxOFX9QNX5aKcTpxcVzmedRNU+QIzyiQSwi6PXFe16UmEYduro7MDjYh1279sJdzxGiBw6HXYotiuVYXwT8a3j15Vdw5vUzYgFkMJvR3NyCRDwpxaQo6ms4yqNJuJq8CKm8SnVhQ6LTiZcjbRdi4Yjca1Tz844jMCCWLBmq1jMoV84Avi4+XxbaMg7M0xvPJOpRjqR37hjGhfPnlZULDUuLeXEw4HnE/anMvBNSXMuIlvzhCgWH91V7W7u8jsnJCaS3toSWxPeQ/mly35AG8+3Xf7dMy3tBAyx29YGVTajJO6HP6OC11aEG9DMyo+DQ4tS5l5At0dwrC6vRDsRtku/HzWzQGuFyezA/MQ9vYyMsVgZGZuXCTIS2MHFrAtev3kLntjZ07W0VifDaVAij74xBZ9SgZ6gTHpdbrkmTRQ+S9Pfu3QVPfYMYW9Klr7u3RypXGlOmYhlcvzwmShlHvUMupkKuLKoEWgS0dfpQzivDyhyyuHl5Cvkks/J60d3XhqX4CvRmRWCMhiISjWKwAbNzy6jR2ZBKZFEo5+F0OWG3umDSmGScsepfxrFH9mFrI4xCiOw7uslSnaQqZF72m9Eg1jY20draLgvS4TbgwI69eGj4YZh0Jvmg1Fy9QIYX2IDzeXAMy0XCwoWjEXZ27EjojbUZComXB7sdktFpyUG1qMyfK/mGEh0CCHTa3tkhC5wdCzc3FRMknHJD8/0jF0MKm0qkR1WlJSMNGpDm0ojF4hJZwP9HlIyXDUmuongSR2pl6sjFRzRydOKWeGfx9fGL+PiFMvlYimhvt9jgtNplUztsDlEdrocCgg6K2rKSFccZ+FYqJUUnEQ8a67mbmrARj6O4pQI/aZRLaS7fb+bmseupRjdUY3dY1PEw4AGiCkRVWApacEc2r8anfBwe5l2+ZiGuc6R5bfwmdA4D9h7fj/mNFfTt7hZy7Es/Po2Lb19GnduFJm8TBgcHhQfIi3hrdRXbG+tgMiquFSF6mpSyeDTpTUIAlbGoKGWUQo5rh50dURSOaiUxPpfDaxOTeOKFFzHgdKHXrEELbSTsdvQP7cWC1oR/f+UUTDoDTh4dQX+7F2+fvYRAPI2mlhZ0dXVhbnEBP/7hj+G0WXHoxFG8+uIp/NVf/hmu357Cm6+cwhf+68fR3dMj3WMgEMb7599H30Af2jvbEE8yTudtuJs8aPa4UUip/K8WIs9Tkzj8wL144dmfY/dgJ1LpAsxWO06/+hamJydx+Mhh7Ny3H5fPX8Cu3f3oHegRXuLG2poUAQweXosmMD23JPyne0/eK8G24qEGwKzXo8HthsPjFZSORorxOBWuFZ6FVjk+S7ahKGHJPazSsSr+WPysq+PDX/LP4mtVqj21BliYS+NQMT2selnJGpZDXqG/6iJSxHc2KyISqaBnMp6mrYSMp/W/ILlXuIPiHUb1YSV4miN3yTbUqgLsjkVEFd6sGidWvH2qa7byw5Xoo1RAKpHBJz/2AfQ3u/D6qTfRPzggSMiZdy/KOJ2jpSMH92Lv3u0oFnII0cZnbALDQ9uxuLCMwPoa3HW10Jms8K+vy0W1sLwKe0MtGq1mNDqskmRAU9mtHJ2x3WhqbpaReHB1Gb1d7dJ8Ti/MIVMqw93QIIhSgLwmumvns1haWcHQ0DB27h7A5O1JrMzMi6lyrlBCfVu7jI/Grt6UJu7AwYNiJ3P61Vdl7MV9xZE0aQJEMFmc3P/wvfgff/1lQZfXlhcwv3hdyNVX3x7Dhbffh6PWBR0b+3xJkBX/2prEDrF5PHbifvzmF38LF95+B9/79reUcjpD+5q8jOOi0Tjq6uvR3t6JiZu3BLGJxyLoH96Oo3cdx9iVa4hHY8IpsjntInQh0kRDTv/Ghoyd+XPE6DmbRU9fP9pbfXj3nbPYCAdFYEOUhK+DCBgLABYwzFIkxYXnn0TUVaJnqiIIl7NGCp9V/7ogk80tLWK3Ib6Agv6yoaNtjHInJxeRFg5EHImakSfF+4BTF6KITDsgms3mm5xajtt45re1tgodZG5uThBGl0slgvDsZr4knx+9tjieXllZvWNRQhDCVWvDyMhubN9OS4hhNLW0yv6hQp4cK+6LeCSCZ5/+Ec688SocdbVCJBcKUV4hRPR9ZAHEvSSeZhXRlewPqjKdTnmdkgnJ+0HuPmUcLLxNyYsl55hAgJrccIrAkR/ROH5PtsB7i/vZICbcpAfxjmloapLRrEx+yNWpTDp4L/Bxq3xaVWxxakROJseUdolp4usk35Pgh/LEVNMqTpA0f/nDXymzSOCi1WlN4oVnhhWmkgX5VB7I5qHLlOHztKHo0OHSwgV09jWJnDoWSEObMoNkArerDl19PUgXCpi4NoXp2/PiaXHskcNwtjgxNzqLWCiGhflF9O3rQHO/V7gx/rl1XHnzJhxuK7btbIfHVot8uoBENIPRs7fFCM5sM0NvoTGlEaU4YCk70NzaIL4qlNjf/+G74Wo3izN7PJBBOppFOV2QMGK6pxctReQdBWyshBGYi2Dfzu2w1BoRy8dR7/RgV++QZBX6N/1Y3VxEjCNGf0rSznfs70WukIJZZ8dA7yDCsZCkrjv0ZphhEr6UhfyViUXJleKHt7FJ1Y8J2TxHb0b0DHbBbNVhsGMQBxoPIZ9Wij0eahwHki9EtIgVACcB/H9MICeEyoBQI4m9Oi3WNlSuIUnZ3GRE/0SVyOq6ogZkR8zsuaGhIXEHZtesiIG8yNUCydAmgmT5oopyuBMjIuiUurAUKZ+kd+VlwkNOBfFqZGbNBcRLkV0EiyIWuRuhTXF+F3NQIqC5tKBcSSKclcKKnZYUPVJ0WeHn2DfEztMgnBk+TiwRE3dlKss4ehC3/2wWDW0+sfYoVqIPFAJbEmRMCQEUN4fvJ//O90I5aVeQDrncFFxQLSY5fuEhogwBjSLX9da64HY5hQc3OjOFgqkkbuyheBhun0cO2LUFv9h2uB11GOzow+zCAuaWZtC/qw9NTg/qE4BFiislUhChg14rsnYanapxk+LOqUmUDgV2YUV2lkYZAeeTGcy49JjyGvDkl7+FxlQaO7ub4XN6MNy7DWGtCf/86ltoaetELplAJhlHKMbCg7yjIgrZDI4eO4Z6j0e64do6O7ZCYfHtoULHlE4Il8fubUSN3YGtdA6xVBKjF6+IkpAXVnNzo/AY/FMz6Ortxk9/+jN0tHdh/+FDmJybwvtXbqBnoA8/f+E0kok4jh0YEUEAFT/33ncSz//kJ/jkpz4MV60d166NwWyzYPfu3RgZ2S97+8K5c9DojDj96rviIs2oLRb2JLH29PUIN5FGmBylE7msSNXk/eMFmU5vVSJ1qnwpWdB3Rn/ViZwSgSiEQqlSKQOpcNKr/KlyldfFwktdXlJUFRXRWI0GiWqxMlL5aDzkuU7FB62yBiWjraIY5OF/p4gjcHnHYoIqY4WOyWEskUAKlVYRQSqv8w6HU9asFowEIuIlNigMa4/E8V8/+Rj+6Pd+HT/5j2ckGHh1fR39w8PiMs7l/tY7Z5FPJ3H4wG4pSAz2OvzpX3wJz37v33Dt4iUcGNmNNy+MIswIm8Ul1BgNePSDJ3Hz0jX4l1ZhtphhsZlw5OCINCJUMDPj1et2IxCMIhzbwt333YtLN8ewsOJHb0+veC7ddddxzM7OCDeJCAKbRxYaDJpenJtHJJGCS2K2KA4xo6OzE7cnJjAzMyWKVpoxMzuTRQlRbU5Rhgf7cfC+4/j1L/yWjL7Gb17GwtIUNBo93n3pPcQjCbT3dqnRVTIj9w0vTq/HjUwqC7PVgd0HDuLxj38C3/ibv8apU6eFdlFKp9Dqaxaxw+DQEH0zMD95W1DZnh070Nvfh1OvnMLE+ATuJwlfGjw9FuZnYXfRd8wqYy0CFu+efU8sZVw2C+wWBrz3CO/o/cuXhVRPEGJ2bkZ9jbNWPn9fc7NwiGkISruAto5OOfPCQfoVrssUiKRuheZqRPHGplxscbZSkqLB95igCdePw+6SIi6bSWJ5ZVmoOzK14n1QMU+Vhl4U3wWYLDUYGNwmiNLNG9cF8VJ8xrIUQyyyWCMwl5h3ET29mLPL5psFBXlhfJ+bGz04cuwQ7jt5UqYpDpdH6oNCWqWO8DnN37qJ5557Wug8CwuLUqD0D25HnaceN2/ekKmHnP8a8qrtlQI4KrxI0nqEfC5Rayy+GYmn9im5vNxfEo/k9sj5QJsQoyhtqRSkKWlR0myYxSsReXq9ABrkI3IUS/CB7vOSSsFsQ71W9qCa5nCP6wXoEK81kuhlL+rEtJmPJbQaUnN4z5IjSw4o38kv/8ejZW3RiFq7T5QjN69dh7e2GS31PsTCUZTyQCoeR39zJ0oWHZYyi4C2KF3o+lIIFrMVO3ftFDn3ytqKdOsMuiRpnXJbT3MtfD1tkjHIsQY3Syi4LsZmxUwR2a2MxOsQbSCny15Dvy4ma+tRzhpx/f0bMGpNcDXWyqW/NOPH2PvXYSVh06tkn76OFmw72oFMPgVD2Qpt3ohkNIGVuQXJzwoVt8QziyjP+nxQ5rs1dUZ42z2o1dvQ4+kV6fvCwgJSmST0NTa88/YV3L45DbvLiJ17+rFjaIfYOtCg02mxotZgRa3Tjhzy2AwGkYqWkS7kBB6/ePEKGptc8DawIGwW5CoVz+JI30EMd+wSVIoLRQwWK4nmLDTUBlBZhkwG56dIOLhEGFXc3HMijyU/Znx8XCS/rO4l0sVIFKQspFQWVoQyxQgwk/0FORhaeQ9Z0XMR8DFlVCEFCl2RmYFIvosiunOREXrnX1lo8XKuRg7wNVANROM6Uf5JZINeNjtn2oRntxJxsaOgEQ8RKYokyBsQaT4gyEwstYWb0xMy0uTr54FKYii9X9hJ8HmKfUUlvFeIzlX3bs7Kme1I2wRCgpULqIpm8ZvUWEilqlelXizEeGBVEQ3+TnNVvocS/WO1wVtXCwcRzgYrNDU8bgoi9AgFokBRL2jfYF8f7j32kJDzX3n5JQRiAey/75AQiFuTWlgKJOsTWlfjLjFcrVGFlrymincaoRF2xtwDhJnpks0Lhq90vsmG+KE+TL87ithbN6DNJ2Ep5uCi2rWmFnNbRWzftQsvnzqFa6PXsX1oG/REacpF3Lx+A4lwVJSCDAXu7OtCNBRAR1urHCwvPvOsdIJmmw0mvV54HUabA4kkY5wyiK+vIxQKo31gG/KZNC5fuYKm5jbh27BD3LdvD0LFEiLxJLaiEXGM3797N6YmJoXP8IEPfADr/hXs3Ltdxg0cx1NZ6mEKhYgwtDBZTGhp9mH85iSmZmZFjLG8to7p2UXozVYUNQwwdshlwgaG4wAplwtEaJkxV+EwVuwZ7ozcFKakiOsVVEgVXQq9UsgSu1+FWlV9tPg9vDxknMLirFSQC49/JtJoqIyBxX+rkhPKwpgogkJ9lbFudURYVUEKV0sgN6V8VD9P+dFVrUuqZomiKhSvOYW8qu9TzYkyq1AKYJ5HtB3YOdiDP/idT2PP7p144uvflgbhgQfuw/iNm4jFEzKOYjLARiCMW+NTwlN65NGH8N1vfAOBlRVxln/r3CUUdSZBzo+N7MHD9xxCKBTHhRu3cenKVYmPuuvYEZh0Olx47z1o8xlBcVY2QphfX8d/+fSvCppHhSmLrVQmi6Z6jygi5+Zmpcvv7uoSJIgjFV6kR06cEAI/izkGKU/Nzsi5QcsBjtv5uftXV2Tb1jkdeOTB+5DIpvHpP/xDtLX4EE9EMT0xiunpCcQiCTz75M+QS+Xgra+Ff2MT8TS91QrY1teFnUPbRUxUQ95roYxf++If4MKbb+HKpYswmE0wcoIQDYrFAQUl6UQCXl8ztu07hMvXxnDr9k1BU44cPgKHqxbQm3D7xnWktmLweL0YHR0VAQTFHWz8hPLhcsJqNuPAoUPqPX7nbZjFbDoqdxzRJhYVjBNrbfNJ4coClfmfLNrWV/0iEEoyDi0el8+GUTXeejdSqawYBpNozefF0ejy4rLsMdomsUFn0cYYMYqcSGDnJEh8qQxqtM2ih+cd/bbIO21pbsXly5dEzCFIr5b3tQpUF4SGZ7RWi5bWFqHykBBOHis3i399TXJc2ZTs2jeI+x+6Sxre+sYWtLT0w2Wtl3uPd0PUvyw8Pf/aKi5dvoyXTr2G+uYWCbZeXFzEufPnBX1irBKLGj4XFkzM5xWLlYpPHpsf7n8+Jr9e7CJqamTdsKjkCJb3lqK5qGD26rnPfScRPeRul8qC0tHmQ/JSKwHtkiEqSLkyqmXxzjUv8Uc0bZX7kCNbZrja5I5jM6ZU8gqplpEw9/LXf/qb5eBGAqGNBBwul7zxSGrQVd8Dk82M85fOIZlLyLjHYDbC0+KRC9TX3izk5EgoDhQ0Ykrp8Dpgd1lR1hXhqLMJUY9ze47HuMHMdjPioSi2aNRZ1CIbysNStqHF5cH64gKyuiLsHgfWaWJqt6FQ0mBjPAyft12qSmbUUfHCBXv71riMe+hDYjDp0DPUAavThkiAhqi16BnowuLcEmYnZgUmrW9okCw1VuoDO7vQvb0dvs4mLIwvYfbGAgb6B2ScQ4WftY5O1bcwMzGHu08exY4d21BKc16cl9gDwrw04eObOX17CYlISqDHXYf2wew0Y3F+Hh2dTaj3upBIJrC6vAl9yYzHRh5Fs7tBFhxHf4QZ6T2l8pfIk2NVTIt/5QKfpxcHYUcAocimdC0uF4mlm5ifn5MDmhcmYVv14aISWlqQDCkJxxQ/qcIdE0c+Z/ERqRCBlYeIJDwpFRa5XHxussDURaWIwpAoHs79+e8suOiBxTy8aCImm4CXkcTFSB6iXZzPBbnLcaOq2B8qE7noWXBxJs/VuLC2gqn5OUWc12uFX1CFwVn4CdonRZRCrO6Q8cWXqCSbpEpmlstPQoQV54ZdhhiJplNSdLF4E2NYueRUfAoRAm5gel3xwrSYzPAQ1XLXQtdmgcFtAEoZeAx2rMwFcO0qC4k0Bnr68MXf+l14Grz4+hP/hLnVDVwbG4O9TYvfePgkOpNWFDRFMeeUAqBQFPUODzjaC9CWQHLE+NlTSccLmoHXWyllY8BCy+dA+ugOGDVGXHzqDGbevAqHnSZ6Rayvbcj7+5nPfA7f+va35NCh9Ljd14KlmWlRdTKhvsnlRKOvVdZTS2Mtdu4aws9fOINMrgCr1YTF2TnsGh4SQufSyqoYj5YLeYxevCScx3s+8AFxchbPpgYfnnvueeHdeBsbMHL0CEgnL8qBX4vR0TEZf5IEO9jRAV9rE26M38R7595HZ1cHPPUudHW1i3ybBV9bh08OKSI0PNT5GfBwWwts4PrNSYyNL0BvduLa9QnpmssV1jiVj9Ix0qS3CltVPkxR01aJTL8UcyPkdFnpqrDiL7FcEB5IpQwTYYpqeKrWD9L1l5WXDsfdtCbhN0iDUnGhl1zFCh/w/z+urBZZqhBTn3O14FN/rhZ9VE4qsrugsPKcVISQfC85f7zwxGqlKCHKHMkcGtmJ44f24IEHTwhvixSN5sYGREM0tcyK8pOebK+9/hYeeuwRiYj50ZM/wLlzl9DV0QaTQYfurnYYjDW4fnNcbBV6O3zIZ4tY2QjQJlvyMGngScV5KByTQoENpsFmhcfnxd3HDkBX0uOts1cwNTuLvo5WPHrPMXjcLhV8nkpLIHVTa5sEleuMRnz685+VbMF/++Y/Y9XvF9KwWAmRsxsKyrimsaFB4rruPnZQIm1qPLX487/9G9TanYhEQpi8dRXhUBBTt6fxr//8JHTQo7WhXrwc45kcEukMjozsxMED+7BJ3yqSwFNZfPl/fxWXzp7Fsz/+kajPGmtdWJibkXuKzXskEceOfQfEYHRxcQE7dw5joL9f0FZbbS1uT09japru8jZcuzoqkxNaZsh5ReQIEOVmU2OjjENZsEcjIayuruHWjZsyGudFziI9Xy6jsblFznViMy0+n6BQ5NHRvoHFdDgYFid7PdVyTqcoHLkwWKBqjHpYbHasLPvFOLWhvl7sanjmhaIx4ckFgxGlQCR6KJFlDF52iiiJHC/yuvie8QywO+htpUE4qHhaXJEiBjEapIjjvuAIkkWETCdINqcvG3Nyk0n0DbXj+L0HJDjbZXNhZO/dcHvaBRkr8z7KppAJB1AuxBHeXMNTT7+EmZVNdHR3YX5pUXz3eH/QdoI/i5MTxa3KC8VCjIArVkgcR5JsLxFxqS1ZP7wnOREg6scGXolICjJa5H6VwsrGvF4b4nES6PMCaEgDV6EQFAt5GQOLQyXV4xo2yTSdpiiAcW6c5GSR3krLCJ/3pEKy1d7mSJI/g2e+mJj+/b99qky/J34BYVyrwYn1yTU0OBvR2t6BWDKCSDYMs9OIVDaGVDIhMG3vYB9SyQzOv3YFa3MBNLR60Lu/By3tDQL15ko5UTDx4iRyk44mEfWHYfXYoDfTtlwHu9aJBpsXLqMZ4dVlhFNbgMOITCkLZ4NHNv7Ya+NodLXIgWqy2nDg0EG8duZ1vPzyK9gMBNHd040jJ/ahiCwiwRhmJ/xwOOrA/Eaa33HGy8ObCBwJdyQSN/saAF1euoRAIAi73Yzu3k64bE7x6WC3aOF4rKyV4m5ifApafVkS5nv37kDGrMHi1DT8iwtIBhJwah3ClaB7vK+7FRvBAKxWIzQGwOqsETJpMVHGrx79OGqtDpGUk1BZlZvJiIKB2Hq9fJBVvhWr8a2k8p9iRd9Ah3dmjG1uSufCTSGqCgmjLgpBkwUpux7aYrD3lxgauSiqXXvVSI3FhspMUyNLxVFh4aLMPtV/1ZGL8K3o8p7NyuYj54rdFhc8izIq/6g45KISM1Py7FhcU836S79YcPG1q/GLsrTgRRBLJYTbxcdgsUFHXiGFCoFYjVSEbFzh3AjPpvL8eAnwveD0RebiFU5WFU3gz1HcLciGkughep3w0qtkzhGJo3s7yYtmowF1Dgca2uuhadUBjjwa6xqRmIujpNVhYT2E4EIIHb1NUvQ8cv+H8PyLb+Li2ARS+Qyc+/XQJRO4V9MFm9Eic3yzSS/yaX7G5HIxd4xFP0eFkv1G9KRQEAGJID1GI/LJNCI7OpE5vkP4DZv+AJ75u39FTaCIocF+nD71Mlx2G77we/8dzz79lBgNkihaV+cU+TX9dMgnYUrA7pF9mCE3JhXF4LZ+PPX0z/CBRx/A4EAv3j97QVQ63GPpcBDcnv4Eo0U24GvzweqwygH2oQ89hsWFJXz9H74uKi6jxSIFMcUADF1v6+ySJimbL8rnbiHymE0hFAri8rVR2c8ra35RQ5Lw3tnagIGeNuwY3i6fOfk/5LyRK0k+CZsQKj2vXl/Av/7nCyIEqeaL8blSts0i6Jd/VVGjO9GFFU4UCyOu6+qeYx3G5V8d0/0CeVKjdhbiQsjNKdsDpTwEmptaZITJTlZ1x2oUw+gv+TsP8196QtWDWxVLSplYLbRUQaaQrWKJLvSKUqB4YQppFoPWinJR1E4y/izLHmORxXVDM+R9e3cg7F/BXcf2CQfu7XfOY3mZZ5tT8gYjsQi6+nswvHsHXj/9On727PPYvn0YRoMWRw7tw1YsgjfeeBvxTBYfePzDMmrzzy1iKxYXNRx5LP39nbA6avD8y28iEIyIAovPjXvR7XGiv6sVV6/dQC5dwh999jPYtWMAc3PTolKcmJ5BtlDG3gMHZTzE96Ch1YdHH/8wfvid7+FfvvtdGOhpKKHOOomG4iiJ2bI6sWqgUXQeh+85gi/9n19CuaxDLBLC7OSEoOYXzl3CC8+flvPL63Shs61DOFOb4TA62n0iDLp6dVR85Whk/c3v/gu6Ozrxza/+LYqpNNZWV6XA4dpbXl6S1xaOJ0QP2tfXh/b2dsxOT0kx7aj34Mxbb6CtvRWzE9OoEQsh8k618K/6hc7CwoXvC4UGB/ePYPfQMK6PjYkdCRERfoZsjOLxpKBPNOpc8vvhafRKYcGzjV/HMS0LN9oY0ByTe4mIi1FnQHt7m5if8jkFwiEsriwrOwJ+JmllHJ0uliQLUmLbwiHZA0SKiD4tLS3Imcglx8gzcvEoSqJpK5FsJewwyBnCRU2uMtcl43hUc2+Sz6vqJK+akxLaOr1o6/LC4qjBtp5B6MpmDAyMoNbjVQkdiRCsOoooOIUoY256Fc+88A6uTy0gxjgcMcFVYgDyLznOZFIEf3Hcyoace1PI/jYrauvcso9jkYjsJ9IMRGkv48SigBZszKTJIX2jxiJFFv+dxajwlcXTUkmUVbOuRoKk6tBGg9wuFlssAFmAkRJDDh53O/etoH06jg4LovYn3YKcWxbJ/H+aL/39I2WX2wFNXod4OCd2AWWOPEp6FNJl7N69ByVNEfFkAp52K+weKvKyWJkNIhElgb5GPjgSL3UOLVKFCHRGIJlIwaSxie19aiuN5StLuPL6dfTdNYjeQ21YuLKAwlYeI7t3wUzIdXUV129Pw2A2YGT/HlhsDuGFBdeiWGTUzdy85LAxYJb+HqNjtyQzq6jNYrCnC+lIXAwFayxuxLcymJ2eEQi2o6sDp15/DYGVDbT5WlFf7xZyIDsmSkhHDg2jo7dZxjaJMPObhmRuHNoMyHhkcmpGFGW79u5Ca1s7MgYNzM12zN68jtzWFtoYyK11IBHOobHFJ47BnL9L6HMsBG+HW97sQhT4n5/7ErSVBHE5LlmdS+5gXpla6iFByvSN4aFKGD0YDgrplwuGRq30VuHIkKuBFbZCnCDF18LCEgb7B9DZSXJySg59LhouTClKKlwU/k8xGpTZNre8Qs14ORHmrI49uHhY7YvlgvhgFWXOzU6BiIYYtl/DIYAAACAASURBVNHzixEQDodcuuxyiEikc1mZkfO587IiWka7B44QFHKnAnq52GPJLfk3Xm4cMbE7pAu0IFU6kvKVhUWV9ClxC7x0SsxXzAp5k4TS6uuqyvElRqVE3xiFKPG94p9Z2HD8KnwxFooFRYzk+JDwLxEojjTczbWwd+rgHWzE6uQGZm/Nw+AwYfjwDlgNDE/2YXJyGi5DA5YXM3jyqZfRdMANW58O185cwl3uHhxo7MXaZhAeyu8rvmjKDFarIjQql290M4h6mwPdbR1CCqWhajIaQ+bwDqQPbUO5lEciz/HBFs7/4xlsTQdh1GXFJLK7d1Ag8LHrt8RehflmfA0kdgY3g5icuI2T996DUrmA/u4OuN1OOWhYbDImJxxJIJWh1D6MJNGHdBoLgZAUABx98MAnSnnw4EEhMwcDm0I2hkkFsw4ObsPY2JgoPzmebGzrwFYsgYnbt+WSL2UzWFlZYtqqmKeyWaDz9M0bN/Dhh+/HQw8+hHg0jc3AGjY3lmGz6bB7zy50dnfTeQajN5fw/EvvivGtEFDJq8hmhbMio7/KL6VO4tLgGlZGsdKVVvzpFO9JFVfcM7L/ZCSi+F3cC8qDS3WxHE2IzJu8qErH2tPdg41gUNBBZQuhOI50zJb/KoWRmOj+knJQPuc7aQsVDmTleVdzFatjQTZLHNuwERAktPI40pxoKWTJC4+ThQcRWgYG33/iLpx/+zU89MARPPjQPfj2t7+Prz7xPXzqE5/Af/uTP8LS/IKo+p79yXMY2bkb9911QgLe+bnEgpt46623UDLoRHlXY7fh2vuXhDJC0jxJwstzC8jlU3A4bZicXUaWPnQGg6CmyVgCw4Pd+ODJu2Qd/vyFNwTFdtZ7RY1G9/TVlUVEIkEENgJiBEoiuNnhwp/8H19GenUF3/zmd7AWiQoqFInEYHHY5fymmfHYtSsY6O+B3WnBoXv24rGPPQZd2YTQxjqWOAnJFfHTH/8ct8dn0NnRAUNZg+HtQ9gMBrC4OI+lFT/MNXYM9PfivQsXJH7tb7/y9/jMb3wWP/jGN0VFXtfgkXPu2tUr2AgEkM7lhI5QL0KstBQhnnqPoCdXx64jm89g38H9GBsdF94b1cgOmxVej1f4VovLK0LboP9SOZ/F0SNHMD+/gFu3bss5XGM1C3VC8A8xKdYhmkyJWpj/riehnSkkzOgjGbvAprgoeaRsPPUaPWqdLmXBYzAKhYONiM6oR4m0jWgcsa0k4uk0zDYH+vv7Zc/Ruodrna8jlU7KXqK5rRR/QqEwYXDbNkHmmU7BM50NnKA0tS4pboaGtgu6zDubhSDH6DzPWVwqh/88NLoCBrZ3wtfsg0FrRm/PMJqbfeJR6DKWYUISNosW8SjvEEakFfHu6CLGJmYwPTsn56PFZEBHRytS2ZyMc3lviJVCjUXsPNjc0/uKey5FD8V0RgQq3LdiKVSxgeEe4jiXwAUnKjz7xI5BxFyqYKMooop2V+1WKNziGJvxUyzWxLeRjbkMQpRtkKpU1d3C1827h8WZ3J2ZjBSWLJw1X3viC+UMsgivxzBzYRHlmhIG9vZJB03X9e6OPnjtPlw5fx3t3S2orbdgcX4Oa6sbmJ1cEmLZ4EgXOoZ7EAyEsLmxBldDjRDpp8+tIhspwGK3IplOoqm/Fe27fNDWFJFLpJEOpQVaK2VUxEpdXT2y2TTMOiMWZ1fFmoESe5odboTCYv2/c/sgmprq8d7Fi0iQbE5eUBFIh7aQSuWxlaECrgCXo1ZS4UmwpDqNWU4dvV3IbCUkpJddkNNhQ2NzvRDWSXyPxVKifuP8ORwO4cCBfRjY1ieJ5JcuXIV/jZ4nJezbPwxffyP0Jh30PNhjVODEhVBotpiwvLQk0lkzw4AteqxvrMFj9OCzj38G6fiWIFASmsmDn47W5AQw24XEQ5NZQio57mRhQWhXeQVlREkWDIWkKyIUShiWaBU3DlVZ/MAZsUBvFBZa0j1URm0skKrjwGr3LgHTQhLmWESN2vj6FFGcFq+KH8IFJMgTx4pUbBCVymQQZ4FEUibROZqlihGnRZBMXmlUitLQjoub3i5EMjhyMOgMUihxlp7KZ0WNI2HSudydHEIiOwotKwkJUlC3IgUEKqORG4qFmdhHZHNSFLM4EUlwJVaInYZsMvo0VS5Zbj7+XHaTRF6Vaoz8KBXRw9/ZPDC8+sDxnRg+1o2xsUlcuXYL/Tu64Gq0wO7giMuCzfU0xqdWMXFzBXO3V5HSp3H48yNYnprByq11eM01+K2DD2BlbkmKAvq1sQjl+0L7ExaSNM7kZg+s+nHy8DE01borhO8y4nSfvncvUiP9CIRp3aCUN1Nvj8P/4hRMpTJ29rfD09CAF8+8LSMZdr1UGD54z1EszC4iGGaGXFTcwTs6W4ECeQ4qFLdUyiMUisJoduDUa29jdmERdd4Gec/4o+hdRP8YogpHjh5GNp2GrlyS0UQgGsXyZlguFO7B5qYmGVezmCSy2uRrht5sEsUViafzS8uSUEBexuTsTQRX1xHxR5EpM9LCht7ufgwNDqDW5UCxmBHjRl4s+w/tw0YwiSs35hCKsfhTxq9cg3xPVQRMxR6h8jvNde/ER4l0XaFELLyIkimzUFVMURGkChmue4U28ftZzFTXtXxtkYIhCw7sP4Ab4xPS0QripK9EcwiKSsRViVoU70qhVYpTosjvipelCPIyGJRC8BcydiXcUL5cd5SI1UJLijeqrdKVMYrK6fTVOvHIkYOAkWZsZRw4tA/Xrt3AhWtjeOxjj6O/ZxDPP/cCTr18WoQKv/Frn0Jna5t83tv6+2A10+G8Dlmxztbjq1/9GvL5sniv3XfPCbmUXnr+5zh6+ICcKRvBECIMD95i7uwadg0OoqulEalUAkO7R7AaTsklTG+kQGADoc0g3B4Hhnduk4w8codmZhYxN7+EoeEhdLU0CXoUS6aFxNzV3Q1dGYiGQghuriv5gkaDjcgm/uSv/wQHDt0NTUGHmYlRLC5MYzMYxdNPPoNIJIEPfeiDSMUTco7YLDXYDPixtraKnvZuiZAbn5lGKpfFBz/6cfzKp34d//SX/0uMt3eM7MZzz/wEC0uLgmZ5G5vQ5mvG3Ny8eN719vVJXqjH7cbi4hQcTivi8ayYAC+sLAvlo5TO4MSRY+jo6hTggWawywtzePPV13DPvfcKl4qmqzw3ee5S2Xtg304pAs5fvIx0tgB/MIJQJKKiyNIZ1JBPVcpJM8umhWapLFIpOCD14vy58zi4/wDmV5aRSKXRRgTaaBB+NcnmwRhVlF5ptEk652hPIpPMzEekqacGdno20m+Mpr/5Ig4e2o+lpRVcu3odsURUGl1ywMgRHhjokwL/0uWrghzVOh1CGyEPTGJxyqUKkZ7FXA3qvW7hDLa1taOnqwd2swWlbAL6ZABWcw1iiSzqWzrgqPXA4KrFwuIiXn3lFJZWV2X8zbU2vbCkPOLob9baJk0UpwHc+7xjWexR3FU1GOUarVrAcJ+xsCI6RvNQqmDJhybVh19ftSBSVkW4wwGlKMpSY5V7Q8jzgqiRBkOHeVUEC7WGWZM1ZrmPI+GwcJVpryJB3TJpMYn9kuaLf/TBciwdh9ZQxubMpiyO1l6fKE3yuSI2lyJotndhoG8bFmdnMdTfieBmQLwueLnduH4bJpcerTvahMOFHN9wi6iLXnz+ZcSCaUE7OD/19bbB1mZDWVsUd153TS1KaWArmobJrIfJqpOfH1qPCJ/KU+dBYDWIZf866poaZDZt1Onga/dBYzXKgtSkc8gU09DaDZgcn8bk+zOIbsbFg4rdiNfbIFWpzWMXt3ZdIo2Td98Fi0VlQL146nWce/9S5UNswcBAf2UMt1YZYZkl6iYSimIzwrDrMgaHetDU7ka+nMeafx25QAnJUFK4CPv378Hc4qKoAVs7W4U4bDBp8fDRkzi576QQyEWpSvkqIWAaaGo0iESVjUJNjUIJaK5WKmqk8AxHwzK/Z9HJ6pjjNY4OiZQRmWHXQe8XyoyPHDwEZ61TqvWtJA9kEgZZkDG7jVwUjgOV4lGZJ6qemX+uqqx4U3ABKdpxxfdHRouq6CKcy8eSoqcSe0Kkijw94bsQFmeEQoYePMrnir9IxBSOSbGIOqdLPFpmF+cF0aLvFzs0jmQIcXNzcrMIB4cXlagy1aiGJGBubHLdpOhLpeVg0hn4nipJsHKxV+otwtwSoVCZ64ubMC0h6A+XZFyD/k68kLrggIbaWpx44DDWcwFcPn8b+TzjK+Lo39GLufll3Bi7jcH9QyjbLRh7dwyx9Q3c/dtHUNNsxOTZ2xJWa9HZcdzZgaMDnZhbWpVimZ4vwWhYivnGZppKOqSYofnug8fvgZ5Fr3Dz8kiGIkiO9CD7wG5sRtZlpClIpLaE7I0o3vyHn+IDdx/DjcV1Gdk8dHwfuttbYK0xIri2gaf/8yfIForoHR7C4ePHpMOKhYNCNL5966ZElWj1ZimW1jfJiYE4tvP7W31N0pmRZ8LL2eP1iMFlKhaTQn+dMR7mGimuOOblCGHdv4a56RkxIWzv6ZbGxu20ilggks5JJNDLL7+I9egKttY3YMxokNHWYHk9hOxWHG4H+YZW7Nm7V0Kvf/bzF4RwOrhjl1hNrAc2FEIpAo0iYjH66FTG23dYV4rhJGmEVT+sCm6rzD4riQgsxpiWIMaEavReHe0R+WPzQw6l2IDICCIv+/JjH/0oLl2+gvnFJVnPslhUS0tm4J0ga6LJ8r8lC1QPPcnzoipU3a+EVVd+KeRVrVWlRq3EB1Ud6yuEeOFXZtOVPcElq1yrOYE50NmCwyeO4NrEuIz2P/npjyOdS+DJp57HxnpUxrZHjh7Dtu3bcOXiZdy4ekVGvUR+rp97Fx98/FHJl4yktvD8z16EwUj+SgqNXg/CoQBiMTZVeYk+yWUS8NW70VjvFTd/kt7LxRw6B4fQ0tGL1TVFbZi4eR3TMzNobGrA9m39MrbiNKK+sVGGM4xfo8qLZ1jv4IAgU9zL3Pe3Rm/AZCjjt3/to2IDMTE9h2Aqhb/69tfhtLmRCMewMDOJNf8sbk9M4dkf/1QQh6amZhnpkANKNH24rwu/+amPoN7lkuJuwR8BDFrU1Hnxa1/4Is6+8DPMTU/g2vVRTE1NiSKbI+yjx47K/qRsn3uUFyez/9568w3Mz0/LmJFRaKuBEDoqRU+j243Ghnqxv5mZmsTGul9Gkka9ETt37pTRG8em5CRSHchzqcHjxsLcPCx2G7ZyRUzOL0tjwOWzuryCzrYWHN6/Cwa9CQsra4gnkxJUzTV769Yt2K0WPHjyQbxw6gwijNxhfJBeK3YW4uNXBuYXl7HqXxGOFacgYkVUGWEQ/eG90dnZIWN5ouEj+/dJw8w8UyaeEF3lHcLcTF9LE65cviwTJzZ0TotF3rMgsyup3jbo5X7gecs7yWDUCNe1taUFDc2N8DU0IxPaQKfHKlQYZ1c/OrbtQWBlFefPvIxELCp8LyYFsKHZJB/QSHNq4P+l6j2gG73OM+EHvReCAAgS7L2T04s0TdWSJdmS7MQtzYkdJ85619kkJ/9mE/8n2V2fnKzX9sbZtE3iorg3yep1NDOaGU3hDGc45LB3AiABkEQHARL/ed4LSP7pjCOPSBD4vvvd+77P+5QqnzLNJTeQZycRX34m9lHc22XiQU4ULWLKanPuJxyT8mFkI89CixMeAjwVFXGFzsnii2AAnx+eD3xt2RuYmVtSNiBC9WCpV+ZZEpBgwUrmJ89bfi8zP4l0k2NGax/SLjS/9bkHS5lUHszNoAQ8ub4Ni9GKbLIAk8WG1HYO2l09HnjoQcQiIeRiYTx4+qSoa5ZWV9De2YHa5lqMLo0jmt7ERjgmY0MWQza3E6M3RzF6/RZ2s3uo89Xh5IdOwlVvw9TYOJZH15CMkLOTRk1TFRpaAjLaYwHEDYQQ6tpKWKJ7gu2NMMKEd89ex3o0jip/Nbq6O4W4XB2oQlW9BwuLC1idWoV2R4M7N6ZR7fLJZrcaWUVrfwfy0RjslNI2NKK9uwOvvP62dAFUufEm1dbW4OjRQ7JB1/hrhOcyPz0tiAiN3hweu5DbaVthshtgsVsxc2cFS6PLOH3fKTiq3ViYnpKbYHfYhV8S31yHxWbAZ576DOoctYK+cDxLeSh/J7+XBwfJe9wYuG/L77PZYJTIDx2isYgUVTIvTyTFB4WqLv5hIcWbyiqeBMnO9i7UBmsFWchmSKjflTk0Q2Jp51Ah+fLveEipHECj5LRx01PjE5UHKOyoiseWVFzkrqgRIv+U0+DkNdkREF3j6I8z7a0kOVdb2E7TpDQjiAA/L1EncW8HZBMj+kQzQsqHOVpZDa3JZyRHiTw7LlwiQNI9KDmMHFKMqCFHTPmDEfo2w2RSWVcsABUvizyIHXldFnLi0VVWkHhItCxzdvhZWCjKZ2NBqNHgcH8/fE0+rO/Fkdveg7+2EZMTc5hf28Clq9fQe6wVw7+yDzDrkFsvIra0DFebFSNv3xCuoM1owdbkDixFPX799D54bUasCyrrkc9B80J+/tqGeiS3t2EtGXHi8DEUyVPM58QegzyLDY8DuacPAy69GBeSy8MCPxVPw3w5iaC2Cn//ne/CVVWF/Z2t8LptcFU55aCZGJvEnYlJ/P7nfxuXLryLmckZUT0G6ynU8Imq7MKlq6KkIwHYZFGmsadOH4fRYBESMBViDc3NwjO4ceWKBNWWNAbpymvq/KipqUUoxOLNKJYONBllAcRCvH9gSA6oIBsjaPEPX/06Wjs7kSnRAy0Dn92BpYk7YtNy35mjomIMr0dx4Z3rqK1vhSfYiPOXLksen95klpFSgd1hmYuXSPD3KE841S7wP8rs9r0moRxxpUaGqriRRARtOTewoPy0RFVYLsQr/ESNFD5qfEfpOtckR2lci6QUcHQmhZiIRSqmpOQCvq9o5b0WfzjZnpU5qmpeaMyrmhjV4Khmp4Jy/TKhvvLafN8cHSsysELMSKo+2NeBL/3xZxHfiOLHz76MpaVV/Oc/+U+wOwz48z/7K0wsRNA/MIBTp08IrYDd/7M//qlw7E6dPoWdzXWJSwql43j7jfOYnFiUBApSNdhMd3a3YGU5hDt353BweAB1HqcoHQvZLCYnZ6SQ7Bnaj8WlFYyNTaCrrw8f/eTHEQ2v4eVnn4Xb7cRzL70mh6HXXyP5da0NQUHvOd7jQT52dwKra6uCFmzGNtHZ0Ybf+/SncPmt13Hf44/jO996Biceexy//fn/KMUsg8RHr7+L1dVZXL5wFa+++LKoj3m4kRO8HlOO75/5+NMY7umQs42u7P/tq/8MrdECtz+A//F338D1N8/ij7/w+zLGP3DooExN2MhyP+zu7kb/0KAY+M5OT2N6ZkpSLfb2NIKSsNANNtTjwP6DglbZ7VZceucCzp09i4Dfhxq/Xwrtrq5euWekKszPz8BCE9XNTbS2tyCxHRf7knSuiLH5JRRLXDslFPcKaKgLoL+zHbPTs1hhvJvfK4hQMhaRicmeRiteVSaDGb944WX0DfeLRQUBEsnIXY9KU01CPZ9DIrQcH7LQIJBCrijpKBSUke9FPy2GbPf192B43xC2t5O4MXJDaClsionmMUCb65GNMEEPjltZsKSyFDopzi65uXwu+fsIJNBpn2gaR69tzQ3QFTIS9XTqQ0/C09SGjYUV3Dz7FmYnxsVWhnSB2+MTiG2n4aryiqCBQj2Xuxpz9GvL0WqoTLmhOMCtRqiV8T/Rq0wqI5+bSCCdEHj2cd2TtkFkTvJ0RYBmkAaI41k26zy/OGLk8yd8LE50GCBdjnbTCPKlmjLuDaRNsWHn80yggRMxIe7zbCoVhCZBpE/zn7/4q6WVhYgszsW5ZbEu6OpsxdzsEtraOtDS0SHyfHopBZxOVNn00Fo0qPHV4ObVUXEbdjS4kNDksb2ZEOsEXlhutLxoLAJIpowtbkG/q8P+40PIaxgTEEc0vA1dwSQXKp1LAsY9NDcH0dbRKodzKpOAyUYLfZLELTKXjkY2xUYim08Jmd1ismOofR94d+aX52F3kejnEMXgdjQJHqjtHa0ym16ZW4TVYkRfX5+Y87n8HrnIDuYvWm2CXBE+5UZFjk5oaQV7NBQ16FAolnBnckps/anK2NMVEI8lkNncg0Wrx/FT96BrsEcynfhgjI+No4FqnAePiLncyfb7kItnpAvmgmZlzuJASOriqaV4F5yJcW+vLFgS8vlgkMRPQmostoH16IZkX7GqpzGrGvuVEKhhoeqXaCS/zy8ER958mtKxsKKzrYJKlfOuKqRU8LLRRNUi1Y/0fGI2lpKSiypWK9aK7ymlFES7h10NzU93lVqRBV1GRaLEEpsIRSOiSOQIk4tNvHIMBrgdbmXUymLTZEJTfYPIrvkaK+EwQpGIFF20/wjU+OW3kijKIq5yCCmuGP3AVOBvhYPD+8fCip+D15EPC7srIeaLa7JCMRS5lP5WjOmwCnLJLoi8MvpPDXR0oqmuDo4aN0YXJjA9vYxEpoCdvRKWN0LoP92H4SeHkcwnpPhh10SfqEuvXcLMzRmxxShE9NieTgJ6LTqCNXjqZD9yiU1kijsIegOCxjEolk7EBpMRhWQG9x0+DtDrLJmSa0ll3ly6gLnuWnR8uE/sS6SU2NuTDMkhcxM6turwws+exfjNa9K9LofWsRzfRk1tDQ4fPIi+jlYE3HR802I+FMXLzz8Po0mHgaFhWGwOJDM5GWFyXZHnxkgtEvd54alW4sggvLaOd995Rz5rfWODkGWJsPIZJbF4Z5fqMJ9sipHVEPZ20nDbTQgth7GVzOMP/uxPcOX8ZXznH/8ZH3zsUXT3dSG0FsL1kRvS7Wv0GjQ2BnDowIBs5ulMHpN35wC7F9k9nSjh8gz83dqS+1vh62UzagQjo2JJR1BjOOULV7ZFoOqIY0Nhw6iRIr9HGX4SOaRhsOL7ibKvPNIXhEsyDqkCLsBpMeGph8+I3PyFty5gKUQPIW7SZMOXsxErSkSoPM1KsSSjQnq7iW+WKurUV+X9qAJQ8bpUoag8tsjTrBwgJO4q8r8kCEjqQAnVDjuGO5vwsacfhsVgwne+9xNcv3YTv/97v4HHH38Ir/ziWbz1zk2sxNJiC8DCefLulLyfe+89jo/+yuNw2EzY02txa2IS//iNf4XZ6pYCQiwGQiE0NdaivrYGt0ZvY4eIirdaRk8sxg4fPoJAfT02wmGMXx+B1WpCfXsrXDVB9A0MYmV2WqgUdyanOX9FjLY++RyqTHoshddhFs7Rnli/NARrsZPNI5vO4zOf+TRefvEldPX1i0ryme8+g28++yw8FjfGRq7j1rWrojokn+y5517AyLVrck6IvJ48S7MRna1NePTB0+hqaUKwthYTUzP4h2/+UJCXmpZ2fPlrX8ff/tV/w0svPSe+XZx8TE5OorC7I2kn5OGJZYCZljUqmoZFmMHEa18U7trA4CDsZjveeu0NKbrjkXUszc3h/ocekLEqx1T8DE3NzdgIhTE6chUrMzOiDg+0NEg8EXmV0wsrWFiNqAZRA4nK6ursxNnz5yW7lCNVGnbv7hTgthjgspthc7jwxJMfEZK+x00+tAvPv/om5hZX5fey4OB9amttlj2KFg8MmWbxEFpaQiaZhIbO8Iyk81YjFo0hFt0ULifHvkeOHpPn6MpVjjVzEmHG55ZNvFBEaMcjxqw52VOJxNGsVlBj2kc4nQjW1AgSNDc/L1OmujoKHMzobG1G1/BBRNYiaG2oQSQUweSdSUmFSSW3kcnnsLq+jczOnvCBu7t7hQZEhJSTIzba3A+IMvIRpCkunwkKgPiM0m2efEGtXr1XFn08b+ktF2xoktcauzWK119/Q7zd+EfAgCLVzCoTtCJk4XOuFMNqD+HzrM5PWvcYBY2WvytSsc/zR/niCXVFOKMlaP7gk0+V9u8fRG2NVxx5qbqiwSSVCj6/H0tLlHHqkEklEAwE4HKZ8fbEeWjsGoRvrSGVyWP49CGsLaxibmIG3T2dkjhOy/raunpUB/1485WzuPbGdUFpJDYjlYXbVyVu0W4H08tb4Av44PQ5UAR9ljTC86HCgmRLzovjG1swOQ3o2tcJVpW7O0QtdhFZ2sDclTWcOH4vjGY94lubYprJryzROI0Ovd1dMg9eXV1BW2sLbt0cle6pc1+P5C2hsCckyoXFFUxM3ZXQaHqWRJbDqAkGEWgMIra2geX5VdTV18mFXVlbESKxXmvGI488KijSqy8/LzfjzJmTiEXXkM1uwldXBcOOBQ/0PYRCakdGlNIBpJISW0SUigszn8uqQFseEOVxHIstHixVHq/wQ2LxqKAM4XBYVBjs5AURYzAn9tDU0CxIIN3iBQoub+o8RMQHK50WUp/IXsubvUKnylYHstmTmKmIuCJuLTtdE4mSnJhywSUoUDEvPi6E/hk/QYRmcysmxqWb9MIymWREaC8r6bgALXSVJy+AXCInY5JKUvwxy5CRIfw8XCe5dEZQRY4ZpTik3LZclAqKUTae41iB15NFHXldBmM5DLR8cHLEyMOJfIZK8KfkZpHrI9YPeulwyDfh9aa4wVflUmHXdHQevY6L124iby/h5CdOoXt/P8xeCyZmxsQ4jyM+wsxEOu9cuIPNtSjsZgcSkwW4bFUyRiPCqy1lod1NocbjRl9TAKU8NwEtovGEfM5MYhv3Dh5ElcWOzfCGoLja3V1slbS4atpFw8cPQldlFPI2p06FvQK0+QL80wbc+OFbuDV6A5HNbYla6ejrRyS+Ja/5mx99ErUBP5raWmEJNGL00kW88eLzyO6QXKoX/561lTXEt7dRE/Dj/Nm30dnVgePHjwhCxcDbRfrLJdOi8uXmUSzmZNNkMTB8cBh58YLTYz0SRSwaFe8kupCvr61DbzDizGOP4MbVETTV10sED4PDb98aha+lA65gMxKpbel81anhrwAAIABJREFUDTS6TafhsOqRS6UxfPQevHH+MvRGK/a0WhGacP2ySOVS4BiNz4fw+EoK1eJGqQQe5QgciZtSXEhls8CRW4WXRcXc+4Gwohrka1TI8WJ+q5GR/vH+LvzFF34Hsa0E/vjLX8NWnvfdJGINBhKLqUjZqoHPsxBly1+Vv+f1UtYT72ceVloY1UX8MqLFMHVeazYYpXJahHoGFAqtchf12BWEwKTXCcetrsYHcymLDz/xIOrbu5DNpGU/ee75s5ieXRJFGkcwNDNmQ0rbGGaQtg3145l/+R6uj9xBXVM9+vr6MT1xF+2NDaiyWVDY3kJ8PQyrwwm9xYT17SQeevQJ8ayqtlmxFQnDR/f1jTBuzc/BYHfLwUuRxMOPflA+9/T0jMSlufTkH0ZQNJjg9FVL4cK1Eouto6+nF/edOYORkVu4fP06/uAPPo+3zp6VfYhRKfOjNzE/MY761mYMDO+TA/bC1Zui7PZUecSnscbrUQpeixl9vZ0wG/XiZL+VykCjMeLylRF89HOfRzocxVf++5fQ0tkBu9MpkwI/Ce8OqyAk4pDvcAi/kXmCRN/ue+gBtLS1CDVkcHgId+9MYCMcQTQShc/rF68qp80mfL3ZeWYjbog6z+Vyo7+3BwadBlfeOoub03PIUBVepCrQIQc09/hjR4+IjQO5WLdv35b4oNxuSXhS3H9JCOe5PDwwAIfNgSqnDdVuK1DI4OXX30Q4nsSZB+4TOw2qBcVqhQHIxaLksJLGMzc7J2rNpsZGPP2pj2MzvoWfP/sLKf6Eu5pV9kLcD3q6uxCoDWBlLYTEdhKhUFiePxZWBEgIwDDjj2eyype0Cs2jpbUVLrtD+NxMEqCCeWlpCYWdLKo8dgz29wtiRkXoox98GK+/8raMYimGcdgtRBqwnclLbBgnQPSwo0cgM13JU56emVXPuaaEWGxTmnGijG53lewBpI+wwCMHU1IZyuR4qgGZNnD44CG8/vrrmJyalIKRPqBK+KUsVlShVDEOrlgLQc4mPo+0k2CjxnvLIpw/S284NjLcZITDVT5PRTn8hc98rNTV0YJIZANmqw7+RrcQmDn+cfs8MO06gLwRW8kt1NX7lAohvw6Dt4Tc9i4Wbi9iaXoJupIOXb0d8Pu9MoLw+b3QmvRYWV/CyJXbuH52VKA5jgFaG1vQ2tIi5prkiNDwze60Yn1zBYlcFDqTXrgAuVwa8RjJeITgtKhtD8BVaxdPIW78RpMeuUQOyyNL8NsDKOyWoDHoJEKBY6VoOIrEZkIiSnzsCFAS4zgqsbqHeqGxaTF67Ta0exqxeVheDiHYUIdgey12tUXMzS+gUNiF114NXdEAv1d9fhI9SZos7Wlw5NC9GNjXj3/6+/+D6ck5CVoNBgMYGm5BoNEKu9MPR8ELT9GF7UhM0DE+vCweeFPpRCw+VxLcyXykAvK5jJC9xbsqkxavFCrIOEPmg8ssQ3JAWMiQNE+IlF2YIIMpZdDGxGpmkklXTBRAkC3mHSpTUlFIcDGJypAluCIKVwi8ktFUHosQ2mdnT26PzLoLVInkkMpnZOzKIoUPNeHYdD4jKBfREX5OhvKSQMhDhPAskSUaglI9UyEjcoGGohvvWV5YbRbsZHNwO90yXuAmQ74Xiys5TAWhUP9fiPLQIsxQ0mJB0Dxx7C0Pj2Q0s6dCRCtGkhUyMn9U3PkJcev1YhhY6/NJcUc4uKahAbfnFrC1tw3rEbfYdjS0tMHfXIvMThIZke6qIm7s5m2E766hmM7DhxqUolo0tneK9w8FIryh+XwBNU476mvcaKyvAu21ItGEKP66Gj3or21Gvd2DteU1pagr7sJXH8BEKYXNIwF4h7uQzaXkmnIzoEdX+mYYs/94HpvxBOKJBJx2i4RD72q1OHpwWJSAJosV8XQGH/7kp1DSGvDn/+kL2N6Koae7U+5HfHMLPX19CK8t4uTJe+QAP/v2OeGObayFxYohFCGxOSajx97ePuFDHjo4iEc/+CBWIht48dU3YDPbhONw6/Y4DDoTbGYTGlubcerMGSzMzsjoiCaqRisNBpPQEc0yWtHQ0U54EZPTs+Kc7zQAfqceXQP7cePOHFZDVAC7EAqFyojWjvD06Ar/nhq1HCotzutczvyvMv9QWSKUh4llFaLgSbsV9a0q0lQaAhudSt6mQrTYDbc31OJgTweKGi3OXR+Vwp9+bWRsqED29xEsrisWQmVrLmkEVHH1PjlejQMrpPlyRVYmTapuWr0HvhbXM/3Q+MUDTtzp91SDUhfwYbi/Q1RmdNM/2NOG33j6EUTTOeT29kQ49NOfvYi1jYSo/6gqm5uaQlOwFldu3MDk7BJOPPIgdrXAO6++DY+XhY8RXl+txK/kM2k49TpkoxEYSnto6e2B3umC01ONW9dvIOBzorm2Dt2d3WjpbMPk+DiKlOwvzOGFl14VIjYVYixM4tk83CYj+lsCzCWRA4rXbTW6hZJOJ1FAvpoAPHYnfv7zX6C6oQm/9uu/in9/5ruIxxMIiwcWbW2MUgTU+t1iMnx9YkHyQ9tbW8WNPcS9GRBV2r59Q4KyEbVkMcXnxOIL4syZh/AXn/8cYtsRtLV3wsL9qpwLqwQMHBcrBTURHHL2SIchKX58YhxH7r0HEzdu4xv/+xvo6OtEQ5Bej6RrpIRn2dHZI8bMVO9NjI9DXyrh47/6EfHI205l4GtqwNjYOBZWVgRddDscGOzvQ3NTAy6+cxHrayvobKkV3tro9BLW45syGQk2NIgPXzQaE6L+Ex94EJ1NtZgcvy0+h55AHSYmZzE5PSfTE9nXagMqr09if2IyuXni8Q++pxZ+5ZXXsLwSEocAQaaKu0KODwT8cFdxH7eJ6IMUgVhsW8APFjPcO4l6kpbBNpzekkxjUTSSovhJkrTPzEMWy26XU0Q4JOyL8jiVkJ9lU5lMqGxcGgyymWQKDJ81fn4W0GxqOA5tbmkWbtfVq9cxv7SEjq4uLK+sIJFIyTiURSqbL5lmlPm74k33nn2Rogh4qrxS5zA+jlMOqqq5ZsS3K52RSZDwJsV+RykYed6y0JIx4Q7NcFWGo7KOIZWGghvli8fvEYGEeDkaoHn6sZOl9vY2OGurYAtYkCskUWSsRWEXeoMFRp1NTPo0BgYWp9FQ0wj2B4lsUuDeVCKF9dV15PnvgrWoEut7mlLuIlPMAiYWEBZM3JySg5Dmjh6bE/qiCWtrcWR3yPyn+mkdOt0u2nqb4fI4sLUdQ343L4TyXGoHi1Nr0Fn1aO9vQDQaEYfp/vY+nNl/GDazFTfeHcXY2IyEADOsciOxJSMDm8WAtYU1JLcyaGlpgpdjQpsV7jqvoAK8utygaLTocHuET6A1aoXkTW6QJlvC5vIWnJTSFnIy+ydUykr+2D0ncfjQUVwbuQC9bg+rayEEGqpQ3+SBUatDf+9p7GVNMG/uoaOxBTMTd+XmUlVYUfhRQUWkicRjjsyo0GLnJERwMWRUiBEXD1UQLGBE0WCxiPqK37MRj8Fuswg/aS0Ukdfb2cnC7fHI98sDUeaTSPdfzsZSRciumg1y4+fhLYeMih9RhN1yMSPRDXSWp6qvKCTyZJaKwh0p5IgaEQ2jSRtJnqrjLhOF1cxPhX1yli62EnRNpxGp6tYYLp0v7ryXFaf8SXZRF6hVQabplHAAFIOf+Yll93p6l+ztCbmUf8gPYCFZGduwuOK1ViGiVKupgpM/I/9OnOXpQm8QkioPeqIR7ILb+/rxwpvnsVNfQsabxrnvXBBktP1AF+598gx28mkkc3HsWbSYvjmN9btraPG24snjj2NqfA7bmRzqGmtgqzIgMr2GREylu29t835m4HU7MTYxjeW1CHq76vHoPUfQZjNhO7oumZoFUHVbgx2tEVfMG+j73cdR0igunfjJcGS7to27X3kJpXQJuxqtqGUtZj327xvE9lYKBoNJ1H/jUzP49Oc+gwcefxzPfvd72N5YEz7LSjgKh9uJpYUlDHa1ienv7OySeGEltuKS+2i3mhCNJ7GyorLwOJYOr67AYzPJhqy12rGyEUVP/yDmZxcQC4fl0Bi9fQvdff0SCv3OuQvS7VJV1NLeJqPqybHbCPr8Attv7xRE0k8PouaAG+0BN7734jl0HrgHa+Go8KAi6xtlocOerFUGW1OUQ1SR74v3mWtTcNdyESNqIm52OhLouWZUsSOWDoIgEzlS3nlqzb7P5ZLvLTIrzYT77j0uTSRNXjlmYSP40stv4PbEtBzkqtB6H9VSYhKlKhQX+UrAdBmtrozB31cfKu5W5feLCaKMLSktV3FcHI1VCi0W4eQVfuiJR9DcWIep2+OSy9dU50Mxk8Fzr51FT08X/uK/flGelStXx3DrzgyWlldhM+jR296MNFEU8n7qAnjxJz9DnTcgETNUrtKBP0tir92Jod5upCJrMs76yG/+JsKrIXz1y3+N7e0NPPHkIxi9Ngq7zS0jZLvFDLPNijvT0xKXRXqDOjjNsi8d7u3FyXsOYt9gJ5obg4Jq/On/+Co2snm01QdRTOdwz/B+oR4YvNVwOVxgIcDGjvsbPbnY0HG/8bjpUWeQkTVHSKl4FD6bTe4jR/RV1VVCl2ATtr4RR3dnO/qH9+OBxz6Mb33tq7h08ZyMk0h7WN9KoK2jA00NDVJYRWNxjE9MSuwZVWQffvxR4TQxzNlkteKL/+VP8Y9//TVcvzGCdInWMyXYTFaszM2h2u1E/8FDcDirZATL0VGY9kQtzWJVcO7qVSk09ERDrFbhH1HJy6kGn4/JyQk8cvo4itk0ZpZD2Ezx7GqFq6oaU7NzGLtzB0aLRVSJH7jvNOp9bly+fFm4wxS1kFPJ4o2AQGNDI/oG+hUCXCxKagtRs51sFj/+8U9w8Z3LSKTSQvyn5xrvUSBQI7zNeDQqTT7PRHLC8jvc97PSMLMRJy2DzX2RZtVi+1NAMp0TTpenyi1TIorbiESzSSLGs//Afvn7GzduYG5+TrjD9Mmy0/uqnPJAwj4rN05tCM74q30yVmf+Im0peM1ooFxTW4etRBrT09NoCNYJ929xaUmmNyxuuD8KypTj2aQTSgH3+WoquzVaobXweyvPogKVyxFYZRGMivpRxRaBIfHZKvMqOdYnV0x88Ficc6Qv8XJ6sSkhusWGkgWv5nv/8rXSG2+chcNtR1NXgyBK/vpqcYBNbOeEcwM9hOjHkGeb3oYGXwPWwzHcnRhHVdAjMTSLd5clw4+KNzqzVlU5YXWasLi0iGQqKw7QHBkyNkFbIIfYgdnZVYQjG5LNx3/fP9Ar5+i3vvNtFHZycFfb4Q/6sbawjpmJZVlA7T3tqAl4RFYqSr+NDZgNGgSqq2QOTVhzemkB23s51DQFUNtkR3Itgd1tnRCR2VHwDxeq2WwUg0WSFukPk93JCt/CYDKLmzuRg51kHqmttJJuajTIo4CqOhs6mkjEd2JzKw6DcQ92zx469rHI3IZJV4OeltOYvhvCs//3h/jip34PzW3NgsLRgJSeH3TjrRz6vMbsVpgkzg2FN4ebKDkw3EhoElsJ1yTqRT8TQsAyBmQGIQ0DPVWCthGiDa2HRPUjhEQWMclkeUNySQcipqhiyEZCrfIBku65jARUrBz4swKhltS4g7wo1V3nkWXCOosxIRurbl2S30lKl4gHdpTM3VMoGtWAvH68zny41OhSjf0qihH+LP+ZXRc7o83NuKiI+PuYp0ibCKpfpNtkll/FvZ7z8d2i2BiI90yxJGRWcgr4wEkRWFaocCMR9EJP/6wCql1V0uWzU6YIg2R5i8kIv8uFMw88iLOjN7BY2kDCEcfVV26gmFRGlYxiKOizOPmpe7G2EUL4dhhbi1vYjWpx35EDYoCrNdlgdOuRLuYx8toIPGaXIJ6UArOAZsfz0qtvgCIgBsA21NeIemv/cDPm796Wcb0VZnjMPqwYs9A/1gZ/TyeK+ZI8xIVsHsVEFsXXZmCMZOGr9cPsccFd4xVEjBsD+RkXz13Hi794FUdPHsanP/vbcLk8mB6fxF9+6b8L6nH02BFsRdbR0liv5M9WF579xfPYK+5guLcD/d0dePvtixKdc+bUvcJXsui0OH/unESd1Le24sTpM7hy/QbmpufgttukAGLR09nfj1gijZnpeQTq6uUwoByaknJ2vJl4FKWdrLhgs3veSKRFeLJGHyIYcOjEfQhtpZFMpxFbX5cDREQMKAmheJvZozQnLMfs/LKFiYqXUlwtKXjEJFcVUpUOV6FHqiDiAf3evyNfkYgVDQhtVhwcHMDxo0dkA2WnfOnddyWaJZUvyqHJdUdbgMrXe6qksikpnyPV4aqNmV98LipNgBorlgn15SxGhR4ziUGZNfL9qYaJJtCM0NqRUOe2hqDEF7H5o2cTR9Xs/B1WMw4M9+HxDz2MH37vx1hYDKGzrxdry8tiarpTAk599GmJoWn2erA0uSgBv9xPbo/fgdnhQG1jMzKbWzh6cD8+9smPC4fvmX/5Nm7dHkVbR7Pwvt4++458/ubmZnEuX47GxVndQgVaJiUEbO4tn/uNT+DjTz+B5u42IJOUUfSPfvoyfvL2BewZ9FicnYFTq8Nvf+LXpJjYLKQQrG/EuXMX4a8JiLosvLYqEw5SG9i0cv/wMfB8twgHkS63E5n8Hhpa25BJb2FxdQWxKCkN2wjWB/CRp54SdOT2zWuSUUiD0cX5RTz42COoqqqWz08l2czMnKBA4XAIg0N9GOjvFc4PJz+t3V3yfmbGxoWysbK2hvbWFiTjcTmqCyUtJmcWxGuKBPDDhw+LAz8b6ZXVFfzohz+Gzx+Q8S35R4xLI4LucLqlobfaDDCbDXJeMlOQAdwUOhG10ZpUIzlyfUTey1B/DzqaG/H1b3wD80sr6O3vQV1dLaLRLSGw9/Z0o7EhKEaterMBT33oCSzNzotLPseS/H00hpWCk1MWJrAUC8ikU1hZWhF+dTaXQTQaRngtLNmafFboK1Zb6xfLCe1eAdlkBlupLNJFiO9Wf3+PxGRNTEzA66suO9vbce/xe3D9xk3MzM4I8h5ZD0Nn0EvCiVLRGqRB2SkwRcMqyt9ivgCXwy4TH3Kk+RwQfUvnchi9PSbn2Il770G11y9RZNF4TIobEaLodIIActIjkwsDbS2cAjAwkF4icpiRKOgVeZlUuCtfM6aFsOgmgsfXIgIrSuNydJoKl1Z7j1g1katJ1FlrEANbJn+wiRPl8cc+9GCJG6i/phpVHjecATssVRakEwVZBGa7XiC59HoK5oJeJPSM+dCWNJiZncOOoYiSEUKEj4Y3RdJJAl59sxeB2irspHaR2k6JmoMHfGIjgSqnDyaDRSTSHFuQ2E1SYLXPK9b+a5E1FIt5MSBlOCbPZFo1kDPCsd+lC1ewk82IU3syvY1qr0dGfiRZbse3Mb26hM6jHeg80AKLUYcWewuWp8PywHNslU/vybhyMxYTsj65VvQoOnx8EFuJJCbGV7A4F4LLYZOiLL4eRW2gWoKsN5JRDJ0YQH1tELffvQHNrkZGrtVBixSWdmstzNoAJkYmMD01jp5AO3714acF1ROfprL/BsnOLJTIaSHhlJ0BCxsWVuLonUzKgmHxxAKNhRYPKCIz3Hi5CIgKVJAb7ufKCNMgknh+Vj4wVFGsrKzIwubsnN04lRKEWCVSgIdDuXpX5qdlP60yt0mKLR5iEtGj1BRqXEPSsfISUXwY8lLojq0ONG7626lyKrsoGXXgSFCNVJQCh1wxXgNulpVIHHaM9Ehpb2kVvxi+X34JkranAq5ZpImVRNkFXnyL9AaE1zdEBUMVJYslCfwtE19YqLFLJ8opDvFiTGqWP/KwyHhJjZLIRzt5+DCGenpxa2sRq7kNRAwx3JmZRfj2GqxWB6KRDRx8fD8c9U5sTIWhSxagoQXEbBLHjwzjvjPHsAs9bo5NI57OIrKyAU16Dz6vBybtHqIbcRGZVPvN8NR6oNU5MD05K/yDx586g9mpCWzF4iimEmhp7cDZyyPQ99rQ/7H7sVvUSvB6OrYtogHj+Bb2+9rQc+wAck4j7k5PC0JFrp6XSHXRipsvXUdXeyOamhvw0ONPQm+24jv/+k3oSiXEIhHMTU5JodDQ3Ipvf/f7sFnN6O5oxcF9/cinWKjr0NrcBKvZKqbB5GX85GfPIbIRFS4MC8Wl5RUpVFkgU2rOcdBjTzwOvdGM0Ruj6O7rQXR+UdZKioWMzogIM9LMRnQ01cNoNsHj92N2ZlHQzZaOLmwmswglaShYwnokLBsaN0nFOUwgldiSpkTGheUC6n0F4PuFVqVr/eXvURC/GvApx3bVcFSKMKJcyhxSAwebgFJJRDVEjsgtiafz2NUZhIcmvCl2roJgKbLV+wiXskZRPlpKgMImgwhNpdD6Zd8fIr6CKhO5JSJE9JXxUUauaWULQ08zPreU/puLRUxMTcNkY4Gbl8bx3uPHMD81g3w6JUkBhXwWVrtFUC4iJ3PTswgODaOhvxejb74FLfRYWVgV0Uxl3B5sahILHRZQv/O7n0E8soFn/uVf8crrZ+Go8uDJxx+RIHEiHDSWTCa3sL6+jpWVVYSWV9HS0ogPPnoaS4urgrTTqoDXhIG9LAT83gD+7fvfh9XrEtSD/KpAtQ+PPfgIzp07j4cevx9XrlzF5ZFbQmheWlhWuZMizQfMVivcbg+sjAGqrpIRFZ8fjckJrc6A5blJMeelwS4PyV/9+McwuO8ANPk83nj1RbirqzFxexxTE3fFGoMjRH4WcskYCVTj88Pr9Qg5uq2rA4FAnZxPTa2teP2ll9HV1wNvtR8Ls/MS3tzR0SyI0fQUY2SiguwvLS9KU5UWOwcbWlpb0NvXL+uBhYMIm1Ip2fOi0Q2Ew6uorw8qsUZxT7yYuDc5HcompdofwODQkJwbRIjragNiifDuu+/C4LaLUXBzUxv83hpp6vnFmBla5rTU8XwNI53fRUk4lhpBxcgroz0L3x/FHXqjUSxbGpoaYdCrxAjaDN0cGZECj00+16iGY77dItraW+B22TE/v4ip+UU5pw8dP4DRa+OYmKA4SIcquw0feuxRMXi+cPGyUEdoIcM93mgxi4k4G2KegyJW0hmEz+20WyX3k3xksXYpG07z+/Tk9kWjwmvu6u4S9HdxaVbl3mr12Ihy3zKK2I3CMLq789wyW+yqOSJqS4d3FkxMM5HXp3ejCm1nXURojcgXsztZ/MpeUc5PFQ9HCqjKjZp44u0q2gz3Uj7lbIj4upo/+uyvl3oGu2B1WaA1MXPNIATv1aUQ0sk09EYN/IzD0eiRTeekSrPYTWLrsLi6jNXNEHRWDZxeG9I7KUEjyJ3S6vdg1VuAbT1qPAGpnDnWGH1nHEaTS8jgtXUB+X4iFURvTGYDvJQZR8JoamiEQWvC1OQsJsbvooX5aBIvYBALiLFbd4BSHscPD0p22kI4ipEbdwRd2H/PMOp7AjC79HDnHahx12AlFFGBpSZWxnaRtHIjC7YEsLiwLCoFdmeryxGEVjdFHsrvX1leRldHE04/eQhapxbFHfpk2OGyOjF+bVQ2h/aObrhdjTAYzbg1NopffO8n0O0WMbx/CCf23YOjXYeg0+ilYucNZHHDDkK6bfpNpdNCJGeoNTs/2hTwe+iQzoXBzo0HGP062FFzBMsQTVWx0/KAbtmKIMuHL5vNC6LAkQyLEz7sRLVofkpbARZIPAu4aFV+EwsONTKrEMWVdqTskE0ekyxG+lYpxRYLGP6+ivsuCzQh7xd2pFMickSLgcqIjt08IWKamq5H19XfMyPLqIxZ5XArIw8VqwryvqiS4bXig1AJtCakzCKN3y+uyRJqrUN0M67GsGar3BcibJUijWuMnbrM2Tl2Fcl92Zm/HKEgeYxU1gVq8MTDH5DOZCK1gLXsKkoWDXYCVsxOz2H17jyCfY1o6mtF6mYUfr0LPT3NCAR8iITWVapCXo/GhjZMTs5h7NYYNtZjiG/TR8uJ3WxOAme72oLoP9qM2e0opm+todFVjRqvA9DtwmCzS3xIOLqJhZVVQFtE68FWZINmZIol7CRyko9IzsD+liEYi1b8ry99FUvz0witrCjVHf+j2YWRaiOjHb3NnRgcHBD36vvPnJFw2Gf+5d+wMjuLtpYWFKHDt575vnTAB4YHoNeV4HE5EPB7ZFQwcYfhvdvCl+JGODHF3LtNGYXzXnMpet0uKepT5BcW9xCoJkHZJATXM2dOoZTN4ublq7g5u4CewSHJiiM6XcjSnsQmJrwk45LMm9UYsZ7IwVdXj1Q2L4kIYpBbyCMjMuyUQmbohUWLBUGEKgiV4kkI2fyXfKgqa1q82So5g1LIqIyy9xEtRnKQo6WVQjDBtZXNiUBkf38f/uy//hG+/Df/G5upPLbTGSnuycmRkWG52CrXcO8hx4qCpVArhpTzOeV7Fq4lw+PLXloyipBGQjUT/OJzKU1KqSQHBpsfIhb3Hh1CZiOOgM8n/j3pxBZCm9sYOnAQQwN9glIGav3SXPAzWIwGNDTXS2GZN1uQTSQxef0Wnn/lbSwtL2BmekaI25xKxLc3cd8D9+PQyXuQim/DotfgR//6f5EpFgVpOnXyGOr8tZgYv4Ox8QnozGYMDPTh4HA/bCaTFBD04JqZW5ZRdHhjA9nCLsbHZzDYNyTj2lQuhbmFedQGfGhtbxXn+IHuAeF0PfjoffijL/4xwpvbolimDprKuPrmFikKGL9C/iiFHAwjJnpU39goZwtfu8FfIxzJ5dUVfOjpjyC3U8Jv/Nan8dbzP8eX/t8vibEzxQF7hSLuOXEcehikSYFBj9tjY6Lioy3G0tIiPvqRj6KxpVkKgUvnzuP5F54XlIz3muo+FlDtXW3KcylbFOUblffMNiSKy7OOmy5zfrk/3f/gByQ65urVK5hfmENobU14eHw9UWrrtFKwbEaVWbXRbETfwIAqBnmIF3fFioVnIgt8ZgyHwmFMjE/BO335AAAgAElEQVRArzNhIxLB1PS0FBrk+zotBjiMe4htZ7CzpxPrHCrUqbamOTDHsSwOuOtbLXZxqOdZReSwpbkJXq8Pq4wXSqawuLSsvKRAb6kMbE47GhqD0jzQnJPWRiUtfdISCK1uQFfS4MjBgzIdIwJFqlB7c4NYRBBNunF7FMurq/B4q1Dt8SLO9AgagTJ5gtYM5emJZo9IlwqRJqdKkG0NZJxIdJfKyN3dPHR0W9YYUCgyQFzxrAoFcjpzcNhtQjuiyEfisrQqz5ePmZxfZdoJJy9KUUineRVOXqEmEDCpPMuSFSxh1aoBovLRbDGpFBZOg3YY41WA5rWffKfEOIB3L12H3eaSxbse38Duzo5YNQT81WioD4rS7YVXXhNJJXOjqqu92H9sP7KlDG5N3oCrxoaaYJUgHnSU5qbj1ruwcTeKpvZOHD52FBfevICJW/MoFvakeODcvqW9ASaLAVqjRmTd2/GEFBQ7uSJi4ThWV1Zls+vsaJXu5tSJk0LSZDBnd3NQDibOmGcXQ1jdiCHY1Qh/sxd6+56Qm4MaP2xGK3K6EtKFHBKpDBaWQtiMJxFoCMDmNgqHCzuE8oHdgsoYYyFD2D6RiqK7vxGDx7oAJxERIBMrILuZR0t9G1AEFudnZewYikThDThhoD+HSS8EVZ/FizMdZyREmxeeajaqI6RTkY1UFRiE3AkJUy4rjtwJbhZQkQqibKMxGw8HVW1z/MafU0T3AuxEqZwO2bQ5OmMRQ6SBD21si5JdJY9nniAjBWhMx8JHAqSpGNHT74TZdaZyIagKL+WaTZVbUZADVeAo3ktF/cRCiEia/I7Elqh3hOiv18v7kmibsvSai5Xz+k0mz2fT6rUYjWNS8Tc2q10KXLvFpgow7EkwK5E5mpnKl1aj8sAK/FnaP2RFmk0H3/hmTIo5BlqTJcOirZIbxg1KeFlliJgPSOXz8LBmZ1fr9+HQ8D4EvBRPaDFXXEJKk4LJoIWtvRo7QRvi8aj87sSlNRzxdaOtpw1ao8rGMlhMmJ6eQzzGLrgdc3eWMTZyS6BxUZsmc+JPtxVbQ89AAI299cjo9xBdjcNv94jLe5ZrtZiD0WJFhKoeLe0cYqLESZd2EY6tC3ews7kLy+NLuPTyRdkEE6sxWS8kkirPMaJGjIZhEbIrKteBgwMo7pRwsusIipmcXK8nn34K9Q0N+Pu/+weM35lQlhnFPB44cVS4D9HwCpoCflhdVejuGZARTCqVw3/84p/ixtiYdIsmgx4Bnwf1XpuYpN4N0WKiji61SNNDp8qKo/uH0d7ajM31KOZXQwLpr83OIpmjqlSDUj6NzY2IEM1PPXQfsjBhdT2H6rogVhn5scL0hi2B/MV8UHLKVK6muLczKueXukuu20rSwfvoVdnOtFxoVdCrCgpVKbR4ULMZMGm1+M2PPkqbQbz+zjX0dnZI4Pi9p+/FG2+8iZn5ZdyZpTO4UVzVVf7h++PKCpKmfr/y+lLWE1TTqiB2Pj9sepRkXLAM7BYoeFCWJrKuDIo/xkaGvDFuBLyvPa11GO7uQUtTC3Z3shLdYrK7UNvUKDwXjo7DK4uoqfEjvMi0jR3hquYMekzOLeLiC6/hzvg4SlodGhsbxQNtdnZexEF9fd0Y6O8UZPz+M/fDbNDi5tUrIkJpqvWi1ufBxNwa5pdDYhNid7tQW+ODSaMVAQg9v5i4QWEVlazQW6A122VkNnptBNgr4ODBA7InOj1ObKVTcqAzB5TJAuTi/q+/+boEUHOExEiWtrYWDA3vQzS2KW7oJInPLi4r+xatVoQprfSJq3ZjeW4Re7m8oF3Tyytw+RvxzW9/G3/46d/C95/7GYaHh7BveFj4Xd5qn4wKvcF6rCwuYOnOKAYPHYDOWaWilfZoA2TDdmQDFy9fQmdPJ26OXoPTaZUJAdG/3T0N5iiI6uhEMVfA2K1baO/qkHs+NTUp+zRJ9VwfNNJmoeZ0O8SYmw0TG0EGr7MxMZrMYqWS2koiHtvA/MKCNJJiDLy6Krw/8qUY0dbc2Ih9ve1ob6nDj376AhZX17EjMVM6Gf2xgPdVOcWX6/ipUyJUIb8xsh7B4uIStpNK2afRaYT7Sc5ssaRoIYyfc9itsq7pys5cRhoH8zlkIZTcUu+JXDv+vM3N79WgsT4ovneNNUF0tbVhNbyObNmrjvt8Pp0RIIEcMAqduG/VBuqwvLysfBILuxJtxCaBqKnK/ATsDpuo4klY5x5A43F6wDk9Dvk5InSh8AZyO3vl8Z9dPhObFl4LFsB9/d2YmpxRrv9UoAOST8jnkMUgzwsTizw7zyB1xrDx4e8TRL0sXuM9YJ3D+omO+oKsU8EobgJaGcWy0KIqW/O7n/pEiQfjbr6IhvoGuD0ucSIfGbkmmpoDQwOoD9aJw/nZ8xeFJM4baDbbMDDUj46udviCHoS2F8VMkQudaJa+pENkPAKXxYfTDz2Al154AQtza6j2ezFycxRVnir4a6uhNRdgsTFnyYLRa5PCO6ER6UYkKsRaLjqS1+mwyrODOUxXr14VJYvLakFzoAbBuiD2dDqMjN+CO+DDoZMHUNfsg9dZDTPMWFmOIMziUave+5tvnBfo+qEPPgSjtgRDSQeH2YnFpTVJpg+FI6ip9aO+xYX6ej86W7qQ3tzCanQFzlovPJ4gqt212FrdwKXX30RuN4O2k7XYtWhg1TskPsJssmJtZhWJ5RQGg8Nwm5ziI0Z5u9PmUNVumfDKB1XlM6mRAxErQqq8L1z0vLHS0YlTek4Wh1JWEEVSzrXsaljAETnixsyFwkODXB0WbeyLk+mEHEoz87OyqdcEApifm0d1VZXwk7gh8vUrWYREycRwzcRDRGUzsiARJ+uy8k8UUDIq0cp74siHSIvaLJTah0UZFywPFR4o9GAiAsWNhQgURRU8dPjmaArJ98hrxM9Lzh09bWjoykJLkQ5VthyFAwodEC9VGScyp4zvSWweyq7hvF5UJym/MTUaYhHI90srE1E/5nJoqq3FUE+fFKySWq/TYVO7AWeNAb46D3bdViQdyvhv/eoCLOvARiyKttY63PvAady4fF28cQw2ozjDkwyciRN257XfhtNihtZskKK/qtYFb4MP0VRCOBIWh1XCtXd1RhitlIdrYTBS5eIW64r1aFgcqlfW5jA2NYqhrkMYf+M2Xvv+S1hZWITRaoRexqVaiRShRQrXk9g8MS8yt4ODp/bB6DFKVFZ38wAW37qLnrY2fPLTv4mu3n68e+ECFubn8dOfPYd0IoF7j+yX3E+3UY9P/9qHcfjEKeQKWiS3E7hw7iLeOHsOoY24IGAnTxzB/Pws7l67IOaHN+djcBLJtpth1pXksGvv7sb585eg1+zh8NGDmLlzR5zjp2ZXMDa7CpvLhfCKsiD48lf/CpuJHL777y+gvrMLs0srWFlexGY8Kh0mC6wK2qMmdaqzrEj9+GwohIqdqEKS3kea1D//8hixUmjxlSRXjlFUOo2oONtq3HjsAw8gupXGLrS4fn1EihWa61ISH9lMI7vLNaXW2Hs2DxVIS7UH8kWOGd+ZMl1Uh64alZTHiiyyyl04iy7l30OloRKicGQqTQsbm70iDnW3Yai7S/hq7NTFXy6fF7SwoakJ03cncPn8BUHdotE4ksmMHCC/9SdfwOztO7jy+luwUOGd5oFME9cdaexobNra0oRMLinPcT5XkGeVzRkVakPt9fB7qnBnbhXpnaKkC3R0tWGoqxM3rt0UdIRFX6mYQzBYjY62JlGKhtc2sL6ZQILjtHRecjaJ9q6FI/jgU4/j6InjYtbrr/Fj4vaYjJx5uJGIXl3lQsDrxm4+JU3ZdCiKjUQGO2UFJ3lTCSoc1yKoqvGJ6prTD+5fjFE7cOIUegf245t/9w9o7etBY0OD7KHMkfDVqjFWaGEJLzzzLRhy2yhwpJXfxVZ0G7UNQfzKEx/G17/yFXQND0pU1MzUHbGC4KiKTYOeU4jtBNxV1RgfGYfdzGDqbURim/IMGnRaGcWyiee9IjrGa8sxGtV5FF/FYzGYjWYZ/xKMoCqPezgJ5jzwfTU1aAgSicrhp8+9KtnALDxa6mvxwQeOY+Tmbbx9+booP61WpwAitDPwuJ1YXlgQOgELZqqrJaSd2YD5vOyHTR09WF3flDFjPBqTuCeeO/TZ4yiVUxFaNTQ0NMDjcYsKf352BpkMbYMKgigmU5vyDBKkCAZqUG13IRKLYmFlDaH1KA4fPSLefO9euQKLw4bOvi5Y9Dqx8xG7BrFqAe7enYSDIjwtEAlHsJMpSKNZJGexoKLn2JCT20bHfZPDKGr/bHoHG9Ftod4oIRTzGhUQQASM6vvOznYZRZNPGo3HhdbDQpdnJydBlXQC8asrP5dy/rDYkiJL8SX5bHJCQd4kjcgr/pQWK7Ofd6U5kNg4Amwn9g2X2FHU1tRIh0QXZ0aEZFJbaA3WYXZuVmbsdEE/cGQYsfVNlPQa3P/Iadk0bl4bh8/jQ9/+ATZ0chAUsmmE5sKYnZjHIx98XA65t958XXLLcoUCVkJhCVBuaW/E2loUU1NLiK2nkUnnMDNzF/v3DYkf1NTkFDZjceF8cXPRlnYlN5HFB0nRRGPcbjvamurln7u629HU2IQEUR5+UECiFbKFnKg/iA+yIk+QlE4XdpTEUC29mYRFb0ausIe5hUUxS+N789Xa0d7cguhyTFxlGYpZIJRIxVMsiusXL+PAPcPoONaGUD6EWHZNuhu72QnLng1+mxcz78yio7kbFo0Z61MReJweBPw1AsnypnGzVxCqMserjAkUd8MgKBSjGAil86FgQeL1eoVcLqiNVivjM2bnKRRDGTEKCT6VlKBNVt684LmdDBKJLSl0nA6XLJR0JieoBefy4VhEHigWgeycpegiQVirUTJnBmrSud5kloJImZqq8aIsQkKk5WJRiLtGA1nr6vDTKHM3ErS5oXCsyfEdN1EiE7wfdAtXIdJ5CfkmPByPx+XB5j3n34snUnmhiwM331tRqSDJwSJPS4jNHAWVlWR8r/LQEaUou/GzUCTUzI3PrDfg4OAgWuobyuPaPWj0Oiyur+Hm2CgaWjzoP9wJr78BOpMFS3PzqPM3iI3IejyG1tYgPD4XlhYWxWojEtlEoL4OKUZDWfTQO6vkMlBlafe4YTBbYLIyZ8wgcR08evVacn3Ix+C1IqrBcW0G0e0VkUoXSzuIba7i4guvopQ1I1jfgm/+9T8jFd2C1WkrO+Fr5PrRpI9KJx4AUmxptZISMHxiCB/47Ifw83/+d1TX+NHXOIjM7SisBpOogfYfPoqrV67hjVdeRp3fC6/LgcXlJRwa6sExRktNL2BXb0F4YxM/+t4P8dRTT2Bk9LaE9Da31KO4k4fVqJeDnDmpRB1TWzEZZTZ2dSGa28X41CLo2+e06pGOx3DPsf04984Ibs2tiLzeYbXBpC+hu7MNm1tJGXM4PTWYXwtjfmYa6VRCJROU1UBEbisu8Irr/kvRO7JWlLJQeBLlkZ6K21GqVlEivicMUbYhRDxZzJG8zHGnx25De4MPxXwG//btH0gw9mc+++si4vnB93+G7K4GK9Eo9Dpj+T78/3MKK0WW/E4iblx7ZS7Ue6P39wo/ZUVBxKsSci3crjLfQ4Kkma1W3BV+4enjB1HYjuPW6KjKsLOacejQAXT39Mmo7dzb57CV2UFkI4Y7d8eFd9R2cAi//4dfwLkf/FQO396+Tly9fANzs4s4emgQDjawza2Ib8ckLPmVV1/H7bvzaO1olzENkZSA04rw0jKMVgb0ktvXgqNHDyMVj+HFF15Gtd8n3CmDVivmteTWcg87NtwNo66I7B7wg2fPIl8yCLGZiGprTxuOnTkp13369gT+51//Tzm8OY7UM+DcYsT+4W60twRR2CnhH7/zI7x7/Q7aO9pkL22qb4SRjVldLTa2U0iTNG8xCheOnlSf+p3P4KmnfwU/euZ7uPDOO7I+OfrmWUERFxMKSpkUvE6LGP6yEGDDFYrE8MU//CM8/5Of4fW33sJv/e7v4eK5s9hmAxSJCsdHo93FyftPY/jAAUHszdk0+prqxNH9wsgdMQuWSc1OTnIlGWfD/ZAm1YzV4biNfpJcd/EozbzDEknmqaaKvQnzs7Pi/0gFKW1z0nnm/Dllv+E6oeG2plSUQoRFeH1Tq+Q1cs2Rizw3N4vQ6oqM/Jpam5QDf3wTQX8VWuu9qKlyI5HOIlWyYGs7g/mFeZhsKmLrztg4Jqem5Bqz8HA7XThwYJ/4ZHG7r28KivlxOpHCtSvvYnZmTvh5A73dEiwf4r1PJNHS3C7o4ZXr16Qh56iVnD7uTSxkODInF41nQ0dHBw4cPCic0HQqg96hg4Lyjd8aEzFHKBISUQSReqKwWgMnvhrENhQ4wfQYNuZsDLh/Kn6XmtAwYslo0IkQjsgZryfHufQRFQNkFkjljF85j+m1WbZe4YRAxve5nEx+RNUvKSkl4U2qJqmiXOZY1ygWRJqv/OWflyh3lKpxpwCb0wmdaQ8NjTVIRWLiEMvqsKWvCa1DzaIk4yiIC/TuzDxmJsJIhhPwuFz4wMOPSlfw8nPPIr2VFAn0Zz/3u1hYpL9Uo/CgFpfXsEOFmPCFMojH0wI76g0mMQ8MhdakgmYmIDtndnK0Lqh2e+Tg99bQlmFXOBrt7a2o9jlFEdHT2QlLSS+GggWaUO7uYS0SFhds8sn2dvbgq6qW0ejIyA1RFjBeIhxag8PqgEFrFCkwwyM5G3e47DIzrq8NwONyYmF+RqDqu/NTWA9FZAMZPDCA7kOdSO9lsbEZhd5agt1tx+bGFux6O0wwQhPdxVD7INrbujAzMY311Qj0BTNq3TUCmRNK5lEgs3TVmMtGKy63NqvMwLmDsrAkN4MbNHlyNKHjDU8kE1LIsnurcldLqCVNQ2emp4TEyG7ZU1UtDuRUzdA6Qs3hVWgzTeyqPB55wJeWlxBPbEnhxyDu2GZMYnTEGLVMYq8oOXhAcKPn/+ZBLkT6MglYFqYUQzqxS6AjNseDitSrl3tL4YVwqMQJWSOFIaFdKlAY18DPR+UhR9YSG8JOfScn3jjvGUBSNi+DFjUiFLQsHpUHkOoV/lv+XeVBURwvdeBWiiyn1Ybh3n4hf/PC8GFkB5nZK+Lu0hJu3LiOts4G9A30yMZS19uOlkOH4PJXI5GM8fhDOruOXCKPRGgHkdAqLF43Wvs6REmls9jBkt8scUpmQfq0Go6BtLLm2GmZ9FSz0H7CQjwD68kQFtfHoNHT8mILBh35OEB4PYbFiRje+eY1TF4fRaGQg4G5WpIFqQQHrKlV/FBZPcP/ybF0JofWoTb8ztf/EEt3p3D2+7/A8Qfux2BwELd+dAGdbR34td/7ffzg33+A2Nw0atx2XLs+goCnCs3BGszMzIg/XkPfECwuP/7pb7+Bew8PCjflzQvX8M71Efi9HiHQu50OaEt7WFlcFAPgw4cO4fQDZ8TPa251DUvhLRTSVN7GVD6Y0Yz45jbWl5ZlRHvs6H6B3dlpDu8fxvpWAeffvYnlpXlpAMSSRHIDuX7UKJ3oKMeGFed8IblLja9Usfy/CqJZKa5kU/2lDlX+XpDakqiUaHbJYOGHz9yD+08eFFSXXLQXn3tdngei+RfeuYq3L11HLJUWlFXqZPrOCeeLX+8T4xWCRqm4Wq8KZVPdcYUfVkHEGB+jfLZUvif9foj0cD2rOJUdsZt44MxxTN8ehZnu1YAEKdM7i8/UM9/7IdbjSQSDDThz333igfbm62/gI//hs5i8cQuv/OTn2D80gH3kVFktMibyVbnlAHrz7fMSq3Jw3yCqq91ysL/48mtwuqvQ19OD++69B4yOpx3BCy+/hmBdrewz9Q1EwbIicmCuId/7iWOHpSjR6wzI5TOYnZ2G22VFS1s7NAYbVkIxyUzk4dvW04GHP/ABXL/0Lu7cmUCwPgifx4WHThyWPWpsclK4VhRNjN2ZUsVFZhtmowUOq11sAmZlHJbE9lZCDFJp+FnX2IR7T53CJz75Cdy6NoKv/PXfYCOmjIG5NxFIcDptglRRMNDb242+nnYpSLzeeiwtrojhtd3hwPj4FN69+i6CjXVyT6gMZHzPfQ89KJSI9VAI+eVZ1Htcwl9aDEVw8doYErld2cN4Xz0eelbpkEikhcvmrnLj6LFjuHTpoqBQ5B7SSobFIPdnNsyklRD934hvivjH5nBIAUMLhM72TqHU0C2fEwyKz9i40pKJKChRK74O+U0MYSaPLbKxgUImha5GHwrpDJrrA3j8I5/E+J1ZvH7hHKwU7hh4btBaVSPWPWz0JWN2Jyf2EawZiM6R71UbqBXUUXEIi9IUe71+USGSU0ek5+LFd8Ruo0uyLRkev4LYVuw9s1gqSFmMPfn002ht61BO+O5qtPYOyFlJnzaKYNrb2wWpopO/TldCeG0Jz3z7O4jHidJpxECb6BuL7KXlZRnbisu/xaIsKYgOc2pBSxJyythgqZAWaehpJCtmwcJ05/mmHOE5kSKaRk45f09lcsNpCp9toeKIqTS5mIwLU4bGmi/90X8o8aFnYDF/eWxrCwZzEUOD/WhvaJEwVEKY0VxYuCrxfBJbiYRIc7kZ7eZ1iM5vwqG3oba6DqdP3o9fPPtTjN2+jad/5WmRcDodFnFxf+HV8yiVTGhoqEO+kFNJ6UaLKA+vX7sus9qnnvqwcBNGb96Uoockcm4h3IzoFE/i7cChfhw4OAS/y41EchNON6veNF578Tz6BwfR3teGpaVlKcxOnDoGrcaA8ZFpCcftHxoQvg+d4UkINNuNQt79/r//GM1NLYI2Oaqc6O7pQmNzs8QA3bz6rqBKDb1B2JsssDssIhRgLEIpr9x9uUnkijnkEzkYi1q4fB4sLa6hyuhCwOmRQspoNmA1sgSXoRo+gxe5eBpWoyKj02mbPCMSXDlTZrWsIjkg3CmO8DgTp4KGcDfLC5LnqShkvcLMORetCiwWhNaWMTs7I9eMlhGcS0ug69qabPCswlnMqoRxcrKYop7E0sqi2Cj4vF75veHoOhaWlwQapcN5aD0iM3V6VREdInxfKbTYnRHBIhlfNjyztez6npPFzOJYoniMBkxMTkl3RwK+xGaIP5BKj2dRR+sLcqf43ulKzlEyH3D+bhZIyp+I5H9V0PE9kNdDnhfXUHQjJooerWZP3rsQ5qngEj5PSQ4C8gO6WzvQ1dquIOWCinZhh5jO5zBJ2bHFjhqXHTarCRltFtV9Ndj/4Cnsmg0Ib0wjX0iQ1IfUUgKFFRNcfhcszVaYqmhxYYfJQtTQIMgfmwuiVNy4at0NqLYFYWMxrjGCLAHGbsfzcYQ272IjO46iMQSzOYOSloYiaRR3aWfSiMs/u42ff+W72MvtiOpGCg0iVxwVGhSSwoNcZ6iQspV1ATvn5gPt+IP/81+wlU5g+p2rmLgwgtOPPYr8tSiePPkENFYb3nzhJdg1O2htCmJhah6h2UXk2OXX+AUCr+nsgb+5Ga+/8Dx8DqqCq+Cu8gqSuL0dEdh912iBxeHE7dHbMBq0+NBjD0vnWsznUR3w49r1MVFL3bl7F2Ozi3BU+2VNMky7zmvH0EAPFuaX4PP6sFfSIpbZw9TcIpYW58s+WGpMKJuZIFLkOSqUS0bJ7/39+8WVIsYrtIsFD/8orzhFNlfTx5LymCOnpboKrU0NsJvMuP+eYaC0g4efeAy1DXWYGp/By8+/DrvDCn9NHf72n76FpdiWMm5kYSTqwkqBVY4Cen94KO+X3EyOV7iGf1nt+N54UxA4tfmTYyNRPDIGUUgyEe1qnxuHDvRibWkBbQ2NkslHrhjDw7e2k6htbBWSOG14aBrb1daOmbVV7DtxDF/5i7+Ua1ltd+Dk8UP48JMfxHY0LvFjVIvSBPL8hYtoDDbgoQdPoa+7E+++e00OsuF9B/A7n/8cYDbgb/70/8HPnntB9i0qw4slDfoH+lEXCGBtdVXUcdlMEvv6e0Qp/bNnn0VdcyM6uzsQW49jnWKP5ZAo6to721DfGBTPvJsjoxgYGBQu0z2Hh/GBB44jGkvgrUu3MTk7J4gERRSl3SxMmjyCNV5Rk61G4rg7O49EOil7W1fPMJzVtdBptIII9fR1I7G1iR888wxMjJrSAbHNLSmWeOByDyJaSO+sptoA9h04gCNH7sHVK1dx6MghhENhxLe3UN/UKBSbudkpdHb2orTLpjeJzVhUBAl7uRSqLWZJItlKpjDLWByrE4lMWoxKebaxQGLMFdfgiROnMDMzjUtXLkuhNTw4KFMY7vfr4XUcOHwQd2+PYSMSFrI+EX9yk3kPGxqbZb9eWV2W8R6NtumHGAwG0dFGtK8gNAtOB7j/U9VIZHJ+cREaKhu1JbHjOHniXom6uXzpquyBNpcyla6tqRW6wfp6RIj9nLIoMYZOCOa0xskm0zi4fx9Onz4lYdeMTaJIgM0+P4+43G8n0dLeDBObfrH42ZNz6uatG2IHcfT4UdmDybGlCIHFGTnDmhKVgBo1ttNA1JwcJbNhZ0PD4vLc2TdxY+Qm5ufmpDCiq4AUlem0kNPFsLtYFISJ5wD5VnzP7EuJZHHUSlsnCakWD0cVi8cveoTRGJhnCe8bn0kiYXSjF8V+me8pFBTysmRfUTZE3AtYrGu+9ld/VqIVAOWl69EIvHVeVPurYNEZ0d7cKoUH3cl3kcVWJoGl+AY0VhPylMTvlf4/qt4DOs7zPBd8pvdeMAMMegfYO0WJlqxmyZbkousUp2ez2ZSbZG92U24S727uJpu9m8RO7LPXcXLj48SOLZdYlmQVqlCiKHaQBAmQ6H0ATO+97XnefyB7daRDSQQ4g/n//3vf93mfIjBicjslhonaGlPKj8JmM8lEQ/7Pyy//CBOT4wh0BcT8rqe3X9Z3b7/7lpisdXZ2yuHESezAof3iGE9X4XwpJ95V2ooKbpsLr775Nubml2bMuygAACAASURBVDAw2I/BfX144ORR+B1uaQIPHB4X348wV3wtoE4/LHUJhVoRDq9HfLhe/f67GB4ZxODwEEZGR2TVdOHd9zB2eBT5ShabixuwGhzCbxgZHxXSXd3UxOL2IrYW1oXs3DXiQQ1lDPYMosPph9nuRDqZEwjdF/CjVCthc21DVqn1Rgs6owV2twO7KxuoJoqoFmrCexjoGcDinQUs311AX2ePrBtZL6i2YBYgETaiReS78SA2Gy3CUauVqzKBDY2OKDypek2mF6KDnLT5IPChymcz0rywARkaGpYGjg8Z/UAYOCyBqMJFaUInju96RBJRaXxZHpiZSIh0aycshx6dedl8RRNxLK2tSWNCby3FSoG5bu2GS244pQGifQIhYAUh4MNhkYOPhPU7M7Ny00rOHLlIRr1At/x52QDyZ6G6jflkzAujkzAnCFo/sCGSlQobtLZEWYobEQSNWqY3qm9k5dmsiwkpV51cB/MBoNSZh83RA4cx2DsgUD4bLzGGLRYQy6URyWaxU6rAYrNjLBSCoU8Px2kbtC6gRX5ApQy1ug7uPyJTcUTm0hg+OQbXuBswa1AVIJlRKVRlUsVL7pQOlWpO4lCIZFm1Llh0TjhtHTCZGqhr04g351BBBA1VBCptTVkDatRoFoKoR8fxwn99BZe+8QZ0Zr0gfyzY5LoxK5BIFr+eK1MiWx+uDdvNeiGXw6FHj+JXvvgHEltSLxcx/8F1lFJZPLzvYTTvZtHZ24f1uUX0hzzo6+1ClIiEWodz77yP2em7GOgfwMSxIxjaNyI2KUsLd9BECdWMCnN351CvlMXdv6kzwt3hF3T81u27gmRZPV5srSwj6LTI8MYDNVIoIFaowmyxyj0m3MRdKgsr2Dc+iv5Oj0z1C+GUmL9S/aXTGmR9TbhKWbfT/kDxweFnq6BG3BorSNZPqmf3eh25f8nDatt5yD0q06xy3dgMHz82hsmRAawvrMKgbYhn0f/6p7+PQ0cOi1pwdyeO1cUVpNM5/Oit93Hx5h1BU2gQq5iiKrwwJQdtL0h6z+KB712hCSi/pyh89xSTgtjuZTJK48gAXeW+F58hriCpOnPZ4XWxaOXFzJhNYimXQ6tOpEwtSPDNW7dFyXf46BEcPHAArlAX3njpZQnw7e2i3QLw6OMPY3x0GAv3FqT4sokgiV387aiqgkqERby+HLDIz/3oY4/h6WefxMU3z+HbL3wPiyubojpkFAsNLGkBwBgw/tqoVwQx7uwMYGp6GmMTIzj/1vtYWd2GvzMIj8cnyRd9fT3CIaLSm9xAovT3789Js9LX1y/UDpPZgts3rytxLwYTZmdn4HE7hBdq0GtlS8HiT9CAnDKn24NgV5+stmgfkkymMDt9E+Pjw3B5HKLmYwROuVIT9IMF3GlzKGdttoAHHnwI62srEsFD13yGSlMNTA4Ztwu3bt1GLJaQZpn2J72hDnFAvzF1B9lkAmODg5IJmS4URURGI08lvkW55kQ7qH7s6evH1//5n+FwuwQx4pB54uRJQbESsSQef+Zj2JxfRnZnB2YTjZerkre5vhMXp3madSoNfktQ/0QiKVsCr9slXlFVRkYxYNlkEpsPWU+rWnAYLYLs6C1God1EUwns7MRg0uvhcFhhMpsEfY/usmEuCgpFRIhNSy6nCNfIaR0aHBCF4Jvn3hQ6xmD/gPC4SPvgeXz+/LuyCuXrc+tFcILcqlQuI43Q+MQoatWKcNY4dPF856+hEP3HvNKUEkjg+pDbnb0sXoq6rl6+hFgkipmZWSGzy9nIgHi1Fv4On5zxdMXnwcGfhxsgBrBz8LMYjbLtYfA0m1Mq5lmLea5SXU1E0O92oMPD61ZAlrZMtFxpMaqQmcFK46VE1ymcMHo4itcjTYXLzI41QPXnv/+brbt3ZuQFOE0cP3wYDpdNTAP58DL8mVAaH2p+CNfuzmBueQXZQlZ2+91d3YLK6KFGr78bjZoaVodbDqx/+8Y3cPfOrECYRBROnjohF4kFc3j/ADweK5oNlXhlUar61uvv4ML599A71I++oX4Yqg185smPyxrtH7/+DVy7OY2R4WEc3Dci6gw6saficYxM9sIX8iGezeLl77+JpfsrUGmamDwyBH8oAAPMsOrtCPFGisTlRp6auo7NnTAOnj2Arkkviqkc3KpOdHiCWN1YR7qcRke/H5FkRFRuvpAHWk0DjXIJndYA3HaPNBmxWFyaG71Dj3KrKm7pCp8JaGmaSGzkoa1oMNTZj835TTGBM2v04sPFh5lJ9Rs729Ik0Fm4r7tfDClbtSY6nF44zDZ4XW65kFTFieeZ36840tLQkKR4HsA6IzJ5NswJJGJR4WfxQevqCsnNoPDV6WVFSbRKoGQe3CwqXM8yXoaTEFcizCwjr4k3LYOWWUAImRO6pw0Ffc8IgfMhIWeAklux3iAZmwsdRo4Q5ROyol4eMD4YfG02TGz6ePOxwefBzX24HDsM3tUQ2TNKVlmwIyDQMpVGfPCIuimeLuQhKMWayBb5fPT44qRCRG9zO9wmJbeEQM6GjhmY/My8bjeGB4fhsNplEuOfwT8vQyJqPoONWAzrySRcXuZ6uqDxN/Hgbx5B01pGo8zle0sQ1nI8j+hsCqVoBYOPjMDUzya9KjYcgkqQCCwKM2UfLDy5FqnUOvF205uqUJuyaGqzUGlzgK4AlY6NJxtIg1xTA9e1zQB05SP4p996Ee9/42UYbUa5H/fI38qhoqhM6dwvUmORpvI6tLlCKqCQzuLRzz2NT/zxL2BxblFpVEol3HrtHQyP7sMhzQCO9B3Ey9/9vkSbMOIkm86K0eHM3AKMJoc02y67Hqc/chYWmwsX3nsFGn0N0Y08diMJsY0YHhqSa8WpkITo115/QxIXtHa33Cskba8tLsLt9cIZDGJlcQlsAkXJ04K4ZftddpycHMKjZx/E2x/cQKZBSkBenKT3OE3SRLWUCXLPMmFv9beHWIkOUVydFVsEUbjy/4lJocLPkhUj/+Z/t+rSGHscdnzkzGFUCzlp1HkvGtRaeO12qPRafPIXn5cm9MrF2zh45iG8/e4lfPs7/y7qOFq8KA+b0mwpr0+/Ob6esn74sY2D8t8/Js/vUUF+TNYXD6GGQvxXgqqVlaTCQ1TJCocpBkSOqBocGepHOpmUz5XDDFc3XAUePnwYo+OjWFhYRDYWQ4PCl2pZXMkHR4ZEtbqysi72L0QJafHAJiC8E0EwFMLBiXHEw2HhMj3+xGOiADy0fwKXP7iEW9N3JCeW3Bg7PRdLNSRENd2Sxof3ZqgniE984mnxS7p+dUoGVIfbi5aKzZFDFHDkpJIuwU+P9xwjpehZxKHt5q1b6Ap2CrpApIT3Fv3aiFSR47WyvAwjEXWrWZout9Mp6ytZvbncWN1s59QKQZn2NzUUKxV5Rrp6QhgcGcbI+IScD0QEF0nziGXwuV/4HL7yd18UisnC8hI6OjsxPjkh5/H9mftYW1tFS0N6C5tsmqe6BD2KRJNS8IUEr9NL4yNcY40Khw/uk3zTrc1tESE9/NFHxB/wg4sXpVZSjc1MWCZdxOJJASN+5z/9Hnq6B/DVv/4iVlfm4PE6pXm8MT0j/mmjY2NYX1uX1To3Tmyw+nt6MTExIQ0Czz7aLu1EIpLQQUSLiJlJr6wGqVSm11o0FkcmW5CBjcMvhziak4oavLLHwW1ieWEJq6tL0nDuP3gAA30D+MG//7sMrSTJMxyeWbbcmmzv7gqixZpC+gXjdqjSJ8ZMVTzPYKvdIkkVrBNGi7LG5rWRVVyjCX9HUOoe7xVlC2OUFejOdhj1ahX35ubl5yf1gucPgQ4iZ1zJig9WoaSYdtNehxyrQhEq0g0aDfj8Puw7tF+2Z9euT4kPJdfJFosd1TJtk5W1IGsTbSvYiBFpoxKfQyH5t3KWtJ3lSePg67C5JcpJUZnqf/rMMy2GMNNq4dTRY/ipT30GlWYVH1y5jOu3p1BqlDA8Pgyn1YkEJaHZlEjY04mUTAA88406Pc4cP4kjhw7j0tsfILKdwNOf/jSuT03h85//vFxIEv36aHhotcDtccDX5YHJRJiuKRmBLPhebwei0V3x7fLZXXjk6GmRMqfzWfGwIfmYSfDn3ngTY8cn4OrwSBftsFsxvTCDO3fuYXl6HclYSiYof4cbQ2ND+OjDj8JsJCFaj1qtJTvia9OX4Op3ommqYpBIl28cuRgP82Ul38jFdVQF6Z04UKmLPNlsM6NaKCERjgoi1jUQhMvPOA4LItkI4tmEICdaQtJUC1XNmH5zHtpqC51BL2Zm74tZ4OTIKNKRFCK7UVG98YY/ffoEOdA4f/4S1sLbCHYF0OkNwmeywW9xw2PzyMHVE+pWTEslg6mdqaTRirGcSquQfnmQ5xlGKoo6yATBpofEc6JGRMJYjIky8YZlASK5cCscllvF63FLgSE0yjUrERJlsmkJN4Q3Kpsaxu9kK0UxVs3mMu2WQikehLZZaMgFExNQvQ4Dff1YXV9T/L6MJmVN02rKYShqKYny4YqR369Cf2+fODeHekKCSnGtLY1WVfHQEkRMRRNdjXwvV5N8uOkGTcSNhxyLKj9zooa0iaCah+TzXCYnRZf3ZraYQ6paxMr2NiLZvOz+9QYr9j8+hoM/NwxY66LKlQLKPE2KDQpsLtWweGxoGbQCJQu/jtf9JwjayipLWeeZTWpY7SVozUlUtTHUm0TG6CjMj5aNGJ3pecCxYWXj6IFeexzbd2v4i4//MSqpguSHKuRvollqZXrSMfahzclikycK3bZPFH1iQP+eLH72z34Lk8+dwurcvJDvWZCi9+4jsr2DT5z6OI5phvHaK69gYWEWoc4enH/nPKwWI37mZ34ataYWP/z+izh4aB8efOwxLK8solTIIR6JYnFhDVYqaVt1EbJsb+9I0CuRLBo82tweVLR6FKtVrIhXnAr+YCfMDDWORhDZ2pJVMRvs7qAXPqMOLr0Rap0B66UqrC4vymVmj65+2KzwnuR9vmcYSLqWNEvtteEeD0vh5CnGuvx6+vzQu+7DfDI2Qu31HBsa3ud9QTeee+JRxDY3kU4nhYvU4XIhGk3D6rLhV/+X3xDE7P/+879DrtKCxeXE1dsz0jSIu7y8pmLHsGdQSnT1J1eXe82S0mTt8bn2MDeFRyjvUfy02jYPRI7bwdP8+YgkUDkX3lzF2sqyoH/0nRsc6JVGg4WBCMqVS1exG4nLeoYDbS6dEWI0M1MnxscFMZtfWEJXT49M97FYFJlsTjIsS/UWAt29ODg5AbdRK4WJ79mg18CgacJmNsDt8eH29F15LhjBc3dpDblyTST+TocNi4vLmNw3Ii7iqyub8uzxbDl85IiY9nJwa9TKqFWK8LlsaOnMMHhCouqcnroKs16PibFR1EtFzM/eF9dtxgM5vV5Bl2nJomLkWyHdRvK18pwyRsftson3Ibl/nV4PrszOyxaEVIZaU4XxcSrnRyXYOry5oYRER6OySvw//uqvxHbnpW/+K2LxOIYOTGJschLXr97Azes35Jyyu5VgZaJae4IkNhQ0nRabDinCrbapLgc/izRBpDNws8DzmF5lFAts72yLCevEvgmoGi28++67WN3clObrI2fP4rnnP4vLFy7irddekzpK4RLvWeYvspmSkA+NWkLk+7q7JfWCDQHBAK5H33v/Imr1Ms4ePwYn/RZrDcxtbgkXL5NOolwq4MCBA8JLpF1BOpMVZSJHehLLIzsRcWinIjlaK+PYp59Gf0cA9kQe58+9LVYxbERt7c0Em6S9QYLvzepwSFj81uaGDMQcrDl0K0huQyw9eGaLV16V2xKtAAI8v9hUClLZqEtjzbrCNAk2qrSEYAYw6x3FcyrarJAWYzRKcyvoF6PeKrRrykn9ZHoJnzoOI5xd9u/bJxslIpvkobNJZ7NJpEyrbomnGrclvHeJlNE6qdKoS+TgbjSOSl0ZqFjraCSu1Wvl2eX2hDVTde/dN1q8COQs0T2XN8Xd2WlBJ6weK3ZiYTm4d7ej4uxMRMJFE8NABzLZPO7NzEuEyenjTB33YnluGX6XGz0Dg1BptbhH1UF0Vzp/3qCEDp999il4AzbML0zDYHPCYvUIAsK4FUpFTTo9Oj0d0sCViyVBjArlohjGEQJc29pEOpdBJp8WLgFXYETACPNvLW+KVH98dAxDg0pzZKHXicmM+G4MPX0D2N7dwb2Vaew7M4EAkaVCE5FNxnvQ7bYlZm91bQN1XQMuiwW9tk6U0jR6q6NpoPK7hWKuhJqxhLqxJmTvaqMKrV4Dh82JZkWPYqaGpZkw1uZWxC+ms6sD3QPd8Hoc2JrfwPydRXGXplEfM6yYK7V4f16QGUvQDWuHE6V8Wcy9ulx+OJt24fR0+rvkRlHyCxUneJIqKR2WaZmkPfLqspRl64W8R0SSBxulw7kc7R4y8rWcUkwWq6wH+f85bfJmHhrsl4mWN6bED5AsajZLwVKiVShdpcS2Kp9JhbyqfFbxtpJVieKwTh4JpxHu1L1UIVksmJ+bk4BvHjS8Wdm8sBniKaGYmAomJiR4kiIju7sy6ZCbl0xnZILg1MQHU/FWUctKgNMDDwNC2URhORSwWJEXwvgKNmB82LkaFhSkbU5JbsJuJo1wIoZ4JievRbd/d58bn/nrj0HlUqFBTxZ+rlI5FQROIfGr0WJTJSiWEi4s2JzwsMnJUkOn4oHagt4ah0aXRlOTRb1ZJbjYLv5G1KoWtKoORT1ko9y4jFrTgWp5EnbNCL7wa/8VU995D0YGmu6tmehYrlf82sQkUywdFBUmDw5BPwTVUjhC/Fz/xy/9MfQBG3bXtuRz4eqAuXh333gHhyeO4GcPfgJLF2/ixoWLiBdL6O7pxumzJ0UUkk2Tk9iBKtR46eVXZY3w5Mcew52paaEIbG9tS9QGuTOZYgnrG2GJG2KGZb2pEq8jInrlZkMm2uH+HnneKy1lDba9tSX3sctmhq5ahcdqxcL6BiKlCvqHJ2AyK0aoe07ue15VYqDLZpbkeFkhKoPGHgFeabgUZ3ZRK7LhaZuGipEhm3XJLqvJQcpm5PEzp7Aycwcffegkrly6LHltv/grv4RLV6eRjIfx7E89g2BnN15/6XV85asvwOn1IVGqIF2qyrOyh6Ip6yEibwp3bI8TJu+dRhHCM9S3naUV3q2CfrYbtDaXbC+yh0ixrDml2aLSzIhiNo58OikDKf17GOcyOtCHle0taQIcZgsoC+HvETWan5uH0WLF6PAQujv8koIwdXtaiWzRKxSOnlAQdagwvbCG/qEx2DwehFdXkItso7+7S1z617Z25MxolnMwq5o4cPQonv3Up/De+fOYW1sXN+8Hjx7C+sYWuvpC6OnuxNe//i3sP3AIq6urWFhcQm8oJGg9E0F6u0NwWoyoV+vSWCcqNczcmxNxCVHkI4f2w6LV4NL7HwiXRmu2Is3VoMMmirlqNgmXxYS1nR2pB4xw4UqQnxF5Z16rctasZitw+jowOjkJj8+PSrEohZ+rwZXFBdgsNkk5+OTzn8HZjz6CG5cv4/zrryEQCkn+Hy1JFCfxKkxWuwheSICnmpqIHoVKgrpq1Qh2BuW6Ezkn2kU6CJMc6PVEPt/Q4CD2HdgvCF2CWaET4yLW4gM8P3tPqDXpfF64WFyd/fKv/Zqc9/fuTssanSu3YDCAhYUlZHM0/DZCr9eKC71Ro5UoJjYyFPesrG/Kyv0Pfvc3sH9iQPiQH7x/DT9glmv7nqJaOBjsEIPRQIdXLC0KpQpS2Txu35qWe+XE0cPYTcQQ+tXnEXjgFG5/7du4/5VvoFIso6OzQwZnhtGznhNYIYWD57qRHo00rDZRHKUSlbmyYiNqVRXAhNxfNlaMLiKQwSaJPoysIRzEiUxz0uDX0bme25K9YGcq8PncEfzhdeDAQW8/JT2F1ihc/++KwM5lcyi1kiOrDKVqsQKiPU5XZ0BABHKwWc/EiSHUiUJRadCIyNfLVVkhW+02UevTlDaT5/Cvgoq+XOQMV6qy3qXoQDYc//0LfyJ0hvX1LRRzRQlcdHvdwqUpVotQG1QoVpUgZLfTDeZ0c1rKF8rSZbZaapQLFcSiSezuKIo15u7x8BTVgc8jhX5tbQW1agOH9+9HT1830oUM1Jo6Ym0TTaqZuULgOu3wgYPScN1fnMPI6Bi6Qz1YWFrCW6+/KQWeN08xX0bA74PBZJDp/eSZkxgfHhLEa3l1FRqjFmqzCpVCDW4rc7zWBAnYd/AQUvkUNCYeftw9Z0UNmctn0UnD1bajut5qhMaggs/hgNfghdPkkdXaZnJbpNwaYxPeQZtEEyR3kjCqDNg3vh+bqxGsrGwLOXh5eQWBDq5TQiKTPkjidSSOaDSJscPHYDIaZTV24+p1We/5Al5YfTZU9TW5+Um2d5pNQvhPRGJoJlUwNZ0w663iM+V2eAQtEdVhoEPI6HTIZQPAiYQHMg8A3tCKH4iSEUiCIJEAEsI5TZLDwULMCAjyIjgpSARIvSHkR7FqIHFdfLwY7FoShEy2kXwRtQaFUkGaTdlvS8Cuot6g0EGCPVsKGZGTBG90rhMJSbNJ5V+Sh8iw5AZXjopnD71pIjs70vzwMOLqsFCuIF/MKahZ+x++P5q0kmNFDhqniJX1NfR2MUJCJwWWnw2nPUYpFCtKOnu+UsEWPV62d+RgZsQRPWy4zn7uDx/HxGeHUaKRX5vto9Q3pZESxEHgBSVySMnR48+iFG8qrKyWFiz2FFT6XVRbWbRa9DhTLDjqNT2qRTdaFSfUTeUaWVzb0Ol2UGtZUC2NwGbux/lv3sQ//tbfwKDWKdyktoWBNFM6hfROqJyoGCFq+onxNfRGRdEpcUi5HI48dgrPf/43sbm1gVI+L4cyD0AenksXrqBVbeCXn/w5zH/vAm68+TZ6+npw8IEHMHn6NKCmTxuLvAE7O1F88+v/gkceO4O7t++JnxbXIH29PZhfXIBKo0OyWJH7/9PPfgyJZBob62sIBbwY6A3hnQ+mJBLmuWcexzvnL2EpzAlUOnPFINRkRCYeg8dikkEuWShi/OBxqHVGWQ/JirFtCCpMrXYzQgn1HtdKMdRtE+Pb60JyuXjYKms8pekhssXnQJrntqUDUc/JgR4cHh1EOpUUY9/xiTFBDKem7iCZiuE//8nv4uSDD4jp44W3rmD6/jrurGwiHM8Ih0QxNNwzS1VQKYUAr7wnAUYlwoSWJ8xHVO6wvTUjv1cMf+W9KvYTEkwtMkoFoZOmullDl9uOoZ4uOScS6ZwIXrhuWtmNwGQ1odPnwyNnH5YDf2N1FbP35kQ4MjgwgAMTYzJUWp1eIVRTkTx3b0aG6ckDx9DX04vw4hwuXrkMjdGA8WGqf+k5Ry8uGzbjEfT6nXjo8H64OwcwNXMP4WhUOID7uoPwWq3YzRWF60hrB9ozDPSEcO3aFHbjSnZsPJZCTa3C/qNHEV5YkAats7dHip7N5hSqCc+p4wcPopDJYDO8DYfbI9mXNF8lgZ3oU72UgV6rEr6RIm6po394SEjNRjNRMr1YA/H8KJQbEiN34d3zWJibE2oChzUii+QRdoZC+Nsv/T1e/d4PFIfzfAprc/dRSiRE/MJBQms0ybXI0atPlNSM0GFkGs9iZvf2on+wT9TV9Noi75QI4+jIuPCamanI7yfyxsQUXoeBwUFBZWbu38fNqVvSfKUyadku9HZ3YWL/YXz0yScwP3cfr/7wZTjcihcXf9b7c3PY3o1ieHhINktrS0uCzNFvi4MwVXi/9es/L3YgRIYZ+3b7zn3cvLuAIrcIzPBj6LJWLStYCqi6erok0L1UqqJUKoi57OljR6H1OrFxehy3VtZx7W/+X9i3Yjg7uV9GwHvMqEylZbB1mvXoDPoF0WbkD33cbC7nHmwrwyYFEaSQcGXM9R5BEt77LTFbVst2gT+Dwj/lSpAbCsbatKShYtPKXGYO8/SSFHsFxuToOGTTS5L1jghZTRo3Dle8R+hxJR527e0QqTZBhmlr1FI/SNzna9FiiO9Pa9CgtyckdkXlQkkGXmZKut12WRMy+i+ZyiKSTEnfw8+T51epQoFVFarvfuNPWrlSCbsbcTTLKvR3D8JqtwtyxJuPSrrd6C5u3J5GqDuIR84+KCTfaDyDVDyHhcU1cQMvVPKyBsskUmJAqtG20N/bgw5fhxBYVQ0tVhe2wFiV4dF+DIwMiRO9uDmrWyKvZTfLScFpUyDVsijlwrj8wRW89+77PO+FZMcJkzc0jc8I9bNh4brGZjEhnk5AY9XCFjIiXYkgvBZDdrOE4m4J48PjWF1eB/QtPPXc49gOJ3Du9QtSRKjE6On3yFpzdnpBiI6jI/2YHB3BcN8orly5LZPdZnwHr517TZSTVrsOzWod42NjcFismJtdwO3pewj0hVBXNYTn1hV0weHQAeE88mt0925fXLMBs/MrMBopc+6Ft9OPuqYOh5f76SpMJptCajc0oLewWJahbZmwfo9NkQHVehNaaMTvqBSuI+DoRalSlMBUQtK8wUjw7unqVHgjasVPaK9JIKIhpm8iZaXdRlr4XVxHUBHCB4vQL9Vy4mouzu6UI2eFp0WyoHhpCSldI2odNl/ykLRayjUhAlavCqpByFYOQDrlUq0B5WucDkfbLE6BWsXDq9EQfhhvcv7KosLJjW7Q5FVk80r0BXf14q/WJiGKzQRDpRsNmYjMZroCs8DW5L1zbcRDhxLpVD6HhXAYuyk2klQGUv2oQbVYwfGnj+H5v/k4iiihpWx8lAaHqIn8+mNjTAVbUL5AEiEbKljMWjjceah0a6g0Y2jR5kOlFaSp2lCjmLehWeyAQeUWmxA2UGZbHAbTGhkGqJT3Qd3wQ9+y4S8/99eYf/MmdCbF/kOy9/YQLK263WyRO0ATdiW/S5qwtt0DP896o4qf+z9/Bz3HJ7AyOy9eS2yGxVtGo0ZmfRfTF6/i6cc/hctfgCw7mwAAIABJREFU/CFiK+s4dPgAuokg11soNcjNqApv5MiBE7h9/SJOPXQQf/c3X0MiksT4+JhIqZfJkVDp8f6NG8LpPHFoP6K72zhz8gD8Hidu3b4Ht5tGkn6sbmzj1sImoomUGCOzyebamxEqLIiMcNleW0ddpYY/0A1oDOJiTdXp3irgJ7lZbLSkiWlbPDDKR0G/FGNgQbPqin8WGxjC+WyyuHohosrX3muCTu2fwCOnjkjjSjEGFXFsJA8cmMCNqzfgd1oxNDqAAycPYDscwX//51ewGM8jzwOVP42oBJV1H++ZPS7YnsKRr6MYDqukuef9ozjY7/nvtFuvtsmq+FTworZ/HjZdfN8+px29HX5kk3Hh/THOiGg17QSSuTy6AwGM7d+P3olR3Lk+hUIiJTwjnsselxu5TAZTN2/DbHNgdGwAP/vJZ7G+soLtnSg6e4aQS6cQXpyFl+aUIT8CATduTC/D4XRjfHIUxUoOlWwM6WQeFQ03B0zpyGJ8dAQ2lQrnXnkNZn8ApXIDGxsbqJXz6O3skHin46eO4+v/+gK++4MfoX98EiabDeVUQu7L/sEBEfD4/QEsLC3C6/Mjn06JalxrMMpmg8piNoJcc3JVxegVDufk/tkdZim6tRYjxsxo1RnZlINep8XaygryhRoOnjwtNI9XXnpZzihuFcj5YXP9Z5//PPaNjuC9N86hq78Pr734PURXl+WcSpPP5PNj9MABmLRa5dzMpOWM4Tki2wIVJAOUZ9DR40eg16hx+9ZtfPJTn5S8xfDqOmZmZrC4xGvRj3KxgBd/8AMMDA4IQXxqekaJSaN5TKUCs04DOkBZHS6cfvAsegcHRI341rlzSCSikkVJzlnP0JBwss698iruz95Dd1+PrE+5GiQi9kuf+xQcRh221jZx9/4cqg1gazeOXJEIfwsBnwdWvQ4NtUrQ81yhjOnZGbFFeuJjj+Phhx5EM1PElkuL62fGsHxzBrl/+SGs1Rr6Whp4HS5YqCY3MQJNi3oxLdmumXwF8VRWLDzYxJC0T8SHn4+cpZJcQfEQKR0ZZWMinCjSDRjKTANqrSCD8qy28OHa1ajj7+mF4kJeFYU1/H4KDnhdlDqhh15L1T5j7yBWVPQyY3MckbUfkxYUiS95aKSh8MMn8sahyeV1iSCLcYCsURI9p1bD47JLz0FOs4cZjRq15Pk6nDZ5XTaODO8mv1T1zo/+tsX9boMRGGU1MrEcoIUYhvHGW1xeFZPRQq0Cj98jKpL1zTBKTYa6puGi70osgXKtJKoPGqc5bXbp1p30aHK5ZIVh0tiwPL8uk+bgaB+yhTxmbi8i0NmF4ZFhgeV2tndE+k8iJ5fbXBOxuogSxOGAz+2RX9l9sjliJiKLBoOH2Riwj9iIbEFtb8DkU8NiM4rhmr0ZhE3rwOzNGbzwje/h+JlTsLtsOPfqu4I8dPeE4PLY4Q94RG1TSBUx3N+LoYFuhLq6cPnKFJZXNzB+aAJVVCXZ/hBzpwZ7hEC4sapkFLpoTNmqo2XWItjnh1pHhKYBda2BajgFc1WPyEYcDRIM+/xSmF1BIyrNGupVoxzsJpNGmjYSKKtlWilUMXd3Ca26Fh2D3TBbbWKMptPoYTDrUa2UEDDth6pqw60rV7GzzBWwmaUdZr0B42PjghQI2MKKTvd1BuTuxYS0895YGMT4VOSyKSFvsvFggyRROW31lEJGL0tO155ZqEJO18ofL6oL8dhSduO5YgEZNoxUgbRXHxQjcA/PZpZNFyW3dNjlwSLcmxaDULNw2GyiYuOU10MhQzwh7vWFYl5uZHHCbx9IRMa4NmW2Fe8RFkgqwNikseFjIS/XKyAfcTkclom/WOHhSF4N9270CVXBYDbit7/+63AcsqBWrCrFut1XKY2WgtYpWYIEnxUvJ9pSUE3ndWugt6+jgm3xzyL3imtKGlVWKxbUCp3Q14Ow6MxoqpXm1GDOw2pdFgVfqTYIVXUEFq0Dd99exP/zK38OVBkDoai/+Lf4ZZECJE07DUrp1aJwwwQwa8c0sdiQmzV2Yh9+5i9/RwpVLpWGxWlX1lXsQ9gcV+q4+84FjA5OYOPVOWgYxmrUi9Kus7tb0NVUNoozD57GyMAksqllwECSthpWsxWtshapRAWLS2sI78Yxde+erMhH+nsEoaDRKCdJulpzhcwIEDbrm+SYSEi0Qoolas7ECCphDxw6JGjOxsYWVFoTVFo9lhZXkC+X5d6VFIW2sk8aLiJIRHtkbdsUHy5F/9EmootTqGJGyqaKQwTzLzloSNBZu8khZ/HA0AAeOrEfPpcD3/7Od3H27EP45HPPSTENdnhx/cK78vq944Pi3v/fvvJdXF3cgkpnEOURD2c+I0rSg4JWKStERRTBn4uBv2zuOSiKQzxZeXsGqswhJfFWDHbZZCnWFIqRqcLf4nNzdN8EHAajmEvaaTXhpqrLIKsXkokff+ZZnP7kx3H+lR9h5uoNBHx+CbmlCoyIw7EjR7C8uoJMLo+BDjc0xSyWGGdjdqDaaCGWSuLo4UmMj/RiczOMa1N3YHB4ZOWmbjaxePcafC4LNiIZmHw9Iqph80ofr8jGhvCpVAycHhzCbiQmNBBGAj320QfR3+3Hlfffx9LKBrT2DjGBrtZ43aro8Pvk8+NGwGSzSvOwurqGeCIuykWu17Y2tlEq17C1sYZThw6gUa0gnski12zBSy7Y8rKcF0GvD5MjfdLok7DOc8lp94jDf0tvwrUbN3H77l1MHj4gpqknT5zElQvvYebGNRw5cQIutxc//Na/Cu/O7HRK80GXfZPdgZ7uHuFbkY9FEj4thng28f6am5+T6zpKhXsuK96Mx04ck1i2m9euI8cw9HIJJ888KEHQb7z+htwjff29WN/akYaxs6tLFHc2+ilms8I1JZdu8uBBPPbUk+J9+dL3fyDB6jT3ZJ2cvXtX8gTtHg+sDhtSsaScMWX6UbF2FHJwOx0wUuQhVgkWyfolgT7o9SiDV6mAhkYDnc2G4ydO4MzZh+TZWlhexo3FOVgfO47yA4ew+s4HqL5wDtpyBeZ0DiZaGTRbstYTq5S2MZXLaVXQc63CoS3wM8znRcVpYKwY7SIolnI6hNheoiedVotivoT5pWVU28OTmHMbDNJbULXImkRPT/J9bTbFtJlUEJ6PYs9AwUORZPuKbH3oy8i1I6kCPIdSmaystkmL4cqViCQzjll7JXzaaEBXdycCwQDu3rknvFOP1y2PM2ui3+uVVTDX3fV6BTaTAR0+j9Ra1lgmrrAR46Cl+pv/7TdabBiiuzG8e/6qOF9/4slH0N/XLbE7iSR9s3JoaQ0I70TFKVpv02HocAjBkAMFkuO1ehiMFjisLiQTGaibGilSVKN5fXR7dmBnbRcmg1k+XBLFxJA0R+t+ZuiVxSGbyIme3BGu9GIJbCyvySRDkqHZYECpwCwvjVg8UBbMNQgnO7PfgnsLsxIB1DPcBZvfhHKFiAJghB29/hHkk0XcuDJF5FfWROGdsEilCd2TWMdgahZkhk3atGaM9Q9iZHQI84vLWFhcQVd3ALVGGYlsCk4vm4wWtqNbsDpNyGxnoKpp0dXlx8S+UWjMOkTTMVS1WdicVpSTZbTSFeRWk9jdjOPoUw/A5tPDGdSgUMsgGklCb7ahXGghG83DYXUIkXF3bQ3TV26i3tRj7PgkTB49GtWGhJ/2hgbR3zcBg86JUkmNRCaB9fUVZBNhmO0GFCJ5LF66j+6uPhgpiW+04HK44bQ7FdSHq5U2OkNy+J6qIptJy0qY00Z/X4+gUORukXvAfCseJLSYINdOVoIi880h0BmUG5zNGn25yPej2SobHu7S+fXCbSJfiPYDQhxkQeIqsCjcNE75bEwlz63ZFC6XhFSnM+jrH0A6l5b3xbUB0SxeN5rj8fXqVMlw3WAyCdo2t7AoDQ6LsoSAaoBoPovZlWWEozFiy4KG8S8+wGxWipkinvrVp/DMXz2JVD4hpHmZthTY6v9HWWbTRa8kcm1I4GdT6/FmodKvooo8GvJ7Qn+WlaKq7oGh3i9B6bT/qtbVyBdJsy7CbF+HTpVBpelBvXQIVo0fRqMdX/jtL+D8116SYiwmne1GlOikqAv1amgMitpQFIZtbhZVL2ILIYacNTz32z+HA0+cxMr8ghgLipOyRotmrSYHEBvdpVt3AfKh6kE4olW4O7xYXw8LFyeZyYkp8O/97n/E5tqq8IJkHXl8HwweF1oqJ1742r8LQZpnBRHDEyeOCOQ/dfOm5OA9+vAjgkJcvTEFj9spYcdDQ/0y+ed4uKmVfFE2YH0D/eLDVSwzg42rGbNA8fNzS6Ie3WueRRDRbq7YzlCkIY0xN5H0TOOqUBqtH6v4qCzkAcyGgNwQCZFtXykWU7qc61VqPHTyCHpDPnle+OwQ7Q0Fgxgc7EMkvCXkW66FQt2dWN2I4fvnbyCSysoKgzwR+XPFzFdZae4pC/f2JkRfiIAoRYHoG/s9xbz4Q7PTvWKl0JylwCiu9mpUS0V8/OGHcGBiEgazWdRX2wyPT6dFgfjrf/hHGD15HN/8yj8gs7EOp80mTTijbuKZvKBADHq2+4I4+cBxdNmsuHX1EsqiyGzKz0uzUA5zXBdvh+nrZhZCe5IG0QETVOWM8FXfvx/Dqcc+jtdfeQnpHNf6gJp81nodZx54QNS4FALxWhD9Hh0dlnugUqDAKYBsuS6ZfZVSEY0in229kJN5zfPVGuLJlBjmkizf3RVUZPflsgx3nf4OjPf1olmtwGC14rtvnac9PsLr6+K7Z7c74WFItsOK7a1N7mRx9OAh2C1WbESiSOWKOHTsMHr7e6Vm3Z+eRjoahsPjxPDEAVy5fBV3pm8Kx4jcNBEYEY23KJ8nKR3k8XaSTxqP4sip49LIOMyAPxjEi6++I2gL0RR+79LSsnCYTh4/ihNHDmBwZL/cK5cvXRR6TB9d4Dc2sbG1LT8fG7Se3l50eNyYn50VdWi52cTHn3sWTz71MRlIN1dXMX3lGtKRiKy4fb09UGt0uH77jlBDbE6bqIj3TU6IAnAjmZIsRJ3dCqvHLTSNFhuWDh/UVjNy+hbMDjsGJyaEh1SuKv5VKrMeDZ0K3V09uBbfxr3vvoz8S+/IWY+tGFBQzKTJzxro65MhmI0t00iIEvEz5xlfKjL4mf6GGlh0WtRoQm0yQisJMHq4XXY47VT8VSSHcXkrjPWtsEJhEQ4UxK+PdYi8LXqekaJDhR9NuTlqcfVMk2jyx1kPqAgmqsk8wlq9IRusgaEhMS+ntdWeeEjELM2GZIP6OnzIZnJYnF/+kAbFmsG0AA6GHV42a/R2rMhw4HE4xEeNMUzitSVUASa/OKE6PtHfGhgKwWg1QW0yiVmdX2/GQ0ePKmHN9IrJ57C6G0Mil0PfUBDuLhuG9nXDHXQgtruLQiwDdUMHh90NjUqPcqaO6HYM7g4XOoMdqBVq4hDOB0SI7fkStrZjchBxDdZS6ZDN5MUElX5Y9L449eBp2b3OTl3Dm6+dE/M1SvL9Ab84zi8sLQiBtqFqwtbtRPdoUHK6mHHH32fnygkwtpFCOpKHxeSA1+/G9J1pnHvtHRw6NYmjZ/YjnyE0a0ZXwCcGhLQXKybKKKfruDe7oMRNBHzw+SlFbkpAc7qQhtYOBHsC0vhtzGxhY2EDh45PYGh8AOVSDdABmXJUZK5cucR24nDZCC8CNVUBvoALsVQUyXQcDnoIUdGXb6BZViMbLmNndQd9vUHhuFFUsLAaRqOlx8MPPybhmwv3F7G9FUEml8H1qWtYXFpF72AvnnjuNDq7FRhTJlu1AeqUCkatGYVcCa1YC3a9HU0NJ0hO0oRIuf/Wift0JpVGQDhaTfh8XkWK3mCcC31XlMmaBwMLIt3bKbEmmsNryRWylASRrFMJSJ+RmhDy6ZMjjVQ7xoEvTMUHGzVJXW+2pGEjWZ2oBjlmLDwsRETY+vr7JMyUDxMLIkNk2SDli2Vs5TK4F96AzWjEmbEJjPcPYH5lVQ5aPmSleg3hZAxL4S0p/oJ0tZEwNlKctNjY0SLj97/9e7Ad0aNSIHysNGrtKGsRByowkKL2lELfaMBu1MPljaOmXhR5sQp61H/iu9iMaWGCRrzqyUFzo1L0Q9ewweJIQq+J03cZ5eoojKqQhOou31nDl3/3b7FxZ1HhYLUl/WyOCQyyMdTo1FALR4uKQ4UQz+xL/juRJF6v0x/7CE48/yjSuSSyySzMGh2Wr91CMhKHwWZEaGwY48eOY/H+LJJbYQxZBpC5sC4k1HSG2XhMeLDhgVMPwOO0497sHVy7ekMCY//DZ59HBYzXeh/lfA4PnT0lRGrhLGSyUjBuzcyJIeUjZ07KYXbxxgwmJyZgMWrFz2dzfQOrq+viV/P4o2fx+GMfET4GOX93Z+bxvR+egzsQQs/gsHzt1iYPXMWolY3VXgO6p27aW8+JIKG9xpagZlF/NlFrKNmh9HripMv78ycbMaqq3FSD6dSYGB+Rr6uW8mLgarbYBSHc3N6VIfIjZ05hYnwYhWoDf/+Nl7CbzEnRIR+HXFJBH3WKSnSPvK+sBxtyCPO+47PDho/3+Z4dxZ5akc303npUvr+h2FUQ6R/oDuHUvlG8/dY7kml4+tQp4TC9e+EiPvf7/zP2nTiMv/3P/zvu3ZgSVbNWzSgRjZKyUG9icWkF9q5uHPvIEzh2aD9ia3N4+TvfhstswVB/nwiRyOOJJOMo16qyyhsbH5NnLx3ZwqCrAYseSOSruLFRFUPZM6eOiXKtI9gl6C5Npwf7ezE8MCjRL+feekv4UrR1sNgcwpciisBYJaI22RQRhRxUzQZGR4YxcfAQVje2sBHeFmJ1JpWUa0iBDiOvuju7EPD6sLy0iIP7D0rR+9H5i9hJpmVdx68luk/l3LOffE4Qo8sffCDP+cTkQQwx806vx9tvnsPs7VvoDvgxNjogP6/d60d3bz/+/u++JFxTrrQNjIMpFAWtVVRxKkwODeDQcJ+govFkTgKOgTruzMzg9lJYkBoKLcIbW6LaY4GnPxSJ2vv3j+HRjz4tPLF33j6HWqMmQiSey/w8vf4O5V6qNyXGimgko9Si2SwsDosoER989GHh1a4vLuOtt95BqVqDf6APLq9Hon2g08HmdmN0qB89XUHlnObzoNXD6nQLfcNlMjOtGUkNkEENWRkVW9gupJEsZKXucmCIppMImm2wGyyY2l3FzD9/C6lzF4RqZIxmYKDOhHxYWvToDegJdIgoKxqNIV+pib+W2EzoDSCTyqpRIejxIMvoGlULxVJFFIMUrnG7w6GFdjFsZO7M3pPnvVQuSQA0nwMOS1w1k8KiGP225BlhygHtiMizIreXjvhMHWGTymeNEXBE/04/cEqsntKMYapUJe5Iws9qzBStCMmdmx2CBC6vUxo7rjzJce7pDkntXN9Yx8FDh4QDRvNVWR8amTKiFioVbZuoflR94S/+oKUE7rJBsck3tvIMBlaL14XRqIPT58bC1jZcIS8GJjpRrOZgMHHPSvOuMkqJApp5wmVWxLYzWF/cxrGjxwQFun3ztjjNDg4N4IFHTuP21BxSiZq45PqDXUgmsmjWySOpw8dpKRFBIR1GMrmLoaERdHb4cPXyReluzzx4Skwsl5bnRaVHFQdXjtyTO702uAd8cAQcAudTYk7yfi3XRHw3CZfHhd3EuhCmi5Uq+vp7EAr40Cg15WuKWRLEa7C6zag3K1A1DXA63dC0tKiV6yK9LZQZHltER8iHaqMsTYW2rkIqEsWJk4cwPDaA5dV15PJV2H1O3J+ewdrsJh565DS8ATdqzRqyhFiNekEFY4koTBYt9NAiZO+Dz+2WhqNZNqCcrwoJkuTwXLEGg90Hh9spIbGvv/aquMI73S5s7WxjO7KNoX29GJ4cxsBQF4yqCnq7O6WxVDcNcFvc0mFHMzFMX17A6//6PoIdPpm86KPCiU/fdrDlg01BAw8DwuFcsfDayDTK1VTbBVcIu0Jgrwuvi0aAXOnysCOZlg8Bix6nJRYbTnRcIbIgVtuOu2zAhLjcIgVHJ40Rycf0WuHrS1C2xYJIJCI8hI3wlhR+NrdUF1J1uVsq4Nzta9Kg8SHpMFvxK089g63dCNa3t1Fs1jC3sY5IkuRbetrQTV7hP0gBbLuql3IlnHzqNP6Hr/0ikrVdoNnmxHwYLaQ8yMoKiEVeCSt2W8xwuNZRxmq7tWJhFVZN+3WUeBUtjGg1qUYJQFXvghpmmHR12IzbYoJbbQbQqPRKlAjh99e/+Cb+6S+/DLWubWzYRtb4HkStw+uhU4m1gzRdWo2oXhkVwWumM2rw2GefgX+gC2qnQXLruPKZefUCtMUqis0KXB0dcHWFYOxwA8xoXF2G0xzAub/6EdLhOCbGh3D61FFBFyxGA1599UeidiLZ+eEnHofT6cWL3/uBHKaPfOQsPvb0o6Lco80CG8Jrt2dxe2ZekKBPPPUguruZczaH8+/fhC8YgEHdQCkdk+l2bmEVj37kIXicVonjYBGjwfH0vSXsxFPoHJkQteLS3ILSeLIBbr+ONMRtlHSPpyXNFFeCfJ5E9cewZt7LRLOIdpG3RePSPS4Xv7QFi16P8YE+uO0WEQQ889mfEpLs4s0buHn5kjQ5a1thnDl7BksLSzCZjai0tLhwexHNto0EfZhE7ahS0Ftl3UxFqCIUEbNfcrLUFCQr5qm8Lz/kdakVcj6v/J47tdJoKa73RHMOT4zjybOncPXaDVz64DI6SOuw2PCxX/wFPPDER/HXf/ZfsDO/KDEz5K1Uy0UxlTxx/ISsg7ky2wjviuJ4/3C/mPuSy5NLJWHl6naYyRg9+GDqKlLpLIbGRuXzuzd7DwazCeM+LcyqMu7tlpEhmh/qhs/nwu2pm+J12N/Tg5dfe1OCgX/+p59HIh6VSJ1SpQ4NUQa1ViK/FldWxL9KU69Iw0T0U6MCunuCmNh/QIbybCYrHBp6GhGNoJFmf28X5pdWxbpgbHgQ+8bGZfhrak2Ym18UtSLPA/LNiGwfPnIIHZ0B9A4NY3h4HOurq9ha3xDkjcpmoj3pZAyr6xu4cPUKJg7sg91qk8QSCgXEWqBawdjQIE4d2y+oS19PSGrMretTWOS9wAzCAgURamwli1jc3JVVHa8hUU4arzKmaGZ2TpIROML91Gd/CuGNML7/3e+g2qzBYjEK55d1JMxtgNYAfYcf3t4+dPo64PB4YXK7odYrKPZAVxcmhkeVAGYOi1DBSN6yyQAbn4k2hCosAaquAcSYQgEggQbi9TJSlRLWywVs1HLYreVRqFeQqpWRqZdlYOSWgnYYNJPd5wrikCMgiv8bX/oqUh9clw2PNVeFOpYRxJK1xmWzwGcyI7azK2jSbiKFfJXGtVYRzGg1LXRYjdAZTILQkS9Vh1r4wdwUcK1Pw1Oa7LKGsGEmSi25uIW8qOhJbSLHkYihNGaSBqLk8hJFpcM8EWL+Pp3iKS7jdoT1hOcUTcn7ersx2Ncv+ZS0y2AzyM0ZeV80xyXyzDXmHveTZwcVpOQ5cmiyWExIJNKiiHa4nApa398v/pjkdrJJFJf4b37xL1rkf/SGeoUAH+bD10jD7rNI8jkPbSo7hiYnEC8ksLq1JGo8KgZYUAvlPIqJAqpxmjXqcO/2GkxGGp5aJVKAOYVsssrlJoxOH7a3uXoqY2trQ5oKn9cPl9MtMsz+oQHZGRfzKdgsaty9dQNOuwnj40OYun5DirQ/6JOGh5LgKo0OM2UhgLeggX8gAHvIIWpJ2kGIUVm+iEa1BZWmDpuXu3QDGrUmqrtAyNOFXDGHTConhq30x9CamnCFiJx1oIY6VufWUUvUZd/q63Sg1MphdzcuMHN3oBNeh0MORe7CY+EErl+9g+BoP/Y/dAgfvHUF5158R1RWpx46hi4GXmfyCJDAXs0IPOvpDyC7tgVVPIcKXeaTRUTTZfi72Zg+hmCXogDc2dnC5fffw62b19HUtNDb14Ouzi4hCKosDYRGvVLIVcxDK1fRHeoWfhx31ZyI6AOjtmgRyZXxX/7kH1FK12Ay6GDRG0S92eFyo8vlRafbK2sc8g8oQWYjtBczIOqwtkKLhUFQIL1BcXwXU1QiQOQPKTwmVgquHXkgkHdDNIrZjPFEQtYjfCCYL8mUAbrskpzPBo2xH+xieLOz2dreDuPA/gOIJehOXJJ7hXJgSuNfnrqGG6v34TRZJFRa32zhlx9/CuliEW9cvoSdZAKFchUGkfm2ietCWBOISBoUHsTVXAm/9Oe/hJP/8SDS2SS95xUUQr5HQhTaVPS2fQDDwG1G2BwbKGNLeEGKQSkXUTqoW0ZoYZaWS6+yotbSol71QlUPyWq90arBbE7CpE0K3pWr0uzXLIdyK99E5koZf/Wnf4bIZlgKNSdPfq58vyw65GSp9lSHQoDnq9cBrQrB7iAmDh1AaHQYlVYJRXUFNr8LLr8bW3cWsXJlGsGhEDx9fdBbuRoog/hveG4WwZ5+7Ly5C32qhSefegyx6I5kqOVSCdy8eV14YXS5Z3ai1WTB1uaO8G6IXEdiUZBXSlXw+vYOcqUaDu4bRTWXxnPPPIne/hCS8RRuzyzC4fTAoq4jFOrAl7/2AsOJYOXBTFd/vVaoC2zUyY+IpAtIVBvIUMG4ui58DwlaplSZa+GfaP6leWYgbNv9XRquOtWwvG5KY6X8Q9WRou7bs4wgX8xrteDskQl0dXbCYHfi4Y89iX2HDmF3YwPnf/giZmfnMMcc0WZLgmu5dvB09sDu726/jqJmVJzflSZZQU0VN/+9QrDnDM7XlmIoogWFQM/vk/clSsS2sapYfzWVZqvRwEBXEEZ1Q8jOfT094G2xubmDww+cwo0rVxTOV70pCmFK3Wl0/OCZ07JiXF3fxONPPy1FJxWLIh6NyGDCNVMqnkCXy4GnHjmDQqEixGhaA6SzGSE2M/j8/tISzoz5oK4WcWsbeUHkAAAgAElEQVQ9C4fPL6bSs3PzGBwaxtF9Y6LOeuvdi+Li3RnoEG4OGyQ+v9xs0PrjBy+9LDYNjz/xFBI7W2hW01i8fweZYg35igodAZ8UU/LV+NkwQ/OEROIcxUuvvIofvva2JEn0dfjgstvQ29srgqVINIr79+9jdzeKeDaPsX378eCDD2BkZEQsbsLry/IzV0pVQSzIgwr19wv6xDNn9t6s+AIS1aDLO3k4uWwRo8ODcNutOHXskNggbO7sYG1tS0QgtJQ5/cAJifdhbNDMwpqo1JPxKIq5vCjUDh89jOmbd9E/MCSKuYsXzuO5Zz6JgwcP4ZWXXpRtCYfRgcE+WZMt3F9C18MP4Df+8I/wYP8IHHsmah/q9pSBjrHSdDEkpT2PGhK1CnZqFcSrRaT5a7OKSDkvTVW0VUOyVkauxWAvCkSqJC6K+vHDQ7ud7ye70T0UX2bMBnrMLpy2daGRy+Pql/4BWzeuwdUZgG03B200gyYtdQx6+K101y/JyUlDT/K8i9x8tEVVNjVg0Kjg6ggi0N0lCN/66jrmFleg0ulk+Dp27Aj6+wdgtzmQiEewvb6KlYUllJn7WW9gcHhEnv9ENIpGrSIDCzcvsVhKhnm7U9miiJk2fbW41ic/uFhSEGSpZUo6Chs9Duscbyi0o6qWXl8cftjYSUyelnGEJQF3eMY4KUbp6xZrIW4RqACl+SlL5v1798Rg+UOD4bf/7Z9aSytriKfTqFkqaOhqCPZ45ILzJqeSxO1wwmDUSyYQ1z2Kk3cDGuYCkZ0PHZKrEeTieSwvR7G0uA69Xo39k+MYGhwRyFVr7YHB7MG1a9fw/e+9AK/bhwP792NgYBC5QlEcXEmA5METi8WgQg2ZxBbOnJhER9Ajxodcb61srmNjZwcGpxndA12oxEqYvT0HbQuw2bWweu1IJTPwdXpg9VmFEO/z+JRoGKjRYXWhnm/h/tSqPFTeLgc0Fh20HiusHTbkizEUcymZDogUMLyzkSzDKFExWlitLqQjWezOb6MSz6J3rA9l1LC1FEZsN49aSwOH1wlvrx+xnRgimzShs8DdyWBnLdZWt9BoVmFvahDdSSNVaWBsfBiTAQfqW7u4thWDwenFYa4C6k3cnLqO5cUFUcMQ3gz1dGN8chiuLgv6RrqhataRycThD7oEoUqs7MKkMcNssQmZlA7CTCcvN6tQmQxyvf7+b7+De3d3xAmbN5LcoCq6xOuk4TLr9BjuDmEk1IOgtwMWAyMbmiJ1lgez1ZIiy9WdrGjVbJpIDOfakL5Oe42WUvD4Z9NmQuEMsYAQ0VZ8T8jnofqHNzD/H2XobNIpjGDB4eRCp+t9k/vEO41h5vTFcjkccspcXbyP77z/pkC0NDk91NWLTz/8GC7fv4fvvvW6cP/Eb0sODcXtUUEY2JywYeHasCXeMf/pn38fvkdtMtEItUYaGBXUIiJQiMgkJjN7y26iumQHDUSghpFORUpz1iJioYFOZVCiZsA1kQ3VpheqpgXNJqOr+FnmoDMtoYECKlUrCpkOtFr87PTIr+cRv5VBy17B7kYEdy4QGV1BMcPoDloU0KdH4WHx4TfYDLA6zQiMduLI46cxvG8c4ekwrv3gMnof6oa9341GoYWt5Q0MHRvC+t1FTB4+iKZJLwc1Gw9NvYW1G9cR6O2DIWxGfiEGT5cVHT43UqmciFzKxQqKybT4Mq0sryEaSwoHg4KYxdV1GX7oxM8iRXXWQFcAhw5MyMqDRHauRuwOixTEyYn9sna+cmsGW3E6RVeFLF3M5hDscMPnccrqmofam+9dQsvE2CgVotu7Mq1yDSlnv6y9fxwBJQ1VnYhRO5KHfm5t5WldDmMqWxW+248d5JV6wrXC6EA/Pvv0I3BzHeFwwxHoEAoDG/+NtRV8599eELUB5fJ01+4fGERNbcaVqdtt/pSifuS66MNDVq3Yq0ijLFlJbcRzz+BWxBqM9aAthYK8fZjb2OZlKeRieoaRA1PHRG8XynlFocVrYLWaMTI4JDL/RSqrqRwj31V6uIaopmh/Q55SrdnE85/7WXg8Huxsb8Pt8mJjdRNf/epXceL4STz75BPYXp3HxQvvSYwSm3f6CjW0OtycuSeWKz//8TNC2rYE+qUZ4Uq+b2BQxDO5SBgDnZ3wBrtw7dYdpDI5IS1zWN3d3ZbGPdAZQDgckcFhaGAAFy9ews9/9lF4zFX8X1/+FgpwCWGcwzwbgFAggNPHj2N4ZAC3bt3Ei6++Jcq4Rx4+jcRGGJlkShoGvt9UqSQcqsGhEXz805+Ra/fKD1/C4uI8+vu60N3pQzqVxfLiqhDR87kCQiPDsDld2A5vQWPQY219QwjNVJtylcUNSjJBZbBFtjUej1s4zJl0ShAOp8+DrZ1dUUFSbZZKZ4QkT5K2VgX0dHbKFoKNOc196W1FG5uB3n48//x/EKPsy5c+QFBWi1bhT4brZXzuS1/AmK8X8WIaZIetV/OI0Ei7VsV2pYAUh9RmFfFGCalGFeVmneMW6hxC5Lzaa5aUIPY9tYxepYVJxYqoUu7JNoWE9IY9Dq1WpYaFmy4Ns2KBQrWIfosLNHkqp1O4/OX/hs3bU7C4vehKV+Eo1qQO+OwOMVwlVUOrNQrnTrF7IrcUMiRzvCWfMNAVwkce+6goZlfvzWFufgE1tVq83kjir5BobzFjh/dtsSi8LmmAmk3YHE5Bz6rlGpLRqISf0yYils5BxbqtRDOIcIQIFs8fCXhuQdZ5NGwmWudx2NDf3SmUmM1IAjm+pkkvww8NrWW4VamEKrMn6iJlgfc97wMa4PI5JGqZz+YVDqmo8rXS6FWqdaj+9E9+vRWNx9FkMOeoV5yqOZ3wLxYumtipDIC2pYFeRbdVk5D5CBFarFQQULUDFFN5bK2toaFuwWV14NjkQQz3D6LR1GErWcf8VkUIbryR9YTiVCqJ+ODN5vV1yMW4c+e2GCE6nTZZq1UKCfz0809Cp1eJYoqN3725OewmY+gb70PvYA+uv3cDlWJViJKj+/rkA1xZ2JBYhdF9o/D7WMCId2lhrGtRiKZwZ2oG5PftP7aPbHmk8kkUKOW3KM7GsZVtaEyMSdGIozgpyzaDUaJEkptZrN3ZxNb8CgaH+nD88TOAWS+Gr4R647tpBKydCNrcWFheFONTnUMLXx8PF3c7MkOP2ffmUS3qsLDGdPkGgh43XLWykLSj5To8nZ3QWqyiEKJkONDhw/Hjh3Dz1g3sxrfQPeqHI+iASadD0O2G2+/A6t1FlHYL6O7tEbSQnwU9w0j6L9aqcDFcGg288I238MGF+9LIcOe8x/ZmP0G0gIVAYhEopfZ0IOTxosPvFVianw+5UPSnYgNn1NLfSbEU0NNtXMtcP8XVmlMF3wN38kajXlY2/EfiQ4gkMQqBvC2JGVHWO0Qr2UhshbfgcbpEDkzC58jIsPjpcPLoDIaU+zBP888G5rfWsbqzDbfZgom+AfR29+IrL34P1+5Oy35d8bTYC1nea7baYaDkydQbwv37o3/6QzRDFRQNeSUwW0XSPuF3HkRCjYdBY4TNwEgKOiazyVJLw1pXKd5JlVYeTXD9oUWpVUA6a0Gj7INWpbwPxaEcsDmT0JpWebwhmwmhVvArRFI1UImVEZ7ahcVvgbvLD4c3gEwyh835Fexu7ojfXa1UEXk5JetdQz1wh7yw+50wOezSjG3c3MD029cQeqBH/oxbr11DJpXFJ37tWfG9IzxPnpBaMhNVMlisXb4Kl78DqdsZRK7Nw+q2KBwIs14OO/IFa+kSrHor5ubn0dPbhTNHT+Cddz9AqdYUI0o2/ieOH5bP1MjJVKPB4vKK8LaIqECrRSyekSFAbzbB1xnEt/7tu0hkiugbGJC14IHxUfg9DuzsbGN9OyYEbhZQs80uIeplGoOKWS2VpooKU1nRqZT7iIe6NCtc77K5V/5bOFlVhjMrKO2ecekeQMDv7fL78Cu/9PPoC/Wgs69TNsgcAHideaCS0FsrV5DNpCRsV63T48v/8C9474NLiqGiiooortrbhrZci1PZyoaew540yW1ElU2QNITKc8dGixxWSH4jG8Q9VEzCGwWl4ns0qFowa1Tw2G2ybudq5NTJ4wj4vEins9jY3paMvN1YXJpTPgNcf46NDCqUkEoFR44eEy7NG++8gw6PF6paXa79kYceR2dXL4b7g4hszuPGpYuYnrqBre0oekbHhC9lVdVhqKRxYzUCb/cAavmsXF/e28tLS/A67Oju6BDPungqjfXNTQyNjMLr8YrruGTODvbL/TI2NoTw/CzisV14PHace/N93FrcxPEzZ/HO2+cVknkiDl0T8DgdaLHQWmghwGzHKs6cOYDIThzRrZi43rcMZsmg9bjdwg36/7h6D+BI0/NM7Omcc0Qj5wFmgMlhZ2c273IpcpkVqMSTrHCSSz7KV6UrV9l357PP1rnqbNVZpHyyrECdRUkUubvMO+TmmdnJCRjk0ECj0d3onHO363n/xpD0bE3tBADT+Pv73u/9nvcJjWoVD+7eFd6V1W5SotE6KkxNT8saojiLF+qhyUk4nX7cunED33nz20imkvAHgmIhRG8p8lR9fYMwO5zirL+y/Bg+nxuzM0dwkEgiHIkgnjyQvE1RkdJuhRQHqw0Omxk+h1O4P+TwEQHhBZIIZzqVxhc+/zkhU/9fX/kq7BYLvEG/CGyCL17A/B/+N3gvvI2V8gHaOjW2GnnF+oELn5djegjSt4kIkVor6Ay9CnkZYr3WS6SXRi59bJxEjKRWwaHWgicb1dqinCZiKt5VSt1jj2LSaGAXQ12VjDUFjVWpsF9IopiM49p/+j+RWH0Ms9uHyboOQ9BLs0G/w1azg27Pm6sto3qivDQd7crUiv5V3Ie04OH3MTIQQjGTQ5EXa35+m2hsRSYCVKczeYO7hiNJWmAwjJwGoeRj8b1hDidV6tzz5S79BXWytzh2rJYK0sjxtXEPigJSo4bdasbzzz2LoaBT8l15wY7Gc/j2Wx8ikUqj3WigLxAQK4hskWkGioUIz7BqnbQqk7xP5HaLQXeTY1aNUIPIDZPn1qxL5JHq3/7Jb3fdfpe8YXoNTbayaHabshhCNjcG6QRsUkmRKWcK0iHTH4pu2M1GB5VSE/lkHvuRPUkWPzIzjtMz83j+wkWEI/t4+6NFrEZqMJrcwulaXV4RgzmaogbpsSIO1EOYmJhA4iCOXCaFxwsPEItH8NrLl2FXNfFgdRU6i0kWJjt1Z9AFs4MdqRpOrUWg34NyAha3HW6vA3vb+6Luc5vcMHYMymiEjRKLgaoNh5t2+jVxRHYNemAwUZ4ehcGshs/th65phS84CJ1RJwRSkjV3NpZRK5bQzbQwPjYpVgGhiSFobAaks2n5N3KZPKYnT2F8ZAJ/+9U/x/WPbmD4yBguvXIc9UIR0a19+P0ukbdG11NAS4tw7ADOQEDefFNXBT0Jrzo96hzPoCtvGA9T+otYrUY4nBZMHg1ge2dTFiPzJvfpul1vIR9LS5Arb/wfXb8nhqBPv3BablKjk6MIDjLHcR/XPlzBlbfuSbfNLp68B7FWOER+emjBoWcIEQKO+sQhntERer38mgU64HRKwaeKiaNGbnIesIotggoWk0UKPb82kdBDibpgoiQ00reEkK04nXblEOAGzGay4uzPdVcqFSSclGNHrh2nwy1rIZZMSKGgnQOluxyTsHiWWi38uz//qjjIUyVCZOqJ29UTzpXih0WIngfa1OwU/uB/+wNU3SW0AlU5ELlR2GiIAzzT6qn066rgcmfQUG+hLe+QCp1uEy0Vo6R5GCpaw0qFzsxBqBoB2VuHZGh+TXrM2b3bgDonF5FschRoO0SIIQhEo4PiRk04b0Ro7V43LMx3s5ihpkqQPkqlqjihE6Up5nMie05zlFUsoHxQxOZHGxi/PA6r345SpgCtSgubxw2rkxLvqhQFGf8K0KeWxu3g4QJ8g33Yu5XAh195E/5AAE6/QxoFqr4Gx4J4+ZnnhJvX1+9Bu96GtqnF3Okzkju6uRnGG6+/gVDQj2cuPY3NjS1x/GZEk48h02YzjBY77j9cxP0HD4UDlBejxyw+8+lP4PjJk/jaP35bQnjJmXn99W/BHwohvreLUydOoNnlGItxPYopr9husBGWpktpoGUsSHRIGixlLChRT202Wj9pvg5zEeW+3/tcIlB8j60mkxhEHp+bgcVkFONIckY6UIu4haiQuE+bzWiotNg7oDI7L6M+Kp8PjUcPmz8JP+fhJS9ZQVf5kwex8hqVXEwJyKa5qVheKIHZHAkfIsEUrXQaTVw+NQ+Nqiv7WvhLKuD555/H9MSYWM7cvH0XP/jB28jkGdhrFOEIDy26h4+Pj8Gg1Qhish+LY3x6Urih9XYXff4ghsaPyCE7MTGIn/vca2LQee3Kj/HWO+/j0YMHmJicwFifF+noLr77wU0hjb/y0vM4c+YM7t66i3/8xj+ikM2iP+hHk0TjbB6nz5/H8MgolpZX5T2iN5/FZkIg5MeJY8dwsL6KSiGNJnTIlxoYnhzHOx9cx/Z2BC+8+AKazZrYG+yEwwhHIzIu8nn84sfVF/IgX6pi5hjr7ij2wtsw6jVYX17EzZt3EYsmYHO5xIC7o2pj8sgRHD95Rhy9uS4PDg6QTiVlPU3PHhMlM3mI/HOifCdPzGNidBCb23vY3IthdHIKsWgU+3u7GBgckssh+Wfra+sSBUc/JSpXGTxNhSZTSEYYRWSzCbma6KMyAWSNqMqzmJqZwnPPPYv7126gsr+Pfr0WTq0Jut/4DFIvvYT9XB51nUrGcmKySc8/1i6p2Qoiz8beoNGJsbFooaVxV8bQwl9kDeu0Bb1iw8W4LO6NQx8/mimLeKMnwGAhkosSL5scb5P72e4i265jNR5G4SCG+//3XyC9vQ6L1wd/VYNAug6rTDioPi4pprzsB9vMOC1I6oDJahQTY5mE8QIj9AzGk1lkbE3rDFotcJ9x/1DtXmnU5FJpM1JpbpZzhIp2TlVypZq4GMjVpa1MUMrkDTuUyB7y+nxup3hz5jI58cziecN91zfQB6/XC02ngRcvnRArJ9IBbtx8hPtLm8gVylIH2FgRoeR7pajP6ddlVprKQl4sr/innMjxQsfziE71pF3xAdA7UvXmh3/SjVA6qdGJvD2fyiIQ8qJTbUBTbsHtdkHjMqHQItu+JCThWqYt82sGhXJ+/eDWfVEZUJX0sReew4n5ebx/9So+vLWM4MQFWG1+fPDOj3H92nUxZeMMm/lSTP9ml0/I991338Ha+oq4+9qsZpm5n5+fhLpaxPZeAlavR2bo3Jx2J306mpg6ysRwKyx2C0qdiijwyBViTI1N68S99+6imi1iYHhYoN22UYWqpo5MIYvNtXXxGRk/NolcIY5ENAy/z4V2pY16VIPZyTk06yXw+DQ5zbh18zo2V1dx6ugcZmePwGg1w2C2wey048N334eqpcH8/EnY7F7cunMducI+Eikqp6I4MuSBW61Bco/wcxEur1dBYtbX4e3vQ1utwekLpyQy4sN3b8gb5w4EEUscCBQtwdWMs6lXMTE2jC988VXkKyk5xNiIcRwZ297DwMCAZOTt78bQalB9YUZfnxcOu1EUOmirpKAmKlX8x6/8HcLhmNzADl3exfBT1HjKbYneUzzARZqu9A/ijSKjGI6/muSjtGQTOCxm4UHZzVSMaOX/drNFTN/6/UEZOZN7YzGZZNRDNIXzcRYJGZNwdNNiDAo3Ab9uW2KUOEbmTYuBxrQBSOcyAtky4/AgnZSvyzXAGyyDRKlg+fqV7+Ph+qrEzAhwwe+rp9rjfpTN3YMx+L01a02cevo0fuc//RZKbKLQlGcgJGoer6JmaYmdkcfbhMa0jKZ8jHJwstmS0GAelx02LSFoG8MwqV0MkUe1zXiWnDKuaqthsdShcz0W5KtadaCamoIabMYUL7JGoYlGWIVyuwCVWclxZBFhoeXhLA2xfEeKb1T40YYgzya3VYinjXhHTF3HLo+iklEctAOD/RKB0ag05HVIALfFJDfYaqmCRrWO/Ma2GFPmtitY+tpVcfx3D9tQrZRgtzhxdm4OZp1BAtYLhRKuvP6BfN9PPX1e0CiGF/NWSD4KORdXfvBDWZ8MnmXhJ5KwvL4hqiq+77T+OHPhHJ575mmEvE4EQoN4/ftv4ytf+c945WMvi7fS8voaHCaTQP9qgwmxZEYURD1vkp7TPhFVjrXpR9eUdAQ+mMPwaL5Lh1wnxRRXieFRGv+f/cGDy+NywGHS48yJE1KbSJYm52dodECJEaq1xGfq3JlTiKRK2I4mUakVlQ3S5ZBdGcWzpipbSXm/eChL8yVmZz9p4tmY8VAi2iYo3KGNQ68H5P7gnuAmNLBWHJ1BvaCYQXI8RdQ9Sm6bVovxkQFYLAYUSnU0O8D66oo8azYpk7PHZF9Fw9vCnexqdPjYKy8ilsxhP0nPKa/wmDiGDK+viUP653/+86jXK7hx7Tq+8+br8Pu82FxdkczQs+cvwGY1STpHpVTGjWu3kMgXxPmcirGV5RWcOHsaf/Kf/wzff/27+NM//TMcpNM4OjcHl8OMVOZAyOSffvVlrC88wje+9V0Uay2MT07A7Q8ily9h9ugxnDp9HFurS/jO69/C2OgowjthSTLhBbtcb+DkuZM4deY03vrO92DlRZB2A8JZpPN8Dg6fF4Pjo+IUz3rCc2g3EhG1K/mhDodH3P/PP3VOxoRHjkxLnuK1d95Ht1GVkPP3r93A+l4Mx06cQpjcm66iiqYSk43MxvqmrKVmpSz8ndNnz4o1w+Kjhzh96oRMJRjQzrXEWsImgLwljtunj87iqXNnMW6xofV4GZmHj7BbLqP2b74M9XPPQ8si1psy6VRaUewd7n0lhUNBtthAsYFpknskAnEFwXqyxntKaTYjii8fp2OKZYg09hx5E7WnZYLJKg0hrT5o9Mxmh1+32Kojkt5DPZfFytf+CxIbazC5XPDDCvt2BsYu66VKPMUGRwYxNjSM+PYOtHoVHE47NrajSKSTIhzhc+O/zQxE0niKuYI0QWz2uKb5fR2+vn63A0PDI5Lbu7+1geGAC1qjEYu7WWhNRvkcnidiXAoocYJdiPqUIfFEs2lWLUbF1TqqzTrcdBLoQpq5p0/P4NK5k1IM6B/40d0lPF4LQ6PTPyHCE4VjPWMjzbOK6Re01uFFpl5voVympxYzhcmrpMBFK5dZoaj82V/8UdfCAm3UIB5NIL2VQrvcEC8ZFve+UEAUYNFsDtvxGLY2wkjs5eVWPTU8KBJVxmakkgfoC/jx8isv4MGDBbzz4R3Y/eMw2nzCr0klk1JIOOckv4H8Ej44hjZ+8xv/wHYUx48fQ3hzDWurK9KVjw8EMTXkl/Ryo8OB96/eQrXawi998fMYGHCjpaqha1Cja+pKTFBhvyrGqCaTHuHlMNw2l+QvbWxv4dHyEiqdGibmx+AP+WBzG9FWVVCqFgXu5+1UVdegFslj9+o66lyxDgMquiLGT40iNBCCy26HXjx62gIRsvC5HV5sLiVw673H8sDtLg2cHg2mZoaQTZexs5YjHRCpaBq761HUam24rDyAtZIqL1mEqgY0HouQ8m/cWpRbJm8bd2/fl2LBRUu59YvPnsfkZD+0FjUCwz7JjaKEXq0yoJ4tQq/Vo8/rh5pFWaUWXoWZwbKU3+qM0qE/Xt9EqdPAcngf124syEEpB7kStPbEmoH7lLAnkUDC0bJhe+RIGdEIn0Qh7XJx8YbPAiOeVL0xDm/g8ozsdlh0eiGS8sZD0jO9vcjbYHNGOSwPCcLDROPEAgIqHJ+bF5M8LmyOKamIZHApM9I4jmSiAZspFq10ISN+K482N7AeZQ4YiegKanX489DLSL6PQ9dtqpnKdbz8uZfx+f/js8ioEmgxpV4SdhSkgYctR7FOJg54NtBCmnGkMvKRWBSxe2DeHv9AB20n1Et6zwupN5OgetUsxY2+H05nCirrtnx8MeNFuzimqNI4CuN/tS5KC03UNDXAxhEEGzCVIDUZQtocTZBu0TNP1bTVilP20TGoaypsL+zBdzwgLsUk3pvI+VCehpIDKNQNlZimlg5KyLUyYoSbWdtEYCCA6n4L7/7vr8M/2ieO2xOjwwgFPHAZrQj4+7C+uSFk1HyqJgovt8OGy89eQsAfRDqZxNDwoGIAeJCExWITgQOJoVtbYexFYxKIGwj2CcLMJpZUhO3NbRybm0dHrRNVEINjx8ZGRfHK2yNJ6NuROPZTzG4r9LILlSDXwzBXxY9KuQiQzyTNMpv53shWvOPERFEhmIuR4E/1WWxmjk5PSlwQR+MMm6bKic9xeWUVn3j1EjxOC7797bcxMTmGcqODld00ylWScxuC/HGMIRYbFCsQoxSen4I68IeMcTiu5bqT/Dbl71QcG4rdBD3kuJaUF6ZcRkiCZ5OmeIJ5vT68ePE8dM2amD1zVHP/3gPJvTx7ag6R3QjuLSzg+PFTkrAR2Q7jIBYT4Yk4lldrGBwewaWnL4l1xXY8A5gtOIhFoW838aV/9mt49+13xMqCjeHCwkNY9Dp84fOfFtuFj67fxMjwqBz2tz56H8MhPwaCfokaoR9gta3C9Vv3xcvuV3/z1/GFX/h5fPf17+Lm7XuIJ5MY6AsitrWBSDwqCSG/9su/ALtBjwf37uP+wipOnDgNq92Fu/cfSEYjlfBOt11I4kN+P+J7UeRLZeRJKyjnMTo5KHL6TpUJEDqJWDkyN6tYO6QyMjZk3uLtj+7iyg/fEnRybGJS/p6+fHxnuMZCA/0IePywmS2YO3lcnOB3VtfQKJXw9odXMTJzFItLS1LPx0eGhYPDCw7DiGk5EvT70RJ+j1myWu/cviOTmmNHJtBp14VfSn5RPlcEwQ3yW5PptNTSObUe4+0u9msV6IZGsK3twv3lL8F75gJMaoNMVqjWk3rEzc+6RnSco2TuRw8AACAASURBVGlJeeiiQSpIpyUKQbGf6TVSTSpv28peqZOXS/6WoLhMJFAaeK518Xtjk6I1wqw3yt6rtxvSXPEyzmiefLWEdCmNdrGIpa/9v0hvb8LqdMHdNsK1nUUllRQkfmhoCL/1+78Du82JhVt3sbHyWGLPiLKKCS/j3FpNEVNJCHQvGos0EVHfirG24RBslu+ZOcJtcnhRh9dpQUutx16pg7qM3xmCrfi6cefxgk9Su3CB28pEhv8OK3qlVJLnZXfaZaKRzRXRqpfwS689L7Wu2epieX0Xb39wA6VKHQaTYipstlrlddKShJ5oJNez8SKPlLFD0pQ2FZd9nkukQ1G0xExf1Zd/7/NdT9Aj5odBFtlSGY+vLyIbzwnB0eqwSLBso9PFzdsPYbfYxfmV/B1KjCjbJ8+qfziEselRZDMpROMJHGQBrcknWUWPHj6SLCd2pxOTkyKb5G3Z7nCLH8V+dFccVVeWH0ncgcNsxGCfD+pWA0cmhjF16iTMfifefucDrK9s4plnL6LRLaFWr8AWtKKpqUjxLMeA2fET8Hp8iEf2sb0ZFp4CTRTzlQKOnR3B0y/OiylqLpuCyqRDKp9Cq9yGvmZAI1uFsdKFrthGodyAbdIL67QNBrcO/qAPqkYD+WSstzirUKnb6DYZ6OxEJa1CI9tGKUWSOc1a21CpOxLMbXRZxLul0agJZ6ld1iCbLMPlcWIjvIdrH92F2WGCtmmBXuvG9OwM9vYiePTgkWQ/BtxenD9zAmfOzCCRiaFQKcEVdEJrViOVTcJmN8GscaOUrCB3kIaq1YXLaUc0EoXdQc8WnWxyetI06i0Mj4+i3Gzj+1duKoRDuUlLSKEsUuEKSVabElnC18wrkqIqVNAgxfRXMSCl5QDHb+Js3WtgxCS057bNjyO3hIc8CzcbMF2X6hSDNKweopL0KrHbhHjvsFjgsNhw+uTpXmGDeGvx9sCDj01kLJXG0l4E0WRC4Pl0Pod6k/EOWlGI9LqsJ2Olw2ZLChX923pHrCBp1QY++cufwsv/w3PI61OyaYlAiIcWCxa9X7Ra+IIZtDRritt7RyHKU9WpkE5lSSswsaolr7XZUSOX6ke3EZKYGX4QswntnjC6WqbWq5BP9qNb84s/jnK6sigCpS3l0O3oFHdwvdGokL+Fq6NSeEDidN6SEd/D6/fgDnhQSVVEQj95YYZbQlG80eSvZ3iptB1KXE8qkkQlXYLeYYCZYdybm+gfHYT6QIfYtS34Bvw4Pjsndi/5gz1MTUwIYka0TKs3YmMpLM0F1aAM5iU3bnx0FMl4Qsj6RqMWXrcd8VgCbUYQkehPw9liVjxueBCH+jkSLor0n2tIxhk6vSBmx0/Mi9XI3u6OuNKPT4zj/Y9u4+rN+4LEHTqpc73K+hICcFesYMQct/dDCZ8i6qhkDIrcWumOewHUygfylkpC+asvvACvy45oNIJEjA7kNWyFdzA7MSiIca3SFDuF924/hntoDNH9uDRM8iUZjC5hucrXZMPGZy8+qr399cQfqyfPkHw2uQUr378yWVIOQR52fMP4dfk90Q6CPkI2g4atPi5fehrrK4/l80l4J0/09v0HmJuZxfzJ47hx4yYm+2gn0sVWZA8r4V0EBwZFcHLu9DkRABg9fpj9fYjubuPhB2+LdL3UamN1cQF2LUR8wgNmZGRURoBUK66vr2N3LyKvjxY8/Bid0SAXrkQ6J4gCURwiO9yvLo9XSMlXvvcDTI0Pi4qVhHPSPcZGhvDzn/4URsdGsfCIxtNdWBw2iWK6fvM63n33GkL9A5Jj6rLYRTQxPXdUGsqtrTXk8lnhbDksDqkvtp4S/P7dB8hSlTkyhOHRfuxuRsX9PZ3LC49V1k2rganJCRkDcf956C1ltYplgaQ2mMxiuruyuoVweAftZgXPXrwgKSVdRrcNDcJmdwpHqJSnt2AZH330ER7euSd+h8fmjqHVqsLpsMqeZSQLawbVaQfxBIrVEqZo+L26jc1uE6WBPiSLdWy2izjxP/8hhmZPCb9YpTeK2pfWIPwpTRK9F0m/oMJW2eHSSEhj3rsM86PEUkQ+toUmbUW4/0ln6F0QZbwnDYrSpBjVBmne5ALTbaHabMgEgs3OQTEttBl1uYzlv/t7lPf2YbTZ4eka4VhLopZJSzN+ZGYacyfn4fUFgY4O8d0wFu7dFsPUrd0dIYiz2WLMn9Vqk3VEI1BB21gDNAqvkXQQCenm3lEpvESLhgbRGqTzZeTaJJ7rFC4W9z2Rf3JPtWqYDUw60YpXI9el0+1UPPoKJUH0ubE4KaEpKbmNc0eG8PHnzovIZXc3juXNXTxe2xbVOl8Tx5G8uLC+kPJEYhx/zzotHLcn9bkjNBo6zhM4YGOn+syrZ7u1SkNBmEYGMDo2CJveisjmrpif0aTU3efC4Gg/bn9wHz6HFzPTkzKu4Xzyxs3b4gNi91hx5rlzsoAqVQMGRk7K1/zHr39dCJInjp9EIEA4OCff1NDomEgttzdWEYtsoVGvSLGwmgwo5Usw69UY8nvgC3lRNnbg76d5pwOtTglmpwGlApsrncxVKausFKtoVIFYJI6r797AzmZE/H+OHpuFyWeExUekSS+HIY3H6DafLmWRT1axt5AR8qDZqIHbqgMqeejNKqVJ6nfDPswiUUGtlEGnSbmxAf6AYprG/oRNR2w3g9hOQRpP3o7K+bqoJS12Ayr1rHiC1OsMaS7KmKhv0CroYCSSxdyp46jmK1i5ncDju3uwOTx44cVn0ShX0CjWcHTqiJAn92PbsHoMgE6FO3fuYWdvD+efP44jJ0ah7mqxfHMX4ZV9lHMFDPQFJPhXZVIhW8iiVChjbyOOaqkpCk+avX60GEaGJqadthDXSaoU7suhOWYv/40LRiFxK5tUmjHyS5qK8zY3AQ98LmhRpAqypdzmeQCxSMsG6knv+T5L40PUTDg1JC3zxgVxKneTEGonQXEQqUwOiVRKUAC+tGwhJwdztlQSFYnyYpnDqNyKFHNI5aASxeBPoXBKoPDh1EmxAWC30qq18MrnX8CL/90zqDrpoXYY5Nvj9zQ68DraMLvX0erWpBFiAyakf94mubklZ6+DWrEl3IamSo1c0Qt1a+CJySm/rMFSg9m5gQ6H0i0DcokRqNpWuYkrNgNKs1tO12UcTcEIb8t8doTwaW0hXmQN5mEyCJdj1i4OwvvQO4gYulBJ1uAe84gSkU1BRxAWQticuLdRyZWQzWQkTJy3OioKOVasZ2IYGhuDrxBE8yFHtizaLWxtbcvloavpwG4zYXp0QvZbrlCF3e0QbzoD8zcrFUT3IlIbKInuHwiK6efy8ipS+TL6h8fxox+9hVo1j+cuPyUimlKxImG4iUwO9x8uCa+QiFUw6JePGZ2cxnvvfiAZqX0BD0x2O67dXZaxi4wVegHO/LWiNCRvrSk3eGWtKmtBws/FSpJ2J8wkVP4jp0oQpN6lweZwY3p8ApfPn0alnMfSwkP0DwyIuizgtopj9NbGBpwUoPQN4MbiJu7eX5R9rxxzijJVQ65Mz+NEoqeE/6J54lTfg0PlfTwMjlZojT8xNz1E3WS0Q7It9wrtdiwmBJ02PH32DPr7Q0gn4jIuvX7jBrZ298UPkeh2s1XHzEAfCsUqdpMp1DmWVHOcqYbf78dv/PqvI3aQwmokDrvXI8KWmx+8A5dJiyMzE3Do1GJ3sbm5AwqmitW6KAgZfUOPPZ/Hg3Quh82dHWlwSPplDi2bi9WVFcxOT0sToDNb8aXf+q9QLZfw3ltv4dK50wj6XcLZvfKjH+HW3Yd47vJlPHXqOKwWIwrlApbCW4ikE4IGWLR2xPaT2NwKY6jXIDE1oF6uYGJ0SIQK5MNIfidU4mtUzCsmqLwknjh9UviL2QxrR0Hed6KAFCXMzk7D5bCJuKOQyQtX0Ts4hFKtjujeHk6cO4P5s6ckreTb33wD1UwKQbcHTTbvPOBLFTFYrRZLiKeSgq7w3Bzz+TDocCHTbQm95OT8MZRKFbHWYIxLIrEv0x2P2Yij+Qp2aiV052ZkavD4/gL2DGpM/Jvfh6lvAIlmHXlSClRAndxDrlkd/Qg5RWC/osQ1KcWNwi9l5cvBz4adVjlqFQw9/0A2URwPkn+lU6mh58VXeISKKtZioDWNUrdZ1wQhbndQRwuZUlZJoChXsPnGm8hv70DnoRLRhP7tAvpsNjH05Ih5anpSmkOP24vdtVXshTfFlFxtNMAbDEnjzx6CUWq8DAnnKZ+XkRvRRDZeXFdjY2NPVLlo0pZIK3wrGqprDAZo9DwbGAbdEPEUL6bk7hLF4h7i1+DFgiNuIllME2GjREEWsw3pA8nmjBeds8dn0eejkasZ8Uwe9xeXkUxn5PN5rhNkYmNF1JQTiGqtLON4XqjE9457lX4WshJVitiMv/6Fz17uZvJJzJ86gv3NA3QKbVx+5mkxhlze3MZBIQ+nx4pXPvWC3AiS4QNcPn8Re7tRXP3wmriPlxoVnHvmrBCKmw0NMgUDPIEg7CYLdsObYrwZi8fEKfjevTvw+33oC/YJqbTWoNOuW9xdCSNSDZBMpFBIZvDCpQu48Op58cYiVGdyGFBqplHt5GEx2qEv2pHZKWIvso9sLgu9lURDqmyMmDsxg/HBIcRTCTiG3HLr4TfMWwW9pxh6yfHVnbeXsbeVhtPnQGBAD+9QF/3TVri9dtRrTZGOdjh+MVglN4k3HhrSkYxXLlTkZp5KUiVhhsnkQSKaRL3chNfjFDWlzmjCdngFuUxUihdtDIqlHLxBqiXaQhLeWj5APtrBsSMXUcq3sBvbQ7VSQKdQk1va4AAjkqJYXniAoakhcNRLjoXepIe7342+YT9Gh4/AYx3C5qNVXL/6PsxGg4QJr2+uYXxmTEY4kc24HEz0tCEJfmErjqXNiCwUNjw8rJT2p9ek8JbPmBaTYgTHhlKRrPeaGaEB8NeKJ4kE+MqhQBNSZltxAyjbXvELUoxClRuZMvoiwiLNGQ878Q2iykQJtOZtW5o4GZ0oCiyq5GQoI+M/hfdyyClTzjUFsfqZMWHvwH3CzTpswgSGUssB8dSLp/DaH38cLXcbaqHwyCsT0jA1Z6G+AhqqTRCGF/4PN7DECPVQPJLnZQREtEmDAu0a2n4ZsXNESKkxpflWRx4ac1g4htWKFdX0mKBw5GcpIz0WPTVy0RLaBTVa+paiZus1Wmw4CVUTlWFxT0Rj8PUHYLAYZK3RImL5n1YwMDKIg1IEaocOM5dOCrmf0Hd8g2rEG9BbDDC4rbC5HLL3aN/SquYwNXEUS39xE6WFLYk0Wd3cltipsxdPwepzYHdzGz49Ex5aMHkcCA33CcXAojFgwO8Xy4DFpRXcf7ggt8zPfu7TErZca2px9fo1LD1exOkzc+h2yhjweTAxMIz9WBrvXb+Njlov5oBDQ/0SSs09b7F7Jc7o/StX4LI7AL0e6VpT8vn4fvJ1HI5EiUgdNlnijM81J0TgntJUGuMeX4vvG2/t5KUQUeqp+ijcIMl5cGhQlFz1XBraTlPsJk7Oz4hFAVc6xRgrWzv4xg/eR67IaDCFi6EU2B7ay1cmF5FePmaPwC8IVW+PcB9wT/J1HoJwh8R+HgqKYaliQsvvj1+L/LeQ24HTRyalEaFLP13Ad8LbcDvtolxb3tlHyOdBMZXC3Z2ISP4npk/g5JlzUktSiSh+6XNfgA4tWLxBVLpqvP/W97H04CaOz4xL+PPuzh42NsLwet2YmZrEiZMnpKG8d++BCBjom0Whis/lRL5SQ6B/EFNHpnHvzm2EfOS/EEWLwGhx4F/80X8rhtQ0tVZ3GqimE1h9dBfpZAzX7y0hcZDG6blZfPq1V0Wl9+6HVxFJZzE/fxwDwSF8+P413Lx1C7/9O7+N9997F3fv3cEXf+VXUC8zxq2Mew8WsLsXk/EQ3yAessfnjwlvlXzh5eU1WOwO+D0eDPeHYDAQBSlJnaSNA9VkrINulxsqowmpTB6VagkWs1GUiU898wxcXh/efvN72IvswRfwiuv9tavXYJYYKx00eqPUd47LQn4/OszjU6tE9c33lyIOu8OJhw/uolgqoM2LZSKBY1otVlw2VDR6iZob8HvRHgoi8vI8dtUd5NptUOPc1DHtQFkPAmfLuu7ZN4iYSGnoKWqza43C1zqMqyK3j3uUn0EiPS1rpLESewe5Osuf8fw1aQwgF0xR8XJSodT2aquOfJlxNYC2UsPG976Hwn4UJpcbzrYevpUENFWFhsIzn3E3zFikvUu3WkXA6xRl6MjoOIaPHUNHrcG9u3fxePGxZE9SlIV2S6YcpOFk87TCYLNsEJRbGaV0kEunRTR16KVnorF2h2HPVEgSDdOLspFWQWJwrdUK8sRzjBwuIlJcF3wfmQwwMjwgzS/3FrNVWeLpEs9maju8I9xYjiGJJLMBzCQzcokRdLzZElNtPiOeCaTCSJC5SuF+pTNphU76h3/0xe7QhEdIYh9++wbGA2P47d/6DTFyu72wAI2D88e05BJOzE4guZ9GbCuKh3ceQaXvwD/qEZsHdVcDm4WNhR8qhsZm0lh+vCg+LezwGI3DTpXfPMmWtPUvFvIC97MBJGktxJTswRBGRjhzB2bnZyW89t7CfWjMakycPQKNCaiUkug2u8isF/Ho2pYcOhcvncdBIiXKjsmZMbg9NiTjMUyenBCIr56ryIGit5C8qYe61UVyN4OtjQim50aFXO4f1kJnqkFvZQGnQkmRgfN2yNgWqkQYZkkDutReFo1qBw7XENpVC7Q6K5J7VSR2UuhqmwiGqGZ0oNxJYze+BY/HCoeNowSOzozoNrUyx6XhY+agA4PGLhA2z9sW6ojtRLDzaBP1elMIoD7C5k6TPDtusv1UAu5QH0YmZzE0NIX9yK446BcySZx/6gzu3XuEN77xpkD9r7z6ouTIvfv2B+gPBXH27DxWVzewuBbFTppkacUsVAKwD9EslVqaBPJrGLTMRcjCrxwCyq2bzRWbEd6oDsNy+cbx14eKL4VDoxQEgaafZAcqvlSH3BVppnqRNkS8WPSoFOPX4W1K/p7bUV6H8rEsDk8IzYcOqfJv8GBTChAPWVF5/ZTaUA46AaN6pP9aE8efmsHn/8Nn0PW2RRUoFiz8d2k/4lTB4gyjXMsKMkfiJlFAFlKBoOmZYlAckat1DUq5PqhbtHRQXoOiKOPrV8PqSaKjj0udbJU9SDy0wmrzolkvo2NhxhgtFYBavo3MnSKs4xY0xXJFoyCoDQVNqLcaKOdKiD3ekrGzbcgLg90qPJ38wzI++qubCD0dwMzH5xDiOLCjRXQ9jK1HK6iVajKyMbuswvMjSsaLBzvMidFZZP5pBa1oFtVmS8Z1DrcdJrNBCgsNA1MHOclKK9aKGBwNEWBFv8uH0aFRfOc7P8TDxUUMj42K8IXP6uSZi/jm69/F2toCZo9Mo9DMC9KapA8TjOh3BxDs80uQ7sLyBlY3d7AV2xVuqMfmwYkzp7H9eEEK5NpORFRO+WJFfk8+iozURFavGIXKaLCHrApu1TN6lAaptxaEnC+3/95zFV4jeSEMa7dgZu4Ezp0/j8zeDtbu3UYuFZNMNXKJJo5MQG+24N07i0gUajJalrG68LJ6Ybq9saVkUoqdgzIKFFsTGW/8JCz60LxU1mvvkqCgm5AsUPIolcgXrYxqVe02fu65pzE5Moyr128iWyxhYGQMFg0QD69DrerAZHGICWk8lUPf+BxOnD+P+VNnkUocYJmGnPk0+pxWfPr583j04CHe/PE11Ej89tihQxsWg17I20S5A3198DpduHz+mNBFsvkSDCY7TBY71PUa+oNebCeyWN2LIry2ht/41V8Q08o3vvM9zMwcEUPNlz7zKSzce4xr128IivHg3j3YzEZ84rlzYrq6Ho5J7BLtEr7wmdewsbaMeksNrcmJYyfpEF/E3//t34nrNrocO6lgdwfxlT/9Ki4/dQZHpqfwl3/7dRn7UTlISf7U5BSqjTo2NrfFIsDqcIr606zTwmeziGiDF43ltU2kszlMT0/A6XJLVuRBbB9Wsx6jIwPCMb33cAUjM0cwEOrHn//5Xwk6wripY9NTSBwkJJ2EzTARIaIYRJDpyE9khekppGcQ+aZxdPyACGRLXMgv+XzyWvbdLkmyoFVEv98Dz+lZpD5zEVW7FXVVF2VG1KiBGlF8xaa8h+b3cFsBw5VfG7V64eYeegAK35B/TkU4g8yJtna7PcsHXgQF+lImFVQ1qhSbCGnwe/WX9BCyvlKk3Ki7UFer2LjyIxQP4uKj5Wxq4H4UgbbaECEEg7/p6s/xMCPW+PUsJoMkTAS8Xpy6eBHH5k/A6/dgZWkN33/j28iXiqLsZZ/ARjh+cCBKPjZ/FptFkHeeB8wUJMJNBIw0mp4GRZB/NlvkWnq8PhSLebEGohcXGz8a5aZSScl7pfs+/Rk51tNqVJibOyZoOvnjpBaxcWbUE4EU5e5OSoMWhUJRBBVEwlhD/PTRKpWFZmU0G6QRHBwckHzapeVllCpVGVWq/ssb/7ZLm4al+xu0lsV4/yiOz8whHo3JnH4/m8DC4kOkEhlMk2Bo1aNYymOVlgtWFY6fOwqP0Qdt3Y4OnPD3DeLNN9/A69/6pnhXcEwlBUKjhdlilC6SL8wttgVqyRHkQzh1dBozY0NwepiQXsR2ZBcVNMQ7qVypoa8/gNBkH2xBO2qNMlqci+a60FbtMOhNCPi88prX1zckN6neqqJ/3Ie580eliWxmqgivheXQ9Ye8CIRC2NrcRB0FTBwdhNtlEEM6PtC2uogGjSVloSn+NSLRVqtFobW3mYJF74HdPojtpSKSu8z3CkozQz7KsdkpGK0aJAoHcAS0MNnUSFMs4GWQKvDgRgzbWwkUShUcP3EUNptBRm83b9yBxWrE0eMTSEVSSGzvCypAB+Ox0UGcOXUUTz99CQ6PH7lGA6VWDbF4FLVySWTf8dg+Zo9NIBgIYWlxTZpOHlYH+wfY2tiSTcPbVSjoEUO5lsaE64tbsnh4OIn/iwTgcvOx0VIaTi2RRtokHMqFe80TGyGxQJAUWcWpW0GbfrbRUg4QNiICZvfGOYf8ewXNOhyTKP8n+ZyvhaOhQ08kBSWTsGR+DJtCtVYhP/4Uo/kQDVCaLWUUczgK/emxjBSX3t+xYZo8MoxP/cvXYJ7VQ+dW4k74TIjCBftK6GjWxXtNEDQ2i+yq5LBWolSa6KBYsqCScULf9UEt3kg9tEsiezrQ6lqwBA+EN6BVm6CujaKe8ELd1iP8+C7axjoCs/2Ky3xLjcgHSVj7LFC5ufZYRNSctaJRrkmOFj2CitG0GEo6RjwwOG3QM4airMUHf3odz//+c/DN+VFKVbB1axn72xEJW7W5ndCbddAZ9cLfohTZYGAxM8OjGcT/87v/HqmtiOSMvfapj0ncBxVB1UJZSNCxdFYuYvVKCU6vFXPHZ+C1e7G/nxBBQ2Q3io31DXzytU8iFmf9oOfWIHSaLhYXFnHumTPYje/h1s27GOwbxLHxaQnR3d2LiwkqbVWCI34k4zkUMmXJqUtGdmXcydGMw+uTYHCOiEh0PuT/scCKqaeMEJVb+OE4Thre/5+1h6CSMlZUeBz8PUdNtERgzlx//yBc9D8q57G7eE+oDoMDIWQYJWU0odRUIVsiH5OZawoH68klpGeIyn+XowvuLX6QoGu9AGmxk5CMw58gYIeWEPwzxY5CGRvyS/MgoSt2n8uFC3OzSB4cYGF1A22NXtR5dqMO0e0N8aziszI6Xbj0yidw+uLzuHHtKv7mq3+K0xeewrnzF/GD77yBmdEQ+hxG3LxxC8VWBy+/8iKOTk2AurZUNILNxUV0VBpcvfMA2UIeT52eRSGdRilXwl6uhCPHT+DMqRNo1utY29hGMBTCSxfPIOR34t333hdeKhWv+UoduUoJsd0wfvzedWwcJOFyeTA6NAi7QYMj40Myblzb3EEkmoDHYcWnXntOmqXX33wXxQp5O21srK3iyJFZeANBVFtdCXzejWzhj//dv0af34e//Nrf4so778kYnI0qR1Jf+KVfkJiXsbEJhU9cyMFuUKGUz2LvICPO5LQNabWVOkZ0TNWsYfHeHbSatCUyyWH/4MESjh4/jqcuXcatW3ewF0tIbW7VynA5rMLrIfE+ly8ik81LbaFohwjv3Pw8lpYf4/HyslzGuF71JoM0zOdMZqxks4ip1DDqNFLvGBhumh+H6Vc/jq7TgYqqg6Zei6ZWK+NfJcdUWTNsYMi/omKQZxtXPcd+RiLp/I+jQ64dtUbGgyb+JPpKAEGlEUsI1jixH+ldC1nDaZ10iBiL357QLjqIp2JK5FelgvV330Upk4Ld7YOj3sVLGjcsbTVu37ot0whaKZA4LmIDs6JwFrFHuy1Grs8++xympqYRW16ErlYQHffVB4sSERUM9WE7so+1rW0BARhvw4t90B/A4MAANlZWZUqwF48JAEIfNyJOVDSzrlHExedTYRpJviA+jtw/vNTwPfG4XfIc6ZrAfUYElMrmBlFNRhxRyWkyirKVo0+9QRlncppAwjvDrc1Eslod8WvjxOAgHhOUdG7+GHZ2diTWh95bS8srUP33//pLXcYh6NQGdJptGXvpuzohqPX1D4lZ3MPHD5DKHaDWrMIVNEFvNoiE2aI3YjIwjUqujY1wChu7MWxurMk4kUo2gR6bSnTC1NSIoB8KgqHC2PAI+rweBANe6XTZoT66/1DMv85eOINqs4ZsOac43OpV0Fn1KFXLyBWzokagOZlZZYKmooPNRPUSjVVVyCTTkiNIXpbVw3ykliyyUqyIB+89EE8PBj+bA1aozCo4XCaotFWoVDWJkqHKhYd3pZlFtZ0XJUOz0Ual2EYywZFWR8ajBo0J2pYT7ZwJBp1FHMjXVtfR6WpgtWkwOGaAd9AEj9eFarGCFC0aWm1srqWh7XoR22dT3v01qQAAIABJREFUp8LgoB9GfUvGs1vhGPL5MvQmLeLhKCYGRzA1OiGHFjMAj0yM4ujxE9hNZMSLyG3q4iCXQqJUQiqRFtO7py6ehcPiRq3cQDwexeT0qLyX+5G4+MWEd3YQCvVLlNHs/Dz++us/xKOlVXTbSkxJry1RmhC+VyJHUcHA3CgZD6qeKDkUnxRFWfjThxg5AAoRXuG+cB2QsKggUYqKSmTvvUnfT7goymFHlFN4XJTKE6kgKbxHBiZB8nA8+YRz1bv9HzZch6/piTP3T6NZvXGniHc4RhJCeRs+rwev/uarGP9UPzoO2ikoFggWkwaeviRqrQg6jDhSXvUTF2/+ulxTIZ91olOlZ7JJEQhI88jKRR5fCzZtCJPB03DaHDB1fNCozdBoHLLWUqU9RDML2E8voK2rQmdiU6VD4l4B7VIXpgkDOjqdbHw+2Hq+jBZvStkCismcEFYNTgNcw36YbS5omQH5Xgo2owWqEWBzYQX1TAl6WpI4LILosoHmbZ48FaI45GwHQn2oLbSx+PW38OyFsxLd8sY7P8Buek/801TFDk4fO4mTp05ifWVVLAPa6gZGJkewubqLeCwl4wJyXvpDA0gm0tja3sHLr34MT18+i9s3byAS3hMez9GTM2I+ubYaxu2PHmA7kkSpUcPM+CCmhgOCmiyuRkUN+dprr0meYnhnUxIGOF6sNOrY2d1DtlgWqxQijBzBKSHoXD893lVPhPAzjZYkWyjvPwuq4tauKPqIGAkXw2KT6A/xKFIDlm4NYyGv2CE8WFjCg8VFpKsdRBJZpdkWNEtZ0wr/UBFSKMiv4s7OPaLwaJSmTFm/ynqS13IYeSIZh8peEDUreTg9VI7ctKDbjZeevoDd7U25dVOuzpHXzn4U7tAQTp95StRnnmAIU7NHxax3ZzeC8v4W7DotttbWBFUif+7W9as4dfIYpsdDMJrNCO9m4PZ5sbG0hAOaMCcSYglDGxWfN4hmpw6tSYvJ4yclzDjo8iC5t49jJ09gbvYIyvFdrK+tYm11FfVqFeViARRok5u6HY5iaTeK0MQgvP4+rK3uiEqVoexzM5MYYkpIqYydrTBOnjyKF144jUIxi+/94DoSyQpSmQzOnT6D3cgeEums5BIS4XKYLXDYjLh08QLWt7bxxvd/gPXwDr7whU/h7PnzODjIIpstoFUtY8RrhV7VxMZeHHcer8g6IdJEeyKxpLHbBNGiQt7udiJDA9jdKObn56Vucsw4fXQGd+89xOLiMrbD27Bq1TgyOYbJ6SkRejED026ziW0BR5JOlweJ1AF+7rVPiDqN6P6VH13BxuPHuGA2IdntINxoweF2I5FMos5w5Zl++L/0KejJB1OpUddr0WHGZ1cRFCnWB0pzReUhUR82UocmvkLT4NqWQsu11eNt9bixXGuHylrWeZkPyORbqfdC+yAnjM0++bMqlUw3EumEoOaqShlbVz9CvVQUR/2gRo9POwYxaPdiaeExontRhIaGsL21jfhBQvoBoVaIyKMjoibWcqPOgEGTGicmhmDSqZEpl1FQGXDszDk8Xl7Djdt3URV6BvusFibGx3F8bg73794XM9waTb5prkrbIEZcabSCorMGiBt8raGISmi4quHY3SiAIJ8XveiodmdmrvgPlssyeubnN5qKB5wghJK8YJNpEkeafO78mhLrJobGelRKVYl3ovUQm7pcviD1WrwQLRaovvz7v9jlDJTkrw5Vle2u3LgpnyccajQyf62Ntr4G75AZDo9VsdKvAecnzsBp9mAnEsc3f3AFD5fXhflPZIeZWszSe/7SMzh1dl5GDMy442FP5Rz7p8jynnSWHJmZ9Qa8994HoiD77Oc+I6Pn/dQehqcG4R3xo6XvyE0qnU4hH8+jzxfEmbMn0Cg1sBeOoq1rwD3kxH44LofUxPw48ukiCrkSMtEk9hfiqOaKMFtNoEGrr8+DercOvVODiRMhdNVVUcXotOQ8EMHowORoo5wvoZKnGZkKNrtDVAQMvmT121yIo542yYEajx1gbHgMQ8NBqA1FDA47hDhMJIwoEr2ZSvUM4tE6YhtA0BdAq1UTzgqDRH1+p5LhVG+JuSjMGqT34ti6uS4Kl8nJCTHSW1lbE6ibBeHjLz+DXKOOpkYtYoJauYl6rYVcpozY3j6azQIuvHgW/X0DUDdViO8lZBRhdznEeFBn1uFH79/BnXv0gFFUg8o8vtdncWPQzqLdlnVw2JwoCJbCnZKP7XlsKZLj3khO8Fx+vhJfoEz2OC48PAAVtd7PjgyVw0VMJ3vu3eRmkbysHJwKsVFRm/WI40SXnijMeLAJhqDwGHojzkNUS14riTdPqFw9wminC4NGi1f+2cs4+ssTgixxnMYm3efuQO/aEhRV8uMkyFjhhdUqKtRKDjQqbmjbTkCjjDsl4qWnz683q/AZJnFp5NdgVftlTM5nJHgLH6NasQPoqLqIFpfxIPp9VFox6PRG1OJtFCI1mAYNaJHPYbcpXB5yd6o1CUKvZIrYWdyAw2tGQKw/bKL+yj3OIr2aQlmdh1qnFoK02qCBwW4WZIxqHiq7jGbF0JKN1sDoEOxLGsyonCjUivjuD9/CwvYahqeG4DKZ4YRFxqXkolCIwAJCUv9BLo5uR4eVxQ3hHp06fgwBbwB37z+EJ9AHo1mPyckhCd7d39uXCwFJ9Bu7m0pYbAvYiqSQzlVg1jPro4CBUB+MDh9iySIuX7qM3f09fPOb/wSz3S4pBQYWOxXEkT5boFybqhRlPUmTImHlCoIqa+5wUfeaGiELs7E6tP/Q0JxR4VMxNJmBtJJpplbLjTloN+CVS2ck9Npqtsq47vV3b2B1KyLjwEMRhsLHUsaHQsjvrX0Zb4rx40/CypXDTLEQOfRDOkSNlRGo8vnKRURRSBLx6A8GMT85hp3tLQwyF1SlxsjscRgsVuzFYjDqjagydqcvgNxuWGT0gxNTePDuW+JBFBgYwMXLz+K9d95GPBnD6Zkh9PvsMDsDuPUoLPwT1vFSqSyihqmZaUEBpmemEE/HZEKwsx5GIpqQ8Thv+qdPnkA0siv1nR5Z5N2SM0Rx0zOXzkis+l/9zT8gMD6ECxdO4Wt/80/Q6CzCwaF3FZtG3m44uqHBcKXawKnjs5g/Pimq7J1IGv0D/Thz+qygSYz3WVldlnEdzUUrxQJ+81e/iBeeOo1bN2/jvXv3EZoYweuvfxe5HPNUGxL94hM+sA6pdEoCwckH87udMKhV8LrdiOzFJDeX51CdJtJWmzQ+gUC/qAt5QDMDmHy1/pEhPH7wCLHdHcRjUTF3PXHiFCbGJ5TYs2YT1z/6CO+88y5SmSyGRkfx9DOX8fTlS7h95y5ijx6hubiIhE6DWKMJl9uN5Y1NOT9tp8eg//zLMLkDMBmt6NJiQKcSvqji5a4gTsq9T6lHLDmHRr7i6idULqUhY6PFqdKTy26PI8tLChtN/sf3kqCEoGVSvzuCJskFhmreJoOci4IYdSsVxO4/QiGThisUgr3UguGjR/BBJ00/rVrYaN66cROpbBbrG1tSv4kQssGyWqwYGR4WY+qtzQ04DRo8f/IIRsgNTBUQTuextLqGFi86WgPq7Q7K1ZJ8zisvvoArV34so0ZaJNEfi80xR6UcHTIXlqpvqoXlwkO1OxFOmmrr9EK4ZyPGUaDEHbU7PduJtkxvTBarrEXyuzLpnCCQnNLUq4otFS9H/DNe5EmrcTmdPQ5lQ6yOaEdEsQwbvcmJcQwMhKD6n/7t73UDviDatS6ufP9tKUyXLz8tM8ZweBf5XEFuP/NPHUFw3C1Q4O137qMSLeGTP/cJvPjxV5BKZfCj9z/Ed956W4rc9PQURvsHMBwKCaF0PxET08bQ8ABW15bQVFeEjLt8ZwsmvVUIjWuLK+gLBvGFn/+sEM+4MDwhF5L1A5RpwZ9rwO8KiOnlfjSBjY1N2N1W9I354ey3weq0SDTG/locdqNbog82l7bg9NvF7n9vY0/MVzke8bt9sDksSOUT0PkAjbWJXCEJq5Gmm0bUa+zuDSJFZ6SOSe+EzUlYsiqWEoRSNYYGMgdp5GNE7VTo7/fA6mCxbgtq0W72JKp6jXT0rS4QDHpRLgKlagPxgxjuvL+MkdA4+gd8KBULkiYe6PNJZtNBJoOHtx4jukyuihVOjwPWoENMVuvVmiweo9GigE6tLoYG+nGQTOHBwkPs7ccl79E/6MLZp4/B5SQptiqyFZvJJsXT7XUhkY0jlszi/r19gVxrtcoT93YF2VL8Wvj9UmDALa4o7ZQNrtzW5bqujAV7vz1EqwT/ITmV838aCMq0TZEQKzMdZTx3mOumSNwPEYle7ltPDXLYkBHiPWy0iHgJ1+qnmi3FIovH6s/yspQ+TyqR8vql+PQcxcXjoYMXv3QZc798BCpDS1CebksFb18FTd0q2p2etQUPePIKW11oGgPQd0JyQFNpVqk3kUtVego2vrYuTCovXpr8PZjUfjRbZKsoCIa4gasgTXivsglcf1CN4frO3yFf24RBbcHO3Qz8Q26JcuqQ42C1KrYE7Q6atTZy6RzS4Tg09Lyp1qCRCCSad9JkVWniyDfQm43QGLVC4uYPuimzAdMYeKnSw+wwYNgxgOMZH7S1Nsr1utzWt3bDcHldKB6ksLu5C61Oj1Q2L5D5zOwMoOnAE7CilqugXWrBFwggVyzh0eIKxo/MoKFqIpc/kPzMxUfLghYxBJn1hV5IqXRWPG/8Q17o7Dqk9lLI7mRQKGQwNT2D/tFZXL1xD3rmncVpbVIm3IPRPh8Gx4axtLSB7b2YYq/Qa2YUREuxezhs7A8VWE/84npI0yEKKjE5ajpV85koUWO88fPvedhYDRoZEw34vJiZmkChUsGDjT1R7Sn+Vkp0maBUNB+ly7sgwMrYhv8ux/ES6dQbw7BpPhxry25rK+gZf5DXw5gVMWLttIX3I7xFhtk6HHjtk69hZGIKOo0Obq8fobEJ1EolrC09ljH+3Il5vPm3f4kffusfhEx87NgcIpEIdne2Ran90ksvYmHhMZiSMtznhUnbRhNG7CYKaNWrmDt7GhanA9euXZPoFxejTooFZNmg6Gl8W5H4L04Zzp09I15233nrR8Jd4/fJxmtocBjxeAw+h0WamCNz0/CHgvi7v/4W8kXyWioKGlCr4ezpGZycG8Z771xFJErTYC2qDb5/Cu+NkTi8/HzhF39RlKpEDPjcafiZiCfQHxrE3NEjGLQboEcTu5Ew/uwb38bDTWY7qqUZY51wOl1iwry1uozRUBAnj83ISJvkaHJq6s02Zo4dw8bWtlxodWaLiAtsFhvSuQJMeiPMRj2CoYCcMRwZTkyPo1sty6j1w+s3xViXo2ef3yueWjSOju7v4aObdzAwMoT/+sv/AptLK+jshJG6excrRC6tVsnCpIpT0KhxN6IXjsHkCcBld0JtNgthXKxBOt1eckVvQtAbIypPSiHK86J6iNhygiCZrpww9Wxh2HQpSE9bMv+E9N7zemM542voga8SRSNWMx0KlOoiWuvWq4g/XhK+8sjUFG88qL/+Hjy5ioAAnDrtJeIwGMyCEDE6jbWJ42DWGyLTjFkjZ4pADnsMp8WM8f6gcCHLrRY2tsNik8BYN6PVImKe48fn8eD+Q4nioh+fzxeU84xGp+Qxcj3xJ0fN3Pu8EOq7XbgsFnnvmKZCIRvtI3hm8cJHioxk7bIWazQo12qKaIYtt1qDgD8gxuG0E+HHcf2Qk8X9OzA0II0jnyVBDMmiFXRcscygqMdg1EH1L3/3V7oMiHU53LLYPD4P0um0FAt64fChNboMm26JqOHx/WWsL4aRPcjg3Nlz+N1//s9FSstZaXg32oPVWhLJQ7if5l+cxwZDfgRHQjDYtYjEtmCyGLG9FYWqoxd0LJ/M4dJTFzE2QjlyViJCDkopVFCWYlfYK6OUplogiJnTU/R9RCaXQ7GRhdlNE0gPsrt5aJpa1EpN5NJ5ePrsGBoPyu0zuhtDvVLH3NFjqObKoigJDPnR0bdl7NJqV9HqVtBsqNCsmVAp0RelIHwvl19RPbJxkILXUWJURK3U0KDVaAlpOjRohtNlQuaggkQiC53BjJ2dBEwmjcQzVIo1OBwuDIwNyPMsZ2tw6HzS4NFyQgBcukuUqnjz76+IhF5iQAwGFBtldG0q9A0ExaGc5nWDA/1iG3H/owfIxLO49sF1lGsVaE0aaAwa+H1OzMxOolaqYn83JbdEzs7PXziHE2fnkM6kkEzm8Z0f3BW+GBstKfzixXLIrVS6d73EEdFA7tAjSDlE+Ob0RIQKt0iZkygjSFEksvMhb6vnvaVMH3u9Dv21FHm94n5NzlcP5TpEKASZULykREUmSFoP0ZIuS3kZP/vjZ9GsJ9ys3uZ5Mt7poRnCRag28NwXz+HUr81DrzaiEC3BEtLAP8V0gLA0Wjz05O4n/Cx+TzTD40CcULAGqT0r0HAp5Osui10XFwa+iAn3ZdRblSfjJOUJq9Cp1dCg/wsVszYbLF4aZZqRa1Ip9gaitQXx02rkWug74hP4XUv42qKQQhv1NqrlmhzALa7XeEbJBBO/JsULjYagDH/XcjxoYHElV0wj4zeVTi0XHo1BhcBgAIMVF05WvIgl0lha2cCHVz8UlU48kZLnw2ZEp1WDKh+bhDy3MXFmWjIPa7kyous7mDo6i0yhiI3ViDRVan0H9UYJaqYSlOq4cOECtnfCWFlZR63aRDZfgNvmgNWuwtypIVmnjx6ERVX42U++ihde+jn89T9+F7lyWXheNII0mwzwOm3iEH5wkJKDlEacimCAwqWeYWNvBP0E0eqhnIdrRRnxKT/4MYwBIUdLzcbUQMFDV7FfECWUVm64Zq0ax4/NCE/y/uKKGHAKz6o3LlRGI/RS64k9hMNHjieNfBXjWUEZemjw4bhQEFqxV1HCrsW2QraSSojUfKFEHKgOHhsdw//4x/8BFrsLW+tbkiBhtZrgpSrKaMDi4mO8d+W7iKwvCdG3rz+EYF9QuLFelwvRyB5OnT6FpeUlNEg8FNf5tmQdam0maYCmZ2clD/D6tWuIrm/ArGqjVq2LEfDM5CCmQk64XAGMHTkqjd03Xv8WLj51Dvfv38frP/wAR0+chM1ql/fIrNHg8rNncOnyBfzH//WrqDchMW6MauL0Iccs04l+zEx6MTczhavXFrARK8PudAmqtkYkdH8fgYAPr336U/jgx+/gypW3xaCTADw5VAP9Azh//iJmxvthbObENHshHEfXTIdxiCpyZXMHI0MDmBgZFFWlRafQZfZie/K+SOZkuy3IU19fH3703ofY3N1Fn8+HfDaHSDSK06dOi5EuTXb3dndhtRsQ9DjhMJslGuzWvUWUWw2Eef6Vi+IvxnOjPxTAmbNnJQibjdOjWzcRajZQ291D2GZGod2FwapMj7bXNlEOGtD8+EUYAv2w2hyKQzkvrb1UAWX9cB31EPHe77mOiY5zlH04suaESrzcSGMgj7anICcyyfVHYINCCE4fJPGjZ/bLz2GjQZ5dh2kLHa4BhbemaTdR3N2VdRocH0M7X0XzG+9BHz+AmiAAE0WM5DoGJUSb/ybJ69vbWxJ9JIR5WndYTMookbWwoSj8NVqFMsIRHGkjYyOjghBy7dN7jwiZx+WR+Bw2O6wznMDxmXCP0j1emWLwbGrBbbMKn5U1meNFxcBUI96YrGmx/T0RBfH9Yz0pVQk4MJibtVIrlg7DwwPyLMI7ezLCpoI0GAzK6+J4mB9PxEu8J0mv0erktfPtcjpsUP0v/+rLMungRmR3ef/BA1lQz1x+CmdOn8DS2qrML3lzWFxaQHgzDKPeIjlDF89fkKBQBiofJNOI7SdwkEyiVMjjxWcv4tnLl/B4eUNyglpUp5m1uPDSeTRaPNSraKuZdVfH+q0w1B0d3E4rBvp8aHUaQmgslquIbEYlYZ2WBIVyEZ4+Hzr6LiLbuxgY6pc0d4OpIzERrEeHES68BerNaonr4eIJ78agVxlg01nEs4oqldBQABubazBYjcimCtiJxRBNJ2G0WeB22SQ8uVArizOx2WzA8PAQJqamkIynEdmOiBKHjajA5K0mouEYtraiiMUO4HD7UCzUUau0MDQcQq3aQiy6D526i0DAhbGJYSmqbOgYN2AyWLCysgZPwAeXy4nF+8voqJWIlVI+j1q7hv6hkCCMKoMax88ew9j4kCTP7y5FsLywho3ldTloyJE5OT8txF02ST6fTxQwmzsx5EolFMoluFxUuxnhcDvxT29ew+LjLSlISrjzoRGpoi6UzEOdVm5nh+M4hQTei5/pQc9Kc8XzQhnzKa7pPTVLb+Mr45CfqAKVuIKmuO0rnkJKHI8YpPaMTuVrHarIeoeUFBQZxfz06PCw9/tJ93XYZCkjGqX5U5rJHszeM8LjmDA44sZn/tXHoFFZUMrV4JjtwjuYRkebekJs55jmibJMAfyEjJo7sKJb8ivoltiTtmBV9+GFiT+AtktOY89HTG6KHKmy0arj3tvvSP7g4OysGP8JiAiSs6u4G/sedvN3EX47jsGZPmi9armAmH0eabRbjbY0+byNshg2C1U0ciUZ7bAHZbFjAWKMmTS3GkVhxxulWs9mXAe1AbB6LDKWmSv7YIu08P+x9d4xkuf5ddirnHN1ha6u6hymw+SevHlvd++Ol4866iiRom3SfxCwKNq0IRkwJNiWKViABVggJRpiFMjj3h3Juw23eXZ3dndy6O7pnHNVdeVc1RWM9/lVzSxtDTCY1FNd4Rs+n/d54T+//jPMzDzG2bOnBGbnHq7SpwgtGfVw/EqHehbJp5+dRDjUg1NTZ2Gw2VFp1LF0Zxap6JGsL53OhEKpIGKMILt8rwsLi6tYWFqRy4yoQDx6hGqugNdePi3N3GEij/WNfTxz7VkwMSiRLcvzODt9TsYF77/zjqJMImeNOiWNHivrO094KEqhovAy+O/Kcu6MEduVVUck8aVCi2MBEl+JavNzIKLNookKKOF1aCFKJV7+/kAIWjZARYagd5ApBdnqoFRyGfLS49iG9h9tYnyn0OuMvKWBkHWlrHN+flyf9LYTbIFu8lqNjHnpq3b+4jX87j//52jyoi5XYbCYsTU7i8effwq90454OomVRw/RHexCt98n0UHkzu1ubUsg7/5+DOFwvxhJ8/MsVAvoGYjA5nRLLBJRhL3NHZSLRXS5XfA7reJ/mC2Sy6rFaH8Ap0f7oFbrERkehcFul7PA43bis+sfYXZxDZlSTS6jlYU19Pd244/++N/hL//Tn+HegwXoTZwquAVVGBodlYnF2794G11uK66cn4TW3oVcqSnhzV1eH3a2d/Hg0UNMTE7i5NgY7t74FI/X1rF+EIXOoEd3wA+vy4GjRArDQ2GcG+vFwsxjONweNHVanJ4cxN1Hy0imS+jpDePc9HnMzy/jsy8eoMgRfIEGlnVMTEyIMp0NRLlURKZQEiNQ3qJ0+R6j55bHC6fDiUqxiK2NdWg1TQR9XoQj/ZK7xzBjmkTzNVF5z+Ygk86IZQs5cA9v3cHjew9lFDtkM8PGoOJQEMuxKEx2C2LxBFQtNZK6Go6mh1F3ONFQqVHmHlcOBzl0yPsURF5ERu3zsX3GSUKH2IUoDawkFtB2RBD9zihdsXeQM1SKFcbaPS3yO7YOLO7NBpOoncuVsnAeeD8RJWqk03LOmLq8UKcryP3Jz6E/OpK7mkpcNoTki5pNVjzz3PNYXVnE0uKi3CWM5TrY35WiXmLFGNGm08t9xnGw1c7iSY8+yZNsSTA5X7vb2yXvI+k7fP2M8eM4kCNEcqx4h4inG5E3LQOelaxSjum7g34pemmoTJ4Z0bXZR3NiRNrV5RUeHwt6NlsGi0n2P5WhPKNeffUlif4ivWhhaRXFUlVBSF1OBIJ+6FRN8arM5YuCtBJ5JpJFs3D6uan+u1//hy2rje7NB4hGY7C7nAInihrQZkY0lkQsnkaox49wJKRUbC1mK+kFUuWHRcUOA0q3NnnYASF/l8zCaThGyTXHFA/n5sSZ9pmXryFTzktxMzgegcNhxY037iB1kMHQyLCQxlutYwSCXqBYh01PGa5P0DV6TrHD+I9//OewOaziHN0dCAmfpVBMoKUri3mZWOFrj6HWtaDXckSRB5oa1LMNJcfJZketxjDQI/SEuqS63t7Zxya7U7dBRnVWkt31aqj0KslPI7mXhx5HlolYTJza3SQ+Lm4iHsuhmKsieaQoGFweOzwBEnorYqDqcrng8fpQyGdhNxng8zgVeWqxAoNZUUMQmjUZLXKh60xa+IN+rKyu4oMPPpER6fBkGCcnR+AggdmobC7xgaH0+Pod6Gs6DA6O4iielIXHwo/fr6mi3LQbzZYWjxc3JfmegoNqo4jhUyEMjIXx3jsL+Nnrn0knwbmybM424bJj68ALgxC43B1tbyyleFE69w4PqsPFkpFgO/eKr6kTWK24zSvZiQr3kqhBRZA2pZhSPLaEv8WfbRNKKazE1JTFgvI1Hef6/xKm9fT5PI3g6fwdOSAKP0eB4hVvpRYMeg2e/QcX0f9cBCo7yY5aOHxJ1NQHglwpcSoKP41cJF7k3FDZBIssPwwagzwu4ek6o2uc05gO/RAVqtKIaLQRlydyfo4bqYixWmUEpJBOqVZsin+bwaLDo8N3cf/m+0iu5jH52gjKVcUoT+NwiP8W+SO8CJg1R5uFUjSLarEKk8sm3DbJM9RphW/G108nZqGPadXQmfQSIRLu74HX6ETr433sP97CrTu3cfrsaSEBJ5IZOdxi8SPhU4S7A3DSIwct8W/S6BuYvnwaQV838kmaWdZQTqfgtJlQrTdhsHnwcHYOa2u0YWmiLxzEyPCgPDbXxVHsCPXjJlx2K371h6/g1OQoZmdWsbgVxf2H88Kx7O/tx+DAIHyhEHYPDsSbho7ds4/nsbG5jvET45hdXFHMAeUSEkf6xMclAAAgAElEQVRZKQTbbf2TMV5HidhRx3c8tjqoFiM7xKdMFIwkumqFy8Nmg5MFkpz39w5hNPESMUlwuZKo0NZsCdFd8YuT8YGsGSU4V4r7tj0J95fCJzuWy0tsH8iJqdak6RCkmJcY0QPJt6Qfk0E69v/hd38H4xNTODyMolXJo5bLYn1xSUyYiZjw63lhpJMHmJo4IRcGR0WbW7vI5nNw2J0Idoegt+rRE/HDabPg1q2H+PC9j0WuzsvxMHaEbsrU9TpRU9HOg+NBduWtekOauAtnTyPU34dkMg6DziDy+YX5BSwvryDSP4ThsQkpoq89Oy2KyP/zX/9fcHZ50d/bJyT+rmAQyUQSaysr6O+LSMO1vbsvCBkvr/HxcdjMVuzuKCjCV77yCt768evIJqPCFYyVSugZHEKB7uE6jSQLECXLJePwu53w2mwSME2LnK21XdjtFkxdu4x33vsEH1y/gYnJKVycnpYilMV0KpWW+Ce6hQe7u7G5sYaxkSGhVfBiszicYjiajB+JQp2Tn1whh97+fpw/d07GksVSUeT/5LiNjQ0jn83C7fFIjBwv+0CoB+sry9he3YT18ACqTBrp7gB6J8fkGKP5a6lYRt6gwkzQhIxWjdoxzUKbOFZyt55QOpSxA03DhOypdFNtZbj8Xjz/lPB1+RohbT1RbHQWqIglyE1SzmTlbJRsTW4ADRWIOiWWTAo6FlousMVpFAvy0OagH6qjAkxv3cLFSK8UQkS+OILjcU4whlYswvmqVGRcR7+qo3gM2XxGwBbaJxEtZdFFBI6IJ1WELLoY38VJm8PpFKSb2b+842hUzrVNVSH3KceaPHtZoNEwlVMkFm6pVEaKKopwSrm87A02fMzHpaCHNkt8zxnNxL1PrhwTZbKFglAkBgb6JIqMgpDxiTFkciUp1JkKwP1oULfgtDDguoAKvdPo9ZXNifmuw0bnBQdUVydHWoTGGMxMK4OtHTrXsjDwSPdcKtVhNhvhD3iQySblIuYlc3ryJKanp7G8sIz3P/xAeFrsntkBnZ4aR+yQUTUtSTAPhYPCBaHf0Nretkh9Lzw3DW/QhfUHG9iYpc9JBesbO7J2RkcHMNwTQmxzFxW6TuvVeO2bX0NPbwTvfvgxZuYWMHpiCF6fF4fRPBoau8TQ2F1AMh2FzaVCaMSNcvUYtz+dQewwhR5rCEORUVhsViysLOHx/IKMCi5Pn0LA3yVVbDSVxHZ0X55LuVAQSTOhX852d9YPkCukcP7KCUQG+rCxeICZu/MoFStCkueBSCsFvUkHu9sIcS4+VqOnJySeG0eHWVj0ZowMD8i8emV5BUN9g7L+hfzoUMYWQiDXAEtrK9jgwZjJYWQ4jDMXxjA01CMFqtllx2E6iXgyLqoGv8kJp8aBtcU9zM2syCZhNl13d5c4bHOOvh9LYX5jV4rfSKQbXr8T56+eQl//EP7sT/4Gb7z5hWwqSrWlEGj7TMm8WaTmNZFH08GcnX/Hc0VGYG2SeoeALvwjKYYU1IkQKrsqkbnTZVjIvwpPipej2ErIyETh1gjiI6CWEqnyZesHcfOld5Wk0T9FD54S4v//qFZnPPPExLR9iYkqpx3EKmPbhgrdQ14889+cg77bCJvFAHcoiVLj4EnABQtIebJ0Wqg2kDkyo1nwyLixPYNSZPn1Kk73fA2Twa8iX8rLAdIpBETBKRJtxfOL1h78d3k1IhhQ4Gde9hyH3d9/D++//hMEI370Xgojvn0giK/WaoPWaJbDiPyscjwtyAvfT/INhBzKsaFWKxwGHhQawaVa0Dmt8jn6QwF0h7rRmklg571ZlAo5udT7hwZQKJZx/cYtzMwtCvGdzZPVTMmzBx7m1eWSmDo3DjO/z7EKjUIBLgpAdCZ8/PFNjI6PIZEp4P3rnwjXhkHA9Gca6O1GOEwStwpWuxXpZFoal9HRHlHdbh3EYPQ6EN9LwWNxwOfyimSeHkK89OZnZqUpY6hr/Cgul+nazgH2j7JS0BPBFn5WOyOQSJGSWCDwRJscr5RGT3zjnggqFO4exwREAHmgM8+MPkzskmkQSkNFegemUkUptBS7tL9faCnKQuW9FuqyVim+RLEk5OU2t5Bu7USAZWRDMUXb2JcoGEeYJsXPm8+Ho+OhiB//8nd+Eze+eCjLsJSKQa9Swd8ThsbqliKdlwrHOyZtC+++9SbuPXgEu4vkdDWsZiVGhPFIly+dgl6rxvrqhhQILHhTmTweL6+h3lTDZLbLWUUPRI73rHanfKYXpqcxODyMZqWETHRP4lWyubxw1D6+cUPuh0CwG8GeHljMdoyeGJfRzfIqPdii0qywcPrWt7+Dnc0NkebTO3FudlYQgps3b8u4m/5dfP/LpQpeePFlQUkeP7yPzfUlhHp70Nffh08/+QzzqxvQ2104OIjKSM9gsmBy4gRsRj30TcBtYahwAxMXJlAslfD+W++IcpCG0sK1UamEF3QYPRBLIo6Dn7n6DD54/11Mnz0pl+XKyirmVrYQz7CRKSqqPJ1eRtpMguCepYBj+vy0jLha6iacVhs+ePtdIWYfxmOwuVx47bWv4eKlS0IL2fzZ36GViGHf54Mt5Jf7jMaszHS1hL2Yj9iQYKXShBRZDRZZvDC+pF6VtUdAlWut7dsnBZKovZXiXfUla56nhdpTdF/pvBQkXomH6qgP2ZDxYFZGFap2oe3wB8BQr1qpKOenjXy1UgsTjw/hbapQqtUkMkysY7Q6JOMJeY8E0NjeQSqbkfuFxREnKPFYTM4sTnbIhWOoOL2vOE7sjAPpsZbLF5ArFORsY9NP0YdYbFDVbbUhkYjL+JFJJjwTS+WiIP4smikmy6TS2N7altDxsaFBCfj2+TyC1vFxeW5Q8EDuKGOapKFujxuNRg2G+nqFa8gkDPqudXf3SH5rMhqVYrXarInRKcVFfB9JvqdvKEezql/9/outnZVDCUg8eW5KyN6RSFAW4PLSjph3cWzGOTgjE4ZHBnFycko8bt5/9yPEY1FxQacXFruT6bOnMTExKjwBp90Ou9slVT+zhpLFAm7cv4WWFhgMD+DS2Yswa0wCSRKWW15clZDp/lA3nAYdjg730dsXwdWrl+VA++LeAyRyBYyMMUi1gNmFdcSTOWi0Brz61a8LX+kguguPvwWbWyMvkKTwcuYYPpsfd+8uYZOcKb0Kge4u8bno8fsR8AdE/UVCOhetw2nD/v4B1DqVVMx3bz+Q8d/Z6WHozVak4lXM3l+XKICJyRNyqO/s7sDTbYMzaIFeTy5FBXoqGOM5HFdaOC7oUC3WMTk1LsRMIiROJ8nsNSlEeFH29w9IJTz/eEHGpqMjI3CyKzOokUwdodoswht2Qmcxo1wtI3OQQ/moinLxWNASxlGRuMtFyHDMgQEGW6dkweZaTcysLmN7YxtddidOjI5KMCrDiLv7hvEnP/qZeKMpG02R4JJI3flBci+VWESUpM7gr53OXfZ5hy/FAkgpkjo8FT6G4mFCa4yyjLo6SFmtys2kXG5KwOmXxoRyYbaVZMd1OF02eLpcWJxfVZyC29waZQr098laXybIKx5gnZFle3TYJvQLQb7937WM8tFqMPncMAZfDMMWNsEbOUJDm0STVBaqb5v8VYVqWYNyxoRGngaPVPO0i9M2VEJF6VToFYyFXpX4Jo5RmT3p8SjQt6CGHfNM8alRiKy8aCXOoR19wXgPwtxfLLyLD37yOs5+5TSsvTbUC1WkoynUVBp4IkHU2ZFlGUtFNO1YUAkWCvSk6jjY8zwVYjZRFr1a4rIGp05g+8Embv3+30LfUotHDLkRdKA+d5ah3pu4de+xFMmjQwMIdfvQPzqKrb0t6D1G+Hu64VAbMXdnBstzj3HuzAm4PV3Q6h0iDvjxj38Gi8OOeDQqAer8vBlbMXxiRDg35Gh4u7zwBbvh8vih11uEuO9wmuB2uIQgznEdmx+Xxy0X2uHhHoMJkUumZX0z7P2zO4/w129+KM2K4sPGIl2Blfh+KIW7UnC1+eZPGFtfXiudtS3E9rZCtS8SlriZ2bk5GRuGIz50ebuwvLyjcO2+RBVUeITKeLhT/Eu+p6CZSuan2KK0BSGdIGyJg2pfjryglHGKVlE0ColeJ07Z//TXvoVfev68QhTWabC1FUUqkUGxVMNR+RinTp5GtVTE5MlxVIt5vPmLt1GpE5HvxvzjJSwvrSheYXqtGG4eHaXk+5KCsbm1hT0qk5tNeLt8sFjsOHv2jJDD17f3xKGfYdrBgFcMkh98cQsOvRr9gQCS+aygMTt7FExwKmAXqoHTYZIIoFqdvFY1RkZHsLy0LOowj9eL3khEshPX19ZlHaQzKUEY+PYwn5VFy3MvvIBLU2fw+o9fh8ntxOTEKE5ODKNRP0Y2ozT4HB3/xU/eQKZAl37Ft0xNTySbQxIUTkycgC/gwsbyGnoH+mSsxDiYbLGE/Sg92dIY7A3KYzLP89TJKbz70Q0YzDb0dnvEUmNhdQ2pEpWxbKSrgvISPWmwCTUp664/FJKzKNwfERsN8pepbC1UysgXS5KrRyEILUXOmy046fdhlpdyKCjUGIarU6WW19exErQjT/PiZh01LlpRt3ZAqzYPVQzclMmCsrCfnmdPkX7FgkfxFWkTZHm2t7mFChImnW572tBeu+0UkI5dDQnwdPuhjx1HtsqEQQ1vJAxroY6R2QM4G01kCzlBkZiBSooB9xRzH0PdQQEGHj6alb3AnGNSb2ihxHqD59/LL72MYLAb6+vrwn3aPziEw051tEE4jqwxorG4cKJ5542NjaK3rw8H+4dYXFqSz51+d2zoFf8uswJ2VGrY292VKKJzJ08inUziYG9fLGxYENHBnsBKhci/jqbFZkEm+RpZ2NEdIdjlkXgis80kRSwd6GnXwf1vd3J0HX/iySXcrUJB8jF9Hi9Uv/Wb32wtzSyLLcDZ6TNy8J2aGhe4cG19Gw4Pnd8tMprw+3wyKnznnQ9x87N7CPh9ePbaFah5uNcqYr5pspgw8/CheFVNnT+JQqGCleUN7O7tYXVnEy6/WypRbUkHi9GCQqmE23fvQK8zCl/AbrXDoFJjLBIQIztutLuLK0jk0gLdQmfEysq6xKYQJdnY3IfZaMTYxDgGBocU3lMpi0L5CNt7q3LZk0Pl93uhbZkwd3cFHqcTHrdHiijm6JFXxkqVM9zjtgno4NggXvulV7G9s4WVpVV43Da89+5nyOWOxd2aPl6Uco6NjiHY042f/vwncPrMoo7JpHI4efoENFyVdRW+9c3vSkjux598CrNDDVfQJDYTUNVkw6diWQTsAzBqbciVMtA2LWJsur2+gXQiJSNC8hSKtTKmn2dQpwupozSWZtYF2pw6PSYE5e2NHYWI22xhINKHgaERtFQa3J69D41NjeHxcVhNNhws7yJ5EMXSwiKuXr6EZ7/yVfzBn/4IX9y8IyiLcIxkHyvIEi8FLmBeGIR4xThUTEsVErAiM24r+NoyY3btOo642jE7SlFE/5Rim/QurmqinpNuvn0xdbg0JEPKU2mjYuQgOV1mOLvsWFvclVHI00Lrv8iI/9I4s+1kLyjCl+JQlEatjba3BP1hgKvNZcXU1wfhnbQhfLKCluFI0CXaOZSLGtQKetSzVqhbJHJSXdZhoindIOX9NLEcdJ3D2aHvyThICQxWCk5B/DqnoEj369KVsWOnQqzeUJAuIhlyEZPwalDho+t/h9X1O7j8K1eQzRWQ20ugwdBvh+JAzZE+vYukYCUqo9dBb1GQtmwiDZvNKsgKDUhNdjNGTkzAYXbjD//rf43926sI90UwPnZCFKnR3T2UMnGoUUemUINeb5KMvZNnTyGZK4oTfv24jFwmL8Xn1taWkHBJeKVq7Xvf/g4ePlQaBhK0mYtJKJ4F1OBoGKfOnUSdcVlWu4zy4/EMLCaPvHaaoaqbLXi9TkGLSMgvlxRpdU+4G3YXmxk9ivm8ILBdXjfWNvbwr/7Xfy+RGeyUxR6kfb0oeYhtFWu7oOHl14Yg2whB2/9KkgSUoFrhuaAFu9WCZy9fwtbGmij3xieG5WsezqyhTE6IFENtxddTcEuKQsn6bK9VaTSI6Lbz1xQ7FY43uYeYGKEEgPOnjBylQdErmXNsRgD8H7/3m5gYCkKrVWFxfgkbW1Hs7idg6wpA73SLQaPP5UIpn8DiwgJ6I7TXMGNuYV3SIoieUgXGMR8vfI5hQsFu2K024ey16LjudGNsYgz9/b1CaL9396G4dzPmrFTMoVgoiCEj47K/97WvorcniL2DfSRSCeHNMVSaj8uL+8RojzRee/tx+AIBdPkCcDrdGBoaxs1bt8UHixYAV69dE4VjdP9AxkZsXolkjU9O4bWXXsZ7P/sZNqKHGBobxjNXL6CQSWNrdxvnL1xAX6QXq8srkoF6lM7hR6//HVRag1jS8Gzn6zg1MYZlGmNqdUJmJwgQ6QnjYO9Q3MNNJp3Ew9x7NCPeUZOnTuLv3vlATE3Hxk+I0vPB3btixeO0O1A9bsqIsc6QdCJcqhamu32IMEEklZW6RYrlLidubm0iVigjms/K1IjB4GyoztOo2+nGR5kUxi9fxCeffybNq9NuRapeRulEBHmjFhWObQW5ahO8ZcZHdZHCkxU0q6NeUubVT4qutrj2yRqXQ7X9fzojRbrYtxjozuakM2rsdJ/t/SIo2XFdPLssTjt0JiasGGE0W+Ho6YEuVUDzx9dRPzgQ7iKBk1rjGCadQb6Oa97r9ogXFU29qSRkkgInZBzZdodC+Po3vol0MoPPv7gpQq10JiMFjF6rEUsNWjvw3i+Wy/B1eSRTkYbm+9ED4S5yz3Jtc2p1FD8S8QfPW4uZZ5cFHpcDpycncP/2PcSih0KnIIfLbDFJzM72/r5EVUV6e2Gx2eV+J7pIJJkcPV2TYdY6GQUTMWbTRdscm8spSDs5eeQy8qBns8ACjdQAj9MC1e/97q+3dne2BVoNh0LweFzQtvR4dH9epNxUuV28PA2TwYTPPv0Cc7MLcLhcAqdTzkg3W1WrgWtXLsPn9+L6xx9hdXUFg2eoDNSimq3KvLQrGECukEer1kR0J4lGrYl0JiGw5vzCAhx2l1zeoirSGXDtykX4uly4+2gO1PtNnjwBi1kvAbc8zAnp0ij7s5uP0VJR/VVv5yG1xMLB6dMjEGa+G0cyGjRKWjTzQGw1AZvVIcUjYdhCpSKdE+XUteMijlVVePx2yffa20lgfm4NR7GUHBx0Fx4c6kMunRWrCCa/czNRcl+nkZ9ejaaqDjdzDl0u6LVa2B0eRR6aO0RFnYbJXYPOdCwfoIok6ZoKXrsfxwkbZh+uycJLRrO0GkcumxYkkXyExFEKB0cxPPOVi9IF5DMFZBIZjJzqxcQzXiQPSAo0SQaXTeeCQ9WNaqWBz25+hkorC0vAjMjoMFYXd/HzP38HbpNNfHY4x17fPkCyAmRKVYlL4IWvIDTt+BLx8FEc2Dn2YmGgIFsstJQLSvlz26OqfenoGVxKJ/eOoShayOWoKKW6sJNtqHTyX0YAFGmuktatHCCQENDR0T4MjvTjF29+JKRcBUF/UrI8beDav5NRoVL5tP2MnhZcTwnMyjiHFTq5ASJ7rjfg7Xfh1C/1ontah8pxDs3jFqoFHeolLVRNOrUzhFWJVaFyS56/cG3U8pOonUMXwJUTvwZVizld/BrFwFeKU7l8xS1V1hHLThItiWyRjC22HaIqauebkV9l0eOzL95ArLyK0SuTSCWzcm6Sp8UDplFVFJxSaFBdaDbAYDEKjH60H5O1YXCYoDNo0OXyYKh3Aj/+3/4U82/cxOnTU9JhktB58swpOSyj+3t4ePs2Dg8PZCyi0RlgdftwEI0Kz+r69evCkzhKJiWkl6kGPOxInr4yfQ4P78/DF+xRmoVCEUNnhnDt2YuKTJw9uJbjBB68UawubWF3KwY9OZb1Fmr069JqYLNapJuMxaMyYrJaLRIJRrsRv8cjyi5yKj0+P95893N8/vl9xWuNXlZtTzipfdpmuR3isCKGaI9JOohsq83ZY5EqKJTiGB/wdYm/T3yXZHI7Xnvtq9iPJ/E3b7wt/CCuGX5tJwlAEUQIhqb8Ik7wHV5he620R5kypmyvO+4VEoWlcCO0ruKaVCwmeC4MREI4O9aPlcV5eV+Gwj3wuJyYX1mHKxTBCJWCYyPIZpJ482d/h5n793F2dEDI55/eXRb3d3W9Cp/DKhxSr88nuY7kUtGQ0dPlhs1uETFTIn6I1eUlfHHzLra29sTUMZVJIpdJw2a2CKfKQIK+TisiBTaqszOPcJTKwGSyP4nGojIvET2Et8stwdQsNM6ePSsjIqfbhZ2tXbmMOFXY3N2WyUiGTunRQ7nwfvC97+Pex59gYWMNTZ0ebrsVGlUd8VQWiXxBotvOn5xEOBAQN/H5Bbqvq8Rk9ZPP78DscODKpYuYffhAkNqA3y88K9p32MwmdLs8CHrd0hTz0lykmWuhIF5jb1//SJBWjsI5WiUxnNFCsaM0BoaGoG00sbOxCXWpjB+eGMCE2Yy9WAIHmRyarbooHOkortObsFUoY66UR7TZwtL2Ngq5Ar49Mog+ALtdflSNFHSswmi2YGdnRxok19XTuJeMCgpa16olHF6x1mn7EXIPdXwBO6RX5UBuo/RtG50nuYgdflcH022PD9uPqVi8/X/O0/YZyua9VVPSOky0bzCZYbbbYHd7YQkG0ThMovjnb8JSLIntC8dwRL14ltKHLpfNSiFHPhabCk6q+Dmnk1kR4r348sv4+JMbYqvBM2Fnd1fEIBzF8dnS+sjr9AjQQ9SUnwPvERbS3C8k8xMWsNqsYhpL8QxpMuSK9ff1ors7ILYcg/0D2FhdlyQV2kIQSc3mszIJgk4PfygkxRfPGnKzGfzNgp+NmYaNU6MhyPrg8IB4g+XLFSVjES0BqcjxonCI5zz3KPnuRElV/+J3fqPFJ9HH7sVpF0v6z67fxv27s5KU/vIrL4hp189//rZ0rSenJjE0PCzEymDQL4uVgau8IFiwHUQPxIK+K+ATjxxmGdEYcW9vF7c+vytS4pOTY/B0+aDRGXH33iwePZqRWTwvhG5/AJFIRIqprmCXeJms7+xjauqEEPLp5kqeSKMFLC2uYf8wKQc1L3+SOkeGhjF97Sy6utXw+nTI58tIHlawu3QEVYOHp06yh6SgoKt3tSYGiN6QHZVqQRbF7Owilh5vQQu6RFsFeu8dUOI4SIZnu8Iu2+l24vy5UzI6JQ+E5pQ9vQGRDJPE2zfQB7PNKrymtb05aB3HMDubopIkMnS0l0Uz44DP0ger3onHS4vQa4xi4Pfxxx9hiRC7Wi+XFPk1I1NDuPL8BVlEhGLZWVm9ZhzEVqQo49dsbhzA7nAj4OzC/uqGODn3nhxBVySEZC6J+dtzqGc1yCULyBwlZfy+s3+EmtaAhoadSFUhprODfmLuqWw+XhbMg1I8s9SijnlaaFG+Tr+gzuZWSxHaQZ2UGJJjZHNpRTEjqFlTirovb27hLLW5WpKl2B5BUk3S4/fA5bZhdfMAZdoNtD21nsz+nuJESj/WMUptG5cqHC3lsOkUWsrITnnayqWnxGDodBr0nvSj94IXKisvYJ1CvqcDeLsAFK8ZYj5SmNKCQpFac0Qi5pn1BqZHv4uAYxI12nNwjFUrK0R8IltPlG8sCtjlHsvm5hol8ZkIFYstolA0ZIwfHCDYF8St+x8g1TrE2JWTknlYL7PAUkmHJnFGLSW+xWQ1irqQhR8LMZ5YhOMHhgeQXyjiF3/wN9h9uIirVy7iwvRZycGjlH76wjk56Blx8/mNW3IJT506JX509x88kPis9Y0NGT3ygFpYXhXfHJfbAb26hZcun0c2m0PsMA2HzQW2wbQTGT0zKjYTfH83NnaEs0UC8/0Hj5BNFyTKgkUKXz/tFPgekdzKbpKFDM0ByYWkYIamgGaTTkJoyYkwGM3IlxtY24wKFUFCvNuoVqcC/3vFPMce7XXRUbWKuS4d2yV+RDEvlRB2pwPjAxF879Vnxdjwi9uPEc3kcRCPyQVM2f0TJ3jx0VIaBJpbcs1T0dZpNr78HNiosKjuFHVEJyQEWPadwsvqrFlyPfr7uuGxKSOq7p6QhCb3hXtQrjYEGdzd2ULq6Aip1BEePHggnJ3LF69BDfqk2eEIdkGjU4mlyEA4Ap/LDXXjWKgFtIXhePfu3buIxg6EW5JM53BIa49aTfLlKMcPd3kEMdMRuWJuXHcQ3aEe3Lt9B1tbu9JssUEnf4XIFRGr5FFM/LR4lnL78fPnuI98mkwqibGREblHKHTi2I7n2sLSEq5euYRyNoeVx3OoqdRY2D1EwOtGs1aVsbjKZEA+k8FwJITLF87jo/c+kKa3tz8iittcpQaLswuPHy8J8Zp1Ci/Jx8sr0BjMgmJ0Oe24cPqM5B9mDvdgM+pknLh5uAe93Q6H04PDo5ScreR/sUEimmxgk2DSw6VS4wddXWjs7ePt3V1ssGWiitxI0ZMbqd19DOs0OOfxoicQRN5sxkoqib1SHiGNCl6DEXMk/BfyMlZng8ZL+tSFU3icTeBOIiZmxdQsE1mQBrgtyhEOK49YKcAIeDBYul1EPSm2FE6XcAXbaJXCn21zvTrALjPD2oppfp3Y9EiTqzyexCuyGKF5NVNZbDbYPG6YPB44u3tQ3T5E46fXMWB3YHAwIiai1Vpd3Oppjszcwb7eiOxt7mfyltkEE7SYvjgtod+PFxaRzuVRqVXkbKyR20vHe47xdRq4aRir1iCXzyoNK9Xe6aTwuQj+ELQh0qTQO+qCvDYbxxgbG8NAf580tWwMHWYrBgcGJHfy44+vY3l5VdAzGv4y55T7lWueoA+xhIFIrwAnpKtl0inJuTx5ehJ37s3K2JmFIo3M+T6zuONe51ifohE+TyoPVb/5g6+3rj1zBU63Q96Q7a196FQmCeSk58bP33hLJHEX7+UAACAASURBVJQDAwPyZHt7+7CxsSHqEH4OJI0f7G0LlN/d0y3F2dDIkFSr/NCT2bhsyHI1L9Ey5y5Oorc7jGz2GLdu38f9WzOoV1pwONxyqNFjJEsn2fUNDI+NwGSzSZxCIBASAjkPz95IL/K5DDTNGkaGejE6OihE3TIPo/4QTkyNSOdJXtOje0u4/cWcFCt2p014DzyEBwb74HBZsbK+hs2dXdy/+wCFbAGTE1Po6x1ALMbZskqqa/p20OTMarMJN4MfEH12vvvL30Mw0IX333kL66vL6OvvQW9fWJQORDBMDiO6Q/1QNdTIHsdQV5Wwf7gFs0WDRlWL7H4Dyb08YtE4jBYjSoU6PK4u4R3MPZ6Ty5bE1lAkIOni3OzOLhta9RZi+ym54Nn7Bhgo7GrhcPcAViKDejWCPV7pMskHS6fy6HWHcO7kGLKJFB48XJf3n8UsFT4PHz3E2n4UVa0FlRILLcXPqkMe71xU/H5EEqR4aie+d0J7eVlI4dHZzDR7kyw3ha/CwoafLy8BSo2f+AeJh49SFHWKMsUAlZ4vdbRk7KMYndoMGgTcDqQrxzIi6CBhXBN/7/+3n3DH0kGI+18Klhb1YNtnpXOKCAWZRRT/TQxW6S+jRmDIDf8pJ7QOrShoFEWZSjaiEKwVgZgAZwyc5uVIXg0rWHrPBD29mBr6GtRNoxDk6evSmS4pqB5QpXKNmZJifKcUl/tbm8il03IgsdAhore2tIi+wX4MjA5heXMOaSRw+huXhDBNhLNSqkgshLj709RQLBzU0Jv00NIBnkacejPsBT023l7Eyp15nJxkfuYlHOxs4tGDGUGCfEEPDvaOkMkVxZCT6CvHWWdOn5ZGKxaLYmlpSUYuD+cWxNw04PcIv+v7X3tORCY/f+s6mrW6kMd/67d/A92RoKBrRDE2N/dw794MHtx/KHYsJJqz4LIYGfNERWdN8kKpSPQFukVEQI7W9t4+WqI65Qi6LAHsHfKuRqWD0WRDvlRDmmdP20ZDHPi/xJfqrDUFgWx7wT3htbBQ5oMqxZY4+FNtaDTi1NQk/tEvfw1+hxW5mhZL63v4o//0R0K4Fc8cLuO2uEGSDdq8OyLSIrcXxOtppA47X7Ft0OhlxMB/l+fWDsEm2saii5ceVbksHv/Z7/42nrlyTi5Arj8unkQ8KcbS27tbUGvIS1NjbXUDqaMExscnMH3pinj9uLxOBEJUb+slxWJ+Zg7z9x5AXS3AbNTC5/NifecAn999JCaP/FzYmQ/292F0cACZZEJGNfy+5LG01Fq5OIeH+1AqFrC7uSl2N1U6hkfjWFjbRqnWkHtj+sJ5CSdnRBkjcnipZTJpeW/pnXhicAgGjkLX1pDO5aTg5vvNy+2dN9+We6WqNSBbq6NcLIhyrVIti2Elx6pfe+Ul/PAf/Qr+6g/+A/YPDgTF2tzcRKCHiR8GbO0cYCzgQTGbRrxUx1Y8LsbXvFNsFjtcbg96BwZQyyYQcFhwf2YGu0cJ1Fs64elQSFIqZiXphN55XKvkHNtNZvyPp6eg24vi3coxPOcncGJiBMl4DgeHB2LKepTKolgowaNq4EwwCFejDmOtKmu61+FEsVbDezvbWCsWcGzUA1TbOezIVYtYr+aBcEDC3Skh4gSG4/m2V4tSDPGngJ8d9J5Ln3+heBqyVVNI3Yr3YmeELgAYG8K2IlY53JSEAwXUamfIts9JaU9rVcnz1jqsQlVhxJM1FIKty4/j3UPo3vgM+lxRpjBUH3OtsQZkc0T+NFXKbKDcTht8ni4xHXW7nOgJh+UsYL0RS6QFpbNJ3qAacYIoLWZDGmVsyEbf5bDL85ZCqnYsZx7vdbbvx3VG/6lFqcpznmgSJwY06Q36/Urj5HAI55I+h6Q/Efmem1+QnzpysJj8kE4hm03L+jp7+hTC3UFBWYnu83EnpsZw++48CqWKoLW0sOKeIarN/capUy6dQYNmx2YTVP/mX/x2i6GXpXJJCh9Kl4mWUFlEXhDnq1QXMhF9fmFJktBJYiXq9OH1j7G3tSMjMo7ahkeG0BPpxfkLF4XR/9777+LwcBtGow4DYyFc++olgflqFUgALVGJ3eVDJHf5grQ4JpEum5NNaHc4cfHyJZGdLm9syAthsdTf3yc8Fs1xBd9/9QVcvHoG+i4XtuZXMDc7L1Ct3U6/p6bwQ+7fXUSpUBMCPQ+0VCqJWCImxSMd2ze3tyW/cLB/BMFAUN5E+mDl80XpiljU0SeJECajLGZmZ+Ui/u73viu2ET/96Y+RL8Rx+epZQdNYoZ8YHUKllkatacCZqStYXpxDoZIRxcNRLIEuvwMjY0PIZys42GEszjHMVrP8eXNlF0sLy1Kd01BteKxP0IlCMQ+frwuhniAe3VvA0uKGdKLHtQoGTvnh7DLIQpq4MimeYNH9OPpP9AoScO+tBzAd63D1zCmsbW9iO55FMpYXfheRx+kr0+gZGMaPfvIuPqOzcYfc+4THohRBvOBYRCgeLW2YuR37oEQ/KKMP2g4IasOipJ0Bx8+Xqq1cNqUQlUVxrHi9dBCtzq9c+DKGETNTJVaH8LnPZsGQvwuxXAG7dCcn50XS5RXivcIvbrW5XSwGlZgKReHVPow6BV3b06hd3j0dfyoyNKVUY4aWxQDvgA32XjNMLppYKo6/9KYSQE+4EsprkLFUg0iW4n8mxaFbB68rjD7nZWgaSl6kBB+3uQ/8DHgQVIsF5VAykmipwsHuNrY3N2HUGoW3yKgadm5HiRiSuSPYnFYkUodQudTwDYbQc6IPBpcJLo8TtUZNvpZWDgRH6Pxs1BglbHbv/i6O55Pw6q0CmTMqIuTzI3EUFfNQu8uGo3QW9+7O41DUNIzu0OH89HkZLdKQkuuQB+TCwgJWt3fR5XHhxFg/QgEXAj43/vKv38T6dgwOiwn/+Nd+gFdeew7HzZrwmmhJsLi8LShD4igmxGyGzVdyRUQCEUQpr/fY5THDkYjwObj387kccrkyCjRkNVBYAaTSNOGtKMrWRgNWqwtutw8b25uoVmqCuPKyIVlVKbCUz6Tzo2P6KKNvxiDJsmxBo6OdglJQS5xPvY5vf/c7uHLxHEy6FgLhoPCd/vAP/lQIzuIoLWNexY5E+GFSyFHccKyoS5WIQynkWEAR9VHc6IncKcWdqETbjtXs/OUx6zXZMzRl/NUffgMOu1ku++RRWnz59g4Okc1kYLKzYNNIpqnFZENfpE+aJvI7uZeGRgbFMobvFcnoJH83myqkjxLyOfAspiUBRzA9wYDwWnu6A0KaX1pexX40IRMAnjk2q1lGQRenL8BqNgCNCp6/dlEI91XGm5RL2Ng9RDxXRjxbwhIJ3uFuyaZcWtuEy+3EpXNnYTIZYDaaMXPvgRCeqeYiojN1cgrdPh/ef/c9iViydXlRqNaRYNQOfZfaJGhNKSfo/uWvvIR/9rv/FP/Pv/v3uHX3HvIlkrZVuHrtClRaPW5+egOO4wLCQT+yTSBbU5AZFh6MbyJabXG4hXO1v72BJFELhwtubwCpeBTH1TJsVpOMjgxiH9RCIp3CV7sj+I7Fiv+8vorHbhcmx8YQ3d8XgRGtjywmE0amJkVQ5nR7SWBBKraB0lEK8ZUtBMtVhI1GJCpFcU2vqVooajUo69TINus4shrw6LiMDM8Urt22OJDtgeJPyuQNxSleyi9Bs5hA0HabliPx6biRwIeYlXYaU2V+rqRryAMoDahyDvMvFTuHzvhbJcrYJrRWC3QWC3z9/bBHwjC7XCgursP72QzqcXKUFBEZC5WxkWH84Ie/glr1GL/4xXsSodfldkqKAblt3/rWt/GjH/01SswEZOGs1UnxYqa1Q7MhhHLWFXqtHo9mZwW8YZHM4o1uCelURpouUVlrNfB6PYhRtWyixQO9LPNCUictg7w8NjgELyjCEJPsWl34Wxa7VZwTNja3BJ0iWkhuGM8Mi4l0BZL743LGDw8PIhwO4b0PbkgCAEfS3MNsTDrqbgEX0IJeRF4tqH70B7/fImn2o08/Q75QRm9PRFLPeZlmshyxlbG7fyCwML/Z0EC/KDJowsbsMsL43CQXL56X+WhPb58UKXfv3sbe/j5GhgbwwrMXMDbeh9ntJWwf7MgbxYKL5MjsXg2J7ayoBnZ396Vz15t1uHhhWrKKZh7PI55ICTeIcudQKCBQoN2kl27MYjNCa9CLCjGeyItfFAmhrUYRkxNj8rUcBbKAY5AloeV0LiO8LL4eojr0+Qh3R6RrL5UKUg3zUCDszTBRVth8LY8fLwhhmrwmjlHJOThxagQXLk3KJiapl6TJWjWPYrGK8Ymr2CUykU1gYX4ONVbWPd0YGOxBqVLA7m4SRo1ZIElyMLjZOPpjfAkJ1C9+5RmMT47ix3/1NyJOoEKimCvKSIcKFY4lTUY1xi/2YPB0GGaHCSoDx0MVJA5TUlmTENqMqWBsGbC/d4BilUaxLczcXETvQA+ee/kKlpf2kUkUsR8tYG51S1LrlfBvpcdm0coFJ0pErRLcKR2PXB5KpA6RCLlA+O90nWxzYOhrJkouyl+rzMHkAd9UZt5EcDrB021vK1GJCVlUKbSksmkXeUYVMBIOwdsdwq5sik3Fc6odYC6XqiT7tO0hBFXvkN+foljKGfU0xLdTWMrokArFJ9Ie5XnrjVo4AyY4+8wA7WZ4kKkBu8csHnH0ihN/oUYLtfIxarmKHGCubjegOUapkIVLH4HPNAyjwQF1HXJhsTggupct7wuvppSh35ZGIh7sTrv4ypSYYVkqwaIzQWekNxVdwhuyN7LZjIz7jit1WLx2+MNemO1mmMx6IbTbnVa4fV14/P4DpBb3RCXjMjiQyZZgd5qhNdYQ6OrCSHc/3nz/Y3gDQQSDAfEZ4mfMIoyET/Jn6KvHGAoqZOkJRAn+5iapBOPoDwWh1nBtqDC3tCqjlckToxg/OYWeoSG5rEMBBx7ev4879x5i/yAJn9sntwUNGp997ln09oSRzxXxxptvolLK42uvvgCXw4GVtS0sra2iUCiLInFrb1/8cE5NnRI+jYQS2+3o8gdAS1Wfvwd37t5GLpcVro4kCXTWafsi6cQ5PS28uBaVRkEZ8XG0r5MCWsaHxzX4/R6cOT0Ji9mAYDggqM5f/fnPpdCT/DNxe2zJuIBrkkWJsj/ot1ZXon1IsFdrJRKJZxmLKqUBUEY/9DsTkUnbZ47Kz3IpJ0Kk7h76T7ll3KbVGqR7PmTUViYt+9JiNUnnX69xLbLJ0aFZa4gCiz+IzPPc5X7i1zNKhEWnkz4/RLzo9ed0ijiHqiuOmhk5s72/J3wiSvOP65Tix0USz0uIJpzdfr8gWiSQ8xIc6gnCazXhwplTGJ2YRPEY+PSzO/jwxqcSAE7+0/S5sxLPNjw8jOWVJezv7wupmdwep9WOve1NHB7uiw3C5w/msb69i3w6Cb/HLcXLs88+h7NnTmH15sdS0I1evYbnvvIC/u3//m9w7+59eT+///3vIsRYnaUlJGJHqDDiRduEWadBpljF4uY2ylT46nVSpLi8AXRHekWARMuAhlqD4ROT8n4cV0qoZI7E9oRoKS0iKsUy/ttwBBNWC/5wbw+N/j4Z3W9ubIs6n8gJc/q6gz7JuxscGsL6+iqcDgMiwxFotEb0HGYRvzeLu7UqEpksNNUK+l0OBF12OO1OPEgn8W4li5wGqFIU0y6KpPYR7yzmnrYh9TbfkGIGETS1c2eF4vGEkvUlony7+ehIRpQsCX6tMlIUPEyaQaVRlWZB/o5G4CYYrHbYhvthCYVgsFlhPEhi8PE+9IzDKZZF0f8rP/g+Ll+5IgXV49kF3L51B9GDfZmC0RHgm9/5Nh48nMGnn36KgM8r42NyxRnJxPeOQjgqmL/69a8LsvX2O29JagOnKaxR2BQQ/RSTU3Ji7XaxauJ+od8dEffOXuZ9kqLZcJFCHj0mxifEgHx3e1usyE6dPiWTKhrY8q7nCJBcVyYr8C5nw8KpFt+MK1cuydeR1kSEXhGrNAW5FGW6mH43FUoDE9WZKvLZ63/ciibimFtZQzKTF1MwWiLMLyxL18VxBjObnF43tje3MDoyhN5wRF7g+sqaXJ60f2AXODFxUroiSoaDoYB0UGajCcVCCrlyCoeZA+TyKUlAP3fxDKrVJh5+voHV5T0pgkhuDXR5odOpRAnDhU0u18raJmLRIxSrFYFVg90+GM1EMVqIHySRzxSxt3eAg4M4HFS0DIQRCXdJB0SUzqAz48rVy0LKp8kckSKTySJBlKNjozhzakp4NfR2ETj+KCkkuPn5VVz/+DPEYnR6t2JorB+lfE1GfRxr9NJCYTAsBNHevgB8YZ9igIkmvA5aK6ThddLjy4xsLiNOyPw3g1mDdDoPq92P6N4h6mUlu2t9aw+lUlU6u4lTI5g6M4UHtx7iiM7ZlWMkEyk59NkFvvjqs7j67LR0NGuJBbj6jMgVivKhs7jIZLJIHmWwcWcb9SwweXpciKCxVBwqM9EkHbxOL+wWG+598VhsKFY2YtiOF1Ao55UsQA6oFd2fotajCo4kR15CLIDaRkSKPRG7cXbqOmX0IkT4tpWAeOcpMC6JttzA5K88gY06cENbYUirCyWCRPHi4n5nksDUxDi++61fwkE0joeP5rC0uizPi12uXJ5yIrRzF8Vepq2ZfMJDUMaCcpDwObTVN4oCTXHnFlJ5h7zf7u74Omhm2jccQENTRl1fR13dgNZAuF1B54w6J8x6uxTC+WxeIGOHyy5O5+KPRlSuTOsGM8w6EjwV9+BqvYx0dQPVWhn59LGgRySZko8kHDkNZJTLGCUq98jp4UFTLJSFA0aV3vMvvYKeQA9+/h//AvVUARMnBmDQ0KxXj4GxYcS29wSlZRYmA8V5wLC494accvmvPd5GrtqSoHGjQYu5+WVR0dDEj9Jrfm5Ekdl08DD78MMPxDSUIxeuhXqlAovRKJfW0IkhDPV14/kXrqGm1qHc0ooT+ebSDFJHMdy59wBBtx9ffeElOdQ51nF3+STc+Nad+8ilc/jH/+DreOGZMyhWjvGTNz7C3Zk5RCK92NuLy6V8ZmIcfaEeVJstUTkvr6yIr1Wwrx9be1GReWfTVHiR46HAAMqFovCuOjloHWRLuk+OCmXvtjFOqc5aSuMgPnEQMQ7pBy6XQwrklcU9UZ91lF1EM7luFZS2HQTNMTk5cpJBqXBE+RmKNYpkohGBUAn3RBkVttHjRh2VcgFVqnSZWuB3wWrTSRHArD8WXGxSFNd5Xrhc/yqhF3AswkaYn5+IVCQrMCV+iESqeGkYtRqMRsLweTyiIOPFvbsfRTxbQDJXkNEYuX1ECNiwWe12KbTYnGbTSYR8HnQ5XWJi6+L3yxfEM21zfQOFfAovX7oAK9FKMzMqY0gXioDJLPE2pyfGkE2mcFwuS9GukszEEvb3D3H79l1RMX7z66+J0e386rZ4XA10B+S5ipqN6FbiSGyDiHqcOX8W3/nB9/Gv/uf/RUbtVKGHe3vFfJveTPlsRpDdGEnUrSayqQxWdnYRy+VhMJlkGZy7cAk6vRX37j8QQ2c2N0arU2KAZP/Wy1AfV4UTuLu3j1T8CP/yzBkEVBp85HIgblBjbWlFRsi8t6i6ZqHQG+4RQ81kOincJF/AgdGTfcgf5TGdVcv+WvJ7UNVoUSzkJS3CZTQLxWAnkcA+GtjOJsQwVjIzOmR4ok3CgVUKIsX9nSh7u+iXZdS2bWiPtNtHn9wZnRFkp1Aj2iznfXsqIEWWTARIB6HvmyL2IezLQotnlLo/BPj9wtWy7yZgefcuLk2NS9FNYd3oyLAgRLTRuHfnrmLuqdNLCDnNaIlKvf3220hns4K6U9Vs0DPkXiccPL7WSqWGa88/h2K+iJmH9xVPKu4jo0EU19l8SZoNjiRHBgYkL5aKQwqEVFqVKBR5pnaUwVy/HMOLOSqbWo0K/b0RqQX4/j77/POCMq+urWJlaRlqlRbhbmYjW7G+FxMg5tLlC+KftbcfE86fEvheF5NpMfwWSwii4gpdxsT4pO1P32xREbi4sYGfvvEuHswutFOtHVIpkj/CWrZ/cEDGg7wQ+EbVSjXEY4cI94ale2bxVKuQyNeE3e4Up/giPQp0DSkiOMt3dZHfU0Uyk5SQ5GKphb2dnBRnE2MROGx2HG0nxZdIo9FjbXVTCj8ZkTWPRZFwXAMsdqqp6oK2VctN5JNF8ZKZPncOLzx/GRpNA/fu3sX8/AZ8nhBOnBiXQ2NldVnGkqFQWJ4vxx9UFzAPjp0LeV28uFiZsui6ceOmdH4vvHIN0NawsrqCekWN6H5KRjM8sLkops+fQd9ID+LJKFo14NJzL8Pn8WFr/iFOjo9je2cHS6urWF3fQr3VEAWFyWKH2x3E/Tt3sb97KKaWIyPDooTgih6dHJSxyfrCJrKZPPI0h2PIbbOB3t4QLjxzWgqMqdOnUVLnEIvvopgvo2fALUqgcrWGdCoFbU4Hdd2M0+dPY2drC0eZOKxdFgSCPYitpZFLZMQfZ3ZmCXuxHArHavlenVGbdOXtTcvLiHJ6VurKRlSuKmUMRhI4s/CosqHHlVJsyeiQhY2QWFoyspVRn1ohy7MLF9J7exTJMamoEmX80naJJxG/XofZqEO1nOfVhXDfAHJy4VSV0HGiWu3xTQeLa9M4vzwJfMLVUoSGbVWlgskJiiPcsS8VWHwdvDTpTTY+3I9UdFeUqS2dCk11A8c6xkXpEXINway2iAqKTuIszqhstTrsyBbzWFtbQ7GUhdltQ01Tl8OLRHY+hsHKgwAQ63FoRRDBMFYebFTD8pAmP4GUa46yjqt11ErHst+ENK0z4NWvfxNOow1/82//CEGLA6P0mkslxKjP6nLj+ocfoqfHg+9951sSykokTOswYn3zAOpSReTMmwdxDA3147iURbfXC71ayRGLpou4P78unzejKthNppJHSB/FFZQinZPP+Td+6zfwje98HfH9HVgYYG2yYzeaxI1PbuDx7CNRHHH88OLFK/B3+ZBMZcW7be9wHyfGRsQjh2bFz1w+iXPnJuXP771/C4vbMWzu7CFbKAvqpW3W8cNf/ja+/d3vCaH+5p07SBfL2E9kRPVFfgVzSskpIqLFsWCLY8T2+Ljj79bhoihjl/a8XO6y9viEcUVUHlIcQjpy41hG1bwDbA4HGg29nBeiXkRLCd5lodXmfkkxrzdIMaqM3PkrVYSddddpZCjQ5ridJo6MD2G0Tgm1Slm+d6NZg91iFKSZxQ4vI6LZROnZLFitdhQL7N4JcmjFhocXDsVK/DN9h9jkuWxWzMzNwGUx4/zkuBCUF5bX0Dc4IKbLNSKANhcyeZpS1+GzqbG7d4i1zW3hZFH84A8EZeSXSyZlrENfpKG+CC6dP4OHj5Ywt7qKH37v69DWqvjr138KtVYn70GuWsVOIgWv24e+npAQy8u5DC5Pn0OXL4jHiwtY39xCulCC1WSAQa1GrlySQm2orw+9/i4xrFzZ2pYCgFOJoaFBjI+P4bkXX4C/y4v/6b//PcmqowqMo9FvfPvb+OY3fgn3b36OWGwfI6MD8FNh2ITQYB7OzWPq3FlB4qhUu/7hJ3DbjaKwrdd0OEgksbV/IE25NxBAf48fsb0DGS12dbnxqw47IuU6/sPWDtaMDUR6Qshm87ImyHcmskhF7nGtLtMI3j2DI2E4nSYk1vfwG+FRPN7awvVyATWtXmLqnF6PmMoaSR0J+vH53CyWYwdKFqPCsIKCg7NAZ8SqYijdAeFlviCNbttnVBAtJUlEGU+3vUmZRCC0wrbqW2x5noTQtm1w2gc8C7P2ZIGFlsZogN5mhaG/B41AF8xdPnjXD3D8s0/hpGLPapU1wjOQvmFsCtwOJ8ZPjMk5TpEc8wiJyJM6wTEdlcRiISTIrxpej0deVSKdkWJmeGgIKhafrAE0WugYrZPNY/8wir7+EF596QUYNTrcuP6peLxFImGU6k2Uad6sM0hjT9Q0X6ThKf+sk71lJAWk2RD3Ad4lr7z6Kl575VU8uH8fD+7eF6756YkBQRMfruxKhNH09Dlc/+hTKfrJL+tMb3Z39wR4onUKzwL+DAWCkvms+tv/+/dbL7/2Iu7NzOP1n76J8EA/jpsq6S4KuTzW11ckBsHpdGD3YE+UiWfOnMTGyrpkDT7/yguwmy3iq7K/c4CDWFLgalaQU+cmkc5ncOOT++jtduPX/8l30dsfxFEqqoQf6w1YWFiSQqIn1I1wKIKD7UOoqiqYTU789MdvixHoiy8/j6GJXuyQrHnjEY7iKeh0LYR7PRgc6UOt3ESjrITCZjI06CwLXMug6aX5Ndy/e186cL4J5NUQJidaRxNOnVqDVCIhxVywJyz8su5AQLph/qR0vKlrIHq0i+hBDHvbUWyt7UuXde7cGfSGQ+LjI49fLmOwbwhXvvIyDrbWsf14FmabGfOra7h+8y6sXpL4Guj1R3DhwhWk8ryoUiJA8Ie8GBruQSqeQiFxDKPWJJA9jV9jsZQcsDyMVS0NJi8Po6Wr4saHdwWaJmH1mMR2NDE4HpaAXo/bjpHBfmhVOiSjZWjVJnzx+U1FsWW1IZMp4cGtOdmsLKD1BosYl956tCwu0MKnlIpF6bo75EjJPeTz6PCY2gHK7JwFqSLvRMaH7NiVUaLi80KTRnLwuLn4e5LNFfSII0JuaSVYut62f1DCpOX7iKKvDqtJh4DHIagmNEZsHyTk7/PFvEC97N2fHAgduKL9q6JA7IwPO9EU7NiUzk8KLVGdtQ0iOe6kaqztY+Wmz5rHiaOdLTHPa9CioFnD4NQwgpEQgo6AOFAzJqpVP0apWpNDen5mHvViBY1GDVOnJlHRHGOreIi8tiyKUZPdCBjoeaVXPK6E/6YS3yqdmsaGWjkI2HHRS4qcAhJSW7WGFJp0mG6UlTyzq8+/CLvGjMMbj8VElBymVDKFZDKP4ZGwjO8313awPeiB5gAAIABJREFUvkV35iy6/F1SBJzwO+AwqnF/dRcw6XH+5ChCTo5pLCLjXtzYw+cPVkQVRbHL2bOnsba2ioX5WQR7gkIZ8DocuPDsswgODOC4UsD60mOsr+9h9zCFtdUlJOJHcuAGPR5YNYy4UTLWQt0BzM7NwOlyYbi/F/6gBycnh+C2GqTIyWaKePOjO9iMJhUbBJUaF86cxDNXL6NQquL2vftw+oL46Is72Ism5fKg1xNVwSy0iAaR/KZpKSgmTQ4FaZUfSoHUzuN9YparYNLiCSHIH32NKNXmGKDRVENtsOAoeSSXiAL5KlwsGRm0TXa5otgY8QJnZ8sFLvysti2IJBuIQakyQucYUcblrQaKxZxcAlSgkrN37eozUKOCtdVF5CVPTyt+PeSn0COIxQhHutxPGaKpLXJKFRd/clLpFzU1MkopqggWStmUcFdypZLk1p0YH8fi4jwaGj1MXSE0VBr0eeww64EHW3viuk0eDEfFvDSozOLnfSrUjR6VGpV4Al1eDzz9Ydi9LjTo6E3bk2oNX9y8jexxHcVWC/F0Hia7A75gALFoDJlKAd3hbgnsjR0mhHLi7uqSBAqKYOLRmPANqYA8T+NUGk3mciLqcDGOJZWSqYVCHWhiZ/cAxXIN2lYLR/vMyrwMu8WEmzdvwePrwsULZ9HldWJubh537z4WrpiFHnQGA0KhEFYW52DQ1wWJMts8ovhWNagyLCkh460WiqUcEokD7MUy+K6vB7/a3YM3NzZx3dBC36l+MS6N7WakCVKsJljf0GaICQMWOJ0UYG3ilMmOXwn34c8ePMBcvUq7RVy6epmzA9z84ia8bieqtQbKTTUytQoq3PQyUagr/FX+5HlHgnwbvJKOss0r6mTGCof0Sz5bSrNBJTNtj5T1Jy4zUocpzYhi09Vhryru8EQ8RZ3brIthtspihS4cQDPkgzEYgHNmDekfvQtNo4lIKIi+3j55v0gFohUSm29yrDnlYaKD2+WAyUDPwIbwwo+rFblH6Y+VL2RRr9ZRqFRh6+L7UMXU5DgGwmEZQR4VijBadOISQKPRV1/6Cs6fPCuekRvLq1iefYzHc3OoMKGg2w89I4QqNRQqNaweUrFele/PO5xrlXuHe4YFWG9vL86fP4dwTw/Wl5bx1htvQaNpQcW7SquXOB2+DrrZU+nI94qvTax+mk0MDg3I79fXNjE6OoJauYLZuVmofu+/+mGLqhDys/iNCAt+/OlNqW6jB4ei7iB/gdl8saOEWBaMnxhG/0AE41Mn5EBYml/G7s4+1jfWMf3SJVHOxQ6i8AZt4oYd38+i2+fC+YuTCPd1Y2V9CdVjVn42kf36vF2wmu3iC8QnaTE4UMk38d67NySrz+6yI55Minx1Z2cXR9G0ZA5NTY2KYoDFyeF+DOlsHhaLDcFgSJQPdJnnvJZVOyFwInEcNwlqpIJ05mOjo7LpGap7+uy0xDqkkklRRDBj6dHMDLQ2YHA4DJ/fiTpRO6HgqLG9tQeXxYNIKAIvCcETk7C5bLh1ix38A2ys7cqsmTYWdq8T4ZEAJuhQbOnCzv4ObH41LC674riuVWFlbhmri5vQNI3Qqc3YXt/GuelT6O7txkfvf4FsogBf2AOdE8jlM9Acq+Gy2hH2BdHb1y8+S4eJVYTDHphtdF52g1G2mXgRj+7QlkKNm1/cw9zDZZgsFvSO9slhfu7UeeH8MH9qbiOBDHknbasEpcZSMCJuSharLJ54qCuolmK22Cm8SIYXA2KRqWsF/ZIjQfIB6b6flVGYFGASWH2sQO28ZKSgarRNHck96LA+lQigwbAfLotRLtFjtRGlOuT58POkco0k9Q7/plNnPVUXKnybJ2iFkOQVs1UW3yLeEXNJHkAsyBTyf+eHz+vFmdNjeHjnFo5JCLabceXaJYT7w0ilM7AarCJGoJ/Uz3/+BmrFknTGNOwLebtw5tQpZHJZGZHla2XkNBUUbA203Do0DZCIKiprZPRr4PiVZaOC7CqGl5QOV8SYT7hwai3KhSLydDPOFsXigV978sx5ODUW3PmLt+FWkcSZkksyEPShblbD4DaKlYREW8QYjLuHbpcLvT4PrB4zWgadqA3VTabcqxEJBwUdWdnYRzTGvMMUnn/hGbz42jWoDC0UChmoG3X0WL1Q6Swwdffi1q3PMPfogYz7aVRJVJxjTJPeIDmJBq0R5VINA/0ReN0czehFKs9mjY7SmVwG50704qXnLqPWaOCv/vY6ZlZ3MDE8iKnxE2Jkura5iz/+s9fx0ldfhYoN2/qOgja11UiE+Lmmub7Fw0qg2aeopYwQ22RhWmMov1fG5BID1fbd4ghgkCOSVh2Tk5Owuvxo6c1STH/w1jvYo7pJo6xfaSAkl1Atnn7kc3ZGhoqKV/FpU8bwCr9Rcgw5MpTPN4diqdCOpFKagsmpkzh95jxihwfYWHqMQj6NWCIpXCciJkTU+b1tFovwUlhY87Vy3EcUlhlsHCdGDw8x2BfB5OgwcuT2HcXlYuA4R+x6dvewuh9FS6PDmTOnMTnYi7/4y7+EyeXD+MQE/MGAjMOS2SzKO/t42WJBv8GApd09xNVa9J47K6qxndkZGGpljPX1wtSkattCeZsoN4ma0YhWp1EJOrkejaOgakiyQcVmwmGxjALD0dsh9a989TUZ29LDkLwZnsccCUf6ev5frt4DOPL8vA58nXNudDdyI4cZAJPj5tnZJZcrBlG0KFFW2VLJJ+ssnVQq311dkKy6c/nqymVZlkVbwVJJshJNSqIYlxtmd2YnYwIwGOTUADqgu9E5x6v3/RtLnqdqaydgMN3//oXve98LIsj4L//pj+SSJLWF95LJYpV1NtLbjUunJzE46EMicYT5h4s4TKSELH16bhZPni7h/Y/uSpPKZ0e5PlWxtz7+CN4BNnIuFI8qMBj1SCfy0La1GOrvxfh4EL5uC8KpMEJEzmIFfMnWiz6rHTcraaw6gMh+HvtbcbEliR0mhc/12pvn4fY6ET1ISeII0jn8L6cvYnNtC39byaBpNcNqMuGNT12Xy5umuERzVToTBoYmsbq+hhsf3UAqk5F1Sc4fP2M2DsqEW0G3mmJSzH2riG1YHB2vszYLMNqWdIp+jrmlwBKul3IWKnFqHEd3aB0d13mxkJA/55ShBY3ZIIWW0d+F2lgvzH19cD9eRdfCLsx6k6xD0hzi8UMlus1E78WWTK4k0YOq2XpNUC4it1Y9cOn0BMZGg1jfiuPWnXkZi6vJvzbpZY3Ozk2ht7sXh0f7KNWyYkBObiy9Lpt1NWamTglvk64FbOJWni9jZ2cLk2OjiEcO8ejRI2TLVaTLZQEtSGmicI6NOqctFPsRfSVpfmZ6GnaLFXt7O9je2kGdRZjJIAU591yeI+vasYG3sp95H0pOqtEoHD2z0YoRUeseQaNTQ/V//PI/a5MkzbEVM4I+unUXuUJJFmU3LwozCbk5ZPMpHOxE0e3zY+7sCYzNDcn4r1qsIL4fl8PBE/CgoarjvR98hPNnp3Hh4gyS8RTih0cwarnhVKhI9djA8OSggKCVfB5H0RQyqTx83T6Znx7FU9BrLaLGs9pc2Nw5QPyQ7tw1TE1PiNkiIVpa6DttHhlDUILOkFky/wnp0daAh47TZsdQf7/iuUS1hVaD/sFeCS1lRISob9ptQdNIzCWJjwvqypUrWFxcxPyDO3jx9VNw9lrl4XV5/LA6TKi2q6gUKmjmdTDAjWBwGCazBuH9bdz48EPsHe6hIpefATMzk3IxMw7FZXdLRIbVrYXGopOEc0pWibotPlwkBUA6EKbMM0gXmiaS2SSKmarkh9kDdhzGozjci6OerePM1Bzy8TSGxybRExzEbvgZ9g+eQ9dSQdPQIpnKyoKs8b1r9IjHjkR+LAWIlio3I6oFRXkxe2ICd59u49ajFei0yvP67wstohIcE5nYdXbsCQjVdxw2lQKqU2jRK0eiR4gWye+rxPeGm+zYTFQJiCYioFz+nHcfX1rMCxNep6BdDYz2eDDS1y1OwsW2DpE0LxtyiYrCOxHuFe0ROofIcXF4fIX+ENHq4BkdCb8CaymHDVFDzuq5oY5HPHxdgS4/3nrrZRzGQjJqJiTMQ4+hsR63V97ju++8LyMRjjEuzJ3E+dNzKJSr0oj4XW4kD/YV2w+XC32jQcQKGXy8uQD06OEY8EBr0YvkmkivqM54OAp3ghe0DrQwqNA/jOghgAqNABnKWiqhXqgxaACNWhN9I0EMurvx4Vf/HppkSZSqB7E4VG4DBud6MTE5jEI0i41HWzDorfB5u+F0egUJddmNqBZLOAgnkcnnkc+k4fN7xKuJ2Yckhnr9XXjhjcsw2imnJlG4hAF7AKVyHUd1Df72O3+P0NamwPO0nODhd+HMGeFdktOztROW9c6uncR/+jN5HDb4feR8afFo4TmcZh3eeuUcBoOD+LsfzOPWw6dwuO3oG+zDK29ex0E6h0QmJw3VxuIaMkckZFc/QUaZQMARNM8ljitYhEmhxWK741elWEMcE347nnAdwq+yHqFYfFDUoFehb3oU/f0DKKTyCG9GsDS/JF0+O27+n0UUm1VRE9L7p8NVPPaAFAsUSVTopCh0uFksuGhbkExEZR3x0GZRRm4Qn0/vwBCCwyM4DO1ga+mxmLoqdJmmoig1aEU4wKaGNhh8326XSwpy5rYV8nkxXTWwabWa4XJ5YHM4kUolsb27C4Nej7VwHCq9UZB9i9mIL3zhx/H+Bx/g7u07IszweLvg7A7g8tAQfiHQh4fPFvCHz5fx+CACs9uJ6ZMnYTNZUM6n4TKqcPXsaXz/29/DXuwIXrsDri6feEu1imXoCiUEXQ5cGAqiS6MXhZ6nN4BEtYIUM/J6e6G2WPDg/kN8/9ZHOHn2rHC4dna2kTg8hM/vE3dudbONM3MnEaFQafGZGGlyJ9MWhePHiWAPLp6bEz6Oy2VHPlvG+x/cFYNXo9koxShVm0arCcHpYaSyBzhzYQKJ/TS+9Vc30NapRfwwHhwWcrpRq8bJ6VF0DbvRM96Nnc0t5NZ3capsQI/RihV9E199/wFMJieGgn3SuHYNODEy2Yf5h8uYv7uIfosd/3xyDvWDKL66vorW6KAEHBNxsdgssDudcLo9Qp4PR+NY3wwJ3yyfK+CD994XU1PuEU6M5OzsNIRcewRHiHgpM8EOob0jVmLRzzEjSeO8XxSuYgtNPjCeg7wPjtGxY0Sr8zUUaVDxKIKPZhNamxE6px2w2eC+fAa+/kGoPniAYKokHDFSCfZ394XnR+NWKqaJOrpcbok/Ip86FYvi2gtnMTs2iOCATzzxkkc5/PZX/xqpbF4QbnePD2VyhWQyosHs7CnUmmksrywjfpiHzUbBkAauLgeaVSWF5eLZizh//oJkZtro+Vhv4MZ7N3DvwQOs7+5JkgPPBBbCQnbXKrmmBE6IFEoWb5NFoeJ3SKSWtApywkr5oqCrfC+8U9mEyd0kamOFlymQhKoldQL3Jyc4co/82j/5SptSXSIqvAzphEs4bmFxSbpOMvX1NhXOvjguCsLh4LB03/SWKjZKMHtoDlZFu9iEz9kDs84slzTHiUQuSFw8PEpjbyeGVJz+Gg1Mz05iZKwPj27ewfbaNhqNNrwBH6wOM0ane9HT75MwafIxHt1fxfJaCGfPnEJwcAjrq1uIHcQkRoEdpN3mxO5eSGD0TIZqv6J0T+ziedj19faJcRxJ8JkcbSMcOHFyWmbArLjHxyexvPIct25+LLN/kpAZQvnmtU+hWSkhGd1HqZqFb8IvEKFK24Za38L2+h72tg6hbhrwube/JI7n2nZV1DLv3PgIPWN+yUJ0W92yoRPJIzFwO3V6VtQ90ei++Itx1hyPxGCxGNA/1A2HyyncM26aePIIi8vLEk00Oz2LUrsMe7cdqXgWxYgaL51/Qwqk6EEI737r7xAcGsPM2dNIHD5HavMAa88OsLKzJ+KBnjEvJk9NQA2thGzTaT5fKkgXSi4O4w16unuxE87ij/7075VNwrHZjxoFC9eKnVBbZLLK3J8Gk3pZVMKHUWuUEafwAUgCVlSKtHwgMZkyffEW6vBg5GBgoUW/kxo7NQVdOrY/4NiMy5fS6rNTQxgJ9sGit2AzksDD1S0poIs5ZVTEi5Ov49gm4oeFVqew6igQP4GphI91/GfKT1gciDS/g+Adk01HgkOYHO9FLnskF2i1WMaV07MYHRzAdiiMd9//AC4nLQn6YLcZ8dlPvYZKpYHH84uCciwsPpeu9tLVC4gehHEQjctmdnhc0HlNWIyso+7UwNpvh85ilNE24X2KC9hpUbxAxMqotylWKA3FaJLjbY6sy7kCUGmgnC9DbdCji5B+y4wHf/hdpBlZZNRjYLQfRpsODosVl2bPwWSwiELo4YP76PV7JceQ/LxnS0uYmxiB3+1EKptDttXC8tquKP/IDeLo6MzV8zh79QwqjSL217agz7dElv10axfP11fR6/NhZCAo5PnjYOBHjxaw9HxNFDssyOnJRoUiFcAM7qVj+a/90s/KOPHGzbsY7A0IxeDeyhZcw0Nw9HajqWqJ8qhcLyIa3pZmxlTrwtrjZYnPUsYeauGDVaslOVCPfa0UhFKp3PkMiTyJ5J3/SZj3MYldMVNUMjip2LPIv9k92Cejs52NTYABsi4v8kVFKaqMzJXYHuFmHe8B+mA1uDd+6DYvOZ9iaEqTSQi/6uhI6f75vbi+jCaLIA28BPyBHjEFNahV0FUyAIUThZyo/k6Mj8jfKzeaOOD4rVQVxSWLLRbKDN8mHupzOYSjFUnEsR46gJnIf6Bbct74GeUqFWTyOSyvrcp04q1PfwbDw4P467/6K+G2VBotTHic+E+f/hyehnbxN6UC8o2mTAK6PF6sr6wincnJ6GdwwI/rr1wR247/+B//CIlUXkbpVHC5PC4Z5Qz19uFEMAi/yYxsaAvaDFWBOnQ5vRjwdcOi0Qh1ZTWRRIa8N7cD7uFBbK+t4unConhLTZ+dw8j4sIiXaEmSzBzJuD8ajotg5rVXL2F8oBtry6sIdHcLIvzg8XMcJJOw2czKZ6LS4MTsLLL5uKBVJ05NCmr8zvfvo5Sv4uzUKH7s02+ht8cPo80k/OMn64/waOWh3EVHxRK6qzpc17twItCDrWYJlaAPy4dZHKazUOvb2Hi+BW0yh9eDw7hg92Bvaxd/ur2BJUBU6q1mTRr/YHAQuXwRe5EI+gb60N83IHuOZPF8vgqD0YRMIYvd3W0RO4kPYkfmwT3GiC0aCPNcUdpGhZTP9c5wZ9IgONqkgpSABMEJnq31Dv+K+4A8Md6fbCKPfd9aPCbJcxRFI9DWqqF3WGHu78GFL3weGXL1bj6EN5aBwWhBu00u1S7iiSP5dyku4LOmotDNfMveAF48PY6x/h7FdDSfwfrGNlZWthGKHsl5yTOvd3AQKp1W/LfoSjAxPikTjJXlddm34lWnU8PZZRb39zdefxMBr0/OYd47tIy4c/cODqNRuX8eLiwiX1QU9WIoTF4k97hKSSkRbZdGI6NO8ho5yjbotLDYbLJ+uKdI4cjl8orfYcdE8VihTKK+icJAjQYej0/MoctlxQRd9S9//mfaVc73jVohtQ9PjGE3EkEsdoD1lU1o1HqcvTyH3mE3+vu6xR5hfv6JhJySiV/RpFFpFYQLZDe6MDk6gXQ0jfe/ewMOt0NgZ3p0WQ02PH+yieWFTVy8fE64SiRi86QZmx7H6vouYpR99zgwPMpxhQp37z6Rrm7yxIRkMT6eX4HX6Zc08C6fBy+99BK+/Z3viOSY1gq7oRCCwREJyKZzL0eDJG+TAEenWqvDKkQ9VpyPHj2EyWIW76tqowh/v0+J0iF5jtE4uTYK2SysdgO0FjUqqgry5TyCI32IxxJYebKHdkMNh8OFq5dfhsmghtehx97eLg7icah0QDaRgclmRbpQEK5EcGQQHpcX6wtrWHi6iOlTU7j25ouwW01K4ZeMI3SwLxUzY13o0bN9sIejRAovXriGwIAL+VoSeo0Tr7/40+j2c6ECjOP88z//fXzzT/8Yr15/GRNDA1i5vYTp2ZNY29mWMNxT52agM9Lro4H11W0kowkJPu0eCGB0nCPEGt6/cQ8b2xFk8i2k87QfqMvw/nhEeMxmYrcvCeUd76zjseHxZSK8E3JRRHFnElL3cTYiOwKO+RRuCwTdPEazSH5XjCQ7Y7uOK7yMFBt16X7I4+E4O5GvYm03IogWZ+YUBsjgpxMcLE7vnSLx+PUd5xweF2CKM7ui2iGfjG9H+DQdzyMpFtnwaTWYGp9Al9OI0NaaFMFcbyeCffi5n/5JfOPb7+DZ0op47DCbi+quN19/BXdvPUJoawcvX7sqBcOJ2RPw9Phw/+49yVgbHR5BtVxHMhbHyn4IiWYBtiEndAMG6MR+geMnrZjosQmi74/ZYINOo6gYj7soKmQZXK0SDy/aYzQl57CrdxDashrf+3/+FKnlPfh7fAKXv/rii+hye7G8vIbdzU385Bdehd9hwzt3n+Lu82U01SqMOJx4+fQM2u0KgicmEI4ksLZ5gAqbEZMRcxfOomeoT0bU8b0IFm4/ESXt/SdP5PIeGxrBYF+POKcvLK6KiSXjMjjC4dkxPTmCM3Mn5HNjt97T0y1cPZtRj56ADydnZ/Ho6TN894MbGLl8Cp4x5tJFsL28gngkiqN4HPVyA6fOXMGFi9dx84Mb2N/elmKfSjOuN0L47PppMKlIrpUFIT5mn3gJdcxspdBSoqckZ5ODW60GDUaOGM1iL5OIReXgZSH4+S9cRzyRxjf+/j1B/fnvcUxI2wYlkF3x4JEIpU4mneyPjthC3OehkiB7Ilnc88coBW1eKALieiU3jJdeLJbEqZkp/NKX34a2XsLu9g60BjMCgYBcjAzwfra8KmjsRx/flZikLp8PVotVSPxEEqnaJtm8VKsLiuRzeaBVqeB0uODqcmJiZgqboSWkEkWEQ0lcunhO0OP5h/OY6vfjfzt/EQfxJP7d2jrCySQ8Lhdmzp7FxOS0iA90BrpyN3Hr/fdBJ4lPX38BXV0+1FUmfPvb30EkEka7UZMzwd8zgPHxKextbiC6sYy+bh8OkylkE0nYanWcZKSO1YZBbxf6PV54rTZB/ongsTFUk//TasHgsMHockLvZF5mFDqrGdsbu6gye/DMDKJLz0Uwobc7mWom9iAL+yEcVMo4LFfQ1d2LsaFe6Msp5EpZ7OcqMJgN6B/0Y8TTh1euXYfF7ka5Vpa4o7/787/A+x9+H/Zum1zI5AyGl2Poa+nx2eAwTo0MoGyx4INEGtlmBbZ0Cd6WCj6NRrhxm+0CvhuJImm2o1qksrQMrU4jlhlWi0Oyf/cOo6jWK1I0XLxwQWwHqBrlSJWJKORq0v8xTyUn7UOkydXCx1FerSqgAs8xFgBU9vEHkU4WAeRBsSDOZHKyrqTo72Rw8u7jnch7kL6N3DfCvVV3UhY6pPq2XgMj0eduD9zjI0INqc6voLUTw9TUhOxBThmsDqfsbQ4d9QxJ5FRiOIixPj/MeiVCh+cDNUBUtWaLLdy4/RSxRFyaOY7FKSzij53NHXltQ0Mjiq0PRWtlIvo5fPFLX8D/8M9+QUblh5EIdre2sbiwiM3QtnAe6TbAAnZpeV1GfvJ7vi6hshAx5oiYtgwsiLgHPR63+LORq0cknOcAo6GUuDWaJxPBVnyyeJ8S3OHZxXqDyCHRVk4ihHNcVcyYVT//xU+3qYJzep0w263oHw4imjyUubfdahW5YvIoiWa7gouXzoq8997HD2E1WqGibxBqcAyaYLLRCsIkh1IpU0A1U0UbWnkYPHD6XG5UcwVEDw5gsVtgcTqRydcQ3k/g4sUL2N87xPyjJXQH/Gi3q9ja3sDQ6IBwSxhIXSiUcBQvoF5UIhx+8qe+hPDeAb77ve/gc5/7nJD3KSWl5Jy+OjSYs1v0orxh6GQsnYZGxVm4EeksXa9TqJQYr2HDC69fgdNvlkOvwNeezKF0VEK13Jb8L2+3C9vRHbns6Fezvr4r6faeLpfkFE6PnYHP60SrksbB/gFufnhfwjFNThvqepUUi063VdyAH9ycRyaekkt3ZHoQRrtKwlCdHruICQ73Ezg1Nwu/34el9TUkchk0qi30uoM4c/Y0Fp7M4+XXPouLl1+SBUhn4Zq6hb3oM3z0zt/CZTfj/vceQVfX4+U3XkaxTEd+eqKVcPvmA1lA8eihpNqzWOoZ8OPs+TPY2z/As+erGB4Zw0GyhI8fLsiC5CZUJv00xuPoVS1IJWfcbG/IESAvS4GilXGbdPMSHwIZSyibWSH9UkVXKHCTKwR7cYCXGB7FDO84i47cLWYpiKM8Lz6Gkros0OrJE2OQM4N3dYK8MfSTG1vQrx/hVX1SbP2I8SoPgQ6GJUoS8roUsQ0LrU5AtsJI67wf5jsaZGRUK6Zg1qtx5vQZGYO4rCacGB/Gzu4ewuGYZHvthCKSq8WRWSQcx8hoL65fuyIXN33XnB4nCrU8tjdCCG/GhFdCLhM3s8PtxH4ihowqB++pPuh6LdCZtdCZ9VCT88OAVoMJOp1RCZ1mJatSeAaMqyDhnr8mAZwFmVpjgMVuBzIFaB5F0EyWcePmx4ICZlM5yW6zmnXo8XsRPUqjaKFApI3o7j78ZhN+4o1XRNpcJbqDNg6Pstjc2sXQxDguvPoKekdoYRJGOnqI97/9EbZ29lCpVTHc04N2uSSFFt/X0sYB9CaLmPLSNmJ3LyxRPS9cmMOFc6fwZIHmqAkxzaxUG6JsiycPcRCNwmA2Id+qyRlEE0LGClGYwLVGg9NgbxB6gx17sTSePHkqyq5CvqDwsjpcEJoI/v/WBWNOGrRHUDiBxwX1cfXP7003fkGotFpRuxrUGgwPDYmiz6BjMWfG0+U1PH62otgsqJhRSYWhoaNaZXNBnpXCjRF0odHokPG1gkYxpzFP2oxaAAAgAElEQVSRiClIlnh4Ka+HRrMc77FgpE0I3cn1BhOmR4O4MOQGykXFSFZvELI9mxB+/rxoyC+8t7SOUCwpcWU0oyVXjWTfrq4uhOOHkkdoszmRzaSVBBetAf6+XiFrl0pJvHjlJcTDKWzt7CA4NASdto3P9XXBsxPFr964haVKScZ23Px8X1xjRLZGx8elsDtKHEkzVasWYTYaMDgyjvMvvQqnz4eHt+/g/rvvQJNOwEE0qK3CAKPE7DbEGLyu0aKqaiGZycACLXS0rNAbYdEZcHQYE1qHU61Fv8eJoW4//OR/NVvimdRidJXBoDjhWyzIHkYl+Jw2CNlyWS5OIj8VlQoZEpYrJTzJU9BQRtBmhp8jooYWgx4vTGYtdlVaGOdOoWdoWBr2hXd/gPz8I1we6EWXySKFPqnoRJ+JNlWPMsikMuimoe9AL+IHUYSiYRxZdFiI7EM17cPdWBpbazHYjFYZw9GMd3p6SnhNq+tbiKVZUDWh16lxYnJMOIykDfT198odyFEnm5O9vbAU9USwOHXiWibVh4gP+V30+ZNAZRPPC55talmf3Ee5XEG4UsoEgo7yLcnzI8I8ONCPQrEk5sUs4Mh5VM5oNh+K+zzHgyqXFWqfC84+v6jcm8shmDlO02lRIlLvcItS09NFUYEabqtRLEGYi6xtNbG3s4cU0bv9MIaDPXD7fLj1YBkra7ty7/BzJln94oXTYtkRiUTE0X1seBLzTx5hbWsT/p5u/PzP/Ry++ONfRDQSxdLCU2xvbuL23XvY3d+T92y1kYtlEKSKxRQBwPHRUfgDATx+/ETujVKlKA0W6waf3y9UAL5nPkv5eUMpsPh9FD86vfAexZy6DfkMWHBTgavRa2Qt8N/mM6vl80pO9z/6zIvt3v4+ObwYeVOql+Ty4gxyd29Hfr9Wr8Drc8kFsr9zgL31fUT3DuHzuXDl9Ysw9dhQquWRTdGtuw2ryYparoHtzT0kkgmYrUaMDwfhsNqQPkpK9+Rxu8UQr5RXoc/XJy7OX/3PfyKGb6dOT+PylVPIFjN4vvYcAwN9sBjM+PAH95BNVfCVr/yMfKA3PvhAmP0sTObnH2M3FJUK2mzSYmY2iM+8fU0uvyebT7G0uI5oKI1AtwdGbuZyWyI7uDgrzQpCoU2YPRpMjg5Bx/uqoUb6qCxWD0RMOF6ldNvg1MHd74LGoEJvzyCGAuPQwkk6DTaXn+HZ4hJadTX6hwahdVjw9Nki9nZD8HZ5xHsrepCQ6re/txuzZ6eQr+TFgFSv12BrawfD/YOYOjGMcqUovjSZNEn9KQQCfnzmrbcl4iIUCuP1tz6LSrWI8H4Mbr8Zdx6/h0Qyhlw8DWRV4nzb1jZFJWrQW/DhBw+FQM1QbI4/6MzLEcXI0KBkK3LkRn5AsdrA47U93H/6XJBIuYjEXEWZRXOUxdgRcrsUN3jFp+iYf8ILR6BUhckuRRd/TcKxKOpUbYlGUot9g+JSzC5YXLQ7hZJAsh2TUinI+OtWExfPTIo1xvbWHqp1NSqNthw6jAyh6pAdkgJSKTDw8Y8fRbSkhOoQoaUwPFYcylixc/B0CrPjkozYw9zpaVy9fBJuuwNumxvp5JGktUf29yVugQd8JHooo/H+Xj/SmZQIK9wem5g7Uop/sB/G+PQIZs5MI7abRPwgKVLxw2hM4G76BtBQjzEzsGkRrR2h4VXB1GOA3mGGRm8U4QQRLnoPcWSrVusFSeEbr5ZL0BhorUF1nl5MbhU+VwO9Zgtse1X8zW//hUj1Z2cm0SpXZMz/4MkSlrdCMDKsPJsT35/egFfk7Bxt8Rlfevk8unsC2Frblkvz8ivXAJ0Km+uLuPuDd7HzfAehcAxdbgfevHwWc1PDKOZLiIWjWN+N4N7ShnTKV69eliaLJob1cglbG+tClp+bO4dMtizo8/O1VSH+kg/IgtZiVcw2xVzT5ZKYKSJVsm5bDXnuG3tJbIT2BE0kYsYinERpuu4rOZLHHEDy/hQHd4lQaisGg8cIF9cExw40aXU67eJbR6uBdr0mhrFEEejbQx6NzmQRFIaNUr1elTEUkVwRiGiP+VhKo6Xo6skBJIdLI19PYQjHCwLuiu9WC3qDWawAJJy2UkE+XxB6AEm2TrMRlyb9UFfrwrUhukO0il5DVOLy3KbqUGWxych0YrBXCsNb9xcRjsfl32FmHo1QBLkwG7G1uYtMrgyH0yXoh81mUvIEJYKnAVdXlxQ7n3XYEc2m8LcHYZRqFfEP4wXNf5MGkLyYyMXhfxTmcKrAAjeTK0m+3MkzZ/D6xavoqjWx+7W/QnVzAepqDY1SDYk2QHOKjfQRjiho0BnEbseoUsHEiDG7E6jWFesEBgwHHBi9Oos8PRQ3I6IaL6KNp/t7qLdVGBodwYmBXvhVGljbKlgY1F4pQ0MJf6uFjURSUiNmxobhCfhQ7tgV5Lb2pfkiFzil0mJZA6Q0WuzEwght7WJqyIdRhx17TzaAWg3d3T5ZExw1EoXP5Es4rJUwF/Dhn0yekFSHf0jv4D1tDmqHBaGtJJ493IXb6ZTzn3l4fq4zh1N4vVlOXlpsAmjo3MZgfw+MWp3kWdKIU4Q/VM/ROgJANpfH+saWEmLcbEgIN4ERCh8EkdVRzaqRAoqoJ5EXcpAkg1Cr2BtQLcs8YkbkkIfGxBZSVlhYCG/1E2N5/lxpuflZN0hrCHjgCHhhVGtQ3YvBwtq72UKt3lTUoXo9hgb74fO6hY/pstvh9ThQzuVEfXjz8XMRtTAj1UhLC5MFejXRt5Io1INDAwgODGBzY1PWutfbhYC/B7sH++gdGsBP/dSXhcP5dP4pbrz7ARaWFnCUTstIlQIpvhZSK6gYJdrE9U0V70D/AA4PD3GUSimcxkZNzgHueRagwn+tlGTvKdYZFAjQ2sYnDvdE0YRuAMhEi80YRTHlchF6A1E4s6I+b7dRSKWkWFX99Z//hzYli81aA4eHCSw8e4ZcKSdVsN3ukA+xXK9gfGoEkd0DHIVTqBQryKYzuHz5LHqHAjD6rGKAFl4JIZcuiWFZOJqUC9hmdchFSx8gKoACATt6gl1oquhdUUQqkkePexAjY+O4eeu2+F3MzE2K5Ltcz6OrywVNS4Ng/yD2QjF4vH0CPf/nr/6+GPKdPT0nC351bQupbAYT00FcvXIaMycn4On24c7SXSQyUdTSLTRKQHeXHwa1HrWKShyQSbJndmOrroK7zwKvXw1jXYt6Hmi0DMgUyni+tIR4OCoH9tBED97+8hsEbKGuq3G0l0W9SgRHgUuP8jl09w8I+rW1vy1xP7lURngQlMHb7EwItwkkmopVoG7pZWyXPEyirzcAg0WDto5yfZU4aKNtkYXBIoRGqafnTkNragG6hiiA+H48Ngcy+RRSzGdKpVEt1lDKl0SKv7kfxVE6jyf3nuLcmTnMzsyKCqNJJKxSxUCfD1aDVg5dldaA3UgaHzxYxE6YGV+UvirZfJLj1mbWFlCrKgpVStKldeLV/gknRdmQIsWXuAT66CiRPMrXqiQItN0ikE94lTwwusB3cuB40BCNkMuHkHVTEDUWpxdPDsMuRp46xDNFkfyTHM4Ci669PBwU/ouiMJOa6xP7BqWIkhJMurhPgC3FrJQOyCK1V4wkjw8ZeR0tFV555SI+/dY5sRzQNnUopErY3tqSQkAhN3NMyhBhxk9UYSD60glaPsowu3NH1Kz+QT+Meh2SW0mRzdNxfHi0T7hdkcMMPr4zj0IuB5vJKFLhhhEoGGvYbx6iYVfB4LYJsiXxOtJZsWOzCA+OaZMkhJuMFqhVlBwrXCStxiABuozCu/d7/wB/qY2ZyVGR+4+OjCBVLOK//OXX8XxjR2B2FjZUA5mNLNJacPZY0Tfag3a2iYmRabzy5tvwdPfLWK1YTOHrf/YnuPGtdwWxmp0YxcXpUQS8LhlPGFQq1Ftq3Hq2JYfQ1OgQqs029iKH+PjeQ+zuRXHl0nlBcGhGurq+Co/HK4UJ1Zz07ZqZHpecObEwMFuwsbUnHEOiZ7QmqdAKIFMTR2mug2adNiFNQTB4sfDS5voVGTeFEp21doxgKSIMZaRw7MXGZ0cTVhL1iQKTyE8eTaPFTrcJh8eL/XBYvJ2IGPF7cGzTYOCxeB4p1hEs2kRJ2vGToipOub06dMROgSV8EyoQJfOwLS7jRMCJnBExZiNBnyaXSYV6MSdri/8l44eyd0iVYPNDJJzKxWBvt6BLD5c2hVxcrpPjY0B3bx82d/YwGOwT7ud3v/chrE6P0CkYu8ZoNbPBIHw5XvYckLg8PvR2dSEhgfBEn6muJOemKmgcUQI2CEQuOH4S3zKoYDVbpQDgpd4qFzHdUsNRrCCxu4Pdch4Fqwm5dgPJah2lSg2hyCEqarUox80GoxiaaqtVNAtF8Wc6c3ICpVoDapcOb7/9MmIHR4gdVaExW1BqNLAXjor/IYtWWgcEPF1w0Jg6kUDk6QKQTUlOXkOtkddlaLVxbSCI11+6hMexGP7wg1soaDUw2cyYO3ta1uR2aE/4Qby4g8M+hGMxbGwf4tLF0xga6sfNjx8jn6/A46ZhsQqReEIc+T/r78aXR6dgGXZj3prBR8tRPFwIodnWwGayS24eI2L8Ab94NjFMmdmNXL9sZMdGhuHzegQZZ+oIcwapjk/msoIO9weDMqbiGglHYljf3EL/4IAUU/uhPVlHLLDon0YOEn/Q149nMYupbCYHm9WI8+fOSPNMk/GD/Yjw8ahcFONp4b4riO/xtILNOc/ntlEHlcUMu88Do96AUigCFZFZUPyk/D3e++SNeV0OWT9sHnhHdfmYouLAt773PWSLZdicLnGAB4VNuZyYjxp0Cr+XY1KT2YT+/n4EBwZx5sIFjExNoLu7RzjWiVgcf/OXf4ONzU3Um1VBZ4kAk7MrCSQalax7Ilb8uaL6VZof5hbTjJxKce4xImiMkWLjxPErGz02apyUsFjjaybax9pIUWfq4PV6xTidDRiTHMh74/fhWUELFXLNxePxd3/nN8RIZnlxCXuhsDjb2kkuG+pHMVOEXkOPkT6ZUXOEo26p4LDY5AWx83ry+DEMNr34+ty/9QSFegOnLp4RjsHj+4tiu8AKnW/O7/PihcvnUKvmBCVjBV3IFcXReXhyApViSeD/b33nOxI8yi5/enJY1HD0FnK4fTAarPidf/+7CPR04+oL56UaZbQBH8T41BCGRwZk/EhI/cnWIlKFmKiuWmUVcpECatkWyoUatHojVtc35AGx8maXS4fjerOMrdV1VPJ19AdHobeYsLGxIUpBrVoFX7cXJ8+PYXCgG8aGAel4XhzpCR+OT08jOBHE7Qe3sBlahbffDl+PB10eHyrFGppVpsfroNOzeNCjltHApncjE0/Ke+V7jKePcMjsMYEzdUiki3A63bBKFhO9lMoITvZBbeeBB6gKZbj0Vpy7dEk6Ac7W1QaNKOE+vnUfT5+t4MTstIw+/I4A7tyeh9thx9ToqKgx1c0qjAbmxBmw+Hwdv/jr/xbhdBazZ0+hUmK2GZUjyucnJp9qlXK4Qi0QqUjUxXtK2YzH8vXjwku4WTqtkCLFfVulwlHiUC5wUYGyQ+oES5PgTaNE/nsKV0Zx3VZy45qwadro6XKKjQJVlh8vLGNjOyREGHZ7XND8N4QA2oniUcKvj/MO6YisKHLEF6xTJCqDQqUM5GUncPpxHaaiiaQe4+MTsGjreOXls/B6uvD9b31foOO5mRm5iNnVO51muTDMVqckv/P18wJiLhrTF/QuMwKD/Xjy0QOM9AxjamwC9WoJo+M9iMQjeLqwgWQiB4/LgWuvXBZie7XawFG5ipXwGuZemkbJ3oLKZ4HGzDGJERazFXqTWSHKG8gjqEuUE4urRqsuo1cTeV06k0D+jWwVrQ8XcdpGsmZJyLHkbj3b2Mb3PnqIWCIhkUFE4pqqOgo0Hda2US03EA/F8ZUvfxk/+wu/CG/fIGrNBuLxXXz4ve/g23/9DQQ8bpyYGMPcaFDGCSxaOXi+u7CFNHkRRgOGugNiJLgRCuPZ8pqERlPIsn+wJwqgXIHoUBOxaAKTkxMYGxuC123H9ua2NFg85AO9fbJvidpQmHN4lENoPybPmqNYNgD0cKqSX6Hj+IlFG7lhDGiuS3Yd9/uxEkKJbmpIw0NOFNGe0zMncO7UDOYfLkjjeGJ6CqHdHeFsPF/bkIw82hUQGWGBrxRaRM8U4vvx2F0ZL3TMIjuxKBwvcvzAC4CXD69BIhEKAbkpo3leUoqFCqTh4WiJ/L9SOomg3yOXEbl5Xr8bvV4v7n18F93d3ZiaGhcLDl4Uq5shdPl60e0j5yQNh68Lzq5+4cVcfekFacAaLY2o8mq1MmwWk5IZx2YoEUOjVJDPr3cwCBNJ23WlIC0Xi4gn4jRzE/SHYzta6BgofFHR3Jfqxzq0VMtqVWLubDbo5fIsUwijVouajNYd4k2VyyOyH0apXEOcRWGzLapIrs3EQRhGgw5enw8Wm1Xc6636Fl49O41qtY2+0UkFaTEYMDwxDqfbIcXHxvI6Hj1kEVQQF3lyQ3luNaoVQSfpHp+v1GHLl/Er5+Yw3T+AbxweImYySRNKKwLmFjppShocxoP5R+hym/DC5TMo1NpwdPWCoB69u0izMeh0mL97B5lcAZdeeAmNTBo9sSReczvhMBlwL5vFHVUdvdNDErgcCkWwsx0W5VxXoAvra+uCcDELkFyhV19+VYK+19bWsfp8BbVyCU67BTa7DRa7A5HDBOwuF06dPiWX/7vvvQ+jxSrrm7Eyink0Ec+mjO+ZI8gzioV7KklKwxB6enqxvrGLjfVtObfTuWwniorFiVH2ET0pxei0g/JzwiDnMosNGho7bMKZM5HvRF6sWoVKoymUIU4aGGtHaojH7sTpUzPya6Lwi0+fiFqWCGS13hZKQZ1r0KiH026TnGEq/vg6p0/OoK9vQO4B0kTS+axYfoyOjYsb/x/8wR9JLeLze7G2voWDg7Cc436vB1S+EyXnfXO8T7nnGDVGFDgaORQEjggWm0z6yrFY4n6kWTm96Hgb8K5iEc/nx/OCf4fjRwIoRKX5vpjGwKaHfC6eJ0wXUNSMLaj+r//9V9orq8+FqO1wuxWTTrdVqu1msYxKKoep8RMyO7/54C40WnY+VvHAcNi6YNZZsbbwDN/42jewnymgZ2wARuayqQ148epLAtd9/513pNPh+KvH34VTU+PoC3QJJLgXDsNgt2FwdFwW2Ne//nVsbm3LhxkcHhS3eLNeh2tvvI6TJ+fwf/+rf41cJo+rr1xGvVVALBGD02UXeXO7XhdnXaPFhHy1CKvTgqERfkCKDD+2F8fm0zCGRyawubWBcq2Cbn9AumNellQX8ZDhQU81OLOUMtm0fC0fJDuEyYlRvPnWdSQicSzeXUClUlS8xnRtnL80g4augmf7Czh5eRBdPoayGuVDMZsYx6JBqZKChvEMuTr0bQN0NScMTRMe3F6U/KtiuYpYLIGBwSCsTi+2Dw6wtrEuKghGC7BDp8fHW599CSarAfGDQ8zNTEgmIouKSDQqh5LRogdsTTTydRTiafh7e3HznVtIHhWhN9mxvbKDSi6HL3/xNYyd6kE6f4iniytY24pg6vI4UoUm/uy3b9N6WEGcOogU9xs7d14mkqPIroFd+3H+oWw23ScSdv65XCp6JWGdhVA6lRTzy+PNywKJtw0PQuFqiQGkYljKDorfg136T1x/BbPTY5Jd6fAFML+8hp29fSnOeDnxgCUSIaG+HUTsh2PDjgHfMRbeAYXlzztu4Lwsjs1WFZSDHZFa1kVf/yD6PA6cOzUh/Aleuvz9ZCKN/dCBrO2pyWEpbDiCDR/GxD6Em5z+WVVVE4liFgcbe3jlwlXhId2/+0CeQ7NVQXewW7zsItthXL/+AhKJDO4/eAid3iJeQBfOzaFSLeEwHYfv/ACsUz4YnGYYGfBqIGneCKPRKhel0ewSb7NaoyKfkVFPx3qj+HK11GrYoIZ7NQZjpIBwNAqXldEydnzz4/u4cfcOvDQr5dh76bl407UbPER10n3/j7/8S3jx1dfg6+0VddPOznM8e3AfSzfvQ6eGNGB+jx0GXRsOtwVPF9dxmG1B57Ug9HQdL148j2j8CDuRpFwYm1tbgo5TCUUkjZEsLJo5guKaY44eeT7sGjmioVM5R6xWh02x2NBq8ODJKrIkeTNnrUI0keNDZaztkQgZhxyC5I0IJy56gGwqIaiRYvHQySdsNgVtdDgdeP3Fi/jCj11HvtxCJJ5BLBLByuqyyMTp6Tdz8hQsFjuiiWQH5VEsSj7J4+3IWSUgvU4+mNJAKA2AgtaSY8Niij+IykrgNV1XBI1gAPkPA9fpRUR6QbNagcduQbNWlbEm81zNWi0iu/vYO4whlStIPBPfNxXOt28/wIUrL+L0+Quwe3xw+wKSXiCGl+SiWcyi0KQamJ5rtO7g92XRST4TbVP4eoSzxsSJckW4rKRTqNoNVCt5WXP8ejp3cw1w31LhJ3zdTtYiizhe3hlyrywGOGwm+b4sntjE8nxOp3MoN1qCgPJC3d4NoVwoC2KSItJiMEqzmWaMmtuB2dmTOHv2nFhjPHmygEq9jokTk5g7f0bQn2KhgUBvD5rkhWZy+OZ/+1usLD0Xe4gGx0uVilg7fGH2JN52uuEd6cMD3hUaEw7jCSwsLMBsteGFl17EH/7BH2Koz4dPX7uMnu4ANvdTsHh6hdPMwpVBxMy5ZIFP70Y2MRurqzAtr+EXZ2fR7fLgxlEE/1BIoGWzwOG1o5SrIBHLCRVEo27j5JlBpJMFFFMlKRTINSQRfnxiXPhchVyGba3EaHHEe5SiOS1w/tJF2T/hSBS3b98VvhLV9YwWo7EteZuteg3T0yNCRif9InmUwe078wJoBPsHRCyWyqSlkSEy6nV7pOnJFQufKGalieW53BGSiJKcSCoJ4BYjmQRCoTDaHIIY0v+K5H42SNevvSb31/2HD2SydeXCWfE024/GQdihu7cXHqdLfB/NRsWj0Wpl41qU90WfTXLP7ty9h0T6CNeuX8OFC5fwta99DZs7O6AqnPzf5ysryKSzsvt6An5RxFJV+XxlWegtHD+yUab7vIifNFpBsKh4Z/PCxA5JN9HR288kxSm56vzBiQTv2Gg8Ls2s2+sWnzQ945OYf1mpSPPNZomTOZnI1BvC/VL91m/8YluCESWBmqM+q5KnVcxL0G25kMOPvfGWuFT/9X/7BsYmBiVGJRKOwaQ3I2AL4Mr5C7jx8S0821jD2MwE6ABQzNahgx7dgYCYf9JThLlk0vG1AatZj8nJUZw6c0a6//lHT+TimpiakAMpEo3IRRXa3Rc48qd+5ifx7re/g2R4H69dfwnrkR2JYWBWIUdLNFe1e5yoNEpIJ9ICq3odXqgbRunkfd0eUR6oW4rBH+emAb9PpLOUmLNAoRleIVdCl79PSPXRCEcZyxKjQk+rmdmTgp48nX+I+7duw+N0o2/AB51ehYFxL7wDFkSKIdj9HOUAJo0TmpoB5VYVRocZ0BfQaNeQjeVQjlekirdonHCjH3aLGyvru3j0eAFeH01d97G5eyDoFk9vHrwBn0+6yZHRAXz+85/C48frIpcncfjN61fxwtWL2N3dw/e/947YMLx8/SKa5QKa5ZIoDK12i8yU0TYhnSrCaFJh+lwAehPDUlOAuo7hqW5kayksP4/jN3/1W8gk60roA0nx5J5wszWo5KpJPIuCCtGGQLkwZPTGT4Qu5xzVNRUZO0ddHNmxm8imjgSxO86DU1LUiZL90HCU6J6iAlP4W7VyGf/v//kv0dfjx7/73d9HQ60FrVMYwSCZfw1F/XFM7hRHkx8hah0XXJJW37FuUIosXmYqOZQE2erwtI4vOf6aIxgeBC9dOA2jpi4HO0daxMCikYTkcBHGnp4ekw17mEoimc3IZ0BOmrerC41WUyJMgv5eIc6zQyYKOjc3A5W6jUY7h+GxPtQrLTHjizAfcHdH1IHnT55EsVjB7//J1zA5NYBXrl1GWa/CXvkIWUsTWr9FilmzyQYrRQ4GJ7Rao4wAeLhwvGhg80NOV1uDGpowMcrlaRgf/uU34e3zwzc+ICaqBq8Fzx+v4NGdBcltVFWb0DXVKGZzOHf2LP75v/hleP1+2B1OOeSfL93D6pN5HCyuibkkS1x2hV0eExrtEkx2M6KFAp4924ahasDb116TQNoPHyxKIUnEgBmc9MDr6+1Gf1+PHHC8kEOhXXR5fSL33trckrMjXyxLPh3JqOTGcU3R940FBJFSLUfcHBUKz6IqhQyLKxZAPF9oB8NGIZNOoSg8Ra4TxaSUKBJtJjjqunTqBH7iC29g6yCM9z+8jXQqD6vVJHw7ckIHh4fx7R/cxJPFFTmwuT8kIqUzMpHcOHJWOoR7rnXFiaitoLYsdBqd0cwnViKssmiX0skJPf59yvMNBuGt6MklcTPig7mh9BKiK78Th9EwVDqDcEN4+V1//TUcZbIIp8t46dp1eLsUXx922Yn4oRz+5K3QULFWUbJW+feMJhL6FUS8XCrI5cLOX9BsjUaeGe1ZyEOhcW+tUkAulxEEAM0anBazIN02i1WiVsgnIlJjMRkk6YII0/BIDzwuK2osdPTkEarl8ubol5moIrtXKekkR8ysbKvRYC4oPRJLFWxsbEsDPBQcQH9vn9wv5C6ySk1lUoJot9Rt8aJ6/Y03MTM7K8rtB3fu4+5Ht5GNJ2UcVa9XUBVrhQD64yn85PgoaqO9+PpmCBvbB8JrGhkfk+zId777HeHhvnJ5Dj/2qWso1dtIZSt494P7+O5770HLvEi1GqV8QUmUEJW7HX1dXrxgMONLwjM24uvRGL5xEIIz4ECP341SoYGnC0t49XPnMDgewP7mIeY/WBLTTa7f7kAPRoaDWHjyGGadDgcHMSm4R8eCUBvNYulB+wTuHVJ9Cp6FHUcAACAASURBVKUy1tc3JduUhQ4bTyI1ExOjMumJxnj2PMH+waHcgRxRErGNxA7lmdDyo8vtEZRmfWdLPj9FgavQY0RkIqNBBRHmvcSRMcEDqgpptkxrg76eHoUwrlXh/MVLQh1aXXkOu82CM6dPY6C/XwK6iUDx+/p9AWTTaaTF6b8qSSts5Fgb8J5hcRQ+CCN2dCTNJc8ivpatnW1pqLK5rDzzY5Ul7wObySwNR2jvQPKDubZJWpfGnwUh1bqlivxd7k3xraPhdmeuzykKb4Xe7m55vUepJBaXlpEvMCnAIOpCot9Ujsr+Z2OYV9Tv5JBzps5rhUWb6lf/xU+1Rb4+Ny08gN2DEFweJ8q5ElRqdixF9PoC4uO0urqG54vr2NtJiT+WwJCJJN7+9DW89fansHOwg+3wnqBKHkcAuxsHwpWg+oFmcx4vLycVFp48Eb4RH6bJapINJ9Jumw0D/X1SreqNety+eReFbAFf/Edfwu7mOrKHEbzwwnkcFpLYjoZw4uQcDDqjHBzsWKutCvxBJzRNDfRaE7RNFRYer4u6cXBwSAzTtjd2sL+7J4GnQyNBIU5On5rBRzdv4E/++M9gMzkxOXVKPGwIWX/xK18Uif7K0hL2IxEsPn2KSr6A0ZEAhkfYgaRhdxkxd20IzqBF3l/0IAanxQV1TSfQK2MemvoGYCqhVqqiFG3hKEoo3yyke49qGNl0FWsbe2irdFha2cDi0qpiLEeJt408rV4JIiZxmKn05EhxbLG/v4diqYrx0SF4XBaYTfSx0ogs2x/wYnjMj66AW/jkayvraNaprNOjUipgeGIQE2eGkU8nkE0nMXlqCMVmBjqLCumjAn7z176FxadxQXAUzpISvMxDlwc9FRgK7VzJcTs2bZQChh5AOq0ko/MQJTmWHTRdmJnens9lOhtWUYcRqVM4WRy1dPLjxNZBQQKoEnv75ReEO/Dw8VOJCSF0T6SAcDmtDkhGPFYtHud/fTID7PxERonkx4hPpVImilS3Q+yXcqszOpQpo1otqCoJvadnp6FuVvD+e++JganX7Rb0hZt2aLBXAmS3t3YRjsdwmE5JBh25BYSvj45S0Bq02FpZkaKHkSB8flSL2e0G/Pjnr6FVryAaiYtRIvkGhPtLJFrnisKxKjSacNhtCHSxQcjjo/vzMPd50O4zQeMzwei2waA3ScFlMDmlkySPS6clid4iSLMYobbVqLdrqPFyjeUxc+I81DqLfL5GjV64TCyqtw9W8Kf/4feQz6WFvDri6Me/+q1/Db3ZDAZ/kyO1vvEEj27dwcaTVYk+CQ4EBPklAkJ/sUgyjP5pH7KxEi5OnRZvoPfvPsLztS2MDw1KkXL79h30DQygt6dbPht2h+FIBF52o42WZFmyaN3f2xOEgp81ieLk+dU1RoydeUEoD4yX2QuFsL8XEh4hieJgUWmyCNLAc46BziyQiX4qPji0xFJCzMX802jA+fMXceHCGTydv4tavSSKr8nxKVgMalSLRSHfO3x9+Hh+WYKPOTYSYn2nUSDhXVHLKrJ7jht5aEucogCoNEZULCcExRIeoDKeFx+uTnGmiEqUH/ToYcNh1rYwOTyAo0RaCajX62SMSp+q69fewMjoCOoqLerNlniemZ0ueFxuQZdYDFGpTYFMT28vDiNRUWlSOsVRJwtMGoW3mgwsbyl8HcbyWLg2eNnqcLh/IONDmqbSqoHZt402hMicOorDwrFMoFueNS8xcoLY2hRzDLlPwmG3oqfbCZ1OBZ1KI8+cpG02byymRPJfJApi7Ixj60JgZ+dK+5RKvYndvUNBX0K7e8I1ctltEjjNsRuz86h+PEylkC2kcPWlqzh/+SoaTRW6/H65aAuZLJIHEeysrwkXsanR4NFHN3FFpcdPXL2E7x5GcD+VhclgEkSHY02f3y35fafmTiLY1y3muoztWVoI4R++8x4W1pfF8JOoLMOux8dHJby9VKqhXSrjJbMB16xO6KwO3Go18LSRQ0PTQDhygOFTXZi9MoZcuoa7N5+iRD5xEajmq5I4sbW5ATPH0bWKnL0cZ0lyS6mMnr5u2MxG8U5LprMYHZ/E2PiUTGBiBwfy3Gm7sby6JspJov2h/X0YzGYphk5MncTCs0URQzDaSKfSIhoOIxTeF/Sbe5EoF8e4kkUoEWFcq4p9BNEfIdVzmuR0iIKyv7cf2UwGGp0GL77yspyhod1dQfpkfFtjKPiRCOW4rp12h8Qu0WqE3lfcIVwHHPcTbGFBw6KRSsgy+VImo0zcaC7OLEKOjsmhI8dQaZaVKDMW8DwniPbxtSeTKSnqKMqxWG2y57jWOClgE3I8BeH5JbzKjrUPmwq/1yv3BDOc+ex7+3sFBCKyTspL6igtyDwtIzjhIapOKxhm2kvU0Yunp9vnL54VFd1hPI6ps9NIxJJoFBqo1ApIZ+IyW33j1VcFSv72Nz/ArY8XhPDFzcCunPP966+/jEsXz2AvtIfQQQiFQg2xWEaIu7Ozs5gn4S+jJMozNoTdFLMJSf5j9Rdggjnh3HxeZp8XLl2Uw4oKqJ3NbTx5PI9LF8+j2qxjdXsNJ2YmZdRGWSpzi0KhLczNTsIX6BKuGcdXJp0G4YMEurr7ZSy6tbYpcSU+ixWbWyF4/F0I9PSKk7bBbsJf/Nf/itB2BL6uPphsNnzm7U9h8elDbK+vS/4SDVE5jze5LfCMAMlwHPl4ES+8OYeR073Qqg1C3jNobEjtV5DOhuH0mLGzFYbbZQMMHC20xeGbUnXaHGjqDuwu5PFofhnBoRGJwOCicDttMAsRNy8RBuS5scPhgqcnEX1yuBj4Z5R1s0A1GHmJ1mBiyHGvDwaTVg6XRDaFiq4tNg872zuYmzmPbn+3dPu0E9hcuod6li7GdmhMSlyJtm3Cwxsp/P3fLcJoUJxzFQUgCxTFq4mvRYoqFXlNHZNSQYQoJ2YLzJg5rRzaHC9w1bFQYldNGFzEjJJ12FBUYD8y8lPk+STg02tLQQOIahXyGZw7dUaK9s3dkEDe3JT8wdEzyYvH3jA/WmSJmURHRqhgborVnxRYnQ6m45WqjD07f85ujqog+mb1dvtRSMVRKWQlqJzrn11OpVjExNgwuv1d8jyo1KUaKZw4ks7v49t3sL6+htPnTotkv1auw+93ySiMz+LLX/ki2tUy1p+vSJGjNWthspmEvM7MLPIPNToztjZCcDntsLuJjqpF1Wcz25Cr1tDymVDv1ULtM0FnNsFhd8Gop1rPDIOJe9UuQdVG2kRomTHJUOs0/G6fkP156VlUVthghAceZBIRfPXP/j2K+hJ8gwGs3l2CJabCb/3mv4GV4e+JOBKJMLY2n+P+zft49nhV4l5ee/E0qpU6lrf28Wx1HUZyJ6cHpJA2qU1Qa0xYXdtEwOfCG6+8LAop4T7YrOITFosfYeHZkhgWEgVkSPCJ6XHhASXiSYHxeTiajHpJOpi5+Ar0NpcIUYiysVtl8ZpMJBCLHCCZiAmCSkUmiyEpGijK51i4EyacyyTkz4lCMYx2emoKp07PIJs6xFEyjhgVSokjUR9y/bP7nzp1Dosr6yKVJ5dFzHKl2GJBwmfMPc73qwhBJMCkSVsShUwusVUdZ3px6KaVCdeijM0V7tKxZYqSkUiuUwlzJybhNmlFycwxS7lUhNnjw/DELE7MzQk3VZSTVKHWazLaIj+SqCsRIl+gG1SZJ4+OZFzH84pWLUqzUkellEaLCspO+gCbBY52dHojSrk0EuF9UZYTpTIb1Iq60mCFWmcShMKo1woikiNvRTJPybNvSsNAcr3VquqMLlvQaxR/otRRUvh25MiSR8OxGxE3FnM8Zw4TCWl0eLFH4xnky1VRXVIBxgSARqUsn8Ha6rqMN7/yj39GEKmbt+6g0a5i7MQ4IrEEvF1efOqtz4CRc1tLK9h69hyZbBZrdLhfeoZuvRE/OziCgeAA7jXr+MHCkkwwOGo02ywKYLAXwd7WNn7z138WFy9fRmgnjky6ivmFR2i0i0jmCkhkyujt78bCwor45PUFg9BX8njTbMTnR2aRawHfLMfxrJzF+toKTr00isBAAHfee4LDSA4Wk0NMhdPJFPKZvDzDRqGIHpcTKr1GinTa+kRTWQS6u+S8ZxXPsbFOb5Lzd2h4CKdmZ2Rc9/Wvf1NGpZcuncO9+Udwud3iU8fPeHV1Wax4aB1B3prcwYyYodWGiuKGJqqNYwWiQuPg5zA9MiBeZvvRBPKlklgvEF2cmp5Ef9+g5EhyHRIAuX3nDsLhA5lu8c6hDyYLIKfbLY0j1ydpOgxRJ9JMPiKTR9jsMXqJ67hKonm9Dq3RJAgXLS12trdhJOdLo8HIyIicvZwsiPKdQAQnFVSc6rSipORoj/cJuV8EJrRqjXhv8syIxelVdtRpEi1SEDLWikUWuZQsvnj/cup35sxZsUbaWF9BJl+UqRhFMjxXWBjKHmbkUKkoSks6/qv+11/6p9JScRYsfhPM5WmrxG9jLxzC6TOz6OvtwujgECz0/mhr8eDRAtKpnIzXiLAICKABBgd74HOT1N2WCvTe/Sdwe3vg8fvw7vvviRIgnchIsjlVdxMTkzh/7rwUW/FYRDgTJLmRLzU1OYnzF85jY4MwaFS6MJKKSRo0m/W48uIFFAoVlMpVPHw8L5v3M29eF3g/k85JscAqnxCsw+EVCLJO4rjJhjrVQRw1NepwODxyIDIzraFt4c/++M/h9fbgM5/7MXx86yNsLT3D+OSILBBeIHqzDuaADtb+BnoHAuLyvvhgCcVKGc6AXdQ/mW0VVub3EBzvQSITgoXQoaoA15Ab3SM9YrxIwmq9oMPeUh6Glg3NhkoCUTUGBvkaZGZfKeWlOuC8nbFChEDpJ8IPkYuDo0R26MPBfgwNB7G1tYvQ/p6MdolsTJ6Ygtllx9TZGZy6dBLzix8JNNrtH4LT4VakwPEkao0SNhYfIxOPQ6euw++xyVh0ZSGFd95bRqNVVcZwHfdsFlH0PGKBp6TFc9xBREupZMRw+zhDq62MBXgQcpTFgotqx1wmpRRPJMB3PLSkuOlwowTV6lRKVI/R3sFuNGBmYgIH4QOBhJ1eLxaW1gRZ4eVEAiY9hY6/z3GHcjwSlF930CzxTpJxYcftWMHsBHLgqFP5u4qHGCF5klY58vHbLTCTtJ3LwutXjDW7PG4JH2dcjYTcNuuCxFDtFY0dCkmboojuvoDYhTBiamgwiPD+Pt5843U4zGbcePddUcXwcmUzwoKLG9fn88Hj80FjtAoplkHRs6dpAkyjPzrFMyMwJt3e9tE+umZ70XNxCJ5BH/RGC3Q6HhRmGMxEuZjaYITZZEWldoi6uiqIg7ita9SSy0jX/cp2Gl//479CH2OyNCpkYinsPd7AleEL+JX/6X+Wzyh5lMDzZ/OIhDaQjKfx8O4z5DJFDA52YWU9hM2tHRl5kCeh1rVFzGG3OAgwoUiVDw9A+hvRsLRWRr1CbksVeSIA1LppdNJ0uT1OTI31wWV34OGT55K3SGI1/XlaOie8PVQjh2TsQTsBfqZEFZiwYHe4kUmlsb62LIgteXxEWljQSOKIZHHqkYhHpJt++ZWX5HBnwUC3djZvVIKJWU6rJVFC/Hp/rwf5ahMLC1sKMtqRvCv5ntzrbIDMMFsdUiRzdMDOnQVEMZ9V1IksZiQjUUG7iP4eR4Hwcjsutvisjx3kaSAcoK+fQQOjToNcqYLugSGMTE4LMbrOnMBGU2T+JETTBNJHYZDBiFy2IFYG/LrDKPMnK53xBkE/hU/j8bjE8LFcLKOryykBzLwE+T3J4comqXBsIMf0DRapRi3K1QaqLS1qTYUITcETCdg8UznyJREbzToaMkKsw2SAoFjirl2vw081I1MqaGpttXWaJMW5m5cbzzpy74xGBnnnUKlRAabYxxRKBZmG8LnzebMA5148cXIStz6+j/feu6l466GBg2hM0IcrL17FW2+/BYNOL41yLpXG/u6WeDDqjGZojhJ429UtY8wthw2uE9NYWl4RojhteJh+wPVw+dQk5qYm4fMF0KzS2LKEzdgmvvWDe2ipFIsAFtmC/JZK8lymLHr8+vRpDOjs+J3lJ1iym6R5S6UTiETjEgeXSKcEIacNAZ9TcLAPI8ODwvk53AkhlzwSi44YR6piuKmXkHt+JpuhMIwWC0qFgvCG//FPfxmTk5NiCdQsV7CyvIpnaxsYCA6KfUpY/CmLmJqaQk93t5Dqqdjj2UY0iU0x+VwktVNdS5NQPuvpyTFMjQSFpx3oH4Tb2yVOBCyq+JmwEOc+uX//HkI7ISlmg8MDOHHiJJ48nJcNwzVKhJd2Mjxj+fU0tOV5xKKFa17HArBUFGd23gGZUglOj1cK+LXVNeEPUvzDsd705DTWNzakdmBtoVIxd5ACJadwpDnyPnVyArPjw8IP536PxxOy7jkh2tzZRY5uCvkiVtfWBIWuNWgBZRTeIlF1NnBUDdOQmeIKt9MhRdRRKiPnL+9ivcEo6CxrHRZlbAxpJKv6vX/zG+3dnZAQbklApEEnuy5oWiIBVpr9Fkb6BmnCgqOjvBxWhAX5UKl0sdjZlaSl43PbbVLEEMpLpVnp6fHhrY+RzReETMsLub9/UMzzVpZXsL+3r8Tm6LVIHSXA9KCxiXHMnJyRC/oHH3ygOL0bDILGRAi1jgTx0qsvio/I/OJjqLQ8tNW4eOoMLr98Ac1WHcuLy5LwTX7NxvN9cbhHuYF7t+8jXSopML9ahZmpaWhaKly98gLOvnoF927fRqPeRix2KE7D3QEfVldWBYU7cW4EY3NeWJw6ODx2lMsaRLdT2N7Yhsvngt5igBUexLdK6OvrhcloR6YQQqK0AseAHv8fVe8BZOl5XYmdl3PsF/q9znk6TPfkAQYYDAACBASCYBKTSDOYkkuUbJmWV9qVdrd211XyWt4qrSTvcmVJFClKopiwAAEip0mY2JN6Ouf8cs7Zde7fQ9KDmgJAcLpf//8X7j33BH9XAMsLSzICtOn8WJ3dRyOrxujQOG5Mz2J2dgHu9g4xeltYXJANSjSQSpN7d+7KocGujBA6/cL4Zuix89yzz6LSrOLqh1eFHxNLpNDT04unP/9xHD17Si7t69fPo9EoiMUEjTRJWt7Z3pXu++SjD8tCrhZKMGuNcojy+dy4cA9//Zf/IOMBxd6BHQ0DTElSLgn8KqHM7BzECVspXB7wnB6o94gcPQjPpZqE6FUsHpHOnqRJbjRFzXLAyTogASuCQyo8GM9TwbmTJ9AVDGBzewdHjk6Jke3tuWVkGbBLq4FySSHqiyW3QiRWbCWUX79Qzkg9xbegXJJKoKqiRpQISCH2HygR1ey67fJnKRkf7PIL+qRS1eTAEiNWNUNz9TIm5s9Hr6fFJW76rEDyLDw1erV40ZHDRkdodkF+vx8dgXYs3bkDv88p4yxyMMK0RlFrEE2loFer0N/bDbPViq7ebvgDflHglQpNDPb2Yi+8i8W1NSHdU/XV7nIijQJ0w050nx6GzuuSUR+NThkvRGRCp25AZ6hCZ7OhoSFxUytjDyNHmTtJvP7//gT+0T5kQknszu8gG8+gVanhX37zD3HmzOOCTJPkujp3ByuL93Freg67m1FEo0kRmJgMeriddnR2BBXvNDH/o1EtD2GaqRox1NMj7+bm8qJcGNVcWbh2HEmwIx8aGYLX70a5lMfhwR4M93bjzv1VLG7uSYzLzMw8goNT0BpMQs42ma1YWZxDaHdbgnltLpdYRLAQYldLHy4WLdwLaY6V0klBJLkGc5k0vB4P3Nw7sajwMSOREKr1Clxul6ghWcSQOC5KrmYLWr0ZM7MrKNfoHK0Y9vJi0utN8hydLg/0BquokHh58P1xtfHi5cVXKGSQSycEPVBJoauMOhTnaYXzwV/k1fHC4NcR4jFJvOU8fMycPXlK2YN0mddopJDkecBMShZuXd3dUrxwnE75PNE8FlhUZREx4s8lRqq1mpy/jHLiuIn/WyDolUuWzy6fK4k6tpRPyXPgOuUFx8azUm0ICZ27xeVyCAovocSNmnym3t5u+frpdAI+D4t8HXwexjIZEIsy97QOlUqLja1dNFsaMczlRc3GiqNXHTk/blqF5JHJcMxTFSoFnzEbdBYFbDgoYGBxSgCAPxfvn5m7M0CtKmbMyWIJ/s4uQUM6O4OYOjolUUCdwS5sb64htLUt46z7SwvwN1r4dHsPHj73KF5aW8M7gpwYxc7CYWc+p0l84OSsUGuQjEQZRY5UqSBFNZEbrgk29Dzr2n1+7IYimPK24d+OH0UjlsE/5BLQTI0il4pjbW1VEDPGYxnMWqyvhLC2Fka9UoLf45KJwq9/6YtApYkff+fvUOMYWq+TZ8GCydnmkoaA6Eq2QA8qwGZloLhZONCPPf64xH699/a7CPR2w2qzyX7k+cQRNOkP5Epube1geXVVsHzy8jiGptM79wl5XP0DA2hvD6CczWN1dUXSJ8ivJL+WaCLH/QRseDZQYMETlpw8quEnjxyWM5dxabQP4VmwtroqhtHj4+MylaDrgN1lF1CBxRN/vuW1VbnTTFYLojRmJRrN2CqxE1FhaHgAT3/0o/jw0oeYvnlT0HYiVxq+h2BASQ0pFHH6yDiOjvSjWWcDC4kH4h7g9cBmgLzEVK6AW/dm5ewi7WJhdVPGp3WxOeGSpom2kn9I/jYL6UDAK3QDcuNYcJFHyDuSdBGiYQRUksk0VH/0zW+0KGVdWl6WhU30hF3WyOggPO1OcUInv4F8EiJO8/eXJT9wbHT4wJ6eGUo1XPrgQ5SyKXzm1z8ph065VEEsmUUomsHunvIC3D6/8pIZ+hyOCLmNvwgfTh0eh8NhxfDIkPjo0OvjwsWLYl5I+JgITv9gF5xudoo2GTNkigkYXUpemN9pR097J8q1phDCmdfV1d0hCyMRzkBd1+DmtbtySXMaGwrtwyKzfQ+62vxwWO146OlzQoq/fP6SoBB6o04usO2NHfQM+PHprz6JQNCF0G4UG4spbK6mEIrEYDSrMXyoH1OTJ1DMVNGqNUUpVWsVkKuE4R9pYXiyD9lkHiuLG9hfycJeD2B1eVuex144gvWtffFGGRwbx8YmC9+YhImyYNtaXxfJcbvPI5c2D0q6JfOA5YHF3EmX3YL/8K//JV5/+31cunoTx0+dwvDUCKKJMCK7Ozj6yAmMHZ2URUz1Dwl8iUQMgQ4v1HpKe9NCGO3p6IXN4sLGzhZmr8/g9R++LW739MbhrO2BEo+dgMlkFRT0l67bBz4ldBw+KGPkoiXudYASSRh1s4lkKoF6Q0EvBBWok5uljFYV1eGD0WFLDpZSroDPv/Br+OwXP4vV5TXM3L0nCM3M0hpWN9cFpeAFVa6W5fD71Zm7oGzibXRQcHFkI/wslXxvxfhecbnn/48X3oOijKgHCy02D942Jzp8DuRTSfj8ToGI08m8dDLReEzGMZ2dndLl8uBgHic35cXzl2TjTYwOo5TPoVhrwOJywR9ox+baGvLpJAZ7OV6rypiEKC3jXSLRCI5OjAn6Rd+d9o4A9iNR2IRf0QWXwymd5uzSMhxOO/q53v1eXL9xC//t7/9eUK1Tnz+H4PE+mJxmqLXkvVBdU0ewsxsNDVDTVAXZYSesL7Xw+l/8MxzdQZSKFdx9+wZ0KrrF1+E2WfHv/+Dfw+H0IBSNyCgvGdrEh5cv4fqH91HIURxhknEWJdpU6xiZd9qoI5bgqKACk1kHX8CP3c09BL0e8bkrtKrYWduhnEJyyIgccf9brUa0B72w2S2ol8vocDvlst3ci+H5T30Sb753DQZXQPgjNkcbDo1OYnNtFW+8+lNEI3vo7u0VxSURTh70vJBJsuc6IT+Qcm7xkquVlfgctUbiiVh0FvI5caBnDh1RW8W8kSiVEdVKEV6nC+VqHTNzK8JPIj2CBTQPXlo3MITW5faIHxQLXL3RJFmJXJN8x7VyBeVyDulkXBCuWq2kRAZRUk6bh4OxIS9rrhtBfBstQTn4c7R7PXjqqSeEn5WMx6TIpMKZ4oBwKCxqzkBHUBRnfLc9PT0KNw8Qk1TF6bsp74u0DTas3JPVQlYk+my+SGjnMIQGkPxMGu7NSkl8gaRopbqqoYwnuVeI2JHwLqhdPg+r2SD0EGYfkjzcaFUxNuxDFzMDjXrhyaRTOTFjbjSJImZQKNcRjmXlouJ4iv5kQo8wKLmfHHEn4klRMlLApUSVMfrEIl6KNOIk4sm7hzwZxnORrL+1syfo3/jhKVGw3Zmelgv9+eefx7FTp8WaYnl2BvHQvhSHdBdvy1Vw1uURovmsSoWfLy8jmVLUlgws9nl9cieSt0WV/MbWDiw2M37tySdg0BkkBULSBxp14R4zceMplx+nsmX8l3dew6vljJJ6UMgL9aJnuAvPfOycKBhfefkD7Icy8Loc0LVUWN3exMOPnsHM9Wlxx7dYTBjo6xXvQ55ddZVaVMMUcnCN00iZI2OO4TnlGD98WN793Owc2oNBob9wxEeKw4Xzl/GDf/yhqH0tFovw3E4/dErGqxwxSnPUagkfm5OI6WvTuH71piDrXo8dnYGAFGyyvoWUTl+5ivz/KVLw+/wCjHC0SI4eEa4M85Pp2n5Ae+kZGsTq4pKsFxasnZ1d0iDcvHNH/NqIhnPSFmCyAePK1jYFQFGrW3jmmacxNDyCl198WXhhFOiweOfZGk+mUcxlxRKI5r0mCoO0TCepiMcki8DV1XXFqNdux8WrV+Xrnzl9Ukx3X3v7fRQ5QnS54HDYhVvc5NltNctYlwAA7z/62bW1EUG3KpMMmqZWGF+klQJMDE4/+8zTLaJKzFoiTMsHywBFwtptfjsCPX75gjQ0Hejrky9MI0FGDXCzRsJhISKym2FUw3DPgOLY3Gri9r0FxJIVIeT+5MUXJciTJMKJkRF0dAQF7qWRIws4yjAnJsYkH3H65m289NIriMQTQuhkKARZogAAIABJREFUxenxO/HJTz8rpmu5agHVVgVpiRPICJTXbvWjzeATn6nZ+Rmsbm6IzJ6/WWzlskUws5ho3K3pW7KJuak4crQZLPjIc7+Grv5ufPdv/haRUESBSlv1g1FXGcGuINwuN+LRNFLJjHTLDpcNgyO9sDl5oPgEnp++fgsmow7jp33oGnfC6oaECcf249A37TDXvMhFVFie38LVazdRLFbkZ9Q53LJQo+GQHBLs7MmvOnRoWHyV9rd3xCCT/mRE96jK2tjcESsIVaOKv/6LP4Uv4MO/+KN/JwVbZ3cXVOoGGvUysvEU9mMJDJ84gofOnsHwyCDMZhuSlRRC8W3lAqlVpfCdvn4T2VgBp08/ioHBIfz0Oy/i+sVbirScxY9QsjRipEf4nXJeHozsVhTlljI6efBLIU8qkDMrHb5LXkrcqEK6PiD/SrFG/grD54lu8a+D7DlydSrFEs4cP4KPPvWEHHZE9xpqLd7+4CJ29/cVAjGDlkvKpfXL4k/x4XrgBfMg31D+ncO5gzxDxf+X1ynDsBVUTvnNje6QsQ7jMMq5BEzqJgb6u6TY4LiNXbzJZueNK9+bMTUk3fra7HA7rbg3uyHj3FatiCadmRstPPnsc4IS2o06KZgS5DJ8eEV4Y7FEUvbK4FA/oqGwZGuZLVZYzRbpnnjIDvb3yWW4ubWPaDQqYxsG35IoW1Vr8OY770v24fjJKWymt6FvN8B7rBdauwFBJkF4PHIJlBt5aE0GOC1OvP/tnyBXrsPZ7cP0zy4DVYXLxnHnI5PH8ZUvfh31JpWkZayvLWN9ZRn37tzD9noYjRo9kipwWQxK+DHVSDq9jE6JWpIEHfB7oDfRMqAkRGKOCPaiIegdBng723HnvbuSn+f22MVihR5hVMpSFdTT4UNPsBMvvvgGDCS3a50YPnoam6vrOHXmnPKOtFoZ3969cxN7O1uiilOpm4JEiCDjQPFKZ3e+7VQyesDRa8mIjGRgUbm26NCuFUUf0RMqPht1CHeEYc70g8rmyhKWzLGscqkfeLAdrHc2hiazTcaX9ITi+Jnric8im0ogGQ8LYb9YyMk4joWfICCC/ioImdIcKNFXFhMjvEoygjp5/Bj8Xo/YpPC/MzaE58/e9hZMdof4U/H5knsjvLAGRRTs3uuCyrLbp6SdZossKjkaMhvM2N/aRKtGWwaDjKSgIke0gFgsBL2mDouRodkqxYrDZJAid3M3LheKw060yigmjczUY1HIfNpsUTE1JUXz4RNDaNTKUiAODg+iUqoKqsVzr1SgbURRfJWy2TJyxdIv1HtKTqpachxZsNPfiBcqmx8607PgYZHJRoloBpsEjl+JFHK0wxEkN3c8kUSuWMbc/DJ2drbQ3u7Fx194AY898YSgQuVsBuffeAuxSFhiX2ZefxdnfD4MBQPYNplRdLRhgXY7W5uiDPZ629DR7hWhwWtvvSfjz5PHjqLKZtZkFvSQRRytSk7Znfha1yBev3QRf7Y6A43Dip6uLswsLqOp0aG7rwcOB8/hEmLhHCpVGmIenE/1KkqpuDRw9FRjbuXI0IAghxyXk37Bs/mRMw9hY2MDM/fnMDg6Ivv85vRdKbhe+NQn5Jl8/7vfk/Pm5OkTeO65pwX9u3TxCi5duCI2EoxhOnXqpIz5XvzRi5idnRMjYp7haysrMkkhkmW2mdHT7oXP7RbgIpnOSRSZSqOVhJlStYJSpYCzj56RxISb16dx7fIVKULbfV44LBaUiyV09PLntuM+BU6tFsYnJmT8dmNmRho8jgH5Ge1Wi8R1ccQYjTPqbk8U57/ze/8z4vEUfvSjn8jzEKsgtbLPzhyfxFB3UIRIBFDIl2Ix2tffL4Ul71NyA/mL0YKbe7uyL3wer4xR1ze2UWk10eZrh9VoknEhDcF5jvAsoI8gfz+wIeKo0N/eJp6Y+RzVjHkUSmVpVlQvPPF4a2NzEy6nQy7cSCQsXf4E3VeDXrR1umB2mhEJxbG+vCW2CX3DvdhYXkatXMfE5ARGJkbg9jqE8JrfiArMOsw4n2IZl6/MKP4nsSjUpQyOHp2AM+AWhcTq6j4sZoccQgyGllBLk0k8oyj9pmur29uGvsFOjE0Mo4eBwtUy0pUMtpZW0aazob+3X8nbMjiRSxVogykImcWsExVavlKTcEuV3oj3Ll7Cq6++IUQ2l9sKvbmJ0cPj+Oznv45SoYK/+ss/R2SP3Xr+YNasIGkej1PIxfQhcrtcGOzrkTEAK3DOmlc21nHj5m2JrBkb7cXwaTvaBtRIkYRerCIdK8CqcsKGDtQKBuzvxrG4tCGL1+d2irfJ9Owi3r8yLd4hDCtlVd7TR1O5AKZvXBNFw/Bgv3Sn6UQMLgvd3A0CVQbb/PjyV76M//Z338d+JI6hwT4MDCmGsu+9exXzy2s4+9wzOPvMk4I01JJxuGxW1E0aRMtpaM0G4Qstzs5L9Z1N5ZDcS2Pk8AQK8RLe/OE7kt7OX4qIHTJCIKGX8KgSaqpktdGJmCpELnYFKDrgbYmiSiENs9gq5LJK1IJsCiXbSuHCcISokAmJsCoRQErxZdSr0d/jgc/vQF/nAO7OrGFpc0fZWGwG6nX5mkQlmFTAi1wJlpav/svRIQUJJBUeIFkacs8OKkOl8GKxxQBgpshrhCPA8SBJw7ViCn0BHhRGuB1GdLb7pahr7+kBfZEX5tdw/tIV4SEdmxhFZ1cntncj2N3dEa4FD4JAoIMVP4IeK0b6O5GhMWldJZ03UbFMPot4XnG4Hu4fFDFBm6NNnsH2zjZK+QKsFhqQqiQ+hXyG4aFBmLQqhOL78PZ0Y2hgTIj3dLJ+/803lGcQMGD4M1PoOXwIJqNV/HKaTPuxGXH7Zxcxc/kOTP42JPaiyIczqBVrSj5lvojf/cr/hMmpE4hG9pHPxnDh/CWsLK+gWmignCXfSCv+S3arUcbQRHJyuaIcch6fB8H2NlHxhENRnHnqjJglzt+dx83btzB49rBYnYRmtuBxuWHUGWVdDwwNIpGKI5NNyR7MpLLYWNsRbzGDoxPjJ88ICvuRZ16QlUmElug3CwGSpO9MX0cxn0Zof0cuPSILHMfzc4bCDG8vS4Ym1xovYxb+QvYVzg9JtkqcFEnXNgtDjS2KUae43Wuho2+ZVrGL0WsNMpYif4aITjaTlnOU1hIc75EvRQoAx3s0jKSLNIs6WiiwU6YHkPDGtBzBc+RJo0MF4bVabNIYMpfyycfPKXu3UhH5fLXVwsjoqBSWvOCNdgeC3T0y7iGvisaxLL4pHuBYkdw1UjqyeZLV1eJhxcWfjIZh0NTh99hlrcgZmCsJ0uy0adDX65OolHSmLB5MXIvCh83VsLvPrE5GD2ngdlnQ2+WXQpbIbDZXQSafR8DvEidyoiIGQQ7pi1ZAtaZCvcWiUiMoIUU/2UwZRjOzPTWCjpDjo1GTc0OlNVWpJSnE+HwJArDxJMLFDc0LU7IjoaBs4t2nUgnRu9mooqnS4Mr1O5gnHaSQxbEjk/jyV7+GI0ePIs0ph5mGtRZR2LMAWbt9Gz25IsZdfgwdmULGoMOPzl9C3KCBtcMtub6Nag16tRblRgOeNpdwocy8g1hM1KoYNpvxx6cfQWInjG/P3UXSahBLBJoD10hh0OmE9K7RNOU8YRPLBpzNkL/dB5eJYfIGbGxtY2cvJCo8Flu05OCEg/c2n//xY0dx8fIVmXBw9Pepz35Girx/+ucf4/DUEZw7dw4/+9kruPbhVUHiRoZ78dnPf0bG0N/7u+9L8TI2NoJPfuoTEk7/V//lr7C5tfkLWgiLbI7xuFB5R/d0tUvT52nzY3V9HaVKFX1DQzj9yENSJDO/kkV7LpPDxfcvYGVpVVwKaqUywuGQUGQmj0xh+voNmQAQySYp/v7SElwevyDZEnfltMm7Z7wXbSzoq8aCe+zoFI6fOI2//PO/wMLyijwXGR/zrhzoxO//5leQTaXFm415nB5mULZ5ZNrCu4rvoJgtCD+P+Ywc8ROpJdePyH93p1dQUXq58WuSJsI7pdVU48qN21jd3hE+NakO/FVv1cWpwO/zwqA3S7IAuW7L66tQnZw63IrH4nII8oI/cWQKE4MD8DiswvRf2t1COBmFN+CBr8OHbInKuzbprqK7YfgcPjTUdZi8VikSWvmaZAVadBa0tXkRjShByyzkLDqt2A/cmLuDVLaMnq4R+e+cp1OuSZ8PIhxvv/OeQOZUpHAk0uZzw+62INgdQL6Yxd2btxFZCaF/oA8TY+Mwm624eu069nfD6OrsQJkLn6TvQEA4TZTV359fwcr6Bnb3dzA2PojeAS/6xwYxOn4GN67fxM9f+wG8Pgsi2wXcubkqHh5+vxcDPT04PDIk3R8Pf5Ldi3zotRqCPT1Y3w5jjT4dpTx6B/rQHnChpttHVU2koIZsuojwRgndvnEsLkZw9+68QOdHjxxFIhJCIZWQiAKrw4r7G/syPuHcmzwULpxkMiGLkz4ohw4NoVIsY2LAj7FhP9xOi0RkqGDDvfltXL5xFzv7IRRyKRw7NoJbtxewsLiJ3/7ffhdPf/Z5QRdYDGo5nlE34TDqka6VsJJNYmF5UQ6krq5OsYZQNbVCQL3y9lVcefO6dJ1CfSJZnQO/GjtGtXgaKRPsA24WL4lfBEzT4I72HkqHzl+8uHl5kQxPTpOi1lKMHHl48y/+GbF1IFJGhEHVEl5IT6cXv/8HvyEZm5uzO9hYiSFfa+L1Dy4pcSv1moxfJFuR40eOXPiXEPkPUK0H7CspqBRbhwc8M34f4fRITIPys9J7iZclOx+L2YS+rjbYjEboaKgbdAuZlsGtbR0uhOJJ3Li5JIXT8NAALAadIAL0GfrIRx4XThwvARbRLLjGRwfFhO/W7bt49qlz+OrX/0fcvDOD6bt3EC9G4aBXVZFIgkkImetLWwJZk0uk02tE4h6LJ8VZnQU0hSk2vwuHH57CzsIuHjp1Vi6gn//3F+F2eRBJxdD3tXEEJnvlKZBP5Pd1oxgK4eVv/xCBw4PYnFlDdD0io+9iviSIQa+/G//mW38ob3lvfweRyDYW55bw9hsfwKA2oVlpyfsiZ0KtacHlsAn0v71Pd3yVdKztvjZoKI+Oh/DIx5/A9tIWWoUW3AE33Mf6sXD5tlxE7BRdVpcUVTSppXEqRx2SDVjJSmTR9kYGmbwZw4ePQm+y4qFHHhNuHkcHlXJVGqBIZB/h3Q3h31B5SDIxKRBEd2hWGo+HDxATRbHKwoQEdSGfazWSmaiINKiw00v0EteT3mQTB/OWhuHFzoMgcxrd6oWbpzMa5d2y0KJisSijuoZcFOT2CJeLKG5DIXwXClnhuPBCJNLLoo+2FGw6uQ+IWnI8Ro/9h48fwejIMHSqlozyTLxwuPO0WgVdNVthd7vhC3YKyddhs0jRSLWfhPlqtaL0EgquXo/dSBjxvT1oGmV0dzhgMZGkToNSHWwWI+xGDaxGLSx2xTyVRdLi8j4aINpnREewTYjGC8t7iEUzSl6ewyDIF2NWxBKgWUM0lpbxJH/x/QQDXkHEuC/q9RayuSYy+bJw0PibPy/vowdKTuY3Sn6kjj9nXkaRNHvlz0ZEh//N5mCBqDjsK6Ne+hfpZG8TOeOz9PnccDqsomRdYsZjJi/eSp/70pfQ7m3DT7/3D3Ayhqi3D339gzhy4jhShQLWZuZQ3Y/g9k9ega5YxGBnEDqLEaFKAYv7YSRpI6rToD3oE3Rne3cf0UQaqVIZR44dwacfOYXU1hZ2ixVUHQ7xiuLe5dlCDmY6Sb6QU4p5IqYcTXE9096EhG232yFTm0Q2i66ePmxt7+Ctt94WWw82GCwOiEKR7jIzNyfnM/ftR3/tWbzwiRfwxptv4fXX3sL//od/AJqMvvLSS3DZTFheWMHY5Di+/ltfkwnV+uqamMG+8MmPS07x//UnfyrWBxwHk6/HO5wFH5sDo8WM3/zmb6K7qwfJWEZpUAz0zmtKEUyiOhEecpvJB+vt7hXUNbIfweb6hqj4iQSe/+A8MvmceA0mkim5o9gMWOxOaYo45mPDQ64gyed6rVoaGSJStH1aXlzFm++8BS1FJ1rF6oR3yyc/+jiODA/Jvx9/+CHxSqMZ+Nb2tiii2Hix6WEqwe5+WFT85NnyOXNvUtz02KPHodcA62vrUvz6vH4cGhsF1Dp87+9/hLcufyj3H88OWqFwKiSTG0BI8Mxz5ghVrVVBdfzoaIuyacKYHb6gmHwNdrajy+fFyuY2Prx3B1Br0UZSrUkNb58b7UNB2Om+Hs9i8eY8yDPvniDRrInuYCfMagMi6zGkE1lMHZ6Uy46jLxZyRCx2mLWn0mBvL4rtjS08ce4s2tvbxd/jxs2bqNdo/gVRHNGXg5ykUr2AL33tc3C02fDWz99CZC0s6iMaEFIVQ5iRJHaSJIdHDkk3vzC/JIfnwtIcevs6cPzEGHr6upHJZaGxWNE+MIp/+O7fYmbmPJ75zBm01C1cfmMBy/cS8HhdOHlkCqfGx2DS6XDp0lUk4inZuCTO+nxe6UjSxQo6mA9mNKPSqKM94MG9+zews7+G3v6g8DOgdmBjI4b5uVU5xEbGRsWKYGNlCZVCEgadCseOn0SxphXOFw8Y+tvQ3ZgHBC8tdgaBzgAmxw9Ljlwito9Dg12ihrt09Q7mlzcRicSxvb2F7g4vgu0eXLpyDx093Tj90El4A36Jv+gZ7Meh41Mw6prQFzLwaLW4P7eAtVgY7ROjYpdAkisN7+5dnUZXWxdm7i5hfz8kvLgHzu38O7tPjrRYEHF0pcBCUtWIc+4DHvov43kUwjyLLTrqE3FUYgmV9y1WD3TprtPUVpES03NIzAxLJRwbHcTvf/PLomhrVBuwW1lgLuO9OwtSiJFAyw0uBPgDT64Ho0L5nw4KKyUFUYAwRcZ+4IEkisSm4szNP8fv77A5RCpMgi65EaMjXSjnc+JrQ4kwSZ8tDceBVWRTSel+unuGsLsVRYiGi8k4nnjycbngz5+/IM+F5P1ejqKdVrnIQ6EIAv42OTzSuRJWNzcxNNUnhpQ1jQpPfPpJgetv//wGegLdsDptuH7+Enwen5iE8jOsbG4hHs9Cb9ajZ6pbmqDx3kk8cu4JLC2v4v233kRnrw8nfvdJ1INaGIxqqPV6dHsHcOF7ryGWSUFvt2D75ipbM3kHUgxU6/j6Z76MMw+fETuA/cge7t27KQXje29dQ3QvJaMj8cITULIOHy0orBb5zDQiXFxalsQJhssyULukqYoLeDFaRPfxUXSN9OPl/+f74nllpxlnuYZMlCoeA8aPci+bsbK4CrVJhY5ODzbXcoDWC5fPj4GRcQwcmpARDT+vEM5rFUT3d3Hl4vuCbNEWQUw2DURUSlhbW4RO3NGpFqvLhcxxAItFTr1ZaPGyJkGcJGErJdvMx2sRpaYXUAsmOqVLLqHitcaROR3oOTIiok/VLJWL8VhIRm/8fKQ1cO1TkUcuFxsDrUYxfSS6xbGXoGoNNg11GUkKmV4FnJgaw0B3t1jfaJosaiGf3eGmaaJFRkosODR6g4gf+Hl0zLmkjxX9xiQ2SyUeRjwj2TwwMxG1DEz6OlQtjhgpBKHXmEEI6Pxs6lYN+UwCTodF3u/K6g7sLjdcbrsQiMm1oRKPFw6fL0VR5LvkyxREFYXITwUfnxkBaypJg+1eQbek6ajXEYvmsb2XgsFoEU4O3yEFDjotx5RmOTNof5HJl1BttKQZrTMO7kDtzNeuOOwfRHFVanJpsqjlCJ9oCcncHIS77FYZj/EEoGggHEmjq69X3P5f+uGPlAQLNUdAQXzui18SHyhfIIB//Md/xn/6k/8IkwroMBkx6fKiw2JCu5V2A0aUyXHjqLbZRK7agO3EEaip5MvlcffuXUQSMYwdnkBHTw9y6TTsDpcU75VcVpDHrr4eiZ6hvxiNTukLxxG7BFan4mjEdlA32hDOlsTI1+Zk9I1WMg7VGsUs+sNrV0UIwgaFz4bv5NHHz2J4+BBef/1NDA0Pom9wGO++8x4qhZxwFMuVGp574TkxTl5ZWMSNazfwta99AxcvXMJPf/wTRRWubtF6T9BRl5n5nzp864/+CD39w/jxD36Ca1evi0kw7zQiQ7RJ4F0/eXhcHAOoMG3zesWPsKujQzinnECcf+89JFJJKWxNVtKI1sSgVjh9zboUMCSlE3mVzEKDQd4zmybuTbbKHDkziJv7hxQHg16FQ/09ODY1iZW5BbHmsLucMsZbWlrD9u6uiLdkatJoCFJMB3yhkpBjqdXJXuX9wVBvWjxwysM0llPHj2Bi4pDcB+9/cAlvvn8JTp9XmiMif7yDyNclT87rcUnTzz1Nv0XVn/3pv2qxO0gnM4hFEghtRzDQFZQ/HEoq/iY8IAYH+2WGG8nswuozwu62g3OZaCwihwfHNbT4YmfN6q8eayAdywong/AuoWENdMI9osnoSy+/inKpjM99+hMSbHv73l053EggJdTY7g/ImHBvd194YUMjA5g6PoZwdA8zt+/jyPA4Thw/inK9JsUJQ+w8Hp8s9J3dPfz4xy8Kl8fhsOHc4w/jkUdOIJaIYnN3D1qDAYdPPoy5pduYn78AnVEHg8UgRdDWYh6ZWAO9vR2I7YYlmZwLUoI61ToEurrkEvG6LDg0MULLZly7PoPttW0cOzaFsSN9UiTFE1GoNAZs7cWQypcVs9T1dWxt7aKru1c4AfHELk4+3IOOLj+uXlzB269fRbnEuI6GLDCOh6jOzGTTgvA98shDQt57990P5NL/nW/+NlZXVvD2O+8Kn4WKKELKE6NDMsKbW9mE3WVDMNguyeTT0zdFYfLF3/kqHvvoQ9haWcL5H72Gs0eO4dFHH8ZqKYcKVUoN4Mr5C6hni2iVWrg9PYdsoSQ1FC8AGSE26etVFc6YFCoHzrgPuE+Sbi4yeqoSFRdhrpMHnSb9rjKZpKJ6epB5eGDUqJi6s1Oj9J1oF/v5BqxULJkMMFJia2dwJ/PP7Lg6u450LieFVkbIxcroQEaS9E5Vkk0OHCqUzEZxgmeXLN5FdJJWRov8LDycCQezqKaKhbcv/5mdZme7G06LHl4v43fiYtTK0QH5eX0DHRgc6ES9rsfK4j42NzYwcXhcEI57d+/JGITBt942l8DuHqcNp48dFs7b1Rt3REH06NmHRRGzGg6hf2gMp595HNu5RayuzKFVaqDN2IbUVkoUgb3BANpsVjko5lZW5TLR2U3wdbXB5/ZhdzUGf5sfIxM0G15Ab7cZpkNurDlzwi80u62IL4bxwfc/QPfUMLZnViWyiUqvWqki+++hiRN47tzTQowlL7BUzmN9fQnTt+5iaz2MvXWF50SlEb8/f/EAc1qsOHnsiKj4wtGIhEI/dvYEbA4bltbX4Az6oWnpETg8gsjKFsIL63C0uZCv5qEyKM7T2ooGuUSGEykpntxBO9xtLty/vQu7u1tIp+0dvfjUF74GvdEsnnscieSySawtzmN25rZwOMl9EsfoVhNrywto1BV7Fx7OfOeSNyj8QkWZKIgKw4UlXJdqQD1sDhdK1YZcJgxZJp+ECJn4w7UUo1OqDi1Wu1irsHgrFvPY39sWriS/H9c6R+ZidXLg/k7hBs1p6WfFIpA8Q/HjkqaD+6qFo+MjGB/qk0uAHJNgRzviUZKt6+js6hJVNikORIYZMNzR2SWXC2OZOKLMZZIyTuV+zGWVUSFHSw5DDUZtHXptSzFtbakQCScRjSQEdaenn8Wih8umxqHBHtmPRIxIH+Gol75szTJjZMJQ6Tm+a5PPYXM4EI4mkUrlUamzISO3UxnH0+6j0aiSzihKYj7rYrEmnKtMlpd0QfaqSQcE/U4YzUTkqIxsIhzPI1tRiw1OplBAKpdDtVqXfEry6Yp5ZQ2SA0aOmbjzy4Vak0uU/AEqx7Q6NawWeiOZMHt/CWl6KwbaMT7UDU+bG7fur6JUqcHt9WKwfxCpTBwfvP82ksmMFNJEjhhmX8kUMBTwYaArgIHOLhwaHsH25iZy1Rq6zz0KNZuqZEKMVcs1xYCYVAsmlHBiwnXHA0ou4zYXrA6LjDu9brfsKSrUl5eWEF1dRqOQhcZkQSiRkkKwp4d+b8Nyr2zvRvGd735PzrrHn3wcOg1FPk0hYpusVowdnhQUb35+Fo+dewx37i+Lt5+6VUdfVzccLjuefe5ZEYSQh3Xi+Bm8+epruHzlkvD3dES3K2UlYqZawW99/TckMu+VV9+UNbm+sYW9SFT2GjmWnCQNDPSLp9nOzg62mL2o08NjtcDO+50mocWC0DKIeg4MDeHw4Qk4+bPsh7G+tSMjNynSclk5exUvQUY22YSWQcI/mwKS4jlyJOpGvmN/T6egpVzr8/MLwrolp5w8TzY3AgiQf97mlXuAlhpiIdykaMEuhT15WOSvmvRGGMgpJvfK64VJrxeEjrzkSr2BUqMBt4+h0iqZKkjerih49cJJ5VpjI08umup/+cYXWrI4TToEO7zichwLJ4TYSvg0l6UKpilcISoCU7k4fvbqS9AY1Th0fAB6qwGlDKWuyiHF4oZZTFaNBamNjJj90TW4zeWDjt4WBoPkUi0uLODRMw8j4PPh/PlLUtEfOTKJ1ZV1bG7uwGl3YWt7S4omckko1Txz5rR0Dz/8/j9iamICJ08cVfx5HG7htpB7QHUDYUH6WtDHZ2pyQkwfZ+ZnMXrkKALd7VhZnsHM/C1UmzTNJJFbB5PBgkKxgVgoL+7puxs7cFntIqHn4RiLRiW4mcUTD5YzpyZgd1mwurmHu7MbcLq9cJp06OxyynOcm13BnZkVrGzuoKOTxFS1wOdEpo4cHUM6m0CtFcPDj02KmiYUjuH6tRUsz4eRThZgMdtk1jtxeEKKWc6IWS5wMZOHcvzkUQwNDeD8Bxel+CLHrVQoisyZoxPWNoRgOeblu6MxJMOCjx+dRMdADyLJKKZv3EJoL4rxoQGcmRjBw2e0CTJxAAAgAElEQVROoqxq4bXX38GVO/cxdGgc1y/dhNPpQzypwMNyYUiHyYiIsqgmHyBWBzSng4JKKbL4Z7i4H8yxxcOI48JmQwpShR2ljPV+VSnIRUrEQWo0BSCHXqPC8EAQnb0dyKVLiG5EMX50EnvxJNZ3dmUEw6KU6An7Ypmnk491MNb8FaeHX3LHDkwjH1hT8PuI4Z2GIdhaQezEMJWJ73od+js96A46MTzSLYq1ZDyLzZVtKXJPnzkhClxKs+/fX5axJw9m5glS5bKxviW5YD0dyvvg6GB4oEf8xZiZV61VMDU6iqOnH0b/2BEcPXEaTY0a33vlb3Bv6QOgoEV6NQNdvYVgICj5Z9lUClojcOr0cZjdTkk+iKczGHvsCRSqDUy/8RbazS4cPnYEal0GVWsTK6YUYNfC7XXj/N++hWKqAYvTjuQ6A+CpllHLZzEbbehtC+DY+GGMjo3LOKrRLCGejOHtt97D3nYUu+shxdSw2pBGiYchx0lDfQPwOu2oVIsItvvQqhcwPtGPYrmJ23eXUFY1EOjvxNDRIzDGSjg+Porrd+9jfWMHRqcGvm4XUnspLM+sCbqs0rTg73Lh+OlT+PP/9E9IJUtoDwTlAB8+NIn+scOwutyiqrt2+QLCO0R4Q3JgUl1lMRqxurooxbiMDX6hllOQDx6SHH2KNQmLL0ZGcYyoN8DudItYgYe21+eD1x+E290mflscATHnNJsqSfYhR0CKp1wDyWRMPKWK5aJwTyTFoFRRomdM7NaNEudUyGfEqoBr/kE6gsSEaTTo6+5BV7sPfo8DdrMZHZ0+URxTkEMSPIOleT7TOofF2+5uSEatdrdLaA4khDPrjmcoFW20ZeFl39nTjXIug8jOBlKJKFxmLWwmcj5ZFNbAsnBzP4t8oYxguxFjA23SgNudjBdTo16lJQUJ82pkEknZH/zM5OWyOcnTyDFbwF4kh3KVYzw6wNP8l9YXDgQ7/MhlEshmOHJ0S5G7tbaOYklJnGCj2Kgwv7QEm4tWFBqkMkWs76ZRqWuk6N2LxVGqlODhKF1HVaKiznTYzFKw1Ju0piiIqTUBAMUgmYpwozRyLI6JXtDaiKKor3/xU7h+7SYuXLuHqlqLuiiQNeJZZ7MZEOzolnvIqFJh8d4sVrd3EUrE0dPbK/mgxWwO4XBUVNIdfX3in5TNZbCztSNii57+Xhkn3bxxE8sryzImpWKVlAXOc4nI8jO57Q4pIPKFrCD08Xga6Rx5fFVZo+1OOx49fUpRhBZKgrAIktsgr5cFcQ1GvUbirBotDdp8AczNzSMcCeHzX/x1fHjlBn724isyKTk8eViQS6KQR48fQ19vPxrVFn76gx/h7v27CMUjMpoW4n21IlFHI4O9mLlzG1//xlcl+P273/0Bbt26i6HBAXz0qaewsrKM7d0dHDl+TEa7vO81zRp8eoNE+qQoWCj9MpOUXlkEArjWRyYmMHX6NHy8s/b38drP/jvee/c91Fr4BdeR1g7cV4x34+SKQgjSULiH6D7PPWwzm6TAI7JbpS8dveo0SgQc9y4Nr0mY551Akjs/JwV5PCfYwIlnpATQV1CpkPerligjNsvJdAZunxeeYDuKlZK4KNBfi00Y9xjvO+5lCkIkvoigw+c+9lSLpp5MgR8bH4LLYUUovC8mcceOH0dP34DE7SwtLyGRTmJzfRPLSys4fnYKvn52eQWBzKL7MemoeBDR64fVaj3eRHSZlW5RyLH0DSIHiN4SRGuInIRDEXGIp60Eq0X6V2XzJUHHWKVyLs/AXnarJF8ODg5gdW0ZNsJzdifcdrvAgHfm5oRcd2TqsNzbhC+poEyns7A6nXjsmY8IwvGDf/wOUsUtjIxxQTaxtrqDbLaEVLKCSkElHBCj3gQtxwR0g9ZqJQ+KFCOSoRcWljB95x6GTgxj6PAwKnmgM9gpuY21Sl7k/Bwt3Zm+gzff+RCReE6kpsz644jFYuEhXoPFqcLpRweRjGTFH6ZU1aFa1yARL6KUY+elFoM8cqo4smGFz/wpKjYIxvA5U1nEUQKhWS6qbCanVNNOt0L8LRdFScj0eo/TjqcfewRqVROxVAaLW3tS6GSzBVEL9Q90YtTrwqnRQURyRcRrLWzs7CObZzdoxL3787LRJULkwFSUi47Fgqiu/n9+VQoixCLrgaeWjFge5AkeKKroAsxKSg6aA8iJm0fyB2Wso1w8MpDkpadS49STY5h8Yhz5UA7mnAWB9g68c/EyFla2pfDhO5dL9AARODCDf1ADKn/ntztwf+f3FquHA+8tGSmqqYwk2dkoG1PGaJKFZcIXf+MLUDWKKMZ24W0zy2ggEo+jt69LzBJn7y/C5qCxbwvqhgaLqzuYnluSUUbA54W+BeFCkJ9Al26nwyaKToNJL/5Kn/nCb+CFL3xFDuYygJ1kGBcuvozV3dtYu7MDU16HDq8Lga52IcPvsMDU1VDOVaErqnBocADew+NodAWRz6WweHUaGx9cxnOf/gSC/UFcuXUNVZ8KrmM+pPbS+PAfLsHu84psme7h7FCp8KQi+COPfQw7i8sIet04cuSYjN9CoW1UqgVcuvQhdrciKFXoaK5FMV2QQ598Jha49A5iyOzRI8N46twUvC6rdJSr67vYD8WRZiJEhx9mrRnBlhZdXb1Y2Awhur0Fs0GFWL6AjfVN6VytBj26ujrQNdgFrd2F1968KoTeQGe3UAeYSUc1JEdoJJ7ns1mkM3Hpajki5CVNpEGlakiRw6KKa5PIBxEYvityQFj8c/xFBIXhyRzBcUzG84pFN3P4uE6peiQv1OVsgytgwcgpJ2ZvbWL7fl4IsI0WHdbLMprm+Iw8OR7CVP1xXYqdhE6HWpWFOs1Di0qotCQkNAXhtNkdksXqc/CMs8DndaKrwy8FCLksvFx1BqOcvSRd0x+Pa1/W3QFBmiavOotF1jbXKZvQeCwBfyAAX7tP+IF7WxuolCqwaWtwMb5Lp5NufWU7jlSmDJ22Aauhir5OlxTMpGBwq4g9hJkjSzqIk5Niw/72NiKMkDrYXxrayDTUSKSKYjTKJtNs1omIx+v3wOO2IZmMK0VgNi9xKvSKo80PvY9WF9fFBV1nZICvU1CD1Y0oEpk6dAazKBQ52qL5JP/OJoccIvOBMTIzd8nDIoKioPANobzQ5JfEe75LohT8s1RIeu02dPptMt5//+I05jc3xV9uP5JApV4XR/3RkSFENjaEJ9dUacWmgs/+/uyC2AmQK8oTi4Ujx7nk9RJx45iQhXObu03MRJkFyyKBIAQbuUKJId0qKTzZMNP4mF+b3D+es8VyRc5fmm32BdoFMWH+Z7XWFB4fnzkBDlJErt+algaEZ2ZXux9PnnsM92ZmUK1X8fTTHxH13eb8HNxuL2aXVzE3Py/f85Of/xxOP/wIEuEE3nz9NbGo4BnM3FZafLCB5R4gGtcZ8OC3vvEVbK1v4YMPrkjzf+bh00oGZyGHw0fp/6gIWO7fv4/9rXVoGnW501n4UoZ66PAo5hdXZA3xHaJWE3SWDdPg2BhOTo5BlQrhtQvXsJHIQE9U+kDYwCQIIkV8zmxsJO6K0wuNIoJg5iCLVHqDEkHmPiEPXMb0YohMQnxD9jkndqJwNJrQ5lCaBN77TL8hj4sXBi1GSEMgX5Divu6BPkHZpUgnB5nKxWxGRFdCU9CxgdPIKJXFuurLn/pki4drT3dAQjbVGi6odkFRSEY7NDaGVkuDWborZ7LSiREFMlj0cPdY4fRZhdCorquhaeqkgtvf2kc6lEXQ34FytoytjV3pwg5PTYo5G2XULBCikRj29vZFRTIyPCLkRi7SdLYg7u48OPggWHkzB42+OpTkUl20srSMVCIJn4WoUx8aNPEs8sBqSD6T1e7E0Ng4+gcHUWsWceXqZVy7+iGMzjIGxj3SidltDhSzVWTi5JfoUc6roWaAaamGdCKNTDINp9uhRGE0abaWhsEGDJwcgrezF7U8iZ82uB1aVApZMUDz+NqRy5UJNggEP3PnngSz5ksFVOtljIzzc7ng6VBiBlRVK27e3ML587OillRrjLBZ2rCysoZQKCwEO47OqNTpDbaDbjiEQXmIHWNXk4hhe3tH/EpopseLgxymrY0d1Jtl6arS0STG+nvQ19UBf8CHukYrJPJKpYbwflh+cww3NjqEiUMjWFhYEDTx6NFjYib55lvvYT9OGTjJwcweVFR77CJ4KLEA+VU7BQXFUqJtJIxWePCKrYOSk6VcNOkUI2pqB4pFhRwsRZCMDX/pjq10+VQfqvDN3/sChkY7sJfcw9Z2CLtLIWQTJUQjzF2riQEkL9NfoGwH/KtfDg+Vf5Lb4leLvwOzVeWW4GfWSkAzNy7HWNzITqcL//Jf/x+Yu38HCzfeg8dtghp1jI4fkm5+dWkNLq8LNqpByy04rXaJSomnsgjFUnA7nbCarMiVi0KSp8EdVZJOpxWHDg1g/NAIfueP/xhlrQWVFotMYG1jFtv7PBQD2N0M4/2fvgRbU4P+nnZMTg7jZ2+8i7W9XRw6NAFbSy8dmcpmxk4mhXqxhPTqBgJeKw4/exSHH30Eaws7iNVSqPmauPHWLezPRmCwmSQPj0ReOjUz5/SZJ55Dd6AHt65eRaWUx/ETJ2UEOzc3i1azgq3dTexuRxDs6ILRYJY/l4ynUKmr0dXPeAst1IYyjpwYhilVRS6axu179/HCCx/BMx85K07il+bnUSiW0WFyY2RwWOH11UrQqltIZYt4/8KH+Pmrr8FmMcPrcyGTKyKSLqK9fwDTt+8ik8lLYUjfKLPFriQmsMEjkVyEDCSYc5yekGgmNo+Skcj1K7mGVKKJn4iMjIjYsebnwWxxOGC0WKWBEUd5nVbWgdliEzNSHtRUNPUe8uPkc70wWHR4/6dzCC1lpNBu1FqC7gQ6OxXDUxoCS1adQq6vVcrIpZMoFHIHfkvKeJEIapvXJ6MSIkxtFrNw3ujRRB4r94UUOhKFQn8pragJhcul1YgdBX9GrmHmGdIahZcb9xXFDxzxDh8akbzW1aUF4ZC2tzlgU+flzCN1gYUFH4TTaYDfa4PDpqADLChGhodkJKTwyshn0x2YojaQjMawvbUrth6CELT75fvzDE+l6XHXkDEMJwR9fR1iZqrcr4ppMVFE7ls+E0kcEeNTyHiR5rX8c+FwEqVKC5kipxY1ESYQ/WHxyUKkzWFVsiSphFapBaGjxJ7Fls1qgosmrBp6dPG8oMqUxGebcAa3t/cwMdAJVb2K6ZkFLKxvCc+Q1pu0uWQ+aatWQyYWlYg07jUiy7fuzWEvGpfGhwU5Dmwnevt78dQTT4qDOg0+9/f2RPTAsS2LluXFZWTyBQyPjohBL603lLVRw62b04hEIhgcGJJCn4UY+UJ2i0XSQchfY3MQT2TkndqsNvQN9eHmnbtSOE5OTYndAhWtbDaIGrFx/NTHn4eq3kCrQlPQIDbWNmTSwikDNDp89stfhaqpwvvvvSfIFFW55FGR6+clQsciMJUWCyM2lqUcPerySlNNErjDIaO8WCohKsepySOYuXcPK0sL6OnuRK1UlK9r87plT0zfmRO/O2m2D7iJWpVWOF8+uxkjvZ2IFipIVWrCMSZFiPcOVfg8IEWJSjNfrleqHGlkS7uLpqLGFKVwJCLPlBxK3qccHbOA5D4hGs9RLPc+ifAEbhwWM5585CTanDa01BqYLDa89f5l3Lx3T4zXaTGlM+hFqUwfSxlh0hMtT1Ndxa+PRqxswB+Ydaum+odbXq8LQ4PdwhUKBn3w+31Qa+nIrcho90MJibBJZOOwOSzoHe6GzqRHS9uSxaNhR+oKSiVMzwybyQ6f2y+X2ez9OTSrLYGqvcEArl69iqWlJelYmIotCfKZrECqg4ODEkVw69ZtmGgnoNagVCNJlD5ChM3bxTSSPxCjNdjt9HZ0irGg0+NFKp0TH5ljp09Dq9HLOO36tYu4O3MT0XgYA2M+PPLMqMjFxbRssE8hXjf0iK+VUYjT0dWIOitsaCUvbW5uCeEkxzM6PPPcoxg9MSDk5dXZqFhLjB8eFn4ONzUP7vW1bdTqWrR3cCSkQ3hnHdlUGLHELhrNCgbH2tHR40EykUd4P4d4mOoHlRBUqapgLt3y4hru3r2neP8wUZwHPwM/Ww3ZFA6vFx293XC2uTE3OyPV+uDAsDw/jmEvXLiA0dFD+LPv/kfUakVM//w61MWyeO5Uag10HRrDxtYWXnn1NTkkv/GNr2NkaBA3b97EW2+8LvNzKhy59tm9WB0OzK1QSZNVgngPmORUIfHiYL6aUlQdmCQw2+2Ak/GgAGP2pMzHD1SARN4ymRQaB9mEDwohxQ+Lnb2CZkm8iYwAiUDo8dipw3C327Bd3YG13QCfzYtGyIDLH8yKKofE8F8ttA4Gk0Ku57hACfU9KLYOcK5fdbR/4J8lhZbdIZfgA18u5r79iz/+t4gl47jx3itQ1/PSlXvabLh7e05cvB965BSyqYIkKGTiYTm4aSQaTeSwGU6jUKkikclhcy+Eve0dTI4P44knH4NOp8bIoWH0jY8BDg/sLg/C0SjuL9wU0cAnnv8fRD5+8dLbeP/7/4SnTkzAZNPj29/9PmztHnz2E7+O2dvz0p0ValWJKSomUhhu94kiTdutx4lfewhPPPFpuB1+vHb9Z/jh374suZvkI4kztdGMyH4YkwMTOH7oqKhP93e2sLdHpe64rHFeGNFICCaHAfVSC/VyUw5MvllXpxtj586hZ2RciO0tTRPZRBxLF6axdPGWOMa3Bzhab4PD60Eyn8HkoVEcGxiHSasgh1Q9cb/PzC9gfmkZiURCSOVuhxm5YgVxjtXdHuHB3L47p3CFjAbxs+IFL75tRKuMDI/m+i3KSJljzQdKPhb8LBR4uRMF5ZrgJSfj7aYK/o5O1FpNMZMVNZVeB4bEUiRCLhG5JF63F3u7HHPWMXq2C2PH+lAtN3H/gxAWb+0Kqf7RZx6SvLjthbBcCmwA+b15QRbTaWk0ePBLIgJasDtdgkZLxidaCHAEaNLBTZdvmqdaibaQD6tkLlJByKaHHTX/nf9MCwYWXPxZWSDSXJNu7CSXFytNmMx26fz3d/cEfen02DEc0MNiMWBjYxeFfFXGkkZzC91dHnR398hFxvPf7nQIgsDnTXuXUr4KvUlRU9LGg7wuvgNyatn0trf7ROVXKhSwtb6D1c19+Ds6hLuGZh2etjbh3LEQJArNS5E/B729ePjwjCA1gRcZm1UikYw4ouqLHmaxeFHsTbj4xAqmTpsNhsCboNY2hVCeStNnSkEsbZIvm0ZLo1e4eOJwT58rI0wWjlZrWJ5bEm7Q9v6+wtXTqZCtNaA1WcQEl71gPBKSgpeNqvj20QVeBFlEMvMYHhjAC5/8NHweD+7fuYNEnFxOjRDEp6aOIJVOiq8e0cXbd+6IBQsvZBbM9CZ8+NQpcWFn87O1topbt29JQcBCKZZMIxaPwu9yCveQMWDkE3d1BmQETO7bxMQotAYr/vmnb2JmfkVQJvLqGK7e19uDieFBbK6sisiixv1Rq0vm38TUUfzO730Ld27fwu2btzE3Pye8J6qGx8cPCZeLaDVRHHKtedawsKb5N3mdbLir1SYisSgy5QIODQ3ji1/4Ajrag7h86RJCO9s4fnQCNo9DJlWXL1zGxk5IxoLcF5wysMkhR40igEgiIepqPjdGbNFihwpN+m763S7J5OQUhyNy7l8W5tVmC7lqBcUqjUbZoNgkJDsvSSpq4ZrS/4yqTmZsyp3VaOLIxASyiaTkEzqddkyNDqI/2C7j1+WtHfzTq+8iW6aIJ6UItFotMRMnqstahpQQos066oOrNVH0MpdZeMmky/zw2/+55Wpzy2FKJQerX5JgN6PbMDgMcmndnr4vYc0PPT2JKmowwoZWRYWV5WWY7ES4NNhZ2oHb5kCXtxNjfaOywekuvrW5Bz0rVL0Owf5eLMzPy2HNRWjUGSSslfyjqSNHJFR0bX0DTqsZphbzqaJocXTTagiMSeibhygXDiva7o4OcYU1ORwYG58SbgCNyRYWlxAIBCX49JVXfoxYMgStvglfnw7tvTQw9QlvghvQ4rBD1dAit1WHEVa47G4EAx0I7URw/oPL2AxtoXOoWzx9RocGYaCHtdaArd0drG2sIdjZAa9vWKTVhNNXlpawtLgg6Fbv4LAcnI0m3afLks+0usrIoYoUijRCrNUriqS01RSjtPGJUXHUpjEcfYoYo2DWNOQQqkALsFssl7Ef2kc8GoOPIddmo/BVnE4Pdne30eZ344/+z3+Ffnc/tvOr+N6ffBuXXz8Ph8eFicmjcLf78eobb4kc9/mPf0yMDl999TX5fp1BHybHRqUQJYJE80ES8XNVNWaXt6XJlPKHjsRVRYZOkidl/L8wWT8ojiRQt6nEM0un94s5nuJPlM+Tb1ZR0K+DsGoiQ7wgOGJhcSV/Ua4kLu5NGLUtnHziOHrHOmBra8KUN6EY0+Inr76HXIGEeOYwKu7aMi7g15GPcKA15D8feHwd/BgHpH0WdAcFIhE3vUGg+wfkf0HImi187bd+G899/JPYmLuJViGKu7du4P69+yDCPDI6DLfbIh5x16/fwbGBbvT6vUyuklSEMgwyBiGcvLg4h84OPx579DEpcursrMltKRXRPXYYu5EsfN0dkoLAPDIWQTwst0MR/PN//c843e3G0sYSYuoy6Kxsq5mQSRRRrtdxf34W3oBXVIvJJKM8KhLge+rRs/j6t/6N+NP9+J++g0sfvg+dWQ+VQSt5ivViDbqKCscmTsqBl01nxEV9Z2dDicGgxDyhkHtJDWhUOFayyiFWyGYw9Og4znzqebjcPkEPiCqziMmE9lDnXq43sJtOwGS3ijfU+toGum0WPP/Ik8gly5i/ew8mvQbFak08aiLxmJCx6+W8eO/EYmkUqk357x6PF7FsHvdX1tFqqJTRG5FUjTJKIAKlKPlKBygQY6WUuTHd3tnF8qIgUiyZeuyC603JDmQQN/cwzTV5+DvcNjFtzOVqsNjahPTNQ3/kmAfBEQt6ugfR0dWF/fQtzN0K4fwP1oTrOjAVgNmtQ2Inj825qKxxIqT09sqlUtLEKNwRjcjbWUjxZyDCw4jADr9XioOg14We7m6xu+FlTq4XkyykcapSKckmzywu7UT0uNbZILAg4tiqt4eB98DWbljCn/nnNjc2hYfr0DRwYphoEUnBNEn2QWdoCReIFzPJ5qQukDvE4pV8wmqhiNDOnvhs0ag3na1ArdMj2EUaQ0aJPinkYLdbZBTIeBtBm4tV1FsMpK8LyZmUEY55ODok8kW6Q4vhwbRvEDWmQfz7uI7JmUxmWVxlBFlrtrSIkByfr8q746ibnCdSLVxWHQYHAygU69jZK6LaIjpNJEuDSHgPtTLjW8TtT4o8IlEsTnnOlWpqrO+GBAUll15nMiASS8oojutJyatULCZY5ItDvMkotkG0euGY7qFTp2Tsff/uHbFimZyaRG9fnxQi09O3FeRURSsKotoJxOOMrqoJ2mU1GmW0x8kEY9KIfDKuK5nNIJZKC/+SGEQ+k0bA78fU1DiOTQyhWspI/qi7zY10toib03PY3Iugwf2gN8q7yqRT+MpXvyQ+kq++9DK6gu2iqmVGIaci3/rWt+DzB/Dd734H4Z1dWAyK8zwVftz/RGppLyRZlgYjQtGoPBtR0RoV/zxprDUq5MpKDjGpLo+fPYs2jx93bk1j9vY0xibGMD45Kujr8vIa7tydwy5zdili0NNlvU2C4LkOyDnm+JaZr9ynURqPWm3wWo1oM2lljL8bjkmu7NZ+FMVKRUxqW1qN3HMs6Lg+yI3kGcFzXZowEb9oUC2WBHVUN1p45803BX2mEvHs6SN49NgEmtUqXr5wA9vkoQufl+Noemo15dkR5WYDYNTp0OZ0iQVKIhqTUSzXW40FOWOm/vr//net8xcuyxiOHd65Jx+BxePA/ZUFaAzA4HAf6pUq8tk0NCYVNFR96czYXNgUp/RT504hmkuhXCihGi2gz9SNdl8ANpcVqztbePvtDzB7b048Zj726U9ga2dLIGCSzF1WB1aY82S2QWM0IJ5Moru7C+lYHKHdHdmAJOBt7u5IgDUjaWbv3Re+Vldnp3hjPPXssyILfvGnL4krLvlh5ETxkrj84SW4gmpMPkxJPKMwOCJok2rcaHZDozcikYpJHIZFr0d6p4z9xQy6OrsFIrfajciqM4jFcrh+YRaENE8dm0JnIIi5xRWBlzOExCv0MTkl/DHJdMvlsbO1LujK2MQkTDZlDn/r+jTeeP1NyYqjsRkNB+lXdmRiTKIq+ELITqNaZWlpRZLMGbcxNjyI/UgY4URKOohMJi2FCqWyhEE5e+/p7oeL+VTdbTjx0CQaeg0WZ5YQj6SxMrsGk1aHo8emcGh8TBZHKpvDXjyBH/7wJ0jEYnj8I0/C43ZC3Wzg9rVrgiw8+/zHcOzoJDKpJG7cXcSl21RxMHpDQbXYQRJ+J9dAcaUi6f2XpHbFLZ7Fi+K5ruTeKd0LRz7FUl6Ihspo9iB6p0lpuxK/o4wLldReqryooPryF17A2cdPQ+uoYz++itUrMZRyatxf3xQbEOHF5AuK39dBXpy4aZG7ws7igHhPXpYi42Uj9Esne7mKidJZrAoHhWMYKJYPPAgYG8L1/euf/TSS4TAi2xuCOnLTGvQN+IJmkbtvzO/Ba9agkC8jXqrIYcRs0KHhftQaZWQzKYyPTaDV1IpTP5MVmP1FCL1QamL4+Fl8/OPPI1njKCesmC5a7SjXm3jv1Zfx2l//V0FEzn7iMXQP9sBvdgG1hvjfULIdi8awFduDfcAuyrmtm9s4c/Kj+Or/+nvQmo34u7/5W7zy6nehNujkZzNpDLDz4lPp4HHT7NameBJVKlK8c5Tj9riUuKFYXJ4xC2IG6rKj8/X4MXH2CLQOM0I7IYGHLncAACAASURBVAQ9PvR090gBVsnlUEuSU1GFp7NTDr90NoZsOY/+YA86rG24/O5FGWlQtcS0iPYOH46ePCGRKwv37sJttwqXUm0wIRaPSSFIM+JEroi9UFzGQ4r/Wk0cxBWukqJyVeorcuyMgkyx1mYhwb3KPUgeHh3kvf4udPYOYG5uAbEIhQFVGZc2VHXorUace/IpqFQOtNQ6aAxqHHrSBY25jKcmPoZu/whuLL6EtcgSbr4UQ3QtjXQ+jqGpdrR3ezFzZQ3RnRRUjTqSicgBIZ9onElMKSWM9mBfEYHTooGAz42Azy+jaL/Hh1KZhz3Q10tumhXxRArZYhVaRvxotFIUsVsnKZtxXS4n92ULXo5pqhVEYinoyQlqQhTQfn8A9WoZZlUR5lYRqURG+FNtHoOM9ajC2t3alktdYq0ABHs6ZXy2s7YqDQrb00pVBYvbJfl75MVwrZMf2kHRRzgmTeXE4THMLczDw8xFEy87k6ARLCrZqCmkbp1I4smRITJHXhoLRqJZblebTFeoZhST0yZDtVlkEgmtyPNoqPVIJvOisnTajaKILtZ0sDpcwmkiEZvE5ER4H/VyAdVSHvWm4msnjRnPK2iRypURTyX/P67eA0rSszwTfSrnXNUVO+cwOWk0GglJCJAAGWQExmQE2GDA3jXg9drcu3u9Dqzt9V5s4wCYbCEUQBISSihPDj3TPZ1zd3VVd3VVd6WuHPY879+DuZdzOEeEme6u/v/ve98nypClMjI6QSVaVyaJb1OvR02nmu87EVQiOURD1aI/pqA7vroqYZstbruwDGx6uHRlFNdvTIhj8T/9wX9CdG0N165dkQGdiJjdahckjDrJF154AcViXtCU9vZOoamoNSLyk6bbMp2G2+EQVDC5mZBlnFIPir45FDHdnCjQLbecwNzyEkqVBhYXo+jp6cBDn3kIkzem8ezPn0ZDeiaVk/vw0cN46GOfxBuvvIpvfeubMJvMAoZwEKY2mtFLpRoHeR0axTK8rJnyuWXQp1zH29KCiN8Dn9su519VY8BmsYSZ2TmRFXzwQ7+NkeFh/Ns//SteeuEFHD5yAINDvSKnWFlZx8WxcQl3pTGCTlrJljMaRT5EhJvaLd4lRP0YKbKb3YFFp4HXZoPJYpIcM8Z+rG4kkS+WoTIpgbe8eaiPzuxkFNcva3Tq1AsaRQt41+13iMzhqaefBgMjGNhy+x2nceLICBqFLEbHZnF5dgUNDavgGiJzouaZ7wOZF144fG5FbmAyy9ejRKFeqoh7nc8ODTWq97z1RLNvsEfs80xMZcAnazF40PGgCYVY7+DF3PQ0MpmcWF7rTIh1u6BTGTA+NgmT2wRniwM7ixlkFrJy2NESyl/y/Pw8fD4vjh49ijvvvksoIabKE6JjlAN56JnFFWSKRYRDAelDiq3F5AD0t7hENGi0WdDX04fO9m5MTk4iHtvEvn37cOc9d0nQ2DNPPiMP4/GTx5FNp/HUk09jcW0B3SM+HLi9A/VmWToNOzvbEI9R6F+Cz9cJb6gVeoMaqeQqrr55CanVHLo6e9DiCiG/U0F6NwO7l1C7CmvLMdTqTfT1DEClNuHy1WlMz85jO5mSMlxGKBw5elT67fjiMmaBArrOjg453Jk5xWt+Pb6O+MoiasVd0ZlFggo8SXFfTW9EUa3DubOkV2fFkn348GFB8a6OXlWS8xn7YLZIHQx7ptK5LHayWQR9Xrzvvltg0tQRX9uASaywTpyZWENiO4t33HOXPAAU4NJKS1H/y2+eQSyxjd6BATn4XDQkZDJYnp/HbmYbJ08ex2/+5nuwurSAV964hDevz8vLzAdVQkbREEEi0bybbi0JCt3TkZA2IdaugEhMi1dqeKhv4eVGCoFxAcoApDgUb9rupdh8D4VSBiYiSjWcON6DUNCBSG8Yuyw5n8uhvbUdb1waw8Lisrg9bmZpCSq8Z5GXTkURuitfS1AuGf+UweqmUF8GyEZDXDgUPIvDZe9/J91EajkU6cQX/vMfyfZPWoQDfiG1BVVxA9XSNhKJlIgmiSStr8elX9LjdcDrcUgeXTK9g/0n3wZ3qA/JOA9KOn3jghbFVudlk/vf3/62IBrLLHDO5+QF5kJRbTTxy6cexss//i6cWiO0VitOvuft0BZLSC6vYzvNpPGCNBy4O1vwwJ98BBcuXIG/0YqPPPBxQXCIsH3t//1bfO/7/wiH24lmqYLh3iFBSxitUqupxPVLJJnuQ1b88OKUKgy7XTbXYrkAs9OC8EgXbD4fvF47gsGA5IhF51aQmI1jfTmKu9//Xpy65y24duYMKoW8LHSs7llbX4bFboGhoUent20v7d4qovFMIoFPfuq30dreLe0R3//uD5DaSgiVwn5SIoBcRGjN5gZfrDWxGtuUZ0wccdRdyXCslmeV/WM8CLmcUKDM8FOn3aIYcppNserzz7la2qE3W+Qw5mYqdR4qNTw+O3qPdmLoRB/mp5OobOlRrOYxeG8QwZAbpzrvgN/Vhbm1Szg//TNcfzGL6I1t7KS3EOy24cHPvA0z1xfx1HdeRybBITUr74jZZpe6M3Hx8mHl818uIbWxCafdhN6eDkEO2sMhCa01mLRSck/tWTqdk3obndmOQrki6fVer0eCmt0OO9TNCjwuizjsKE4mrVcoN6HTm2R4EXQymZIMJ5fTDk29gEYxB1WlJAnloZAPbW0BWWo3ouvIp9OSweV20VlphcZAs4gZuzlSMBkYbTaoObCyK1J0tVY5/6KxuFyOfK9J4/LP892jGSSTZlaacjaSsqXQmllllfKuvCt6HXsOdUIjSkJ/pYZ4IodizQKtwSYoGCNH9Jo6vC4bCpUGdnaYm5aH1aKXc7rY1Ikom0gf0/f5ObIPskIDQimHGmuxqJ9jcb0Ud9MFqMNabAOzSwtIZbIIt0XEeMTPkcXJ+XROlhOWBTOhnMccvz8ibbwraARBqSRh1HQq07GayjG2xCg6uw8++CCuj47Ke0WTGdsjBnr7BVG9MTEhy6fVoOR/Mcoiub0jw9jBI4fQ4g+Is5/LK8M/iciQTuMgxn9H2ltx112nxTzyJCOUSmUZrHl+9g8NoX9oGK+9/Kp0xbI5ZN++YanW6+rsRDAcxuPf/3dcuHgBZVVDDDkhoSbbMbuyhKXoKqpEU7VG+Mw26bxkGvxupYZguBUBVtKFWoRqvD6/gisLK0Il8/d+26lTuP/d92NxZg7PPPmURE0Q0WXqO3WCK+sx2D0uGUylU0TVFOkPBy22JPC+IWJJHbMI5yXjTSVuUQ6XHq8TZr0ODSLxhYrQsURFiQwSmJBsxEZTDGCcLYg0njpxi6CrP/3ZkwIa8blkIfh73nkvboxew8TUtEScMMKBqCd7aHP5HOrVvR5eDqla6o5pAOeZo1wqvNv47Es3Kd9T/u4f/dHfNWkBnlmYFVhdwupaPJIZRASHeh1mtrArS2/SyR/iYRcKtOK5J1/FpSvX0bOvDU6vHfHZpIjgmRpLi+Ta6iq8Xhc6Ozuhbqixb3gIFborqEdgb1yxIBfXdj6LdH4XW/GUaHYI7VOkSqTG4LGitbsdAYcPuoaeOkMcPnZMKLdHH/0J3njpNXzxy3+AU285jW//yz/jySeegsvvQP/xMIZPtMNqM6JRVZLM65UGMtukl9Rw2H3wRrzQ6WtYX1uUMNKunm50doUxdX4dl16JItgWhNWhR7GQhlpdR7WuQSpVwejYvGyThLn5C+zt6cG+oSERps/OzWFgcBCt7W3KJrQWlRqB3p5emXj54qmqVUSjK4IKUIjJDW9meRWJTE6SbBlHoNGqpLzb6XRi7PqYHCh82XlAEKIu7dIiW6RyV3QG991xDA++6zi+/5Nf4KU3rmP/cC90VgeuTcxiqKcDhw7sx8SNG7jj9GmBQF979VW4vR7ppNvZLYn4mJskdSeM6ujv7sS73/YWXLp4Hl3tYRRrwLNvXBVxKVErik05RFHMTdheq6ERQsnZUnTmN4lEPogcZBQBOrdgOvq4KREt2d3NCMTKbYUXAOc3IllQcaCjOP4/dF38K9vCTvQdCOPQLSfwnb//MRJrcWhNJjhcLeJ+5MDKz+Xmgy9ImFQEKYibfA+iZ6Fb7tdqgkS8tacJkxJViySz30THBBGhvT5EGnkEJ269Tba4QDgkFVJC6ZCO3s0JhJ/LJJBJxLGdiiKXTmEnlYTTZobD44TW6kWo9y0Ide+XkC8Ov0QFCaW/8MgP4PHZ8NFP/haylZqIzqmR4VZE5y7pisd/+PdoZKLQVZqoO73ov/1WPPsvP8bq9Wns29cnLt3nXngZaoMeD/33z+DQW47DVLfDYfSLw3Xs/Dk8+b3viFaRzG52Jyu0Ii3Zy8vL0vlJWjm9lRHahjSyzqSE1RZyuxI6qTVq4e8JITzUAY1KC4NGK8nbBr0RpSxQzgKR9k6cfuddMFkNSKXWMTd3Gasr84gtbWKeqFEygZH+XgTsIWhVJqSTKckmOn3yMG45dQyZXcBu92BmagbXrlyWDKipuXmxUPNzEA2NHKZGrCdSKNG1ZFJcdvx9+9w2Kbmm4J5GDsbYCMxvIIqlkSYLaoC2U2mhtWyuMHSCeKkk7JO0DfVAroAOoUEHXBE/7AE3pt9YwvpiDPf93tvh8trQYejBUMdhcWBPrr2K5x57E1dfWERZtY073jcMu9OAWlaNZ37wOqKLmxLKSYu5w+2SZ5+HPZ+8Qj6H6OICDu7rx6GRPkGD9AYrwkGW3rPA2AiP16WId+nMNpiloJwRDB4v3cjUIDZFzGtlV6OFOVhmCYfUG+jM0sqgzoFAjDCbGzBomQ3EbK8mrHo1zHpe8CVUCgUY1ZQs6OD3u1CiQH13F1oBgVXQ2t3QmqxIp1KKgYAp7Dq9FETzs+awy+eGSw9pGta8ULTN4FNSZDRB0VzCi5jnpF5rQq6ihcHqQG4nDptBLXqn1kiLCMc9Pj+2d3KYmV1HQ80SbQZFKrEvjVoJZi1x64Zconwm2COZ3NlFDQZpuCjDKEsTUSgOH3xG0skNpHcSIKlM2pUxGKSuuGAlt7OYnp/D4soytnZ24PK6ld5Zj0e0Xfz8zp07L1mQTrtVnkWi+6Rr6Wrk0triV4KtX331TdHTUR6gU6txcGgYly6cl8WSYngOUZFQEPFoDIWKUshsokpEBVRqDXHO874MhUOClHCog0Yjd0OVlVJsDjDqEQgxRojtHtREncW5cxfh8bhF/jEyPCJDLbWWmxtx0TDT1EDX89rqigygQyP78OwTT+GN0YsocBEwmGC3msSda7SasLC4IMOqSa1DwOGCTqtFMp2FO9yKelONZDIFh9kkv3NmnDGtnegmvw5dqftG9uHUbacwOzmJ537xrDTCsI9TJ0uEUVB0Mg3UT+2mkjCJmaGGXJV6T4W2owZPQ8iCafEsXTcwU9GOzU0GpG8L4EJ6nto/SmrILlFPyGeNIAylBARc7rrzdhR2OUM8rkhUGkRrW/Ged9+P86++IiYC8il0Om7nstKSI+8Ro1WSSSUcWDqJ9yKM9vK2GIqrOBiNQoWz1oizheqxH/5tcye3g9WNVdGIcBrVmDTyUGwsRsWm6HR6hNelhosPIutoVhc38dzPX4XOqEXPUKt8o8l4FruZIubm5+Sye+c77xOt1rk3z8LndKKzLSxlz6StmLR6y4njEpI3PTcraa38QPjL40u7vh6Fx+eFvyOMhYVF5FO7GB7ej49+/ON47tmf40ff/z5sZiu+9NX/imAkgK/9+V9gZnoSR0+OoH2wBTqrBvqmRqL/qYuhJsBl9aBWYchqSibbfDkDR8AMt9cKl8+OmqqK+Po2zv18BStTdHx0o7W9VS4kCpO5Dc7OLiG+mZAkaTr6Dh88CJ/Xh8uXL+PcubNSYN0/0I+DBw+io70DK9FVPP+L55DY2ERHJ2sIfIr1W6fH2npMHvpGg6F9Rbk8iJpQi8ahIxIJYaB/QD5zbjeELNlJuLkeQ393N/oGukXjZtXp8Jaj3YzoxHefPovo9i56e/tQqTcQW5rD8UP7RYMwOzMtFSf8PJkNc/joUbhbWlBqqKUy4sLZczIUedxe9HZ3Ip2MY352Ft0d7dKNBrNbqCtJ1JaaC+Wl4MNHB5QEjCpsnOL628uxkoex2VRCbRmdIJU8kAe3UMgqFASRMg46e7ShpDyLUJ6vlTK48RkLuB1430fvx7Wr47j0ygX09PdItUK6UJELgJcjhc9EDBQR/X+EP/46aqXseMq/bgrkFQ0Pe+Y42LDj0iuUxk2dFodqWqIPHzuNrt5+CbFjajQXC/7dNBZQdyJDkV6PWrWEnVQc6e0tlHbTKGY3RffDnK1S04273/s++ZmYWkybdiaxjutnnsNn/+gLaOtUAjlj0UU5uJmATDQ4tZPCv33n6xg81IdGuSJDd2ffMKKjc0gtr+PEsUOYmJ7FM8+/DJvbiY99+dO49fRx6Jo1qbVYW4vh/Muvi3uVMQ5851i3VKjxvdiSQnUeYp6IV7RUlAjk03mEulipYsLsxDycTocgvdWGQutQG3nbnbejratNKqHsJhfyybxQT/yep25ck5y7ybFJ+NrMuOfBkxg9N45CvozuzlbE55Io5lTi1LFAiztOHZZuU+qczTY/GuUCyrsZofR+9MhPsVuqClXLgUMRkqvkMl1aXRN6SezYTKV32UWkSoowmc3C7XXD42FtDq9nutka8rkydqBSVyFbqMPp9cozR/SGQmc+q6fv349iPYXtRBkjd+6XZP/VyU0cvucYLE4jdNsaHO66VYIXU4UFPPbEDzFzKYajtx3AgeNDOPPKa4iuLOCln51DOlZFuDUsOhFpLSCKxeLnWg1L83O45b4TGB7qwfiL54ROVjcMUibMjlUWmFOCRarEEwhJke9mIglPICiLDv8eokBumxVuhwlmPSUSytlB1IiREaxI4Z/jds9hlL1uvFSo/6LonDVJTIsnwpVKpuFx2dDfx1ieFglsLuxWBDnaLZQlC04ykAIBcdIlt3awsZESKklNd2GpKNRke0crtlNZTE0voaczAvuerpexNAx/ZB7gZmIHTZ1d2g1Y2s0y9c42FzrbWwQ5ajTVyEpNj0LXcVCulHWiA9Tp+eYTUaCbVAkhprieKBbPqt1iHbNrBRmab+ouec5sxNaQyaR+dbZQ50bEzWk3ywJJCu7axAwW4lvS7UfjQiDol1JiDoiMI5IuvfQOmpUS+sJ+eIJhxLIlpPM5EZAzfuXV188JJcah/sjhwyhs7+DMa68KkkU4bHZpRb5eR3ubtKGkszQdqaBpMvQ7BZfLhePHj0pQJwcnDrJj18cFkSIowQwqh8stCzl/D9uZNObnFhCORBAJh3H33XfJfRxfjyEWW5dzmHVVIWq89g3JZ0S2hhrBr//TP2MuuqYMwHtNHyND/VK/Mz4xJvqk9mAIhweHcPbCRWSKFXHWVqpNubfJGJEK7+7pwrWr16QOjxQetWy9fb3ymUZX12CxKwHbm/GEpP1ziZCloFZFfiuBQa8bNp0Wmxw821sRW4uLeYAoG1191G3x+SJtx3OXQ146nZFhl9826XWyc40qh18TtNBI4Tzvnbe+9U6RJLz+xlnRanPIDoTD+PCHP4jL7IHk2eH3Y2pmFucuX4bdRcmEQYnoUDOCIytxFhKSvReuTQaPDBSXN95n/J4IHlBrTbOa6h/+x5eaMKvQ0uZTqnI2NqR7qKOrHZVsETadCaVdiheZt8QgOK3YdHPZMqrlhlShsBeMtk5CyDIUFXJirTx06BAy29uiS7j1xFGh/WLJFOJbCWSTKXR390pmFg80OlXYkC30VT4vMB05UMLDlVIV+0dG8MAH348f/+Rx/NM/fgNH9h/Av37v21Ab1PhvX/kSJsav4fa7b4En4ERmNyN2aF2dv+AQ1DDDYrLCbDXJL4eQ7fLWMlq6HOjoahVNy9TUsqAcs+MxXHr5Bo4d3I97770Hc4tRvHH2MjwtfjmwtlMJybAymOlaqosgnDRfMpkUFISXMsPQTt16qwxMhD75km0mNkUg2T84hEAohOhqFOfPnhUhIidgijjpsuEUzm2LB9+pW08K8sMex9W1qOR5EeKktqinsxWdYS/cRgNiy/NQN8qYml3DcxcmYHDY0T84LCLNZrWEwwf2CSRN2mxqelqg2ltvPYlCqYLrE9MixFTcfizR1okzhVvd8uI8Jkav4uC+QXHEUQy/uUOqD6KdE/s0u8agVi4O9hLuDVocWX498kEZYajTItTLrYPxEAWJDiBlwMHo5lAk1B4v0IaSdfMrWrFaxci+Qew/sg83zo/i0EAv+rvaEYlEcG1+Ed/80aPyM9wcsv5Dp6V8U78aAG/ShXuDlnQdEtBSdPuKbkHFrcgjAyDt6RJiqtMiFGpDpLUXTo9PBg7qCVjBxK1Ksr60eqF2OKjRucjfp0qtk79nJ5nATnILb778imzI7/v4b2E3T+emFiG/FS89/yKuXzmDz335yzKwZXLb2Iwuy3O1tLCMR3/0Lawnl2Awa6Rwli8+dRSR7j6UmFqdq+Ha2as4f21cPtMjdxzH7/3ln+LiC2/i8W/8C/wBlwjft7NKbhO1TH3tbejpaEOmpIbRzCLijDTWs5WewxUbDubHZ4TCcrqdaAkyELiKybFpOWwGDxyEw2hFcSMt4Yy5XEaoznK2gDtvfwvsPjdeeu0lLCyuwBPy4d4PvAXRmXmsLycwcLRHtCjrk0nspFh5Y0J8dQsumxa/86kH4PL50NQ4EPK4sZvewuraEp557izmVxiCbJRBgZcShfletwfR9XXZgKkBDAX9MGqpm9BJ3Uudw7xQ3pIDjZ30LmKxpJTnerweVJqQajAGixI55GHOC52J8/5uI1whPZKxIiKD7WgdDiGxmYHJZoLT70B6IYlqVIOPfPLTUFtyeGP0Sei0Thw9eEpc2K889wKeffpxbCzmgIJF0CVZUqoU6RYk2JTGkO6TXfjC176Esdcv49KPfon2UBAadkjq7LA4WqRDMp/ZQVtHO0w2B7a2U1K5wkwpbu78nnnZ2ViToq+LtsvAqhIi0LUGaHriUhfbSMkzabOa5Q0oUShcITJWkDw1JsZrqmkpBS/nGQNgwYHD/TAZbdgtUZ+pE0E3BfVElqiJ3S3kBClq1FXy93Aob6q1orkiJbewtC6BkA6bHvVaSeJNqHdh8wXR+0ZDjWxZh0QyJ0yHy27AO956DCo6+cplpBn2bHWI61KYEPal7rCKh4XBHCZpfCBqSTNMSSjvgN8rNNt2toREkrZ8G1RslbDapauWOloWS0uopI60lBN2mwlWA+BxsqbIhHMXr+PM+Dwyhao4K5PJhCBsA4P96O7ukbBKOgP1zQrecetxrKd3MTq3Isg62zt4vi+trsNhd2BwaEhor8WpSdQqRTlfOERFYwmsxTfg8bhw5OghyWNaXl6VM9Vpt6M94BczCKUfBB94THHRZ1jo2fMX5Mz1uT2C3DKbjyg+3XUsPCaSThdlKBjEzI0xAmFg7ITVYBRtJe8EojwBfwgefwDff+QRLEWjklnI94iGM5vLgflF5RyyO6wIEF3zuHFtbEziSFg/B72Rqnk5E4aHh2QA5BnCZ49fhz8/0wRe+uUvhS1r62hDdC0ugyjfs4aqKcOR32qFW81/jmAjn0VgsEeE9nOXx2X5EYQrS6QSyJYKMliSISGCWuFcksmgM9Qiesy00LpqWVQZKKpTqXDvO94mdO+10XH5c7vFPBjP+4Hffj+2NzdFwsHGD8qTGGvBxS1H/Sfr2KwWQcPpLsznCpJtRgCHxhtl2VYSSRi1RHcyf26d1iCzgepv/8tnm/uPHEBiN4mqpgazbBvKpVvaqmA3xSoOWtJTQjMQZktt5WDQ0Ta5icnxG3DZnQL98VIZGBoQhwU3Wf6C/V43juwfwZXLV2F3OIX+Gh27DpPNKsMPLeTcWHIUQDocUgPAo5CTO2sVWKqczyTx8Y/+Bn756kX88Z/9vWi9/uKv/goqTQPPP/ETtLZY4G1xYn0jDhvbxTUqzC4uoNpQ8mRKOf6wacxPLUooXmTIiyNvOYBQMCCixCsX5pCOl0V3xiyg5aUo7rvvHQLN3piYgsPdglC4XWyr0dUVhFtDIryevHFDJnSicIT/WYA9MjIi0C4tr5yyjx07iiNHjqLWrOP8uYtyQJ285ZRYxIlOPfPzn0vcBe2xvJgJN1PXRREsnTvTM1NYWl6RIMR9Q8PSh8cQuOLuNvpaXVIFRGeRsQmcPzeOdKWJQoPLmxbBUAADAwNYX18XuuD4LSewsLKC5194TQJQibINDHcKNLw4u6pURBjN4uSwe1rkZ7IbmmgNeBBnCna5geW5NbmweFFzMKIeTUk0pp1eESFzSyOV9v8NUVBQKW7NROi4mfLAonBVkaco4nX540LRK2WppAMULbMC7zPpv7+zFYZqHZGQH1aDTkq4X7l4BU+9cV76zOiKkUGCf6egbHuxE3sarZtRFDerTpTBio/NnjNNfgSVDKR8Gfl3iS1fo4W/JQy3OwCNwSDPB3svCUtzKGAzvMXmgMliFqE4tzQeZET8uBHRDUcEJrm1KZuZ3mLE1uaWbMomfQM/feJRtHV24JOf+R0JKZy68IbQKL0nbsHKWhQ//dm3sLQwDbvFKegPB1d/pAOB3ohoUqy5OqbO3cDV0Smk0jvoPtaPD3zp05i6MIrVc1MY6huQKJXJiSlBMjgxN0pFWKxavPeTvyMakvjSPPKlAkUncllcPMfvISuOKV6q1JrVy6xrqWPk4H5srm3hxpujqEmKd0maG5qqOvwtLeju7BYq0ua3oONABH2HBvHEN59GYjqJUJsP/l67DNvqXda2tGD0xry0MsQ3NjDQ6cWR/W2CDLNvMhlbkn7MheU4zl5ZwUqM2UJFGGwGmJxWuVQ9HhsK6RKy23mJS6BNm5UhHW0hWdj4+6aVLJvPYnllE40GNV06cQZpDSYJ/pXyNAswawAAIABJREFU4ya1TBySTWCYc0u3Hftvb5OLixqklrY27NJVtZuDu9WP2YuTuPzEBL72t1+Hr9uOF84/imBLBw4MHcPS+lVMjl/F9NVZbM02sJuqQ6PXoLhblCGTSfbpzDYCfU7c+9C7MLBvCJOvjeLCY2cRcPmgrVXQbOpg9QQll4p2dYfNJtIJmjUsdrsI4SWLitl2NKfQuWYldWiQNgVa5IkeKOHBTQl3zRX53tblmWfeF89gaih1qMOhK5Jog9Wok4HE6SLl7VZE6HU6kUkPMQGbiBkraXKitSEaTw0nl/JSqSYoOKtzqlWVUFWMglAbLdCqmqgXWfm2CQsLyM0m5PMVqI0My94WtPy+d54S+qycLyjLG0NYzRYkGCUgyxrzk1QSJEr9zPZOHuvxLIo1JSaA3xupVEYByJKnVglqyUGLxqrN+AYKmR1ZhKUOiaLmPW1No1KEivU0vWGpYPnuj3+OWK6imFGKlFhkZalaj61LCG9/f59UC9EwxvtlcyuJaDQmuU5BDvxGPU7fehJTk3OIRqPo7emUr8vKIC7m67zUt5MYHupFf+8Azl68KqzJ4Mig3AXR+TlZrlmVRwQ0Eg7KgMPhmlmLQ0PDaOtsFzc89Wjrq/MSYzG7sCL60EOHDqJe3MXY6GX09XVj38ig3LcLCyvYSWclG+otp+8QOvu1i+eljYWyn87ODuwfHsarZ84inkyJYaOzPYLOSBBpmkVKZRQrNWQ4iDTVYmgLt7VL3MLS4qKEdzMOYS0aE/CAmqxyrQyT1SJpATTYlMoVZLYV+Uhbi1cqxaj7NXgccIS92M3kMDU6DhLMbtJ/uwXk80VxXzr9XkEoCRAJ47OVxP2nj+H2Q4OIb6YwvrqJydWYDN6kse+84w4cGdmHx378mAxoBBU4EHZ2tSORTGBmbkbCZLdT22LK4XJJRI5ouLhk9UYpi7aYTELDMsKE84ue0RM6rQh+Gc/Bc4bDGJ/B5aUVYQJVbzz6neZrZ89ifmkOAwf74Qp4lBR0vRXVXEOSdcduTGI7nYTBpkdrmNUNdUzemN8r3TULssEH5tZTt2BtPS5QdFcbBZx6tLe1YmpiEmqdDpG2VmxuJJBIbcNspavLJgJWXkRzc3PSi0Tung/VkUMHRfjJAmiLWS2DxctnJvHhhz6DD/7WB/DoY4/iO9/+poT6vfddd+P0qaMYHOmTtNfXz5zF+MwMQt3MBxvEtXPLIljmgdbaFYA34oRBcra28Ooro9iKFzA01CvaD26zFrMdm0Te4hsw6nm5BqE327C4uCJIFqf65eUl1KtleBwMHjVI2BtdjNy+1tdWJcWdlAoHo77+fnR1dcshNDs5Ldvl8L59gtowIoNp+HTN2Emv9vQQFZWslvjmGnR6FVZXo3Ix93X1yNfK5XbgcOnh8hsF+gxYA8hvbCOdKmCnVMXl6xPC69MSGwmF5fc5ODwEq8sqw8/Pn3kedqcO7/3AfWhxm7E0sYSdRF4Kihncd3FiEY5gEAM9AxjoCOKpx3+KRDaLE3ffhTdfu4TsTl4ebl5eN/N6KH4lAsmRhmGm4gDbcxL+irKj45CUj5R3MgCyLhcNhw9F87VnEFNCgeTfN3sSqT3hS/DA/e+EU6/FzMSE8vUbNcQ3EshXanC0hESIK7UnksRNh6RCZ96kCJWpTUn4/v//6yaSdTPRXqNTSkz5n28OWhyuHHavVGfQzUJYmpoT9myyOJX0DDVDTO3mtsoBlFEG3MQJJVOsfOXyRVy7cB7hcEQga+ahMYWcFvSDRwZhNWuxshrDpdcvYm78EnpHerCWWsb1+Yuo5mswaIwSLxBobUVDZ4TeyXoTQBNPQ50pY7vQRM2sR+/xPmylN7C7nUVlKQOPySVIAw9jIpE8XCr1CoxmFTr6DomL67Xnnxbkl9lIC1MLiC6uij6DGTrUPehUGrEvs96JyFUhnUPA50dmN484Ow0tjEvQYrB/AB3hdqwurcLs1eE9n3s3nnj4GZx78QrC7gCCbh/U+gZMRi2OHjws1PONmVVcvDKBpkojW6fPUsU77zkuadqMjHTZTVIF9cMnXsfl8VXYvDZ4Wj0YOjgCm8OE7UQCW9Ek0qkMQq1+dLS1YnliFdNTcwhF/DI8swmBmrqNzR2JHnH7WkRknc6mYbU6RDNCwTwXIg765UYJ7/6902jWcgiEfVhbW4XdF4LB4kU2k5aOVNJcr3zvLN5330dw+3uPYzx6QfoOqeHciifg9jDGJoGZN9LIJZrIZlMo5FK45Z4DaKgrWJxbgSNkxdDJA2L8SUzEMfrUGDrDAdgMkCEpk2vA0RKBOxiUy9ZqNsh75vJ45XEmYsD3iMMuFyeW2vKir7A4uqnEXBgtFiVTyaAXHSZdfzQ/8OekPsZs1MGqLUHXYImuHgbRYlaRTZewm+eAqIcn4BHqkfb13v4uiQ2gkcrp4qBllAGXF6FSwZODVq1DZlcNndUHndUJT7gL1VIG8anLqBXIPLBFgak1GjhsBmmwYOgv35Mi/zw1N1qtEnmzk4FapWga+T3THJLLMcdKh3yxhM2trIjpiW5tJdNKbEsTUoDNxT2dL0Gtpc6xLhd8Mbst1PfN3koiUIx9oKaMC+HBQwMyOH37uw9jfGkNFodHnLfU3+SyOUEqUmnFkUkE9ejRQ2JuYsfeRmJLUudtFpMMJ2ajAf6gTwqfeWmvrG5hamxKtJkWkxEnjg3i/t94B2LRbfzV1/4BWqMR4XBI0eeZDTLYMkqB7AnNZdSOkvXoaG+X+jerk4NwRUTmanVZtHxLSzE0acJqNJHZSUqm2YmjR5BI7+DG1DQOjuwThoQ6bsYhMbsxltqSz4YD4T333CMdqUku5IMDmFtZkzR0CfBVK5Eq2XxBqHwO2e0d7SIzmrxxXRziBp1B0gbo/qRbcyW6IoxGpL1DaFSa5hKJLWRSaWl/CDht8vcxx1/L4YU5FmQ16g2JWeBwTSSvUJBOJ2hNrJhSSeQE8zxp0vj8B96NobagABuTi1E8/uIbiKdZzefE73zq05iZmBKRvdViFs0Wf7/UnBapr7MYsLm5gZ2dDDwOhxhJqGFmHhfvkexORp5VCSRlRRT/2WwSZEuy0JoNuROCoRA+/MHfki7PpcV5LCwvQvW9r/235tj4OLp6u+EJhTE9t4K2toiIr69evYpiRQkl205m4PV5cMfp2+Ti+sVzz8uaQRtmONSCz3/xc4IKzM0siEvGaTFKkezKyhKujU0gtrGJ7q4u6U9kg3YitQOj2SFRC+Rm7TazFNAyOE2KIFMpmYAtDotskrzYPvHQp9HWGsHf/93/llJM9lxRYM6Xj52JBw8OipOIlEv7QAB9g4PY2SyJnZUVM1otOdMsqoUKOtvbodaqRMzHKoWr1yexuZGRiXR5YVnSb3noUgA5NDiMGzNzKJTq0lnHrB+NqoHejgA8ZgNCLT6sbe3gsWd/iTfOXpBLWfoNoZZsp0ikDUeOHRPHCDUhS/MLUrUQCAWFVuTP2tfXI/+ZXWSk5X7xzFPSzdbeERb3kdWqRTKxDYuJKIpSfdTa1ynT/+qNBaQ2kqKtcfl9oqNgWm9HW5eUavPpYEVE30gvnC4rLl86g9vvPIb2jhBWp2ZRr9SQz5RkY0lmsnC1OVGu6qAu2uBhkKUeyO2k4Wppwb/8+3NYW9+CWsUhS0EJmLDLA1NBpAjEK/osZXhSIKqbVTw8NPm5UF9Dni6bSyvDEF+mPf089SMyB5GKvPlfSidlE2GfW1AY5kJRCElBP/WD1CNdvD6BUlkZ/ngwiZtrzw3Cl4AH76/S5/eS4W8OWxL/wJiJPU0X/5nZOSI8FXOCRnFtlksIBMMIhTpgMtuUn42p0V6vbJncgpg/xMHJ5fUJiksEgB1hVrNNNtcnf/oofvK9r8OoNUkOkcPlQTDcho6uPnzokx/DyHAfHG4DTCrgzJU5/NNffhWJ5ByqRrVEhbidbskj8ra24uCJE1iLL2J9fREeiwPHDp6AzeVBQ6UR9Gti8hoqjQZe+dFzcDb1sFsdWIlFodcZhX4Ld4ag1TRw4PBtaO0fwff/5eswsJdzJycicaIDOgMzqZqiWaNMgNlaDNFNJlh2TiqoqrwvBjXaej3w+7wwqPSw60zQWDToPtaJuYl5jF2dRmAgDJvajviYsjwwhmD/gUFZNDi0Xrw6gytjk4p9XqMSCixfyODEsREcGhnEz558CRuFAjztfukZ4/diVOmlXJ4OI75P5UJZQg8NKi1W52JQqbWyHFGXyfiMhkqPXebdJHckboA6vERiUxBHOmiZBM3fP4et3/jt9+Hjn34Qr55/Cs+/8iQCYTfCXe1YT+SR3cmJ5KFSK+Psz65Av2NG/4luuAetGBw8iIN9BzB+9gZefv4luLsbgpqPv7aKjWgUw8cP4d0ffivOPvksmromTBEb3OEWDB0+iPmLC7jw0yvo8Nkw3BMWZ+v66jYKNS3C3b1wOtjtR0Ew6V6zIAdMFCcCRQ0XBbw0M4hZhuXvYh6oyPmzwwwgCTnVyTtHzaBBp5U/r9dU4TQ34bQZoFc3JcmeZ/HW5q7EDhjMRjg8dnHVUt9GCojaQrpQzSYDHHaLOINZWM6oGqIIFIuXa0b4u49DY/FIofRWLIp0IiaXKNE4DarQN4uwGoHe7ojEJTBWhS4zlmNT3Ez0g+gGWyP4jjEAmdUtXKzYTEJUMk8XJrVTuV1spVi9Q9TPKA5IuveIIvEZ03A5MZigAdHlLdEmCqqpVgvtyq/Be4R6m8XFJaxvbOLNK9dxY2ZeJBd9vX2IxmKSa8fE9q3NpJhG+gd6pMGElB+p/62NdemonJtVmJT73/sOMVVpmNdV0GN6cgqqZh0uqwWtIS+OHT+C+bkVATeYXD87OyOxP23BFkHtV6JxbGfy0h9M4xUlPMwV4+BGFykRPHb/clMf2jcgLvedjQ3MTs0KxUpWA2otFtdiYm7r64zg5JHD4vhsa+vA9etjWI6uIpFKweV0osXthlZVw2BftzAQN6ZmkUhnsBCNy1lK6Qnpb9LNpM7I6Bh1egnU5XAl1W9eHzo7OnH92jXJxQuGWUfHsvMGVldWhSWiYaWjxS/DWTyVkfgZokM83ymdMRj1oh9n3ubWVlLuD+rT+DVoTEjEYgpiWavi5EgfPvP++xEKsmcyh9cuXEd0pwBPKCIhqNOT0yJsTyU2JQaFKfYWFq7zzzOMNZmU+8ykN8i/uThYHTZ5fziIczBldJQ835QiiNaE0RIFpDMZWXq6OtkIcBpHjhyAxaHH2sYyVD/5+79ptrbRNdDESiyJcg2ihVhgKnKzjvVYVKLkyedTRHf86DEMDY1gYnIaZ988B4/TiS988XfhdjsxcWNSUBo6UehSCQZ80rE0NbMguURMEKf+isJVg4kOA4rGLDLtEga12RRRMStmttMpybzi5NvW2YlP/+6nMTcziZ88/ENsJtPQEEysNxDf3BAxJgMC6YhkXce9953GgSND2Ihn8Mi/P4G2jhCOHN8nSNkGOxnrTfSEg9jdSeLGwgw8ra2YXdxEajODUiaHeqUCHV0+FqtU+DA2YHp+QQ7soZFBDLD7kILw3TSM6qbQbdlcCQvRmDjgqCcgRUdYlqgG4VQGinZ3MWerIggfk57ZOTY/OydhcPVGFefPnZctQei4RgU2u0mKZAN+H8JhUol5EXSmMwX5ZVO/sH+oV2aF6dkZ2YKIKY2MDMsAur6yiaHhEVy7NiqDFzVsRlMVFsmY1cLm1sEVNmFjNo2daB5biSyiMZZzp4GqVgYDoiz9AxEcOjgsQ8rXv/tznB+dkm1DeglFVKwIDmWIUamEcpT4Bw5dpOQ4wOypz0mPKqJ4pXSaRgPa7cUJyL9P0uMVnVRdQlObsjmQOuBo5jDo4LToJZNloG9Ahtqe/j55lv7xOz/A5NSsHNR8nqS6h1ETpMj2Yh5E8yWZDntf5yaruOdAVGjKPQRM6EMFORD0prArFxcHL38wjEMHD6O1tU0cSNQOlMssMPbKYe90e+Fwe2Ew02Vlkkt7dHRUKJ/ExjrGLr6BfC6NSjmnCMMA+IK9+M9f/Rv4fBQ3a9DZE4TX5cA3/uefIjo/iiLTsl0mrKyuCi0a6eyS3JcOfwvMXX54w2FkNpII1IzY19qGlfQGzizPQUjczSy6nC0YvXAdKdZyUEOhA6wmPdxGM8JdvSiUa7jw8ssSu7K6FhNXEA86apg473JzZ2gh2wGSm0mhnPh9kiKn2yfSEUSkzYnsVg6B9gAOnBzGVjyGlek4NmPbQhtEBlvRKDUQn9mAhXlKem7rebGjE+Fu1LXI85I1apHczmF1dREdEQfefvdJXDh/HRvpDG592wlUGnxPKthYjWN8dA46gwYOtxvBYBD1Qh3b6zwwy6Id5dBvMVslyJCUfnwrBa3RIANzaVfpK2PQpmgqmKtlssjz4o+04ukXf4Gw1YJfXHkdf/nXX4HFpkMVFfi7IlA1dShItYcNy6NryM4UoXHX0H96AH/yB/8TnbYAluPr+Os//yp04aToSF763jTe/c4H8cd/8iXslrP4yuc+jR1tGqYWC9r7B9A7OIQrz13BwtgyIhY9WknV1hryc2bTeUmtdwYicLg9Sg0P6S6jQcqsqb8hOsLPlPoYDuNEAUh3KQsD9VisAYKEbvKxo860Wa8gwPgRlxEqVU2E+fydWMxGWTDoVKVjVlYjBqyqaT4wSdcghxm6OYWCzNNVaEJnT0ieaAZWckiyMY4iCxRVLkErhQpsQCrNLCY91NUcVI0ymvUyQiGHiJhja+zRrEhdm69F6W6lqoRxBqkkGwIKMJn1sjiSIuWZyxwlUrL8+5mCX6rW4fO1ILFFbVVGssT48/D3yyWaS/Xq6qriYt1DTKwm3kFV+Fuoz2xgdmpaDE1XJ6fhD7fj5MmTuHptDJOzs7JY9g72ima3kMsLqkLXOGUhdCcGfR5o1XVcuXwd2mYNAwMdcDjNaO/uRLiNLnQ7Hn/4p3jttVdFf3v0yBERtJMJ4PdDrTTvma62VhmMSO8yU4/aX1J2uUJJGBQanHjmEN2fmV+Ue7uzuwN3v/VOdHW2YXZ6RhpahDGKp6QdhGXJrcycdDtx++nTuPuuu3Dh7Hm88MtfislrZGAAAbcZvd1t8vmN3ZhCZ1tEFpkL1yaRL9XwxrmLSBdKgnLR/EM9F2k1Sjw47JNOo141sZGUJHxBxBkQbDYjuhIVqo8F6OxXrmRo7EihSnc3n2GzUeQT1C8Lms58vbkFySTjkMclvIuaLtYCpdNC6RFEifi9+OLHH8Rwb6fEOI2Oz+LaShxPPfeSiNdpaGrxt4gkRVdneLASGsu5gQMTaX1xyfO8U6lleBJ9luhxw/LPhAFoDOE7Rjrc20ItYEEkOpJxqVYh3OKDyWbGgZMjOHH7Qai+/if/tck01cWVFYFUedGRkmlvb0VDU0OpRi1BEVW2taubOHbwCFoFKXEjl85JEa4ceOsxuUx2iwWktjYRCbSIpuL1s5ewxQobnQZGiw1uj086mwhPkjIU179aJXA+P3idhk30bljtZukVi8d38MGPfEi2p5d+8YxsTOR0bWYb4oktCffk5EsYl5P0kcP7MDw8iEK+iOtj47JxEJZmGvaVqxOCoL39ntthslZwbfwiTDYPVlZ3MTu1Jltc0OOSrYRdbP6QB2arDrMrk+Iucrmd0KAFY1dnsDS/KNkhLQE/xsfGkViP4dTxI3jggftlSr9w+RpSWYoXfSJ+z+XyoscJBkK48847JZySlTeEZH0Br2jYxsavwu0ziRbL5w5icXoOHeEWBIJeSW0en5xGipulyYxCegedQS8OjexDPLGBWhPY3s0jXypK3AQf+HoZSPElGb+B/t5+WKw6BMMeOQy7uoMoV4tYnV2D2+wXcfDy6gZuTM4KvUT6lxcU+yDveuutQgnFNmO4ML6Mi9eXxMXI/51oGV92ogG/jgjVmzVBo+SlEFBLGWyU/5/mV4NWLpdGuaJs3iJ7lylI0WSJvqJZV2aiPaG6267Hb9z3Vtx95ztQKJTFTs2C2kAogOde/CV+8IOHBbbnsCgIFl+pPZTqZna98qooFKeCmN3M0uLdo6BvHA4l/kHDC4SREQUFhaNwXgqrG3JQt7W2IdLWAZ/PD7+f3XJNsbjzVqBrkBlOpDHZgSlddw3q0nZE28HNifqWXCaNrc11HDh2Gz71ha/I56mCBvOT41iaHkVsbRzBsBXBUBhTy3OYmZ2FnwLZahlBXwsOHt6H9RoPjAzKq5t44NAtCEdCOL88j5lCHv2dneitq5FciMHtbkHDZAGIUtmJJluwOLuASH8vtlc2cOHF18RSHktsiY6L3wu1IfxMiF6xU45iYn4mpWJeLgTGkxw5ehCNelnez2QihY985UHElhN45bE3pYJrcN8AtCYtqpUi1HVg7NqkRJuQSpBhXKtBaofaTzNUzLzRamC0GlBp5uBvMcHncoruYmiEIYfspsuLRiKfyaJZbYrOZ24hLvrRZp3u1YY4pdgTR80lxfJ8iEiZFmsVDB3fj3CoFWOXeCawwH1LQbsrNRHXc0g7eMst+NlLL0g+z3OvvohvfevP0dSq8bZ77se73/UgFlZX8MOffRMaXROJxU2sXVxH01bBA5/8IL74iT+FrqnCWnQNf/bVL2Fm9QyGDw3iYw/+37jvltvlmSOl8Md/8QWsZlaEfj50+g747B6snZmV7TpJbSZNQmYzdjY2pWjY7/PA5AoiV9Eg2N4mhgzpurPbxYBh1NOZKIlxkgjOXDmiQ1zmSLkxI4yLHAuMORxRLG3S1hAJWmG3GcWYsZHMS8I2M4qkuKpRR6DFCZOeWlTFzcfhLpUuKtpaF4vR6XpsIOD3wGrXCwLAwZVDgOJApk5KL5U55TplA2rE1+MwGTSwW6lf5OCjRaTVK5Qn38tYLC6oODVJ1D2WdnexvVXEVroiQxSROi7nJhMdvzolJ62kaENLpYrosaj94v5G1JI/NxczJn8ThSYSlud/v1eVwoVICoVNenicDsxNz+DylQtYi0XR1tOPYKQT18bHJBuPP9OJQ4cF0ZyJrkjMCwXXia2EoC78Xij+J1CgbtbQ6ndhZWkOlUoR+w8N4+DRfSgUqrh0fhyjV6bQFgmILveRx5+Eke5lLs3VimicSdVtbWzJMxlpDaFar0lavMfjl6qrYyeOYXU1LtEnzOxSnG/MHtNgcLAPt546DrfbgUScXZQJWY5o4qJRgDG0t99+mwyJRM2oPV5eXJT3uKfNJ877x3/6DEwmPY4ePiDfCz8zskDsF2UfZLlOCYBJZDzr0ajQdjWNBmaHQzLLZmfnRCbC3zFBETr6EhsJeSY//NEPyrM0Mz6J+elZbCa25J0lerTD2aJeF/0bGZPtZFIctR0RrwzCoUgrYomsaMCo2yPqTolQV6gFAZ8bC/Mr0lgysR4THRppPuXcZJQHUC1WJLOOiDxNRUQosyL5sck/05GdTu0IakctFzO0iGQRFWSeIHVewrbRdGMxC5VL/apOAwnpvTQ6js6BbnzwY78B1f/6L3/cHJ+ibqgOi9UEt49bYQBTs5PIlrNSJEk4s8ZQw+EeEXfnsiVcG72B3u5+aeLmxcOkd7oSFfqojs2NGOYXFqXbze60o2+gBx0dneIyeIkZP6zlUWuFs+Y3yRC/Fq8H7a1+bG7G5QMOt3bi7fe+RxyEf/u1v4SVfKnUQpSxFotjcm4W/pYAeru6RSPAqIPOzlbZwNdWVmT65s8yMzeL8xfPwuSgpqeJjr4Awn1uqNVmLI2VcOEMKaddeFzsOBoS98Pq+iLsXhWy5R3AUJZ05ZV5wt4abGzwRdILUsVLaGtrE+tLy6jLhg9JrG8JhZBMp+WSpS2Vws+BvkHc8/Z3YGJiUobS/Qf3CZIoQ4G2jmB3FVZ3DdqiDjOvbQo1tX+kW6BIZuU88tOnkd3Ny2HG3jhunhwcmQrMAeu2t96N/M4udrfz6O3twfj4mGyCdNuwZZ3UDzeNfHoHdxzfJ7w30ZOZmXncmJ7DciwKj8cHfyAMm43wfE0GDMK9hIUtbhsSmTz+4RtPoFTkZstAUKbDs4OMboybLeoqpXuMeVh7yBGhXaJZ1OTRYcL/L6+DbG4H5VJBhm0ZjPZ0WZKlJasvK3SYLNZEcTePT33st/GlP/xDGbKYwxVfX8P42DVkdlLI7iQlTZ8BeYTJ3xydRiyRhlqnCIGVDjkSAxSS7/1nEQgrlKLy5XixKEMfbwcOGjc1W4pz8Wa4KZ1STCJXYi7oNuRlyZ9DwhGZeG1zwhdshcPpQWojjpXlJbGls5OMtAiXDrvDJWgERfROHzctFexEfjPbOPPai8imkzh9xwnc/763Y3ZmFrMLi6g0ajCYNLA6SdFUwHgWb2sbbB4nahtbuHfkFuT1Tfxy9AIC3YOwq/VojM/j5MghmN1utPaNSLp7LLYGf8SPmkmNnLqO5NQ6xs+eFwp/J18UCo1aStqcmRPEi0jyY/bs4TysC/k8+vu7pLYry+G/ox19w2EYO1W49MIsJi8tIximML5d6jhqtTKqzQrmZ5exthzH+x98jyB6Y7OT4oZbXoiKXoTIYKQtgujmLEw2DYxqPXqIIqmqorfhpVOq19DV1Y7t9R2sr6xhZnoNc4sJ2FwWcVMSqSDdQF2dulJHIZmF3mPFgXuPw+S1YmVhFYmlFFKxPEsRkclmsZ3Ny7NCQXakox3ff+YZtHd14nv/+o947Kl/xem3vQ1/+Ht/hpCGcnHghy8+gudffwy57QxmX5tEw9DEJ3//s/itd39GqIepiVH81f/4MmYWJvC5z/8pPvfZP0Yzvwuf1Yqr0zfwtW99FbNLU+jqH8TgoX0or+xg/sUJ2IPMSCpCL9lBWqwsLMug1NvVKSaind0GtA4vHF6nDFvU7FHUzcuGdUEGHRGBErZTO4I2MKONyJU0LtSVUm3mlqW3tuBx6uHzWmE06aVPslBSjClnf0ZeAAAgAElEQVSMvaCJg8M03xuLxSiZUyyCJ12VTOVE08qqHdJlWp0KHa1+OB1muaRYDk5Uq1Rpolwh5acTioWZSuxW3Exsi9OU4ctEjOl+VIGDFZ11iuSAZxaRbi4RhRx7NdVi9Gk2lQaJWp3l0GUZvvlzZrIF6ZQ1GrUolthaQJekEmTLy56DtrgztdQV06HIn5cLm1IhQ6clL9Z4dBnF3SzWY2vYSu2grjUiV6wIY3Pq5EkcHB7G/NQ0nvz5s8jWq/D4/fBTMuN2CeqR3snI0Eb9cmtrEEGvG5VKQVLNmU1VLu8iEPYj0h6CpqlWksYrwDe/86j09FGEz0XKbmUlj1Pci/kM9V15RDc2MDwyLDEDx44eQjS2gWuTczL0EXW/OSRQz0skrKGq4kMfehBHDh9Do8zcPJ65ZVy+clkq0GgIY1jyl7/yR1JO/f3vfAfr0WV84H3vwujodUHYOlqD4uijULytrU1QOwYGV6FBPJkR1ocNInwGGYegMujQZFtBtSISIA74PO95hgwPDUlQOY0mkUgQ7e0ROa8D3hZpKUlvpyW0eGlhRgaq/cP9kp/ldtqlrWW3VMB2roQLV2dx6dq4OBA5CNGJSpcgqXY6Wknzkb6g4YXIqMfD2CSlzYTuaqK6Kqba80xsj6BcLmJpdVXuVC4t3MGpdyRbx3WcaCVRfOobmQ3Gu4DPFBF9DrZM4w963BLyyuzMbKEoqQptHWGoXvvxvzXJc6e2s9JUTX1QuVGF1spC5wKuX7uB1aV1BH1MCg5iiKW3TS3Onr2CiRvTciC5vB7hdvjABP0+HDq4XyB7PhT8dPlhs5SUFCEpSXKsHR1dYvHnYUCRM/8c7ct8kQmx89Ldf/gY3n7fO/Hdb/8rnnzySXl4mTlEjpViRAoP337PHejtbkUmk0WxRMO6GonNDWi1FXErpdPbmFgcxeFTnTh2d79C8VRr0GuMmL/eQGZLIwGRzVoabqcFHodHxLw6Y01ogdGJcWRyFaBhw8xUEhvxpEzAhGlD4QgGBofFrTh5Y1xcfBSgkz9mZcPOzrboArgl93V0YrC3D+evjMrXv+32OySDJpXeVpxMAQf6Dxng9umwMbGJRoauNhc0DT5EFOMpsQWMGODmTRokU9wVp2U6syMOOWaAeW1+HD58UDQBvGhI/8TiG5L15XR5kdrawB3HRmAz6GWjZCwB9XNqnVE2EG4Aia0M/K1eDOwLw2gxiV2bAuFitSpREA8//CoWFxPSJUnNBQ9V0nvcaiQVXq2YI6R7bk+fRahe0Ug1BTGQss0m63KygvTwYFVyt/YCS/dArJvVGBx6iAB94oPvx/t+872izbh08SLGrl5GPL4Ov9uNA/uHJWSORys34LOXruL1M1dQa9YEjRI1FYdDDnN7Yvu9kK7/iKJocNDiK6SEl8qAdpNWvGmJvJkTJvRoU35e0e8Lgqe4JqkjIb0S6ewV7db49es4cuJWeR6YvaPTquRy4bDGA51i5XCkXSz4jP6oSA8eIzSA9q4Qjp8cQUdvBGPj03LYOVgPVS1KBxovOos3iAZrKFbWcMeh0+g9dRRP/OJJeS/p0ExeWkIlX8T+fSMYHtwveVqL8wuSNh3pjWAltYV/+/q3YOTWGQoIwJhIbouJQqXVIRrfkK9L4SgPTJoZ+DMzmiUY9Eq+V0ekTSi63O4Wuk+2orPnIM48ewXR5QVxImmhFndaR7dfOdQWVtHWFUEhW5Yy+NXVDWwlduTz7OnqkWchHl8DKoybBEqMDfAYcfIu9poasb6egFZtwPSVGbhsTnFFj82sweOyoqu1BSvRlJQQ63jO7BYEIR0+PgSVVwezl8LnGhbnVrGbqQD5OraW08iX6rL98uCsV0r43S9/GR9+6BP4g9/9FBYSk/j45z+Pjz34+7DqDHLAX7oxilcvPwutro5HvvFNQRHufvc7ce9bH4TL6sXk5Dk89vA/IrWTx//6u0dQKFZxaOigDPoXRt/EX3/jv8Pd6pL3MMTB8uwcrvz0DNq7w3CyFJcUXVURDTNHqTMSQRsR8t0i0nkVWjra4fC4ROvEvzOTzsDl8wr9S50t67ZIPTKWh5pZagy9XrfkqFGsW6+wGok0u7IcUXxO9oFuXZ41XJQoE7BbLbDb9HA4LEKRL67EJNSTAcYMT2XOlcNuQqvfiZDfLWL2RDKD1WgS+RJNKUQuG9L2YbXoRByuBNip5DJjGnoxnxMneHd3SNyoHHq4UFHoTwF4tanF+vq2gsQwrJI9dvUS9FoVnC6PyDfoUqe+kSG8mQw1ZkruFn8W3kMEATg88gGnTk2lob6miHK1IXl8dNpShuGwaiVPi/peMicVrR6tXd0SZOu1O7A8O4OpqWkRZdNtRPdjudmEw+NBSzgsLnE+b1z8SPlxQGtrb4XLqaAlpN53dzbgsulw+OA+HDtxXMxW//BPP0C2UEV/T5t81vw9sHOQMSF09tI17PMHodLosbUVR6ilBRdHx1DXmpR6tAZpQaKOenjcbtElpra34fW45Hwc6OkV2pD/Wl9fRTwWFykCh9WHPvkZnDx5Cv/+gx8gmVjFyROH5BRmrAVRORq/QuGgSCUmpmYkIT22tY35xSgMZoWBIopPp16+VpPaHAa2SizSdlJy4R544L3iRv73hx8W4xsRT+Zh8kwm0sQh7tbjR6FjRFSzIFrgdL6I2dUoluObmFuKYmNzGwWikzRQ2G3Q6MmSQHSGN8vkGZzM33M0uiEId39/tzhJKeehu5hUJhcUj90hVwAd8NRxst4otsmgYB06O9sFsGAZPI0I0WhcEDcyIYJg2exyz9HMRtCB8iUaAD0Op6Bd/D2T/ubMolo882ST0J1KY8aV61P48Y8fR1OrgsPnhMGsgy/kkZe0mq2jNdIpreIMS6NzjVqbrq4urKxGMTc3j1O3HsP+ffuk3uXpp38ueqy+/j4pGSX8LX1tJtbp9MrDSd6YHYCHjxwUaLJcLMjkS4EiRZ6f/uznMT87g4d/8D3cmJlFJp0T+oL/psjxwQfeha42wqdNORz5oi0vxeCwsaKhiLqqBINHjZYuAwxmFa5fmcHG1pY4uyhY3phvophx4vr1GeSySRzeH0A4wJJmnVR6GExeZLNVXL26gs2NpIR88pbhB2wwmX7FxW+sr8sLRYieifCESOleYFjZ9nZGIOu+9la0+TzS05avqWC0unDo+DHYPHYUcwXpW/T61NDrCnCaCDdrsRVLwmmyw+NuEeSAtSDktO0uu2wJG1ub4horlDIingwFexEOdiJKGjeblYu0UCyKaHA3XxQ35O9+7Ddxx8mj4tRjBxg1FCaDVj7zV89eQSpTRmdvN3wtDsmiKVdLontajcYkYHH/kWFcvDKPc+emZePlZ8//X6VE95plz+X363ScQsVJEOje0MUhSwITScsVuCXQUq/kaPH/9+txDIq0S+njIl1n0qpgNujkgmemzemTx8V5FQy1yp+t11XoHRyWxPn52Un88pXXEd2Iy9DETGEJPuXX2vtblSqhPb2WoFXKcCUU4t5/LwOX0qOt0Ix7yfc3f35uSBR3Eunh33azO1EpqtUJ1H7H3fehf/AAXnn5RXhcDqyvLsnLTYqBoyG5fX6TPOgZr8LPSA3WKBlFS3fs5EEY6lXZ5qBtAEzVN2qk+4z6gpreBLPTjc3ZRRSjGXgH2mBrC6JZr8KRK0G91ZToks72VqXupNaUANC+4WE0GF1ht+Pc629icX5ejCKsoqCzSQJmdTrY/S2yQTPehEGzBq0SKWA2G9AaCUrej9vhxOjVUXgiAXz2T34fvYMHcfbVM/jL//p/oZDJiY7PbjGjze9EV3cLHEE3JpeWMD2+hPIujzu1DPZcxEhvULLA7TCX2oDZoPxujXYLgm0Uwe5KcGajoUMtXUDI7YDP48b5KzfQ2h5CPL6Jyemo6HHUOqZWs/zWIANuqMOF2993KzZnE9iIb0Nj4CHfgLpqQHojj+00C59LyOcL8p6HWiOCRjo7nDj99rvwiY98Ef5AqxgCVtaWUdNUEQh58G/f+RtcGzsnpdRetw8+b0AqzM698hIym1ns6z0Gm7sFX/zy/4NUcguvnnkOV1fOQW/UIZ3cErro1R+9AG/VjK5IGBkO360hee8TyaQMW12tEREpW9UqGUTqeicMDi+MTqcMLlx86Xil+5WOVy6gN+28jNyhC85uNsKs00o5ca1SEEFxJrsrCyBpH16MRF5DAYrX6/L7thj0EjRqsdKFC0VsXiijLEnlFEBrYTLqYODdQZqHwuXtHGqSRq9GieXxRENVahkGnDaboBRCcRkMSKaSCLMrz+OUr2s0cFmrIpvZRaG4F2StNyCdqwpSxb+Lv0sNanKOWWwuJOLr8LWwE0+F5cUt+XN0qfFzkSgLnUa+JoctUmDUmJLhoKi8XGugKINMRpZzVT0r7jQOFaSMQt094q67euUqLFq9UFhVbpcUUZOK0mixuZNBKpMTQTqNMNRx8q4oFQpCzXHp9Xlc6OzpknvPYaBOqITN1TUcO3EUJ267FT955Bk8/8oZdPW0ykWdSmRh1Csl6Dwr2c9HcTmHH7aE8PwqVyE9uFxsKWfg8cTngP+ZZzPDsYk+o15Fb1c73A4buru7xWn63HPPIRZPCMrT3taBhz75EEtscfncGxgY7JLO1PHxCYQCXpy65ShisQRm55fkWeC7eWVqGmUaFPREvteQ292FVSKWJDVRTEnr0VWcOHEcn3roE6Jde+yRRyU+gmAMK43o+iWaSDMLKf5aiUHKRcXZJ78f5fmnAYrrhGRUlUvQ6FQiG5IpS8JqFUkKUUQCHhxw6dgPhVrw4Q89iNdfOyeMGmlGBoqSms3s7MjgxHe5UGJKPw1wvYhE/KjW6lhYXsVaPCGyDUp/iF7xJiBDEwqHJQWAdzo7G/n38nNmthqpeUZrUKcmVPWj//DnTU9LC0avTWP02ri4f3r7e0RUvZnagtVKF5URZj3D4ggP63D1yihm5+YxMjIkSbHMknjXO+8VWPD5F18RLICbCac+OnI4aWtVGiwuLEl5phJcqYHeZMTQ0KBYkglL02HBRNvNjU18+KMfkW/wW//8z8LNctOnSD4UaBE4kVReOBKUrjPa1efmFzE/Pwerl9Ay9V9amAih2zXYLecR31jHZiKOYNgvVnBCx0bV/6HqPaDkvsuz0Wd6n52ZnbK9V+1KWrVVtS13WxgMDjYBDAT40kgCCfmSfPmSmy8h5eYmnBQg4JgQiKkG3AvuliWrd622952d3ZnZ6b3PPc/7l8i9OoeDLFu7s///r7zv8z6lGa/8dAGXL8/i4OGdaPKYUClnlHw7mGHUObG5EcPyypL404jMX6eTg4iVcXdfv/BArl66IsoIjiy5yJeXV2REQtJiOBSVrK/xHSOwoopyIYeZcBoDIzuxbccOcT/f8K8LxD7Q1wanRQWtqiaj17mJReQzJSHO798/JlEP4pyby2F+YRlDg/3iJaWnKsNhQzCSxKWr9EgqYG11VeBSztxXl9cwsm0IH/vIgxjqacPly9cQj6WEc3bPvXfI52SRy8U6v7QKaA34wdMv4PrMoozZIrGIrIGdO4bk4jdYHDh/cUmUW7KpmY5eVA418qEEybpJdlcQKYX8qsTvKMiWEuShEqQsl6UTsmLDcGts9/9FktQ3OVb8OlSZ7R7twW0H9wpKQQlxg8uDwFZCbBV6urrkM5n1KpQzCfzo5y9gcnFZeEc0puXaVOJ4brLz+SlkPPnff/JLJEvyF5VR4a3Ro4wPb1ZcVKtIE1IoyFpmMjw5cbxIiGywyxe3br1BLl2OYNiNEwW85f1CtIUXAC91+rrwuXHmrwQGqSS14OCde8VI8/qpc3w1sLgMknqQ1VehMephpblpFXC0tCK66sfG1AKah3rQOtAnh3zs0iyywTSO3nYYXpdTPqPF4sD83CICobB04aP79uPC2bPi7MzLkEo2jgqIhnDM4PR55TBWUAEo9iVmM3bvGIXH5RS0cWN9HVPT0+jYNoz/86//LAT55ZkZfO9rT2LDHxCfPa6nRDwCu9GAqraGwfE+tHc3Y+a6HyvTYRl18Pt1dHQiHNxEVZWHr9mFWq6CFDlU5QLqlTpUemBo9xAyWymo8uRWOmAzmCSnk946E/OrKFYU9JSk8HShKMorjhU+/Uefh9Wnxw+/+gOoKzr4WjwolXOoqqrQVGk9ohFibCiYkHEWeUi8GA1ePXqGevD4p38de8dvh9VokdHS+aunMH7gEGKZdTz97L9LUcemjCPLfbv2I7oZwOV3L2Hl0jr2HjmMP/y/viLJF4F6AMvr01i4cQMjYyNYm1nB5vVVfGjf7bh+ZVrGt94mrxTfHNXxcu3qaoe30QkLx1OxKAwWl6i3syoD9HbXTT87lcKzZNQMDRsN5F5RjVsUAYJRo1HUdbUqcpmUrD0iOxzpc5RGpIi8K5qd8plzues1OrgbGUtlRjSWkKBi0lXY0RN145iQSkiedfy+gvpXgWxJLZYcHMHzIuWz5dkrBbxGLfmVRNzZKDY3uUUJ2Oh0wG7Wwt1IgQ0QicSFf1tXmZArUV1WEb9F2Zdq7l2DXMaqSg7NzQ3I54hOMQqIlzTTJdQwU8FG2EG4o1Wx5uEYiPFlTPmNp7OIyBSggPD6AsJBv3hDEikUmw+o4N8Myd4g8Zp5okoLCAlDJpK+lUwLt45FnLXBIV5RpAVQzU1FHf3bOLIiH5GUlu4OH+qFHNaWltDT0Qqnw4zpmXk0tjTB0qD4TM5fnoK6WEasVEWqopJ8StI5eA+yCMwWyzLiYlPC84hjMNrs8J9pQ0FO5a1pCBsjIoVmgxbju3aKB+DVyUlEqVRQa5FJpfCZT3xSpgNz0zfQ29uGqekZ2ev79u4EX2g0mpJYonuOjsNpt+O9S9eFSxWPpKX4LjPazMScSbUItoIbQXz4Ix/Eg/fcg3ffOY4XXnoJbS1NuO+eu3Ht6nUpZMi1NNtt6O7pxmYgiOkZ2l5YBKGijYzX6xaFIMfcnHqQdkGkiA+fDvN8xzJFoL+VUfG6ohEuedHM0zSZdOjoaMXpUxdlHfX3doqgg/s0mU5L0U40is4HzU0+4fctrqyK2IDnVVdvl3wWQYfJj0so/F8RaNCyiAkV9ZrsFZ4X9NAyUxlLXqvRIGk7qp9+8x/q8VQGL//ibdlAR48cxOHDB4QLdOnaFTEN5WVDAvr62gbuuPNuMc07/u67gqqQk0FDtGvXJ3H67HkMbxuVrDW1pi78idBWELGtLVSKJZTyiqkYN+fu3XswtmcMV69dFwLdoYPjglKRxE4YlTvsiW/+m0QF6Flx6rQw0QxRS0ltQTYb3eK5aEl6rxaK2L6/Az37jLA4tcgkszKGILdJXTfB52mBzlhDMheECgYU0ibMXa1gbnpNOnO3lwWLAXNTc6J+2bdvD4wGLr4ctDqjKHdSVIGoVYIgkPfELNRUNi9KCCrtPN5G+byhzU0U8lnECZc6XBgaHISGVgXFspBMC2qjKHXYCXb19sJis4s8mJAuXw5bRk21iHIqLsVlq8+LsZ2jSBULwu/iAmmwWHDb4QPi9MyuhZDLG2+/B4OVviUunD5zRjzAWHhwAzHtnd0iIzVi0YhIfn/9fzyOQwfG8d57Z7ER3ILb48KuHSNShNCteG5pFdFERrpRXgxUevT298BoM+GVt68iGM8JGsPLmKMvQrW8zAS/ulloKYXTLV6TUmRJA3KTdM5umYR48euW2Jyq4n9zkzzPo0ytUqJ06I/ja7Tjow/dgVw6KbyG3p4uGRuQ+7FzdESQlXyhjEvnL+DEifdx6vI1FNh4qjXC++Pa4WHKX+yWGFgqh7XIdLlptEqxeNOpnkWSYnxKewiFz3ULIeCmE+4ZeMkw5w0ynnG7GuRn4QXNp+GwWqFmQHO1hlCcXT6/HnPkzLjj2D3wdbThwvvnMXX5CtRVlShcNHoV9KhJY8BmYnFuDl3drXD6bIimwnKQqm0GaPRagcZhtsLe0oYqncN9XmzQeFOnlyw0r1qLvo4u2F12BJc3MXF8QsKfOZoObAaFR3ngzjuxthpAg82OuflZJOJROSyIHO4dPyCjhVDAL2uDzZYEb1ttYgbI9AceUqhSbh5jqio++4Xfwrado3j1mRegqVOZGMHGZkAOq3AkJC7iHOccfXgf2no8CG7EcOLl64hvkefVJfYoyTzRJg20NSOsjhq272mHfyqKuetL0Ju12L9/OwqJLErZihDerVQAOR1YXt9AKBSTxo/8Tlp/FKo1zMzNY+zgEXzrO99BsV7C5z/5KVw7dUlQnv5d/Wjf1YPY2gY0qSLMOjOi4ZiEdAcjCThdVjT1ebAeCWPnju3YM7YHpUINRmcDXn3vZXT2dMHptuL8xeOo0RyURPJqTeJKyCubOHkD8yfX0dThk6bIM9SJbUd34sff+h7Gbz+IoZEe3Dh7CZlQBj6LDfmNNDaDCWgNOjmo87mcjIE4fjLS2oFoczIrtjY04IxmK6iaXDDaiFJrhIvE9c1IMKZO8ILRqaoyAhRjWaMOlQI95xS3bY5dObrhfuUlx/fNC1ZG4AYjDBo1mj1maIkOJrLYimUJQguKxQbLrNfCaqVDe03hWvEYU6mQLijqPxpgk68qdgsWkxDnheNSqYlKkupsFvE8s4i0UbnlddPTUCeFERuSVA5IZqpSEBIRJzItedT0zcuklTvCbJW8zTKz96KMZCnDaNTJ16MiU33TuoHRQERoSdBn/uPMwqogmZnYBvLpGOLJlJjvElUitzQQjkt6gETkxOJyL7BBc/ASZREW3hJaBUeIRPbp0M7GiXSajY2gkNG3D98UKZVKMgJk9BmbKjZr1XIJoZVZHDowAmeDE+FwXFFMa2i4ncVCIIFYroxSoYBmOp9rdZieW0aD2yPIeDaVFKU5ieNEx7kv6SfIYkrJpC0glkwLEtTW7IOK3M5oBK7WFhGbERB47tkXYEAd995xVOw6Uqkt4TmzSL9y9aqsNRbf/Jn3jY3i+vQy3rtwQ5BV1rAUFfDnL1N5XuOIVofHP/FxDA8M4cknnsA7b78juYtf+tIXxL/t4sWrQuCn0tBqt6Gzu1tAjmg0Ilm+FEJ0tHixb8cOEbNtrG8I0MGzXryuKHDRaeAPborgjWc3BTY9vd3CHaf9E491jtPpYUYbChLu+/raJXd5bmlNUTbSfFuUyUYZXxMIiiVTgtRRmcyGgGACUVvSPThKZN3BGoV3EEUQ5OZy3ykyK5XYLhHtIvlfzIL/5S//uE5TudffelcksiSc9/V2Qm00Ynp+Ebt3DmHv3t149cU3EFjfxO998Yu4cPkiLpy/IAVER1cXLly8LAesp6lZquhkMgmf142erna43Uq2WHwrgmwqJ4ThRp9HZOJ0Vk6mkwLz8YcgB4uxBAcPH8Ibr7yK6clJOehp6smui27Mrd398LV0CFktHAzi3IXzUFerOHLbEB79rX0w2aoIhyMC59mdNrkUTDoqJCsw6a2kLePEe0u4eG4JsXAcUFWk+t3B0OWJKdk0zW2KJHZ+dgbtLc1yCHC8x46socmNrt4eRMIhMe/bf/9hQeFOPHtckDW314Uqi7JEHCOj22DkpqfCI1fE9PySuCVzrMexIi9susSP7d0rVbl/efUmWdMim6UaD6C3oxX93T24OjGBucCG5CGSVHp4727sH9+L733vR2hv86G7u00KPn5dep5k8nmRrDOrkuRwZqK1t7bC7W6UgNrenk5ZMBfOX4OvpU1UoIlkGiMDHbjz8F54xQiR5n8qxFJpnLt4QUKH6ZfS6HPj+sw63jp1RUZjEoibUw5zEgkVdtN/Kw1vjQL5724VULcKMRJrk4m4PItbhHTl9zedHkTlpxRvRM1ohLt3tA/NTS4YORM3GdDZ0iSFJ8ejJIpynUxNzYrjcqamxYo/IEodKlnIKSEnjGpAQsM8iKW4Yz4eA2FNZnkHLKBImmXxSAiYv8gLYaHAi+oWn4wHJX8RhtaoVGht9qKRpouM1tgMiUEvo1T4M3GMmyAfpFIRIr/L58Xdj30IQ/t3C/q1NruIsy+/jojfj1qpAK/Njt6+LlH/SdhqJY9GTwMi9SQGRgdRqtdweWpCno/J7oTV4YTPbIC9wYbrizQH1IoabUdPLzSplJjtrk2tYWNqA52dnYhs0pywLF+HJpxnz5yTcQLjOzjmYFAxC8zd+8aRisewMMkID7UUSOwoiaySBEtys4q+aaWSXFo0LyWUbhEl8RY+8fjjmJqakXdKFEatr4iBqK/Vh6b2Rqi0VPrpMXlhQwKniYxoDBW0dZPT4kPPdidsvgqe/tYLiC8X0drSAquDQbxeXD03Cb3WgtmZBRGibOvvQjAcwUYoihLVcs3NghpTSUzT5C/9+V/h6KHDMuJ95tVX8I2/+b9RSCUw/vBRHP70BzB9+Qre+o+fobrFkawDwVBUiLUtzY1wtTYgo66KMarBoEWWI8vhXpRsbPZLwm2i30YjeSnkPxWLUsSl0lGEJiOobWih1auhcWtx96cewmvPvInhrl34h7/6W8TyMXzjW1/Bmy8dRzOjtSwWzJ5bQmtTE2x2izRLHP3x3XLUoatVoS6W0NbaImOKclWFss4ElbmBwnVReNscDTIiIYCcSybQYDYqe5Q8xXJBXN95IaWZ6UikWZS4tELhyEmJ5ZKunQRuBlQbtUIg34pnhZfltNuEJiEZrQY9HHbFSFd8oMo1Gaex2CLP6JeeKQy1tpiUhpLfUZpoNjMcB0JGxiyqKOvnOefzmGDSA0X6YBW0qKj10qSy+efYnT+PXseLTbGwqKtoc8BcxIxEtUhcjZHKMBWIjCsEc7OQCLgHc4WyoCq8s1DJoFpICjeRYc9E/OVr1lUIxrIIxJJSzPHnETsaRpZp1LA57PA2tQhQQdNpb1OTNCJOpx0rC4uYmZwSxWZXS4soKvnzJXNFbGWKiKUzIgagIOjo7bvQ2ebDiWqouI8AACAASURBVLfOQKetY2zPiJxN07NrmFoOyjljNpJik8dWmE7+WljsbPir0gRTKUmEhXYF5MuSF6nT0HSWCBdH4Xl4mrwwWa2YvDEh7+7eB+7Fgw/ej0K+jK9+9V9QKxbxx1/+QzkDZqeuixXC28eP49rEDZQqBbQ1urF3bDuuT83i2vQiOjq7YDRQ3ckCJCOq8qpGjUOHDuHuo3cIr/MH//WUTIV4po7v24nbDh/Ez595BZev30BZXZd0g76+Xjl7ef+ykOXf02l1uGvvNtx75IgkI9CVmVxkWkudPHkK09PTCEa2YLJbxCOOpHVOByiAUTyvK0jTYsllxcOPHMPs1DzOnz6LX3nkmETjPP3zV5WxN7N3tUoYeRNNfot5ZOlzZTTJaJnnKxFqova8y9gksHEghUkIXnSCv3kPcNxBIImpDSxSOcXjGaj63U99rM4HxQ+2ffuIjA5qUGMzmhD/rJ7Oduk6aOL58Y8/Co1WLfJyFj4MFaVbMB20Axt0VE3Iwe5tbIRJA/S0t2JoaFiMQWl+OL9IWN8sB/ja5orwsvh7jle4ITq7etHbM4hzJ0/Dv7IkKpKNdb8gZ/x+PDwK0GFheVkg1FKxgq7OVnzgQ7tx/8dGka0EsbayLlC7ZCDp1eJzQR+Y0GoJwTkV5iYjmJydRSZP/omCHjz88AelyFOpc9i3fwcunltBIBSB3alkO0XCHKFa0Tncg76RPimCCBMObhvGwuq0mLLqq1ZoyhpU0gVcOnFW/MHcHo8gVfEYvaKUIFtKnnnpU/3Hrsxhd6K1vRPellbkc3khsRMabfY6cWR7P4rZHF5/820E2UWVyjdRFRXuOLhPLqRTZy8JaZYIRLPLLmRmptxzfELUgxEohIb7h7bJOCZHh2izBbNLy5iZW4TFZJHw4462Nuwc24VWnxMmdR2RzQhsJpvwPa5NT8IfWJdwWEYECWJ2ZQaT8yu/5CxR0MAOjKM8HjKEjkXWfctaQcZv5EcoPKf/RryYm5mQUYMiBLw1qlMKLeGsC/LE7rcCi9mALo8DbqdVChY+MwsjfSR/kdlnFTitesWVO1VBNFdFKBoVJIuFEAsJjjc4BssX2c0o6iUeoOysFWNTBXFjwSXSXZvll2gWOykq8G6NP9l1sXPs7W6D006pfRZuqm5UKly6el0OWJvFKj5m/J7sejiSoICCzcXc2ip2HNiHD378EXSPDKJSLMJ/9QZWL05AUy7JGIXxUkv+FREttHU2o2Cuw+ppwHo4LAGwtFQh34GoQ4NOJ9lgiWpdeHPtnd1o8ngQOXsd5UwBFdTQ6HRDnVNjfmYeW+Eo3AyXPXgYzz33orybvoFehEMR6cqpACZBlXsluO4X/kGUhNdiQVBCrnOORBmUzmdF41CObPiu+AyYj/jgAw9iZmZWbCESyRBaOuzigaTTGVGnD9pQt3jUzF/eQHgzhKq6hJb2DuF0Vc0htA3YMHl9FnOX/civEk0r4+DREVy7OI2tQAodre3SCdeKWRwYG4B/PQR/KIooQ4gNBkFo4tEYxg8fxDef+hFM5H/Re25xEX/2Pz6HWi6DZLmIPZ94AB3be3Hx5BkEJhYQvLwGVZUAnV58kqqGGlw9HhTTdFk3olwtoWuwi+ZuiGWS8l4NZoWEzJgWqqN5qZeLOQRmN1EOEYkBesYHUNfUoSs14qmv/Yc4sC/GN/HED/8J0eAWwutrKJTySC/H4LZQ8USSe0Iu95ZWH3JZRXHb4XZi18igkIOXA2FZs5K3aXHC7m2H1eGA3dkAK5uhUl5QCl4IRK645okUUTnGd8lxBzPh+E24B7k3uBE4DieifCtgmGMVImVc18xSFT6j+Hlp0ORpRCyWQiKdR12lE8NfomIGWvvQ4f0mV4r2E1TV8dIsVSDfi9+TbvQms1YQgmyOEV8VNJhVaHQ1iKhD7CTKWtlHLBKopOR0IRmLyPqky3qpwsYwL7573Jdcr2wO+N/Tl4+XpYQDq8ihyWNpaUlyBxngHNnakIuTnCF+JlIy2FTUVVoUaloUqhxfqmVtJ1JJxKNRlAt59PX3YWzXmHCI+fyI3hYYsZRLC1m7p7tTkKiFuQUZ+1EcVVHpYPd68bEPHkZfZzPWSNrWGPDKa+ducn+ABptS1C35o5hb8ItoptHlkNSITJEGz4qFA6NzSOwmj04pOPVArYwqjZ353NVEZGrIMC2DDRvR/HpdOMV8Fv/7f/0JTp58H6+99rqgk7/x2c9hz95xvPD880L+Zhi7j81so0OQmusXLwoPW9YM3ayhElSN64p0H477DuzZK9ZPJM3TSJT3MQuWzvYWJGl9MDGNSCopqF/f0KCSrkIVeiKBdf86TAYTVKoqbhsbwe/99hdgcvqk+OcZzQaZ1Jjnn39RhAtEuUjdaHA5JJ/wlvMBFYylQhaHbt+DO++6Hefev4D1VT9uv+0gVlbW8eY7p8UqiVMBWk2RtlCKxoRHqjIYcH12XoQlFLdx5Mpzn+gv73AWdDwXWOjzmbEBv5Xtyz1IlFkc9tnkc7T5mx//lfrC/Dz279uNDzx4r7zYiakFvPTGcZmxGulyrdPiy1/+A1FMXLhwTkhmZ86dl4uxraMDnT4fPKwmtRqphAmneb0uZHIZvPKLd4VAx9l+S5cHnQywZdCmn3lMeYFlXR4z9u7Zj9GhfbhxZVqc6JlCvzg/h/npGdlQhM/ZfUzMLcLZ6AFUOmwf68OHProbvi4tpmdvIBRgwjodcJ3o7OzA7PSsZGBp6jaszKQQCqTlYa0E/Ojqb5W5bTZVk+69WMxgdHcr6uo6XE3bsH18HOVqDitLKwgFt6A1aMWcrlCkUZ4Jo8MjCIT9eOfdNzHQO4idI+OYvDCBJ/7u64iFoiLz7WzrkG6fLvB8Iez6WGeYbTZsxePC5YqEIxgaHMKOXXvEIZwwMjvCLp8LxloRzz7zAlQGvYyXNkJhxCIx2RyPP/awdNAnz13Ceyffl0T3/u4utLjsMNH9mryUXA6pfBEWt0/eI9UgMc7NQ2HJI6MHDbFVIkX9g4PyjOl/xsshHAqhmKO6si5jUXYXPMyy6RSSW0EhYKZURlQYc0OEhqOMUlEyoBTmwi3q+K1mVqGj3/p1izDOoiadScrFccvnSkZ0UmQpzoYcyQmPirdUrYb9o93YNtSH6dkFLC37EZPnq5Xu2+swwmLghVOHP5xGrlxHlcpXdhnkkjDDL8/w26ocisIb4yHMfESOUBhjUipIcDK7fHKj2BHyYhKkrcaum55BDLymOWsZA70d6O2hInAKqVROukd+HTr4tza3CYmbBF1HY6PEVHS1NaG3sx3HT5/GC6++Iqjctv5uDO4aRsfuHXC2tSC2GsAr3/4RVIUCPvGph9De3SL8GRriLmYTyKoKiMTCmJqZF44kkQk+3c7WdmSKJRQqVWlU9h88KMT1wPFrWJtahMlhgg4a1NO84OjjlUcklsCBu+6Gf20V0zNTgkIQDSsVy+JoT9I/czN5aVF1SDd+FhE8WIlQs4MjF2JgsB8ra37MzS+JIz4vOI5yaU9CkjHb7Xw+httu34HFeT/SJTX6xwYwsrcVm8sbeOf5M/C0NWJgYIeMEsLpeezcP4An//ZHMDfqse/IIcyfWIfdqMX23QN49/XTWFvaFENMrjt1tQhPg0FGxxqtQc6LIk1zBeavYuzIHfjnr39DnlOkVMGafxXf+NMvo5SJKxyVWhnDH70bBVUZW2vrmHtvAmuXV+Q9k6PYf6APOo8Wm7ObCC2F4Ov2wdFogcqkQ0FfEdsBZq3SzoaXCRcuEQ8i96lQCvWcGrd98C5pSM+/ewFPPvEs9vcNik3E7PIk3r98HOHQOorpJOIbIaT8YehqalEqUpHGgr2trUloHFzHLU472pu9iKWy2IoTTVC87SRHtKqFucGJVnpQmS2ypznmI6qsNIoZZTzO0X6dYxOq1hTOlaIIUUuxIQi1RPiwYOF4Rvlnh5XB2wxM1yiGxQa9kOCDWwksrKwp40ba/dSrkr1IsjHRa6JUMm4kR69SR7ZAIjQ9lqgiVMHlNIpMn2Nfm1mLRrtR9n8iQW6jBrFcTUy1+XW5n/0rK8J5JIGZnnqhcBIFAmhqlfhuke/HM44kbGLPRI5orUOvPXKBa7kUnDYTApsbyBUKCk+ScJdQC2pib8LonqmZVTg9XvFEZHQW8/roVj8zNYW1Nb+sfyJYvJRZsHqcLvGR5HlFKo3V3iAgxPzMDCYmp7Ea2sLnPvUR/MkXHhODbO61heUNvPX+NGaXQ2hvacTwYK80MsTzX3vjXcQiUeE5rq4FkBSlZ038J8XHUMCSGmwmk3ipNVgN6GhySyHN8473Q4SFIJ+tzSqiM/p9MZP0rqNHce78Wcl/5Mh7ZHgYX/ztL+L4iRN4+idPi+2HkyIFBkzbbOjq7sG2wUGxhFhbWcHU1BRi8ah8jnQyJebmzKqlm3uhXJHCnMInUQdqdPKZKeqJp1g4OmXfcHIVj0TFTZ6E/iZfk/CZP/bwMdxz9G5AZ5a7iGc13xGnIEvzizh1+ozYzyTZLGVS0pzRQJR7jhzEgcEedPY0Y9vwIBZmFrG8uCImp+RcnTx1CVtxpdij6pdZtdloDLVSWRGaMb7J7ZJaIpFIynum27zX4YCvoUFG+GxcoowNYroJFHI+zy6ObBV7FRrllqD6jY//Sp2mdsN93di+fUj8LPwbQcwurCMciePs2fN4/FOfkJDlr3/t62Imxgrd7nKKCy8Lor62NlH3MEz6xtQ0fvLjp+XhZoplBMNR7N45gDvv3YttOwaRTZfw2qtvIJ6IyXiB/Iz+wQG0Ng7g+qVZUcnMStxNQdAGvkRyExw2i8BxLZ0Mz9ShuaUR9zw0ArUtiRuXp3D59BKKJbVAuIwyicQCMJs0CPtzCPpTSm6RoY5oPCL+PHuODIq/yNLiihDeqSrsHOrD3Q99GN72Nlw4fxr1ShU7dx2AtaFRIPVQaE1UeC76UWl0WAusYisSksLx9LsXEFoMw+t0oa4qwtJghkXvQGQtjkQkJt0eIx4UaWlGLn+j0YzxXaP44P1HsLSyiaX1FEoqLeLxCLTlPK6cPQstIci2FszNz8FYq+H+u49KJA+Jo++fOY+XX3tbMhW5IfnMqciupBMo5wrIlcqwNLWIdJ5yfnI1OIYi1E8pOGFhFhsk8/ma6ZXlEH4D3zENS0kQYOQRP/fyyjICG5tyqTdb9XDbrMhZvXKosTgXhKjAxHqOZxXzuFtuCAqqJXq8myhX7WbAMv9M4Xdxo/0y7FDGjkpnzaJNOFJiu1CT7v+f//bL0uH/zd9/Teb43MQcf4s/lpoqSr3Ctbrpua6gZ/SlKQtPhH/OwoweYOxMiDLRioQjXh7eBiPHBUpQKRE1dia8kGTsWeNlRARMMV6lZ1B3V4tA5wkqt4pV6TCpDDpy2xH0itdcSdAxdtnOFjd0Zg0unziN5595TpA3p0kLm0mH/uE++Ho7ENOqYWtvRmR1HdpYGPuGBjC1uoRrq7MY69+J9qFhzEcXUUZOKYL1BlEHbQSYNWjDyI5xcn4l2okih2g4jPpmGpHpdYG9jRotLGo9KpT0V8vS7Pi6elCrFcTXzB+LQmeziNFoOsIMTJVA+4F1v+zBSrkqUDpVfOQycp++8MJLaGtvE0Xsmj8oigFK+KlEHNk+KohWqZrDQ3fsx+TFK7B0j+BP/s9foLWjGaev/AzfeeLfYTY6MbJrH65MzCMU9+PxTx/D9KlFvPzUCXzyS5/BZ37jCzhz/CQuvf6cjGZPnTiPuelFGSVthWMYGOvA+N07sDy1gkwwgwpJ8m4vHvvoMcQiYQRrNvzRV/5axkahZBrhjTX8x1//ObTiMl/GysoaPLuH0XZkB8KxMErJLE5+/03EViNCyO3Y1YF7P38HqvkSfvAPP0chX4K71aFkpHqMMDWa0drZLYpmZpVS3k/+nHCIIhkU0yW09rdj0x9AT/cu/PNX/1MUUvz3V6+dwo35G9i/by/effU5vPuL12HWWmDRGGWiwDOGghvJVkukhQvI/1EokyQxW6WVMRftQyhSIIcH5TJsjOuxu4Qor9calLF3vQyTnkWXWnFLV6ngcjHguyhu6By903tKIt2576Rb50XCs4KcFK2gVESm+M9EGpSRMhFhIBKNSSFIVJvrnoUw0TiOV4lIc3zHM5znCz3yCmVlr5HTw1BrjvipIGXh5TSr4PUqvLN0mp5xFYSTvBs49syhkEtjcKBPPKQUn6OqrGveH0TQ6ITPc4NZhORpBYObEpq8OL+AejEFo45j15rsafJw2NyZrCYpYth82VwulCsk1WsQS6ewsRlCuVSV8TUpNl3dTeJHd+HiDUS3klJgMKOX0jixb2FEWT4ruYVd3V0Kup3LYGJmHl63DV/4zIewc2hQfJn4dy9dXcBzb1ySiDo2OAxG57SBxtgsaFmg5nNFUetx1EXVJ+8Ug8UqzTxH1Xy2XrcT4cC6jD2J/LPJ3gxtSWPMJpFTFr7f9g6O/gw4d+6snME81yxmC/7sT/9MlKMnTryDlpYmXLsxifmFBYl/2r59u0Tt0HKCaBc5W3x2tNvZCoXlc7LYom0H6aPpTA75chFVFe+ZFrF5UlIbaAcRg8PpkIZtcz0gfpNjYzvQ1dGJuclJ/Prnfg3bhnfIhIbnNqcxbGKZ3RiPRWU8/PZb7+KNd95CspBDg9MlEYJUpFKoFolGUank8YFjd0Kn0uH8uQsY3jYkYr1XXn0HK4GgkOib2lsFHOA7oz0GEXIi4Uomb01c5mnC7Xa6oGOiSYSCHh3sFhNCqQzi+YL4ZtEJv6u7UwATnoFs3v1rfqj+5+c/U19bWcW2oV7cc++d0Oq1OH/xMl5786QEdj7y0Ufw4IMP4Gc//zlOvHdSojK2bxuSkV88kUQkGpdYmQMHDwin6Yff/yH27NmBPfu249z5y0K4/fBHjmFmYRb+1TVo63o0WBvEjt9O35XedtjtHvzgOz+WipGkMo4io4mkZCvxJXg8DJUlSZOLSCt/dtc9u5ArhBEIryG+mYXH3QYV4T+3E2fOnRQDUxJB6SQcD0fR0mTBzt1taHCbJeajqsmijDT8a5vw+xPo6unB3sO/CqOtHZcvncTMxFl0dvZjaPteeFs6EY+G8O1vf0NIjJ/49GcUKfv1q/B5fHL5Mncrk8jj2e//FBPnL6B3tAO79u5Bwl9ALppBJhETxMhsNIu/CCvvbKEk7u4H9gzj9dffw9lLU2jqGxRU6cxbb0pg6dGHHhADx4HWZgx3tqJcyEgA7vziMn7+3Ivo6u5Da2cnVtbWpauq1EqoFXNSs8QyWehtDVLkkODn9nkkp4zQJ01ZyTmamp0XyKm5tRnNza24cO4CNphKr9Vh9+7duO3AOM6+/z6W1gNyAJO0uaunA5p6BQm1BUUo/Aqqd+iNxMtAwe2Vskkx+1RGgr+0UZDiTieHNAeq2UxSKbRkZnerQLuVMK2MQ1hyib2DTosPP3gICwtzuH5jTi4GrgmiqCyoqPzk6ErxqFIKL35fXhY8nFkcETaXZ0Kl1c3ijF8nk83K17HbFJsKNvskrvPv8VkR3ubGa29rw8MPfwiXL13E9evXpFhp7+hEX/8QBoaGpXvnQV4t1yQKKBINIldIiTpp15HDOPqrH4bJ7cS1E2dw8kdPw5pJo3OgGw2+RuSrJRg8Hqi9DVCZ9NBWCoisLOPc5GUYa2YMmbtQNpQxXVpCI1HjlBJTwT1BQ0RaGxjNLsSCOSElZ3NpuTCy4RgK03GgrBHVDH3r6OjO8YLdYMRWJoOmjlZsH9uJtWAYoa0owtEtBPwBcVkf6htAPBKXS5RjdKpfeenff999eO7558Wgj52hy+uEx+dEOVvDViiK25j5ddftOPPucRgp2c6mUVFb8MfffBID3kYsbS3ipZefwuz0DXR092EuEMZqJIgH7z8k2YwvPPGOqM7+7t+/hfF9e3Dp2iT+6nd+E26nWQ6/5aVVcbHvGO3AF/7ms7g+eRGLN1ZgqptQywO7OgagLtTx0xd+gYMPPoC/+ucnZD3EIpvY9C/hib/8S4QCQbi8lON7xPi39c5dyGkryJXziC74cePnZ1BMlXD/44/h4Af3IJhaRNQfwGs/PCGcNJ1Fjaq2DFuHHf0j22E2mLC2tIBysYJqSVmf2UQWiWhCECOuu4eOfRy//pk/UAr+Wh7f/d4TGNm1G6pSAf/55NdkVGkoa+XZ07FbRpeVsoT0Zqhuy+UEHRrs7RZUKcLoMIa63xRkmInG6ljUKKh0zWiHxeODyaDwtCSpQ28Q3ymDVi1FDvePSO0lp1SJ0lJ2sbjcKftA0E5lfxN1kuB2jvStvOi1wtXjv+TPzMaOPy/RAyKg5EmJ4pAjRFEnEznTIpkpyBiPI0Knwy6fhbQHIiQumxEDXV7hQGazVeRpeUb3d1IF8mm4XQ6YzVYk0/RjJHeLe5aIPvmlCtGZe5dfk3YNHDmtry6jkI6hzeeSn4WNCovFJAVJpD8YDaKYZUNqcdjQ3t6NppYBOeNYzHFUz+gwPou2Vq80mFqtAbUKM3pjQjVZWV0TGgHRjOZmDzpam6XAoH8TY4F0Ri127ujHR47dBoOqLlMFXvBq6LHgT+CZN07AHwyjv68Xvb39ck5vrC1jbGQYDQyFL/Es45izKCiXhbmr4nkVEYI3KSMUMDV5ffB4fUoWq5nCBsNNnmxdzg2qEtn4Mx6MBQzPYSqjP/e5z2FAphxmcUFfWV7DMtNjiiURhTFQnXcKgX06D9D+pL29HduGh6TYoEXG8tKyWDzxXKXghmkPLW1tMuEh1YCiLLJjuygkcTRIfcBx4/j4PlmX5LQ9+shHUSkrSJavpQVmm1VsOEpsGChGQh3rKyt47rnncOHGDagFWTVLGPfc3ILEDbGg27trCAf37xMfT0472KgvLfnhD22JE7/D2aAISKo1eYc8T7OprPiCcV+w+OR5Sc4umxU2R7ab1jwFpn+UaxIbxBEuuc9crxQWcY0wKUP1d1/+vTofrKgidm4ThOClV99EJlfG2O49uO++eyUq5sUXXxKn1V27xwQepD8F0+BJgL3t6FGBWl/42c/g9TbC1mDB4uIC2traxBfn7NlzEs7JwmcHVYker7g779m3W3KVnvre9yWYk3JYqjy2InHMLy8J3EplQTIZl5EjK0XOv1OZBCJby4jFguIxwhibXEWFzWAEvX0tGBnrxY0bMxIw7KbpZzUDm6OOci0pXJZKvYhsIYtcMYO6qoLW1hHcuBLB6YsBmF0ONDU5JQ+QvkNhfxh7Dx+Gxe2QuJRt20bQ2d2FpaUVnD19GvlUHnvGx+Wz82J66uvfxgtPPYsd4yPSxXQ09cJpcwqnjJESHNVw3MSFRH8cr8MuRqkk8PPg6enrFRiZ3k90GrY5nOhta8H+oT7YzXSrVfhEa4EA5peWsLmVwOTcikiUOyg+cNrE2JC+YyoDbR41srA5mqME2mIwyRjgnrvvEL5AYDOCulor9hkkUM5MT0vBROi2i+7asZjYFzDTillZe0YGJbdrYXkVBocX6apaOmEuRkKl/Hw0y+NhqtRWioP6LY8sRYEIaOiuqyUKVUM6xQ6H/lH//5GjjCBv5RXePJz5dWny1+RxYHMzjEQqA4vVIkWQ2+mWzo9zx2BoQxAKjvl4sbHYIHmRBy+JjCwSbpH4uXZJwiXqxcsnITYCFen85OAlt4XxJkyjt5plT/QPDGBra0uKLGZ3saHY2ooJj4reb+urKzK6oJKUiItKR8VKVp7D2G378Ik//V20D/Vh6eoV+M+ehqZaFeFCg60RFYYbexwIZZOIV7KIZ+MobyVhDNTE3bxoVWH8I3eiUM3jhReeU4QHN0cl9Nlhfh9KGnQ3d6GiqkFlVKGcy6KerCO9mZPDkSHmbioa2+3IbIWwPLEEjcYgDtcebyvUNb2MuOs64OyZk9haD6JcrKKq08sBZ6ip8NCHHpLm6/KVS/D6fNBbVZLPaNKbsDgVwMz0HB544F4cefQYKroKfvqN/0QuEMP//Lu/xyOPPobl9WVcv/ouEokgGGx/Y2kZDZ0dGOxuwpHRYfz4G89jfmJVQs///F/+Cbd94IO4ev4c/vEPvyyh7pE0u88yVEYDPvu/P4dkPIiFty+iv6cfW8ktLIXWUcoWJfOTIpjRsR34zd//X4qfmrqMcDSCv/jCH6BeVpSUPq9LeI8NPT54Dw2IQtho1uPS029jrPcAvvnkE9JV/+DZ7+Htd38o7usn3ryMxpZGFDQFeIfb0dzahkI2A//SItQ1jaJq5eiaRskFOulnhYjrczfDpLPitsN3i+ra7nRhcHgY3/3mvyJdSKJ3aFCelX9yDkPbBsXKhHEgElJuMkm0CV8kM92ITBHRbva5EdgIi6qWCD75neyme5rdos6lCpUmnmWtAVpbg4z7qMRjwoQoaIXQq0KZ1hGprMjcRbrOZqNC01+NKKhomSHB8Bq6YyuqP3KZWHCpVXWFjyXUAcVdXhocjeJlxWKRalsxqCTaVyeanJN7h/xdniG8CDkG5fja7W1GY6MDqmIW6lJBVHM8r4iwNbrMsFqsiMQySGXK0liIGoyWM9W6YllRq0lgOC1FqH5neoRFp4LNphe0gWg1nx/Hc6kMeTglmCwmhdel14LWR0wsMJg9aG3vkQuZKmWKrXLpLOwWm6B4/X3d6Gxvg1pLxEmxBWAlxPMqFg1h4solKYgo+mBmZSoZh81qEATdZScHlER3I5wNFuGdBhNpdI3uxFYshTNnL4mPVDQclOBujraoyjNbOeUxSNPMWBs28iT1c7wV2gxjYWEZkdiW8HBZ8PF9D/T3ysiXJrAUMvFcY3PKNUmRFjlO9Pnau3u3IKScVqwur+DG5KTQL4a2DUmjxQKKdI6l+WWcP39RClA6o7NAtgk/2Y2WZma2spGoCWgQjEfluZDbFd1iigdRWhPcjQ4palns8hwXkUI2g9HhaJAihwAAIABJREFUIUHTAytr6Onvw/ihQ+IO0NbZI07wVJ6XMkkUszSBjuPZX7yC6zPT8tkXF5YQikVhtFplnTbYrdixY0ToEUTaWfPQeJdNBUUbvAv4/elKz71E6w8+Dz4jnq2cdgilRaNEkYmKV6sVcRgVqOTuUpHLfUC7JCLF8Zs0HxGafOWLX6jPzy3IDPbwkf3iJnzy9CXojWbcde/d0k099dT3xdyQ8SysWvliWfETFh8YGBRDt5Mnj4tjMcdPtPQnsrG8siAyWc4/dRoa3dXhdTjR19ONveP74Gh04sknn8Ty0oqMJDaDQdmAHP9RHcZUdcKjY7t3YfvOUYqBZayWyyVQKufhaHDKTHk9sIWFtQ25QD/52P3o2+ZCKBpDLJzGpfcvYnS0B54mGypIyPegtHtkex8MRgtWl6t4/70VRGJ57Di4A8VaQXgNlXIe05cuw60zwdbohtbrk8idlvZ2Ue2c+MWbmL88gV237Uf7QK/yknJZvP7UMwgvbIpRK8NGedGfO3Ne5vJur1ekp+uc6SdJbq3BptfBYbcIJ8nT6JHDzdLgRFt/j2x8l92O28d3wa7XyOZmhA1DN6eWV7CwuKLwZnJ59Pf3CIeOHRMNRgPBMNzNLbA73HIA0miSSfE8pKmy7Kb1RpiFQk1GD3SJZ0UvMutSQTyAWltapUNkxtrMzIzESLQ1OpFIRKHSG2B0NmFzK4l0LisHMp8BD1VFqaOM/hS2vKJDVEaJtHdQuFq3/j+fz4iXlhQM4rEl9qSykfmX6Eslf7+meHbtGRnAwX07RdXndDixGQoLmkcULpfnoZsRaFpGHTSiIxeJQcoktpvMso64cXhpECo3CH9EQRpoIcHDlzEYeqsJnhYPcmmKMbKwWszw2O3YtXO3ELvXA37haZCTFSGMnU7LCI8oFjezkgBvlJk9DzR2+cyknJyaxtixffjYH3xWLprAwhwq/gB6nW6U8hVkMwWk8jmsJUJIGWswe13o7+qHFzYEF9fRv+MA7j72QYnP+PKf/Q6mFs/LtUbzPR6YHEepUmU065zCx6g4GAKshcHpEo+1SrSIreUIujs7sOuOHcjm4ihEMiikK5ianEWDjahJTvbhrn17cfnSOXlWDzz+UXh7OjB/dQLRhQAmr03g/OmL8LV4JQDe12NHpVbG5LkFNNoZrq2Bg07x1TS6j41BZzDhys9PYefofhy+63ZkslFEMquYXZzG8vomOka3IZuIwWmoYensEnKhoij4VudWcOSBe/HJL30RK9cm8eZPf4bl4Aay5Qruv/c+PPTRR9C7fRui4RDm3n8fT//Xj3Hx2lXoGnRoaLKiWqrCZXOiu60bGmjQPdoHvcuOmsWKd37+C+Q2EjDqNGLJ4g+Eka3mse+Rg3ANtksBHt+I4nOPfAH3j+1HlkrPyav49r/+DYzOKrY24kjkSzj00XtQRlncrnOpODaWliWvUqLGyBMDG5KSUCPMBgURJJJA9Mtud+LAgTtw7uQp1FBBU1crKokMVq7OigM9I0r4fldX1sWTqcnnFS4Lz982L8099cKxYpHNIoWjLo53edmQ13lopBc9PrfYizDDFVq9iJjU3MN2B6oqrSALcnHQCw8q0PKHlylJwkq6By8acsAq4qguXnKSDMCxeEnJfFNr4HJYlWaGBpmSIKB4V/ECErsCCg0FyVajWGPyEVEnmqRWpJjjZcZnLv5fRjPaunpgczTK963Eg1CjLKiYqpoX25NMvoh8voIclfwqtdJMMUonkxP+K++LcjErOZxEe3SaOgy0SQNTKciOgzxTtc6AWCIhqDnPLw3d5sk7VuuxtLwBvcWJmlYvtiMd7e2iLmRRFgysY2luTs4bjpvoQk/lPI0qecaQs0NeayS6JWM3h6sRjY1uNDFbT6OVNUF0kUdirVJEa5NXzFrbO3uwvhnDt7/7fWgFsUvCbNKif7AH9boa6UQSG5ubSDNlgoRso1GczJlxSmU5rVfIi6QQjZYxK8ur8Hp9Mg4jyk/0mQ04EUmJotFo0N/fj117d0OrMeDdN9/C4uK8jBiXFhcRjmxJQfbxT34MuXQaAf8G/P6AFLFDI6OwO1y4dPES/OvrYkmkU6sFuWvraBdKEc/zQDiIal0lhHeifrxc+tqb0NHcJOa3wVhSmtxjD94n3Nhz5y5I6DeDvpm5yL3D53/HXffI2DIdCgC5tPzMOrMOC6uLUpiePH1RIsaYS8o1T9SSVwmbbe4dTjtoZ0ExBtFLqgNJg7iFXnEt0maKxRTXPe8FwXTpZ8J7i8apFGPYrTBbzNjwbyIU2pLvYbaaJNienM5IMCwjZEYbqr7w2KP1ju4OUXjQLp/w6ZJY6ltw9K47JGDx+099H6dPnxF1xZFDh8UEk0ZmD33gmHzxZ555Fi0+N44c3CMXH8mycwsLuHj5MozM5UqkxAfDabXCZ3dgZNcY9h0ax0svvoTTZ06L1xTzt3iZxlIJbEWi8HqbsXd8Dxq9bmxFIqghg/auBuzYuRMVlQHxfAWFdA5vv/Ee1pY3sfvQbvT0+7B/mwu9A274N6M4d2YK8RhHSFpEwxmMbO+ASsMLGMhl1Lh0bhXLy1HxU3n0cx/FyP5RnDn+vlzmra0e1KNb8NqtmFwLYeTonXB5fIqMM5/GytUbyMZy2Da+GxqPHbSgvHT8NF797jPwuprg8riRSKewurQsZmgMHqa6MLC2iHRCMbXUaupirka1Si6XkRFAKleEw0VIW4PO7h5YzUZkkxlRKja3tcHBwyWbwltvvYPAyipGhoYwtmNUOgBK6ClTLZO8WipDq9NjaGhEiUDa3JSFzSgLBmvSmZczeEYjsTDgCcgF0tDgEMSNc3cnJfq2BlFa8ALRUjlYU4jxVWiQIAkwl4OUQTe7N8b1aCXTUPFVuaUiVOotjvJuRfFAukaJYcplxDjxZlWmeJGQqM4C7WYsDwtCHkYsBvfv2o7+3jZsBgKyTjgyYOA21asUH5QqJWxuBuXvkjtGLyy+Ux4qJGjy+xLVo+8TyZj0GKMggoGs5GqYGixQ2w1w+JxIR9LYWFxH3/Z2sSSopYH77/qwHKw//NF/KXwD2kFoNXLQqmp16SwbzDb0d3VLd7Th98Nhs0JvsiAQT2JiZgqN/VbsPXYQPcOjYjxYuL4GY0Er7t8trW5ys+EPBhEqJqFyGGHzNcJlc6DHO4DHHv1tJb9OrcbbF87gT//6d9Da04rewRFxVZ66ehna9TAOd/bBn05iJh3F0Q9/AGO33YPQRggnX30ZKSIiaSWY19XixPDQCDRGK+pVNZocTXjpJ8/j9KlT2L1nF8b27BFLlqqujvNnzkhGZrlKAq4GkdUY2traJUpjK7EpLulOYyPMWhNa25uF4LqxuQHbrma07+7H6vsr6DJ2oIoiliKTKJmKqOoMcPq6kEvEoCmnYNLXEFtJYGh0GFaXDel4VkJf29s7EF1Yx8b0GlaWw3C2duGP/vzP0dvbI0snUSzKOfXtr/8bJs5dAOpFNDSZYXObMbxtGCuXlpHcSmD0rr3QdXhhcDuRXttC6NI8etxO4Ykki3lMzy1J4HbPfXuUEYHFik889HkMNQ8gk89geW0Bz/7kO4iX/Ghs8cDmaQUMalw4e16UWZGNdWytb8j+E5d7+uzU1cKtSSczUkAQ6ZBILb1W1g8J7k5bI7qH+2GyG+E/P4XkWly4mByPsUinqIj2MK0+n4yOOMLoaPJIRiyteYiOEEEiX4lil5Pvn5FR+117B6FX1RCP55ErltDc2iqcIBZIHJuU6gzxNoifn1ZnEBk9XeJ5RnHsxs2spE3JAF/GITxfWNTRD4mfjWeAQauH024VBIDPjQU/CeDpRATVMjmYKuGxUFVtNlpl7MqziWifwsOsyfmqXGwqUc96mlql4GcxgFoFnU1OpDbmYDXroNYbEUvkoDFYodJZpenZDKyLkIejLcZYVSoFuU9IZjYZmUdKdaXy9VkoEY0qs2qU4OubyjF1XcQVvCyZV0iUcnE5iBV/UNA4TkUGhgfR6PEgn+bItiqKbiLr9InkKH16aR4dLR3CF6JRqdZkhH95DVuRMDzORnHGb/G1oKOjHe0dHRgeHpTzLbgZgJdntK8NE9eo2KuiTpGFqwE+rxU9A24U6bFYriGyFZfnT2J7bCsmNAoqii06A6zakpjOJosahEM5afx4d/AdWy12RWmq48jYiEwqI2cnubLTV2/gxImTiKZiMgKjSS75ySzmyeMbGxuWTOB6TSXrMZMvoaWtU+KLmMXKRrIsVh1c73mZonB6QJsJxqLxz1Epw0jxA1MEzCZRPpMnx+/3+Gc+iTuO3oUnnvw2Ll2fUAjqmYyo8T0uPhevgDh8ryhmxeWexS0nTJx6MXh+YmpO3Abo/0gEWsOgda1G7jbyklkgBjfDN3NbNWhrbZXYMRbiLPo3NjaEy8xinygun6tQmrQqiZ1jGHajwyHFGdEwjqQJgPD5sbZgAyDCsUxGYpMEFfuz3/mtOuflIo+u1kSNwUr/wKEDuOfee/HKyy9jYuKGOJAzbmddzADDuOfe+2Vm+8orL2F4cAC7tw/DyGyfXA6d3W0imaST7vzCGhYW1oSY67M3oLujEx947KOYnpnEt771LUEU2CHxg4p3is2Czs5u8cXwbwQwOz+PgcFOfPjRPbBYDZi4vonWgRF4ulsFvaFDb4TZhno1Bjr06GmzS2G3uRlHIkmHdzVyaRXSySo6uugWm0Ixp8bktQBmZhZQrTE6xoDHPvlxJDNp/NP/868YHhpAd3sTxkc7sbIRRueecfTu2qFENlB9MDODC6cv4NS7ZyTK4M4H7pIXPnnmgpjkJXIVUVSQeKw3GgXS3zYwjI7WJlGcoVaSmIbLV67jpZdfk/Rzl8cjhnKVm/wiHkbbBgYw0N2BNX8ARY4HbA1oaWuB2awXkcDK/CK62tqxuLCApZUV+VmrNRVS2bTYGIztHJNnevHiBekU3Y0ejO/fi9XVVSwuLMriI2TPi4DGtFSIEdY16E3SiTY47RI9EI8mRPTQ3tKEltYOUV0mY2G0+Bpx+cY8fvrSOxJky+dDVIdBs0S4WNzwAOXvFdk4+VpK1AoPOi5i+jKw0Mqmk7IJiTbdGjnyv+JojoehYgvKjpi/q8JqrKOnrU1+xvdOnxNjWqKfhKIJXbe2t0re2czcDIqVLAzmBuSyJdRvSslvKRi5mShNF3VlqQaDRQ9PXxMMNhOCqxtIbiTQP9qNmraA2FYUwy3b8KnHfwsvvvwKXn/jFUE3aXTLz8VNRcSMMQwsSjl+ZeG24vfLoc6vz1HewL4emN0G1KoqDBzYDpPDgvRcCL48bQgicDfa0dHbKRfcUsCP9UQYFasWZbUKDxz9MD7zkV/HfGAedqsTOp0F//Lk32Hs8F40t/XD719BaG0OpqVlVNdXsZFM4oXLk/AMtuHXvvQldPbvxEvf/Qle+a//Quf2ZjkQcptF2ZNDB/dIrqGhqsfm9RX85LvfQ3dHG/QaPVq7O3Hi+LtSsBOZJl9yYFcfMvkkChGiDDqYHLykqzJiCK0zIqQkXlkM9fYOtKL74DC0SQ2O/8crmJi/gh0PDsHd3gSHtwMa6JAKrcGiqyGbyqCeA7aNjcLhsuHCiQlEg0nWMjh4eBQDvi6okmbUrY2459FfAX30uarydeD6zBzefPFFvPXs86iV80hmY+jc1oKOvnaceuUcEptxtA11of+e/XD0NkNTU2Ht7DS2lubQ3uvC6PiwONbnq4DG0YgtCgxMDfjIfY+j3c0YFkazrOHbT3wNU4tXsf3oHjR5mnD8F6/B6m6Eq6UJ64vzKNHpn4axFYars2nQyPtPxHjhG9Hc0iJorfgPZTPCfbFbXFBpVbB6LMivxlHcyKLZ44TFahSPoY2NEHJZxWhWiPb1GrrbW4SQy3FhnqHHgDRMJBlfvXod27raMNBkl8IonaUEvyojRJ3JBE1dJWkTvHRpf1JT62GyWGX/UN2arKhFHMPcN3JTmPNH3hPXPL8MVeNs3lgcKQa/tZs+WCyW1DJSZxEiIeqKizEiCRqBKhYrVOcR8SFqznODlzLRLD4Lqv0ayS3yEh2wyPnR0dWDuStnkd+cx8BwP+LJLLKFOsoqPZZWA4isLyMd3xBkn1+UGXMsBLaiUQmOFvWjvi4FF/0NWdjRIzCbL0tjTKQsk0xIQaCIehRKAcd9U9NLwtNpbvbBRPd7SbTIopxTnjkjj3aNHxTh1iuv/gJ7Dx5Ea0c7XnzhWVH+sRhoanRKksLi4jKm5+al6SQsSPXu6LYRGdPx+/X39QhiPje3CJvVDl8Tsw01KGaZa6pGW28LrK4GMc3mOyfVjchMQ4MLqlIVC9evo6/JjgaHDWuxHGoas1BWpNBn9i6d5qNUr+uwsRFBMBKT8XEmlUQwTPTOJCp1QZ0kw9YgjSLNY9s73KLqo4cY0eGFxXVMza1IYU+VqZ12NE0+KXaTYpnEEbNaxooOK6lGefEzs5vNcDbYpbji2I+Fz4MPPYAv/sGX8O//9iReevVVaG1WOF0stNJwOVwYHBwQf0vmqra0NYn9AxFSet1tBRWETJSxOhb4FkG/8vmy8E0JQHCSwzM1k6arf01qHubRyjqlCp3CBUYu3cpoJm+uXIbH5UJXsxdOB/dKSYpKfmOtXoN4kj+j9pdcNJlasKmna73FIqCD0FL++Dc/X0/Qgh8qXLlyVdCjYx86hocePIaXXv2FcAH2j+8RyG1qelYg6qGBYZx8/5RY8X+WpLn+frzy0vMIrCxIxAfjdCpqNaoqcmXiCGxQIRBDOZvFvffch1/9tU/jq//4D3j6p0/LaK3BaoGvySNdFDMOyRXinDmRzkrXQAWar8UlG8agt+DQ7QfR2u1Bc4cLelNJcgJJJGy0GZBKRKVDNBjN4g49Mz0Pm92J4W39ipVB3ojAagbJWB4+4SXV4PVaJGH9xHsXce7SqqBDjx47jJ07BzAXTKJ99y4Y7WYZEb3z4i8QXQogHIphdWUFTb4WtJj0qBcyyJUUZVlgK4PppXXpaBmV8NmP/4pIlOMpOoUzs6ooI8zF5RUYrSZY7RaZV28lEhKcazPq4DAYcPTwQQQ21mFvbISrqVWq+v7+bqmYs6UCLl6bwjNPP4tULC55f/RIsVpsaGpukmKIHAeOGEh+Jz9gcHBI+F0s0jiGZMfhMlsw2N2KaCwpwarkgDD3q1itYGigH3YLR1F1OF0NWF5cEti4yevCgX1jgta8efIKjl+YEUiYoyIWsmoVQ1x1gmgpQxNyIOj7QuiVBZOiJhR0kN0x+XKU46oYWUNCr+IEz+KFIz1Bwm4GOxfyFbQ0N+BjH3sAHqdbVEUTN+Zx7dqk5FCRQNvgsMBsMMNk1aN/Zzc+8MhjOHTkQczOLuKPP/trMmKTz0UgjuHWGhWyNBKtluHu8aDBZ0M5W8X6zJoQK52tihxZVajjniMPoH9gFN/5z/8Qbyv6JnFsQgUuLyijmELq5H1S4ciLKpXMQK2lItaHph43VKYi1CUr9GonnN1WeAYb4Z9bgicOPLBvv1xSHEfNzC+IBN3a4oN3z07U9Wq0NXhw/9Fj+OGPv42B/hHcd8fD+MpX/wKR1CbGbz8KY4MNxXwa+fkF5K7fQCyVwdOnLiNVyOLoB+7AY7/52wgtbeDrv/8VFKpZdO7rQHNbC+64+wFRgRHupwonEQohsbiJyHIIq5MzqKnVMk6iRJsWIdHNKJqGXDj2W3dj9vQS4otpKRqCgSB0ZgO0Rj2S8QyGt4+ilQiKVQ3bNq9E5px67jV07mpFY6cDZpMd6zObiM8HYbMY0drnQWA1iI25CLaPDSOWjGP1RhgOuw9mlwF7DjTjjpEjaDA2wdLZj5aR7dDWqrBqNYgWS1jd3MRL3/8BfvCNf5M1Xyzl4W13o6avIraVRiGWg96kx20fewAtu/ulqE8GY2h0l6Ay5KApU8HbgHwkhZXZOVi6fDL2NcCOw3seEN+kl1/9GS5cPYfhvXvQ2tuG02+8IXupbaBfOKbrCwsosfDnCB3sbKlgsiGfLoplDsnFTS3czzFpdsirITqkrxukIG/sbkRxM4v0cgQ7R/tlxxD1YZYryeUcDSljuwI8ThusJnIxVTI24f6nIm4zuIkLFy5iR28H2j0NCMYSQlJOEh0nymY0SHFKc2WOsNh1i69BvYoOn1u4tgWxJWEOoBrVm9QPjnS4i4vQIpXJixSfzbKgQUL05wysJlEoREu4nzl+Ic+OCjT+nuciGzuXw6acATWVcHvoxUQEjRcdqSskcRPpoBEvR1P+lQVcPP6WjLwpKKLR6crSAuLRLSlS6qDPUeHmsyEntSQ/My9LRhhx/G0xKwbDpUJZ+JgZqtvrgK+5WdB5Osw3ul23GA9SYNbqKmRzJdjNFjExJSKiMzCjVHxjxEB0MxKHw8fmP4MDR29H/9AQXnrhBZw9exbdvX04tG8XPvbwQ5KTyFzJ//z+DxEIBeV5EHGjp9lttx9Gs69J/LbaWpvlXKfoatW/hguXLolalBFMRM8Z8dPZ0yumwf51v3i6kWNHqwg2Ho0uq3hIEZHuGe5DR2+PPHf6e1GtF4uGEY0mEN5MoFzVo5irIZlMI5JIiC0TM09ZKJCaQwVtk9eL5kYnvC0uGO0m1MslOEwWcYVfmPNjKRASnnBLa4vwomgdwUKLdkp6gxbtHe2iBk/HYhJ/RL9AGubyLuNdxXPn0UceEX7rtWvXYXe5kCwVscVzNJsTi4zxfePyuSZuTIh9B+834QnWlcxVFsoSgG6zQkeKikqD8FZCPoPRoqgWuddYDPH/ude479ho8I7hWiT/jCgsCy4CT0TQdm/rQbODFISS3MFLgS0s+tdvZi5bJL6NBWwsQaCE6tUKDGaFOC9xaqRyvPbTH5NujMnJSTEdJWGdI8I333xTDEs729tFLswKmJU8YcBrV67KQ9x/8ICEKPf29aG7pwfLc7OYuUFzy02RnYaiEfGyoUOr2WISxON3v/T7QhD+x3/4e4G/CZ2SiM/ihh0ENyCJdeTfcF6byZfhdNMPJIFsPo37HrwTXR2tyGdi0OnKaOm0QaWrQa0tQaPhZquhtU2B9W5cDWHyWhomk1N8shLxDKplu8xf2fnTcr9eLqLF24Df++Jj8Lo9OP76eYFwmSAfiSfR0j8Ird2Fq9enBbavFkvwzy7Cv+qXMSkRoPDaCnKZBAo8RLR6xJI5WM1WNHs9eOiBeyRr6c1Tl7ESjmHi+oQo2Rg2SmEB/admp6fkpZNHtH/HCHb2dCCbjMLtaZSX5mv2YWCgHwNd7XDYjKiq6ghkinj73CRuTMzLKJdFCbtejil7uztF/vvOeydlASshzlXxR6HEmO9iYWYGq9NzclBbDEA8mUMBenQPDEsIKUNvY6GALN54OokrVyYwONCND3/oXrgdDly/fAPBcBj7D9+OExduYG0zqlzQcYZuaqRYJl9HGTdoBHqV34tjLzMjWekr5NtiiW75TLhX5uhKkaXws/5fot47yvLzLBN8bs45Vc45dQ7qlrqlVrIsS0KWLVnYeMAYZjAewDtDGGBh5pxdFjwMYTHBYMA4DZYtW7YVrNDdanXu6tzVlXPVzTnne/c87xWsz9EfCEldde/v933v+0TJ+fnQr0g9B8uuH354v0Dw2Th7qlQIheKCYvL/z4wUt9MCtRl4+sWP4vlPfR79tkEEM2n8j9/4rzjz+o/ganegs5+Qfl7EycyZKVYqMDktMNp1UEONzZVNdHg8GN87ipKaxIgSHZ52jHZOYenuKl5/84cw2M0wOyxi5SWVx9+RfLzFYmuhcCywZT3H+jZsNgumDkxhM7CKcNAPRZYCVRU8TBwft6PECM21CGwpBq+Wkc4XpeTV3tmGrpNH0D0zjUhwF6/+7d9L9cqNm7fQ09uLr/z1P+Cv/+Yv8NOfvobRvWMY2jOJif0HUMoUUIumpd6COS/ba5tYuXUHhx45jvGZKXz7y1+FqqLC8PFBVO059HQNwaizyeXRUFYQiK7BUtOjQ9eP3dtrMjj4w1HpVoNWg/B2GK4BI5789UdQSlRx4TuzWL+5IZUhCr0afSODGBudkvqdcDyAoiqLqScOQmvUo1SOod7IIRMpIHgnivRSVPobBya7AVUNuxtB6JoWDE8OYOnuEkpJJfYeO4ETzz+C8NYdjOg8iEdTsAztwdD+Q6LfYbp2NJVFNh3Ht7/yFZx58y3RqLg8Lunq5KDn8roQ3A7C6XDgyPEjcI50QOGySkfm2tJ1GDQaTI1OIBGKwb+0DZPXgd7947hzcw7RQBRDA4PwOhy4cOkcqhoFTj75Efg3VnDjwnlArUbnMI0sRazfWwZqzA1iCrsSpUJZaMl8toBKkcNES9/BfC/RNlbKqBWrqBVbB7SRiFY4h4o/h5mxAdFYVqstPROHK1r+mWeUzWQlDZu6I6veIOgG/+JSt7i8LBfBQKcXGlZMEXHU6ySjj60aHNxIn5tUQI/XJagbuxWLlbJkMbV77OjyMHi3gUqtiUiqgHz5Q/cvH261Xt4J2u2pb+Kzz0GNlzm1LDzPiEi3qn1atVqMf2iRjwoZgDjUUacqKfGKVgeiaDibDdEcJaJhoUfNVlbSBKVqzed2iYNPhsZUFKlEVIZpLnAM0qVQnk0OFJazzoefAQcoDoz8v0nVcnljhhfPKJYgq3V6aPQ6Mbdw8GY8gyAcgORvpZJZhILUWNlkMB4aHJAhlXeASa+Rkvj7WxEE40m5aA1mC2LJBLKplAwrP/vyi/jU889iZ20TW+vb4sjLlbKYmB6RxTSRLCCbJ6pYFrMXv2cGnD7xyMMw6jRYXl6W4OBCKYtgNCJIHvGk8YlJcfxRj8RUesaAKFStkFmi/yY9i8Ed8LR5hJ4k01AgAxSLwuE0CrXf090Jm8MBg46fZwm7OyFcv7GAzZ2g1Ffx86OjmEtyjll5E4NwuqxQ1+uopHJw2OxU4mF1yy8oEPJFAAAgAElEQVTGJGr/8hUuxwpksmlB67h0c5Cn/IOyEzryJGOMmsECK9EK2LdvWsrSGZ1AbbNKr8P82joiCdbbsVRcg5/91MuSsv7qq98XqQflTZKfx2dP0RRNldTASYByodU5aLYIE8TQcwruyTJls2lBs4hutX4mtcw4Xe3tGBocErlJMBQWlz2BCauZ9GYCoUBAniEunZwz2J9JrRifCX7PcpexUq5YlOBsqWf70Ayg+O//5TeatISTh752ZVY2M148vERZ3UI6iT2F3Eo5pbIHzedrwwOHj2B0bBS37twWy+To2IT8N+g2sFvtiMeSSKap4DeLS3FzaxMTE2N4+JGT+MevfU20FBQN8pe8O3dXiqMtJmZx9bZ+yWIZrrZ2mO1OQZIIJz/5sccwNtGPaiGDwO4KlJo8hsY9MJhr0JpaRb58UQI7CZSLGmyvKrF4O94SwNO23d4Bi6ToOpFMJuQBHRnogcdmxsioFx6PDctzS/C5WjEIPFaSlQbePXcT+WxZBIZ0caiUragJYjVhapz4QukN4uygs8hsNqCDeR4D/eKWCCZSkmVDSm9rc12EoZ1dXbLFXb10BalEQjbBqaF+vPj4KQSCm3DSvp5jujTw1EeeRF9vt+BCtJgGown8y2vvYs0fRVt3H7Q6g0QNrK2uCG31+KmHRPT++k/flZfA47RgeKALzaYKU3v3CaW3s7aBnIQq1jA40AOFzgB/omVdruey2D/aj61tdh1moNCo5BB7+OGHYDRo5MBgSfCR48dw4cp1XLh6C1a3Dw5PuzzAkkdlNv3/7csfJq0LJSiBiqqW9uNDgXy1UkIqnZBh8N9TIFqikA+Hs4ZUvtCd8qX/8gvo6vHh1o07SIQToqHY9PtRqVdEQElnoMWux5En9mFyag/aHVPYWN7Eq9/6tjh/2vvbYXHr4O62Y3s7BoVS07Jza7mB0zFEcXtZ/mydXgWtrlUxQhTCofdgsG0UH5w5j9OnfyoHBDd6n8ctGkPa2Qnnt3V1ore3WxAthsMymFaS0g0NGB16KKoU4Jtl6Bzs60XbVCfQZsDWrSWEryzhgf2HcWDfPrh6fUh69HB396JSKeLVr/4j3vvuTxBLJ+BubxPKe2pqUopbo/EojDYddEY1ZvYfwKGTj8BsdYldm1QNt7ZL755FnCXSFitunL4En90Le5sd6jbA1eGUQ5GoAqG+QiWJUiGNIe8oukzjWLu+jPNnz6OhUKOtsxMbbBXwqvGJ330GNVUT5165iuDNINTQYHrPNLoHupFIxxCJh9AxRieoEg2TBp4eH7KZMNKMGVmpoBiooHeyB1pLA/6NdehMdI964DY7kYrGcO/GLn7pP/8mnn3hWTnY/umb38A/f/mPEYhE8Gu/999FAH3s4UfQPzqKbDKGK2fext/86Z8hnczA19aGjY0NFKsl7N0/jXCcYtyGZK5poETfRD+8h8fh7eoSZ+1gZz+KoR2E/OvwjA8inqTo14+VlQ25cOgiHuwfxLXZy9BbmcSvwPz1WehMeiitBni7OxHe3cHuwi60MCCXykFt0MBg1rc25wKfq9Yy4fY4hG6rMRpdTVS3LBmGew7tk1ymnYUdaBJ19He2gbpH5uWSciRyw2WXVn3WbbHZgvEMLqOB64wgxMvrfsRSSaFrWM3S5nHIf5tnaCuuhD2cBXhsJljUTdj1rCBRw5/Mo0Lh/oeVOop6RSiY9jaP1NosrQdEz9mKa4E860R7SI9ycSL6wWGLSwtJMY9VL8L8RJZaGVZINVHMt+qthE6llovUarUOp8MMg14lAwZpOKWyKYGVzGKiuJpSDGotB7q7YdSRsklhNxgEAyh4iZP6ZzE0xfuZfOuSJTNAlJnsiPzMdbqN9bJ4Eq2oCPpQF5MGNbBExDmgMQ6A5xiXfi7EaKgRi8axvbOLsbFRQbzsRpP0O9LhfWthFRvhmCzFRLqYiG+32KVP0GGz4YknHhO96ztvvo3NjQ1ZQJ/9+EfFVMaKLi5hwVAEG5s7GBwaxHYggstXb2JooA9GOpFNehTzpPWCgkSS1usfHBbEe26eS3odu6GooIgHDxyAx+fFtctXxChFdybbXESPRbddsSSfhd2mx/BQL/QGJXoHejA1NYWOtg4k42mhqD1tvbDZ3bi/uIz33nsf2zvbwkSw6o0F2Ou378Oo0YtA3mi2om94FOV6XXLGwrE4Nnd2ZXClLImIIh98nq8t7ZtRdFbSuJBjJ3EUZosBbeJ+ZKexBVmZQ4qycAf8AXlWXvzkC+jt6ca7b7+NufvzEgNFHpsABWlBNlj4d3Zgc7mkkYUzBR9Uol5cbBhBkkmmYTXoRMfcKFfl7lfojMK+ke6jFElnNEo2JTMWiVYRECCKyfw1hrRSs+Z2O9Hh84izlwsPdw/Keqh/pvZxY3MT6WxGfn+aKhT/+Rc/3dx3cA/WN9exubor2S+JSBTjg0Nir3R4XHC6vQLDXr12TXJOLDanIA022axsQkWdO39eEDFeSB6vRw4mr4/2TpXE0DPT4/d//3flMvqzP/9LgcAZl8CyZqkP0WlFYNbd7oPP6xInyPpOWPjdibEBZEtZCVKlg2dmegDQ5uDr08Hu5Yuek2GsWgGSsRpmP0ghEa8jmSrIh92olbB3YlS4+d1oFv5gQmyeM5NDOHJgEhplA4Mj3ejo9YmNev3eBhoEYHUmXJy9j3AsKag6dQREW8ibt3e2yUPDtN7gzhbKOTrvNCJEpQXYbLNBqdUKZM0kfVYgsK6A+hbahzlQMtOGFzAH1VgwhOceOo5qKStZYNliAQtLK8gUaji+bwof/+gjaPd5cf3WbXzvx6exHslBQWuwxy1bc7Vckj6pwPYWjh/Zj5mJMdECkFd+6NhBQZr84TTURjvefOtt7Gzuis7j4QeP4j9+7jN4+70zeOfcJRkmWeUz0NmG6zdvy8v14kufkKC8C5cvoVFrwGI0oc3nlkPoG9/9Pp599hmMz4zgjdOzmL25LJ1X1KfwAZdp4sPuw1ZFAeHdVukuDzuhHOoM3UvLBfRvtT2kK/lPc5uhzsPK3jaDDpPTvXD57FiYX0Onr03S169fvyXOE+bc+INBPP7CCSzMLSAdyqOaqcOg1sJoN8AxbAa0FMSbpGbmPtHAjQiKuYqIJ6kLod6qrqiLbsbn6cLQ4LgU126vriKzG8Oho0dw8ex5vPvmu3C1eSQiw+Nzw+mmZsKM4FYShWwJx48/IFZg/kU79bXZayg3yzBbjTDrnIhHYkiFA+j2udGzdximPQNS3zSu8WBscASZUhaz8WXAyu7RYbz+jVdw7bX3MX1gHJ2TvfB1d0j69u7mNm7O3sbuVuDDDLM6DEod9h48hIqqKZSNy9cGAy8yMx1uVgnZZXaZstrE4o1FaIx6HDx1FJVqDrvh29AazbLJRSN+VDMNFOMq6EtmPHrscdy5fReb6+uiqdPolfjYbzwFR68Dq9c3kA/mYVBoEQ0mYPSpoXcppYBcr3fAvxqBb6gDGqsWya0wgjcCiK4lYBl049BHjmLj8nXkU3HYXDYYGlrYTSbkCg186nO/hYePHZYnqNZs4pv/8I/48Xe/gxtz80LHKdRq/M2/fBPje2Zw9sc/wN//+Z/h3tw8pmdm5N0LhYN44olHsbiwBIVFAXunA+UCqYsK2rva4RjuhtHnQX/PAEZ6JqAsl/DWa1/HzTv3sbO2AxjUGDs8Jc8631+iG3qLHf3Ui1y+isR2GGqLFgq7GhqzAaGdbWR38sj6C0jsZqDRq2D1maHWM0C3KXRmtcjgTgPyMaZGl2Bot0FvN8HtdMFrdWMrvIEMe/pCJVi1JrmoDHoj2j1eMS/w8OcyRz0o0blOlw0WHQkjYHM7KEnm1J3wUuW5zQWFwm4VYwyaEOmColHF3pEOrCysiN7KaDVLqwa3cgp+6Wjke8cNnVofBgAHmDmk1UjmES8Q6kmp+5FBiw6telWaQZhEXyvkZFBKMvi4qYDFqEOzXkUkxoT3hjitqQONRUIyQFLbQzagVKDRoop0NivLLM9TMhv8uTlo8/PjeVep1xCJs9OugeGBHuQKZYQTSSgUGvmd6br0Oqxw2oytmBbJ01IJutKq16ognkyLdkotCFBDYhfMFqP8GbyfuKxaLTbo9SZxNbOwescfwPrWlkhp9k9OYnFlBe9dvAadXo1PvPAcHDYn5u8vyvDIzMFiIS/sBoXRRC6JjfNzavO6cYi0Xl+PVDYl0wkZTHhemKxevP7TM9JKYmbkg0WPzt4e9A2N4uql82hjIKpCIZEPNAyEQhFBTsYmJlFvKnH1Cpd39vi2miuoGRKahvlmGjU8XreYgIKBXdFdeTwOqJUKiWOiy3B0bEyWNflcFEoZXOguXFtZEfNUbDeAnfsrGBkeEuSyf3AU5UYD4URCtMYiFdDp5V67cPGS5G4RzeSAzc+V3wG1saTZSd8ywomi+wADVgWV06Ctwyvl6zQxcAF8+NQRvPSp52SeOHf6fdycvYNAkHE6MfT1DeC5Z57FG2+8js3tbfQPD0leWiaRlt+d5+To8KDUISlKZXmOGCHRbbdCrWzi3vomtqJJJIlyNQGtiW04XJAMQm3SvEKWzWo1y/DHDC4i0ezs5IImRj6GPze4BBmF6aJDncN7OBpFOBqB4ptf/8vm0jIT2RMwWQwo5bNo17rw6AMPweFwo1itotxo4tK1q7J13b4zJy/wR5/7mETys2B1a2sT2UxBNnw6DkJ0fWRZCdHqPuNh/+jJk/jMyy/jL/7qr3Dp6iweeui4CKhv374nHzArIk4cO4qJoV6pxuF0uTC/JLkavnYnUpWYiOAYA2Ewa2B36mCwqqAyKlEoAemsCv6tFBbubKJneBzHHn9IHqy/+5OvYPH6PSle7urtQpw1BI0mDu6dEuGy12XC6Eg3XN1tUDnMuHHlLu5cXJS29q2tHQllpYOFWyXhQULaFIcODLQSoLn5+JhdlcmgXKdrsIRQeFdyNGifZdExD7mpmSmkUjmBsdmd1z/QJ8YAWklv3rwl1NOB/fuwu7WNxfsLMBqM0jq/vrGBdDKK3/qlz0g6/sVbC1jaTUBns0hJMHsHmWFkMhiwsbGGeCQAj9MEt82MBw8dFI0YkRXy+pF4Ahev3MTmxq5cHO1eH9o9Ljl06bgwWuwIx5N49513kc+kZJB86iOPYf/+Pfje918TS/PM1CQW7t3H4FC/bOlSWjwzLXqD2bU0KhozQoFtBDZbl3ErCqul9WgFiH4Y7/BhDyI32kaDtGlWXsJ/K50m/UBnHy24DGXlRsjhK50NYse/JiLHocF+GHVq0fRwqMumS3jm5adhcOnx1ivvwGG2gq0H7O+kY2Rob6+8YDR1PPT4A/jJqz/GxTM34OvrQltvu9TN8GCy2C14/NTTeOqJl2AxmkWTshUO4NVX/gGpmB+hTUaEqNA1NoI2X7ugTbfv3kCjWEMjp0QpnkOzUkM8nZBDkQXdRC4sDotsYExjnr1wHvHwLhrVMnQeC0Y/ehwdLDCPKVHPlJB1KFF2KaVbkpt4aHYdN8/MIlNMweDSoVAry/bJahxvlwfVWlnaDVLxNPKRVsr95N5pJKklXNqEyWaGq4tCXj1sHiOsXivMHpbm6lBkYnn3mFyum/4r0JppSbYhENrC+m0/6kk1psdm0O9gtEs/wlvbuDt7DeliEYc+cxT9+/uRCiQQi4ZFlFrNNRHdiaBWqmJ0ZgJmZxuKlSIyjSy8PW3Yur6K2R9cxcTDezB2fA8W3rmGeiYNR48Z5VwRzXgN0Kpx5LFP4te/9CWhUpx6HbZiCXz7K3+F1fk5LKytY/fDpPrnX3pZtC2vfv2f4Q8FYfd6RDDOc21mZkIu+YX5RQxMDyFSiErNlqapFlTV3uHF8JH9MNttmOibhFWtxd/8+f+NQCqAj33iadh9TkQTERnOaMUnAkpNW2BjA6H1XURkmNKiaVahXK0gHUuhHK8hE8wjsUMqqdpCdtWA1sBSXI2g64Nj/YgHI9AYNNB5zLA6LXCobVCk69jO7sDcbkd1OwutQgtFrSERJN2dHSI4p67Habe1zlgAXW6rdGKyZ3CXSdd87ptNJNMM4GSYrUNCdPnvccDgO9jmtqPXY8Ti4jIKVXa+OgQFoLyDlzERKZ7fRGkqrPNigCrdgiadoPfSJ8d0MjXTyx0f6hxzwmCwiicWCmJ5c0echVqtSrpvdQwZLbVQH5vFIho1LldslyhWWwHB/DN55hM1YHcp6UciMaz3ElciKfoP63Eo1eDg19/djmgyg4QgV8zMAyr1JmwmLdx2vYRXZ3IMuJR8GdQa1A5HpWKIfx4jUbgMUUup0amFNeDIyZ5Xlllvbu6I45VOP6J1xWoFsUQCHpdbztZ4PIoHHzqC/fv24/Kla1hbWhN2hp89z3e60QgwCM1FsX+lLJlbTz/9uAxa8VgMq5uUowSE+i1V6HLToMPnhapRl0FXaTBhaGwc+XQGN65dQSi0i+6+XhlaSbn2dXbI57O8siF3D7Vb/H0CoSgyBCFYc6TRCAo+Nj7a6s5UKGXIjYSDOPbAEYSCAQTDIYlsIjvD1PcHThzD8PhYy+TACJRyEf6dXYT9UagaTZSzJcl3W1pYRjyTxWYoIJFQw8MjSKWTQkW32gJSkjPI/3H44c8tf75Ri8GhHtGNEWnz+dySRD821g+H0wKn24Genj4BdXhH8S4mXdesKnDl/A3cvTuP4w+dxJtvvCe68fG90+joauntGhUaMRIyyJoNBkGDbQwKz+ekHUNL93kxL3Es2TpgoQ6tvQMrqxviPGRZdUdXpzhJ+cNRf8v4I8ZBMDqExiCG8DISRcTZ0iFJ7LbVf+hxu6RRguir4g9+89eaFLx3drXDYGYOCWBp6FEvNWA0WgWVmlucRzQSkQwtNpt3Do/A1dEml1YyEkbY75c/iHla8Uy8ZaWX7EmlHFCqehO/8OnPCD/+zW99G7FEEr42L3p7emRjMRoM8t9l4WejmMG+/dOSn7O+uiXVL1qTEh2DLgwM90qI2N27t2EwsihVAad3AvtPPioOx1e+/V309PXgV3/ni7AabfjRd76NW+evyUHn87qx7/A+eQgTwTDu3FlGKFbB2FA/LCaFOLp2YknJxdnd3ZaHnzQSeVxW0BDp4IFFZIeCP+rMqLfiofmFz/88Zsb6cPn6bXz3tbclj4NDnOR3NOr4pc8/L2WnP/zhB1KuyQojfmEXLlwQLRX/3sTkpNhPPzh9Fia1WoTofEFX19fAXfjZx4/BYffge+9ehNJgxIsvvyjwJh2iFEzzy7daLchl4kjGgnKo9fg82FpfF0EfL2QmFZMi4FDCF89utkl3Hbcv/gykhs+eu4BgMCwb2949M6ITu33rLhYo0OzqkLyhsaFhCUzlgT0+NiqQfqZYxPxWEqs7AUQifvh3t+VAtFmdUFC3IUJbCKT/b1EPRAcZYMi/2CEpug7SCaRZikVY7Q5MzOyH19uBhkRF8DwvY2n5OtY3VqBV60U3QZSTgwUPhYefOonr125CaVALTbuzuI3Ybkycn20cSCqkaxoYnulCoRyH0mBDDSpsLK9jY2kdBosRTzz5UXzuP/wKNFoTlPqWnZs9Wv/w//5P3L14Ec4eN/afOgk1dLCYrKgom4K2EGLeXdrA9//6X9CsNqDWaeQlZ6mzRskSUp2gopKxU8ojlWD+V6rlRHx0Bl17RmFVWtDpakcgF0coFoTJqsfc+VuwF4yYu31fYiv6J7qh91qwubIl1A3Fpp0DPlmU6PTjK282G+FwuyR0Mbodhl6hEbdNrVxAs14WyqV9cgB9MyPQqAzo6BgTS/nK4nUsbpyXBOa6oobNeT/Wb4TFkq6vK9Bl8SK6uS3Bkiq7EeOPTmDw8BDK+TIycSbPa1AJNbE+vynfC5HohkkhuqO2oXb4+juxdvM+ortBTD98DOVwFY1sGWa7FhaTEkvsi9xOSD7TZ3/l1zE0dhB79+2Ti+/S++fxB1/8VWRyaXGFcblIZlKCntbZ9cii3EYdw5PjWFlekaDjz376RczPzSEUCAvVVlTUoLbqZJNW1Jpwdblx4uWnobOZoFMbYWg0cP3Ce5g5OYJ4MIGLb84KqtM53IFiOQdXuxXtXTY0pMbKBJXajHQig3AoKYHJvIzrxSbi2zHsLoWF1rJ7nEKvOlwO+Do9gn6EtwMI7fjh6HRDoVFAqVWhnqqiES1CYVXBMehCeScLfVOHdCIluinayvlSMUaAFAvrRyhKHu3thoOGmlRKghNNVhv84ZigfdSq0pAh2WrirG/1efI91DRb4l5qYBlLki8WJbqBNyMpccl3QlO0tPzbZDOSWUYBSNeCiMP5TDM7kds8wyXpZqSj0L+9hfVgWOqdSN3xLCMKwMGJ2jC+36TcpbWgVGnVgqlUUkisqNVaOp5iGXY7NZAasdvzwSYKTkqPS14oGoPL4ZDLmRol3jmkColoJWhAUQBmIyMddIKi8/eijoi0FCNhiNLx8xG0T6luZfExMZ86QiaukxqttYTzyRQTzokQlsTokWBfZDqLNo8Tn/r0C8IEnHvvIubmFlo1YETGSU8ywV2tlMgj6qNYysxzs6unHQcOTIrGiQwAc67Y5biwsC6/6549M8IG8Ltnhhb1pB//+PM4cfIR3LxxA/P37wvKe/vubVnArUa9uEJpWnK7HfAJNc1OV8YmlCSTa3UrIPEeBgsXvlYDByvVHj11Sgap9957G1/40hdRK9fw2vd/iEq5IDQpEcq29g70DrD9YlC0uCxN5n+gUixhYekWNtdXUK8q5PPlbpGIZ2QOIGDgcDvkuyGytbnFBHnGWvTJMNTX1yF0JE0G1DoVS3ThZuT9tNvdUKmY0F9HKplBMBCS/DBGIhFFyiQSeOjIUUlef/+Dy9IYUFSqxTTH7zsVp7QkK0guk+QZbvtvGY0Os0XODT6HXHbdbV5MzEwLGDJ79bpILTp6u4V1433J5zcSiYi+mOGwPq9P4lQYhEtkUUJ7RfyulQGSaLDodj+0fym+8LMvN7lZUFRHMZndaoHb7ZONgrlavGgjoTB8bo/QPVWlBmafTyBQyY1o1GDS65BNJXHug/eRzqeh1avga3fDrNNBWWlipHsce/fux+kzp2XzpoNAq1LJg93R04FyrYrF5XUJvBsZ7kWxQsEef6YolLoGXB5Omu0wWA1YXVuTaIHejh5cv7gIld4OvduGjeAmrE5mpDjQ1TUsG2clmUFPN6f+mrgU3D437t24jaXFVRQqQP/wBLY2t3Dv3j2pFPK2eVEu5ZDNZ6XncGp0UF6s7WBSqhBqDaaLs9AyLa4FfplWq10Kgge7vXDYDLhzfxnX762IqJET+BNPPojf+p3/hG9+80eYvbooX/bgQL9YhfmSkJqbnJzCxMQE7t67i7PvnYGiRF9QQ7Ygh8OGh47slWLL6wub2NwO4cgDB/DMs89ie9eP6zfvCM/t83qk1oihhZUSdVZpKKo5DPUPoVotiTOls7tHeGeGpZICJMXLG4wXIqneza0t7Gztil7gE5/8hAxxP/j+qwIpU0DLw31sdER+92uzs/KitLW1Sckqg9qK5SLeO3cJZy/fkMvAqG8JBJmtwgypJkfGel1QQW53HLRkM27UUCgVZGglnclS3PauXgyNTIi9l5AtQ+7oJqEzbWd7EbPXz8lhZ7FZodeY0Kg1sefwOJbmFlEv1+Dt9IFrtNllQ9ofR2InAkUDUttCGLh/zIfBKQ+W54OYv7kJe7sLfdP9MFnNaJbq4qqbnj6Az3zuV9DZ149//pM/xduvviJbfd9UH9zD7ajmq0iEU9KNyUOHokuaBO7N3oXRYBK6eWBgSIZdZaOJAnUxbpfQPpVCDv6wH2VlA32TA/COtEHvsaGvrx/XzlzB+tI6nB1udPd249IrZ1BIssfLLinPkwf34vP/7f/A2dNn8a2vfVVQCKWSsQrFlpsyX4dOxaBUPXxOI0xGLZq1Esx2K8q1OhLJLFRGHaxt7eIUIuVts3tkKaiZiyirWtqGprIOtjmltqpIhtIoJvMwZKowqPSy1edp1XYo8ewvP4PxvRO4c/Uu5i4vI+9n0jjgGnDD5NXD7rMIGpzMxuHp8iLg34HCoMKBiccw3EGxdwahnR1cv3QROpMJdkcfcqEthDaXsG/qSfz8F34Tuxtr+N7XvooP3j+HeCYliw4PM2bOsfaCgw/zbGiDN1otsoXabRacOH5E3NS8UIjUMIhW59BBa9ZDWapJD9/Eo4fQvXcYtNJkGX4b3EE2FcfihWUoG0aoaeQxN+Hqb4O7zYWhgQ7YHUzwLiCwHcLuTkBct0SQamxGUGmRiWYR30xBVdWgY6ILD/zMUZEPpCIJLF69i515v5glHN0uoa1kMS3XkdmKQ23UoG20E6Vt/vtAuVCUgYL6Iy4hFMAT+SW9xsTrbkotmg00q9QZxSSiIRhLCNrM2A32CXLJ5aDFpYroPAXnrPNi5hsvIiK5BrO5JZDX6aW+hwuQUQtYzWrRNhWKFWSLDeyGW0gU9WOkB/OFoljdcyUWsrfqUugEK9aaMqAQRSMLIDU+DEhOpeGwWmQooGNPhiAoBLnkzyxl0ExsB9DhtcjwSocjKU0i86T0ODTTYUzhf6u8WtY3GBjMq9PIudJyNJcEQeIyT6F+NBqXCBwKnvlMEtkvFLMyuDGKhvQwtU5Mlld+6KbkuElK0h8IS84d3fGMAtp3YBJPfeQU8tkibly/h8WlNTFgUJdFdJ4ICqnIsbEJ0R0zgJtnLTV2UwfG0NZmRzQYgs/bhq21HeQyJcTjpCiNSCTTQjXz7CXCxzOT6KjH145Tpx6XuI6//erfIpmKy4JHkIIRGpTJUf9Gusxu1qGr3SlyHJZcU/tGGcSmPyIO4kQ6LbpqhnqeO3cOew/O4LnnfwavfPsVLMzNQ6ehmUAtyBwHRiJ8Lk+bmJbaiQQP96Orqx1aY10CwXmm89xwOzqgaOgEOcoTMZkTLdEAACAASURBVCoWoTepEY5viIZ5eHhCoiU4TKuVOtBJnk1mBEVa39xAOByQgaWQZ40Sn5mqLKTUolJnSBSOWuGf+/QL8NJ5ns+JQW5lO4g3Tl8U9z9F89RAy/1TbbWpMAuMNDJpVA5D/L8lSFqjQU9XhwArQX9YlkgCF6RN+dySvkxnadZq5azxv8s4DqKyZAKZN8eYB2p7+ewQmqVemPEdi4srAiAofuFnnmvyQGJ8/M2bd6BRaTA1NS0uw9HxETgddmTTKYQDfnmwJw8dg97llIeXln3qBRTNGq5duoBcNo3urjahvBi0SWjOqrfhwN4H8IMfvCaD2cy+GRngqPXg9P+xpz8Cd7sHFpsZsWgEu7E1KPV1OcRWVhdbG5PRA7vNC2+7FzZOs8USblybR5iHf7OON955Tz48fijVMvVKNdisVnR3dgqlR8vnkeOHMDg8ILUgN27fh8fTgVQmjfWNNQwODbcqdMJBLMzPyX+rv6MNn3nulKBhi+E8tv0hCflk1yEHRE7ffPj5hTFbhem8brtF8pvuLa4iGonBaNJjanpASlEvXLiOVKqIeCwhpcOc2CmYI5w/PTONsVHGTygFmr1/b07S2HkJnHzwmAhC55a3kCE1WyoI7//CzzwjCFYslcdA/6C4kfjS8YEaornBZYVJq0I2n5POKQoQY6kY4KBewgJ1kRtea1vjNsaDMxwO4+7te/Ly8YG8cvlKazAcGmr1PRmMclm9+95p0SPx8yaVxI2NqIMItl97A9fnVqQ0m4GjfAipjzBbGcKpF6idGWks/+QDyFT4JpOcs1kRvBv1FikF7+kfFC6fQZhMjWfIq9vjE3GnQVfF6uo93Lp3C642F4ppWulb9Qdxf7JV1MuH3WzE1NEJdPR3ShXLzbOz0nvJomxqtaDPY/lOAEqlHgeffAAGl1m2/UwygUw8j5de+Hk8+czHceGNd/Dl3/gNWQCIwFqsRoyenMHhx46jQofs0gaia34EgwlsB4kkaJBMJvHypz4pOpKF+0tCxVjNVgwO9gsykiykYWS3W5tTcsRWVhfg7ncjHY9jdykAm90Lrd2ESiqP+PyuxJUwQZzJ7v/tj/8IT774PLa2tvGHv/1fsXB3FlYHD5EKjCo9mokKuRO4bRZoGxUom6xPUcLX24aaSoHdnQRC0TTihSJ6x4YxOjGBbQ4LvByMKbRNu1AoFWEymFErNQXljexEYVdaUdhIQdFQyJCQS+fRs6cPv/Bb/wG3rs3C6GyDUduBexdvY+rBKeRVKTSVNejUaty4egXdIx3iJmIujqaiB6JaGFVp1JtFXLl0C0qNEv/x134Pxx58Eq+//gpuXzkPQ82IQrIoFUXs0Vva2BRXMwX9HJilcqUJ2R55qfFiZVo4L00+P3x3OHzwDKDbloOop9ONqg6oFSuw6E3o2tuH/gMDKKKOeDiKaqqANpMHKClx7+Y9abrQug04+Ymn8LHHnsdIzxj8/i38yzf/DAvLc1JiTE1pMZcX/RD1ptVCA8VoGdlUHh2jXhjdWjGmxHcT2L67jXyuDG+PB/Y2h9CNNCHYXFZEtsKwuKxweOzIrMZgYOG32yFLQrOhlAGBCANz8ohWMlKBWieLViebeTwUlgLlTL7Y0j7ZrEixJ1G6Qluie7qp+tvcko0nw0qVonez6JyKuRIcVitU1OAaVbBbtEL98ffiJZ0u1LC+FZY6Nl6UhWwKBoMW4WQWGWod6W40MameF20R4UQrdZyIGC80qXWp8cwxSRk3l2t+gYwEyjG+olmXIZ3Lg9umkXMsHM8hni3A62y5eZllJJ9xpSLDrUZHi71SnGhKRUM6EzlAciLgPcUZjAgo86w4ZBZKFRmEqKXhwMp/jwgwaU9eohK+ajTLhWs1m3D04CGJbKGM5Nq1G6KHGp0awb4D03jnp2dw7uxlodlIJeo0OlnGGYLNYYjoGHWjKytrGBwexPj4BMI7m+jp88Fs1gm6zcvZyLMxzdqXEja2dyXWgEtpX18PDh44iN7eXiwsLuHq7HU8+dRTsryeef8stnd2xD2Zz2Sh1SrFkdoqQS78e20MvyvmPFK8zzJwnt0Ol0siFzhsMUk9ns7g2Y8/BZfTje/966sIR2Jyx3FQJ6LGe8rhcMr3SGc7fzbqU5kYMD4xBF+bDd4Ouwx42VgdxVxZlm0Lf55GHfkCYxVaKA8nfn7v8VhKImB4J6wsLMsdZrQ6oDYYZTYgMtmqQvuwceRDNoRDGN3lRDZDwTgsFhPsNnMrE5JJ/KzlqVRhs9ikcJsoKlFGImy8x6QsXVpHmAfHSCOLuPEX7i+24mk0refd6/HC5rSJRoz3E+MvmI7AeBGvx4NIKCLfXVd3B6BuIp5IiLOYZxCdk6QQ11Y3kM0XoBj2eJpatRKHDu6TYkpaQFkCyX/Q7XbLhUH8tFYq4PDxoyg0NUgUCi3OnCW/Rh3W15Zw+YNz6PB60NfViYnBMbTb3SKw9HV14Nq1WZw/fxHd3V3o6u5C30APVrd2cO36bSzNL8DZZsGDJ47AbFGj3MgIlErky+N1wWFzIbRFqrEL3e1d2Li/hvl7S9jaCSFXLGEr4JeHcITITV2JGEs/K3Qpsg8qB6/LIcJDCutofV33B5DL0y6qF5srC09pk+/q6ZKtIBgMyDbc5rJhuMMBj82CtVAM//snZ1quIdIyFotsQlJIypLh7g458OfvLwgaxA1tes8e9HR7MDDohYYHlUqN5YVNvPv2BRkCCGtzQ2W+BzVpdBVGQlGsbWwIBcDYi57eHizNLyIQCMkmy1oLHmrMWJkaGcCDRw9LEGx/by9qMIrro6+vHWY1cO/2DSwtryCWjIsIkBdtLBtF/5E+JKMp7N4MoINi75ERoQSIXuUZOmfRIV1M4fKFK3A7WAdhECiZnLuvvQ1zc/exvroutTa8xDgIj4wOS3YZS24bSjX+/hv/ilQ+J2FthF3ZnWg02+Hx9chW3z80LkGErFFKJ2JSMMqtW63Rw+tqF7uxUB4adlAxATnU0oxotSI2ZGaKoklYPIfNwAquXrvYyhZLlJGKZ8RNyuoT/rNeL4MExwWJCq8FWhlVqSwyxRxcPpsMVEy/d7a55GUKRYMw2rR4+rmX8YmXflFEmq9/6zv48Te+LsMo9RD8LlKVAiYfnMEDjx6W9G1qwUolJn2rYGPOTF2BQl6LSDAhGXItG75S0AMOlCsrKyimU4gHgmjkyjC7zbCPe6F36dHd1osbV5lN1oRbZYS2qJQMonpDKSngT/3cZzA8My1ZL3/x5T/C+2ffhMOjh8WmQ8Gfh6bQEMS4yQwbLWMFm1BpAb3biH2PPYBiToV3f3BOLN8Ko1oKX4vFBjrbu3Br9jz6D7dj/OgMFA21iHg5CHK4r8Yr8M/uoFlqIJPJwNruxJf+ny/hG1/5ZxRidbxx/jzcFivenruO1978R6RyMXR2dGNtaRmTB/pRrNHGTgF1DdqcCdpMAYnQroisddYmXB4jJodPCmUbz6Rx6iMfld/52tn3UY6HJED25uycxJjw8iAKz1owqXKiBrBZl6GK/ZT+UFgWIYGKmi2xNrVBDK0kAqxts2No7yge/uhJQFMWR2KYRblKFZ48/gz2jR2GsqHB5YuX8Ud/8Dtwj3hxgq7n9nHsnyFdEcJP3vrfuHH/iuSoUWqQ2I1C3TCIjod0FC3p5XpFdBs6nQpmowUbc1tIhwoyqA5O9wnKw9+LJcPuPre4aJnzxYy6SiADj9YiOksuvnQK0vDBi5JSAKIwvNB5+zFLS9WsIx0NC8LBbZ25bUaWCKsUSGSLSGVLcmlwAGMNjRIUyjuETudZzlgEkns6LlUcANRN2Cx6EaUTxSHCs+mPocBWDqJbeb7XelgsRsTjWXm3WVWi1ypg1qtlIAqlCig3SFsqBJmhppUXtXQjNhgDUZY8LY/Thh1/rNUwoVTBbdWhu82KWCKLnVBaLkaLZAO20DkulBycCmVScy26RkxBlRJ0eo18BgadRv45Ijz898X0DGBja1fckUbSxwqacyCduzyrdoN0uJE+NMkwweWId8nI0JCgfnTLMQONF+6lK5dx/dZ9mI0mTE9NYs/4pOhKecZEEincmrsng5vJYpb6mJk908gnIjCrAKNWI4tCTk0npBGDnX3Skchhem19R34nivI5ULJSzOvxYWbPXkHveHZN79mHc+c+wPd/8ANZLJ0WE3xuN27fvSu6OtK+NFcMDAzi3r374pYjle7zejE2MiISmj0zk5gYG0EymUIik8aRkw/h3twiXvnuq4Jy8X8s5yagYiHAIcG7DejUKiytrorj8siRQxjo60IotImhkV40awqszO/Iz0o6kNQc30+zWQ+Pyyml0cFwGKsbOwiFQ5I/VSrk4LFTCmDG8N7DUi134/ZtQS8lvZ+HX5NMiE6WdNKhfJfD4ViLUhbDFdAlbu8uRMMh0WyadEasLC7Jtx6LJ8VZSAmQOGSlhkgrg58Y/lxuietIRuMCMpBKJVLu9Lrl7CNtSeqQZdUPHjsqz0IskpTKoWwpL+gsTQa1akNQN96ViXhKYqm4RCn6ndZmf08PnnjsMfkHtVqDbE1M/f3Rj34sX8z06BAeOXkEiWweK/4YGnq9CAmJGilqJbz6yr+KXmt8eBDHDh+WiyQaCuNjH3taUqJnr822io3pgPG4JJT09AdXcPfeApweM5545kH42qwIBHcR8Scx3DUEr8uFYrkgGThOjxNmvQ33Z+eRTxck9VgE6YN9ODA9LQ9hIpHDxsYW3rl1DzvxuMT891NUT343kZDpt2fPEMpq4Pb5WwgF2BtITZoG/QODOHToIO7Pz+H2rTuyLfZ1dWCknSGF44glU/jLb76BQIQddq0viQceD/KBoX64XA7Mzy/IBW+zOtDf39d62NUcjJjF4pAX/MevvQOdmgNay+JNiJjdiZOTE4Jgnf/gAxl0+TDxBeBnxkJuXhbU4VB7c/DAPrHoM2z14WMHoFHWsL68jWy+jodPPQKH24q15UWsr6+JdoJ5Kh6PU4ouVVoFlDqKQWvYWghifWVHPsv2jnbZPIjVa8xq0Qal42nYDDbodUapeWB1DYfC7e0dcZNw05gZH4FZr2vV2SiVePDECdxZXMS3vv8a0lJhwOJotRziPNbdvl44XJ2Y2nsEvvZOGTb5sspnaTDK0KtVU7RL11BVhrh6jdtnSR5+6UFTq0SnZzHr0dfTjkg0gPsr80IHrNy7C5Nei0qtCpvVBTefG2tLp7GxuIJ8riCpxyz3JpXQ1dmDZDQpL4bOwMukLBoaDoAjw/swfeCoBCCefv0N3LpyWXQk/KFTHEpzJXnBGafAwU9vYJehFhNTIzBbDdjajUCv9wC1Mh44vB8ri8s49+5ZWE1WKSwl4jvY7YDXaZWE5VS9goSpho7RbpRyFazOb6O3oxcjnh4o8oyuMKNUyCKdjGHfU89heGavbOxf+6u/wLkzb6F3nNS6HmtXtlGRC7UqejpSNHS+jZzow8DeYXR294nGJr6bxP1Li1BUdZIxwy2vs6sfr/zrv2LoSA+GDg6LfZo6iWgwiMjOjmQ3VdI1pNZiSBdyeOELH5cE6Le/8w5+7pe+gP/rt/5QDrz3527hf/zJlzAw2Yc66rBYFbA6ddjZjsJgckOrMKO4Ucbm3TmkIhHR+Km9JZidWmzeToiO8Je+9KuY2ncQbm+PxExcPvc2rr1zGYu31uB2eoVKY8m5x9vSivLCTiTj6Opow/T0hCxR0lOYTCGZybbCbHN5eees/d14/HOfQLmUwu0LVxDe3MSjLz6Gul6Bra1dPPXg89g/fhQO/u6xDP7ua38GOOsIbWyjmanh53/xV8QxfPrC27izcFOegzIrtEpV5LMVaPVmcTw2FKQ9Kh8ixzVkwikkd9KSM2fzmeHp8iC2G0alVIPVZYa9yyqFzsVsTpzHhnwDroZefmYK38VZTTedzwtfR7s4J4lYN6oNoXio04ns7ordnSXSXLB4ZpAtCMWYt8Qw4aa8Y1yefR6ziIQjyaxQPhzOJHS02YSBgdPVsgwqZDv4nVADE0mmJacpk2xVhulIqyoU8jsIZVivQdusSL6UIDvFCrZjWVmk2M1JpIrvulT0KOswGXTo9HkRCMdlcGOoqE6rxkifR5aam3M7YkYx6rWtYFZFs7VoAYjH0ohl8oIqUG8jeUofjlPUmNER1kI2+Y4yGNoi+h1J0S9TG0odskHQNJ41wUhcfheeVxxQSR9Ry6poKEULymWVuYTM9rIoq5Kkfmvdj4mZGfR1dqNZa4rWamltA/fX12RxY08fcw3dbjvyGco5KrLMNlRq5DiEadUYHxpCu7dd6CYiIKurW5Jkz4GA5fU8C3kny+dtMEl8w97DB+Wf+dEPf4RkNIxPv/QS3v/gAk6ffV/ORyKZH33qSUSDYUHCuAh87OmPYWxiArfv3EI4HMLw4KC0CtAM1dXTCZfHh6vXbuLe/UVxEVJ3zagKt9clJoxcOgO9QilxSfF8TsAY6qV4V62tLAvFxjueTliiXzQ4WXR66esMRELYDgSk/YTZfpVmTVoBaILr9bnQ7rQhEEmib3I/3n7nPaEb6d5n0wcHWZ/HJUnv1EXT8NLT1yfmOzJfTC7gGE3AxeVyyu86NTYKt92Bm9euY31tXYY9Gul4JhD5Spby0l7D38HTwaEoKVSvRqUSiQf1jVzciHxykSHKxbvH43TJwrC1sfXvvcOs2qMRhuwLS7nZKck/JxpLyO+3f2IMii++9PHmnr17RGvDvAq+BNyY3n3vrGxRR/bPYKS/ExqtEoVKHYWaEtuROBweD7xON66dP4/AzhYOHNwjORLsQHz39BlMTk1janwCG+trss339/bJlqfVa2UgWVpdR7GeRVevF00VcPXKbYQCMYwNjeDk4UPIZ8jTFzE1MymHN10OS/eXBX7ev3dSanncdjOK2QIikSz8/hhOX7qG2fWtlh6LEQtGPRKRuLyoGqMJnkEv7B12nHvtLPLJnMCndF31D/RjdWUVS8vLopViVkpwZxun9vZi79Sw5LN87+1reOvsNUFx+OXQGEB4mim6UkbJV1+lQE9PvwjJw5EwFhfmkWS3ldeMielRVMo13Lu9RnwBnT1dkkOTy2YkXI1fIl1Q5IGHhgYxPDQkiMWVK5exs70joX5PPHpSksrv35tHOZvCz770nAhPz7x7Fk6rU2IASNI3FQ0Jm+NQJJu8Si2XaTQaFi2UWq/EysoOYrGswKY+jw99Q31SHBpLRkXLUMjk0eltl4ecIn2/PyRuUx74dPERVj/1wEFMjA4JvMwH7ez5K4K0xPNpvPnGuwLrMxiRCB63EKurDaOjh7H/8Al42r2tkmkiDtKN1kAxn5cNkBcnD3hqwDgQqVSsRmh1TyVTKWRII7rdsFoMOHf6bbR19GLqwDHcvXMVqdg2jEal5Lnliims78wL7cafwcGMN/ZqlmlLaqDEgMZyBRZWgmh0su2LDrFUxfbmlgxmzIkhtUAdSg0KWCiMT5KPL8rhzr/oyCKixYN+YHBINntSGceOHcXkUA/ef/cdabgfG59s1Z0U8qJT0TaraLdZBO73V/JQdptg8diE+q6XgNRGAvG1AKaHBzE02Cfl60RrDp06BbPLA5PNig/OvIOdjWXo7AYxJISXI1IFxA+XNnwWkOvNGjzyqUMol+tYuraFwaleHP/IUXGinX/9Gm6duY3RsSkYHR6s+pdRNeRhcJlgcDhQqyhQy5cQuLogy4HT6xEr/shDY+JYa+/uweDMMOwaAz627wX4LA68deUD/PH/+l14e61oqqqweVRCd0X8JfgG+jF37i7e/+Z5aBVK9PR2oLPdCUefBelaHNlQGYdPHMODDz2EbJaIiQ33PriGWCCC8b1TuPDuFRi1FuSLOexu+2XZ44W2trGG4w8clUoZjRJw2u2i6+PzrjIbUdMqEQtG0LdvGs9/8fPIFjJ441vfwe0zVyRz6+jjBzB1cg+WVpfhtLXjmYc+gU5vD3K5Au6s3cLFW+dx9rU3wHVnz969cHu8uLN4B021Qi4+9ufpVQzi1WBzPYBYMI6alDtXpMCXmrLQWgSlZAUqrQq+Xp9ENTA8mcW0CjVg6TTLIJGNp9A3MQJVvIRGhJU7VgnWlPynBqkOh9Bc1DRy2SPiwu+7zWNHbMePLKkLj1soRSIslDZksgWpJKNLj1s8h6j+TrfQM9vh+L+7/fgO8rKxaJXQM39JoZALqVirIZZKo6Fopd3rtBzQSxJIzZR2Dl+sm2rWKnAbWdfDsOE6UvkiAuk8FGqiWawlap1xbV6HxLVQhM4zhRUxHMxyBQ4fGvR2epBI5bEVisvfN2jV4rTku0MEjMGRW7thhJIZ0RVTW0UUnNSVRDg0ge3NHbkoGWlClIuDIC9wImataAgaC/QwGY0oVqqS7M3viuiJ224TucWuPyKf/dAwl0oDLDRDOfTY3dpCOFuEmnmJfb3YXg2KK3WRfX/siFRRlB2TGI+B7g5UigVx23FwKykb4oBPBykP0ePw4YMYGxnF5toGLly8jFK1KZIQZhpysSai2d7ehnQqgVAoilAkga7+Pjz/8ksI7AawvriI0eFh/OSNt3B/cQl6jQaPPHISm+trEg/xyKOPikM+Hk3gxu1bCLPcuVEXrS21TIzd6Orw4tihg3BTi63UsNGyBbgUCohEI1I35HW6ZClNFvLoHhoWgw9BDN5di4vzUs3HxYbmh2KRmWZauEwW+Cw20QdS01loKlFWcwhvRf8Q9XWajSIz6u0fQlOlxbWrs0Ll6QyMP2JgblWaQzifJBJxTM1Mi/Ccz3E+T8o62+rIVKpkESHy5bRZ5XnhUsG7jOGxRLIpx0lnMvCnk7C5HOjq6BQ6lIuaksP2rl+ytpQaLiNNKeXmz0EDgHTzyogPOf/Z7UmGgr8nsya5RPybO5bIOd87Vg2lkwko/u4Pf6fpYx1EJoW7t++iq4PiOw2KpQrisTjGBrsxMz0ucPjd5TVcvHZDNt/Dhx+Q/0A2mYbHYYVCWcPdhfvSL8WtgNO3y+EU3QcTYhk0xomPVQJ03O3ZP4W6ihbktEDiwSBpPA28PhfK2Sw63B4ZNs6eviD1KvxQ2X4+1N+Fx049IJSQ02pDsVDF6bM38N6lWSSrDZgdNoHqSDsRGuTDlK9UsLGxDZVBieH9w/Av7sgmSQjn8JEjsDuc0hfIn5eUXY7IQSoNRaWAeoV8qx3pfBXrgaQInimU53+XDyBLhblRcYPgJkR7KFvQGRLHh/nenXuw2fQ49eRhZItZBLbiCO0kEYnQoVSWQ2B7e1e+Ph5CfPsZQsksEj44DI/dWF3FnulxsQyfevg4Roe6EQ+00uAJFp07+wEunbsoHHcikUbf8IBQE6FgWOo6WFJKCo6ODo/PLum9y2vbYHMxaVAOjNVKTWIniC7N3bsPr9MDrUItgtuNLb8gHnv3TGFnl67ChDgx90+OSIYND9kf/uRNiYb4hS/8Mqb2TuLr//gNfHD+MsoVCmRbdl6K3Pv6xvHoRz6J3uFxga+F9mkqUGBxaCopBzhzrri9czNjVglRJb4MzJhh9yFfroDfjw/OvIVwkAGwBhw+9jj2H30Iq8v3cP3yaXh8DiQyATjajSjla2gWlZgYHoWCHXYqlaCFnp5O+EYGxYmloEg+EpPWeepA2AcZCgXld2NYIZOrnW6PvGT8mRmiyIuG/y5bEDhkcXDX6oyCLDzzkcckbfiVb38bgWAITz/7M+jo6BAdIHUDd+7OwWXUosvtRLpQwEIiCM+QD3qmDLudgtDOfXAH2poCTz54SFy24WiaNZkSCcAXmwWqpWoJfYM9KKGGXTYy0FlYqstzwWGV/7PaTXjs46dw5JGPoJBX470f/ghLty7j87/9Wew7vgd//yf/hJ17ERw4dgI76S1cuvE+Dpw8iKbWIIG5xroad7//vlycdOwdfvYhZMslODt9GNwzhBrKWL19B4+OP42TDz6Kv/nqX+F7P/k2NJoGTB41Dp+YwdLlbcRTJRx57iSuvn4Rsz+4ga7eDvSPd2FolIeqFnP3bwhV/dKLn8Oln17C+vyKRLvkcxkZqPRmm2hYDHYjKtoaqg1qPnTwU1+WK+OFjz6Ld99+D4vz84KOdjK2Y4hVP21Ix5KoKVV46Zc/j7sXr+LmpavikgtEArC5LYCqAXuXA009DRMFnNj7GEZ7puXinlu+g9Xotlx2W8sruPr+OUEjmCbOSqLuvh6hJzLJGFTqJtLxHHQKA1KJnDwfFFg1UZH8rEK0gnKuZarhAE+7PdF2mm70Pj10Fo1Q+CMzE0jM7UKda8iyUeOZRtSVRdAM2FUxJqIsGh7SUsxDave4JUyYiCuNLhX+jCpqSZkaXxaRODVHNqtNqsrcDov03KWLjDlQStExh6VqsQSbXgWT/D2jGAjyfIfRRDxTksgV2te5vJEBYVgoqUW57KjHSaXEfOF1OxBn5Y9GL6n9oXAMDpsFvR1eDA50Qq1QIRZLCspB7RxZAAmfdLK01yIp9tki61HYh1qQxaChaIjUge8wBeNkTBjGyjNDsr0akBgBLklEYeQi1CjlHCRCwUubZxFRLS66pPloAuMAlC8VpWCeEhJ+xtSs8c9wut0Y6elFPhKBUUvpQQq72TzcfT0wUYNUU2BrrWWKaNQq4hiXoNV0QhYrLtNKvo9aNbKFEqogTe5ALV8UCvLokYN45MQJKZ9fWVlCuanE/VU/1rZ2BD0hknfk4B7s3zONwYEBzM7ewpvvnsaLn/0sHnjoQWyuruPO9ZtCm1+ZncXhQwclQZ8dt7/5+7+Hkycexls/eA1f/vKfYnVjTehIylYYTEx3JJdcj9uGR594RErn4+EYJien5fPhMLSzvSuSGn6/i+vrUBkM8Ll90hBCxoFIP8NfiRxtbW+LY9NiMog4nu+nTqHEgMcFq0mPWKGM3UweNTL6nHQVCjHTsTbK4/GJCY5SC8ZnxOLUKtnYogAAIABJREFUVmpauYvNphi9+LyXa60GmEIhL4MdJSX8rsmycPHl3STsh0YjqC6dnYpqQ5gq9muub2yiQjrUapF3hECHgxqvRlVyNAnMcNCli5M9uKSrSf+LcZ6yH6VK6p/4szsYfh6Ly2dPNJbRGb1d3cLWLC8vYnc3KBS64rd/7pNNfzAiD1//QC96OrugIaWTy+LwvhmJ6b95Zw5X78xhNxYRF9/QAJ1nBYnQH+jqEQdOOpdEKpeRi5q/ODluDjJEJ8qSIdIK1Fvd3JQYfPb+7fj9IrZvI9LgMGLPgSmJiNhY2QTqSszdXcTqygY62tuldqHT68WjJw5hfGYQKpsDG7eW8Zf/8D3cW1uHt6NdSkh5edNq3Gon1whKs7m1K+mtFqcZPSPd2F7ehEFtwKHDh8WBt762IRM4f77enl6MT45LIfDc/IKUL5N6o5gyEkvKBc9QN+aFkSqixVO6x2QIaEhlAxOkeRnzgw6HozIFP/jofkweHsXdG7dx/q2riEay8gBMTwyirc2NQDiGza0ArNaWkJOXMjdHWuYfO3FE6FedxYGZyTGkIgG0++zyZ5z/4Cp2t3bR1W5Hh8eJkD8oyJjCaIU/mha6pH+gA6NjfSIgJE/PQZT25nAsISLIUqUmtvCOri7RnkVDEbEh6zUG0SjcX1oHswz5Mip4rVIrptGIm2Wwrw+nz5yTbscKXZk6FZ77+LOC/rz55juCFnBr5mdDrQSLc0898QIOHntUNnluTaTSWAxu0JsE+i0X8yJc5LYjvYi0BmeIZMWQjIdw//5dRMIhyRdjhREvKQ4Wn/nsfxJK+ezpnwrd0VSWoTZWUCvWYawZoJVqHz6WCiSSKRRrFdTZTG8yyaXF3jIO2+TXebHxKODLzC5Qhvdxs2UgIxE8v9+PepMiXwUMWo2ggLF4Ah6nFb/5xc8juLGOH7/2BroH+vHiy5+GzeHGtevX5Xvk4T0xOoxaNgGLDOl2lBpl+ItxyQLq3zOB3eUdLNxaxOGJEewd7MFaJY5ooYhGrAqLxiSOOwqb+fMQadrY2UQgFobFZpdFgCYHbli80Imm/OXXv44nH3sSKQCpTAl/8fv/J4Lzl7D38Rk4BtqgKVuQ3M7h2r3rCGUDGHtoGFv3w7A6O6S/dOW9K9jdDOD4p04hXy7h+rkbePJTp6Bx6WB1t2FjYQnKZA3WggWE0u/vzEFprWPfsSHEluP48T9dwZFn92HfU0exM78OS8OM9i4fCpkC/GtBRP0h1NVp+Hp8sCu6cfGt8zLIMPtIpamjs9sjtSCTe/bB5DbB4DPB1+1CtVRHNp5Hs8gy6iyW1jckJdrjdkPZaMDuNCMTT0juzYkXnpAQ38uvnYWiaZKi8ZqqjHKjIEn1TV0dfYcH4eluh6GpQ4epHccPP4jZK9fgGGxH794RLN2bw8bKugx/zP6JBKPCAnBhYrVHuZSXdgK6NFPxghgygDoaKMlBzX7NfLiMXLwsiBe1WPLwcoC3KaBzaCVzi7lxibkQbHqTLBv8vhnwyAXPZnPA7XJKphCNLKz9GerrECfx6saWDKukDG1mo1zUwUAYTpsZNrMBWr1JGAuGBFfLReyGYyLm57ZO1IGXqV2jg1XH51olVKJUixHpUamwFUuj0lSKQ6uHuW8OOxZX1+XCczscrQytcBhdPoY2GrAVjCFdamBjNwiVVieI/PRgJ7ravdjeDSHOaIxoQpYbLlFEpXjxktIiVcdlmVo0Il0chvjz8H6JxOPwsHvP45KFh5odumkjsYzoi/gOWNgthoZQb2Q3iDDwwqTzkGGr1ADxIuegS10yKSXmkRH14oJbrpAOVYvEhN2z0Q8rqNzt7XC2u+Fqs0NjsKBW0omWmRTuwu2bIsgXDVqtKhIb3nc0gnGYJT3aN9SNmT0TuPzBDaQScdHAHd43DafZIOeN0eXGhWuLuL+0KqxOm9uNof5ejA0NyN3M87Srvx9LK2v4/4h67+i6z/NM8Lm994KL3isJAuxFLBJJUYWSbblKih07TnYSZ7Lj3ZnMycnJcXaTeM/MJF7H3rWTSezEjovcVCnJqpQoUewNIEAQvV1c3N4LbsXd87xXOct/LFkEcPEr3/d+Tz3zyU/C196Gqeu3ESNNODOLzq52HDl2DDvHxqBUafD8z3+BV19+CaV6VTpY+bhR50aUj4M4EShG0Rx64KA8NzcvX5fBhsPPwOAAhoeHhDlZWFzE6oYfdpdLdHaBjbCsZZSNEAmkhIRmL67VfJ447DMDLcPsylwOWhY6V2pIMrFeapcaxcs8REneWJmtKmZhvih9oDGMDCadsmTC2mi006iFaUtl2dFILZqW8ky5d/wMHIQaIa3/f/g1tXt8Tzq7u3GPerVEXKhiaoqJhtIMwoN+k9MqzyUzD5n0H2Wzg7ohfyF1SNOX1OqwTo7NB3Tt1xSYmpoWGpEUKvWPgUBQmAdSkeLerlageGL/WJ08/46RYRw/egTJeFKcegf3jcNqM+Pm7WkEo3E0dbSJrrRMYZea/XIRZOJpDHf3ii4mFA8LB2s2WQV+nJycweLymvCmR48exNBQH9b9a5KSyhMWKyiMBjVSiZRQL7wxdGhQv7W+vomJW9MiLGMlgdVohl4FDPa04NjRA7B7mvDT517Bt/7nzxDLb8HndYkGiXC+xWTG9MyUoGiE9GVDLbDWwSIXqp85IJzmAdEa+f2bULBAubtV7Kpaowlmmxs3b01g+t592ej7+vpFkMh0e6qSKW4UtwidPnTufexs4aTLl5mD18WLFxEJheBy2tHR3Qm7wwy9RS0VE5srAWTTW+hqa8OjJx4Q/vmNDy5hYnpeNABju8dErL80N4cvfPoM3HYTfvLcOdS1RnF4+ucXcGDPGD71ubO4dOmywL887Zh1GritJq5YSBbKuHRjUrQipx4+LlTB5OQkrDYTRsd2yXAikHChiPkVJvdHkUjmBD3i5ux22mHWM1tILSf5cDKOSCwCAxdLmwXjO0ZwaP9+rK0EcH9mES+/9R7ytSKcLU60d3XD42nGpQuXxMVBfRUHLb48apUOzW39GB0/gt7+ETT5WgXS58uRSsTw7psvSXksuXk6uYxGZp8w7yWESGgT2UxSFj9fc6tsCpFISE6q3Oho5pDSUIrmTUYJIWSNjlmjhFmnFR1cS7NXTl9Xrt+Cx+PC0EiniDxJq20VqA2rSoOAzWlCPJ5HuSR2L+mT5AmPJee37kyKxfzQ3t2SqEwEYWlpFTt3DOLzTz6C+7dvY2F2AZ09XWhq78C9xTVMT91HKBSWcucdA8M4eewoNlfm5RQ+ONAPFeioW0LepkLP3hHEJpfgNVnQ7XLCn4zBb6gglk2hHC9jaykOh9kmQZFEHBeXlsV8wHvL3JtwOA4Lc7RcNhTKRbR39OFbP/gRmt1eZNmbVwVW5ufxr3/xp4gH5tH/4BgGj+3B8moQNy/eRU1ZwcDRTtx89Tbcvl4M7xnF5JsfwNnhgq+7A89/9znodSbobErseWoPhvcflmLgbCyF1ffn0OJsRtVQwWpiFm6PBst32EtqgXfUA2eHF9G5DTjVRhQyFXz0xnVUi9uwmozwdGmgctYRnC1ju6BAmZtdsQSrRYe2TjpVPVBp9Zidn8EnvnQaOrMSS9NrqJeUMNqtMFhtgtKmEmncuX4LKJXQ1d3GrRbjD+6C2lRFPJqGiihMBVicXMHaIuu5akgEoiiXcthxcifaxvqlfLeSzGF0aAw3374Ge4cXT379WUxfvY3NZT8UOkjcSCyUxOZG6GPBeBHlfEF0OelYBulEQU7VmWxKnsMq3y3qo2oKVAt1VLaAWomF6fUG7aagaUEJvVnf6NorltHicckmRxE530sK1j3uRvE3Y1GYm+Yw66UOhAeCRCopjq5quQaPyy5UI/WWHDrIVDAuhc5hdhgq6jWEohGy6FCqNTI88V10anUY6W2WzxUKMFRVL9ScPxyHP5GX2iNuNPxdiNozkkWjUsBltclwQQNJZyvjbswIxNOYXdlAJl+EwWqBz2FFb6tbDuD+YAKZXElcZ3zneBgnukQWRKWsw+t2CpPBAYuIMjU5Ql1lC4ilshjs65TSe349xe+MiwnHM8iXSiLapgucB6F/RxXJVnDNYCZkPJ1FtlgWtJBCb75HvL6M06FGJ1coioGJ4tqV9YgEXdP4RYc+9zuzRY/egS5EY1tobelGX18fYqEQ3nnztxJtQZpQXHk06RQKUkmnM2iwe/dOiee5PzOPG9fvIpaIyz3aNTKIvnYfnJQEOBi2u9qgeg0GoabmF5ZEeM3r+4XPPIWWVh9efulVeNva8V//j78UNOWDc28guBnEyJ4xPPGpT+GV58/hn77/D1haXxZhd0dHp0QGEShQbNekiSVfYiF2HGqdGidPHkVbcwve/u3bgtIQtGBm5NnHH5UQUgaPUzudyCRx6doNkdQw8qFIZyB1gh8j6Gwh4QDV0tosbM+9e7NYW1wSGtpqtgliVKEZjKyTpvFMcw1usEB1qZRjUDOH09BmsHFAN6ixd3wEKo1BQnnr2xVBM5nmTolKQ5rHLEOVDGU8DEsmY60mB+S2jna4vU1YXliS2jwJz0Zd7vfIjiFxG6ciUbhtJjH1MXic3ZVxVk6p2EmqEJcvC7Bp/rA7rULHlotsESkI8k35EWVRTFXgs8YcOIIG2UQKiv3drXXGBJx5+LQ4dxixzyBAIh7La+tSZsroA3LZzOVhVlOuXhQxWzYYQyaaIOou5aHUHjmdbrFvrq4GxIrOqY8b40eXL6NYyqCzs6UhKnS70N/TibFdo/JLU1zGUwRtrYR16QLgL8cbXiSUf3gPzp49hUQ8jW9+6wc49+5H0FpN8iJSPM7TL8PRlpYWZQPds2c3FldWJFm9pblB2bS0tmH32DgWFhcwOzcnllWdSosje3bgv/zx05KL8eKbV/CT37yGmftzMjCN7iQfrBWXGCFWwtREYajToS6JAktOyxQKU2zXSmEdk36Xl+ThPvHgA+jf0YfZ2ft4/ZVXpXqlrcmL7pZ2jA71y2mF9SCRTF40Mjy5URzMqIsnT/PBd+DVNz/A5dv3YTIZoWFVgtuJWCiMR584jZOnj2BlcQW//OULMtSdfeSM6DZIffJ0yCLd+bkFidMgYtnW4UNze4tkC7HvkfehrtLh/HvXEArGxE3IQZJuTRVhepsRQ6P9qKCIYqWA1dkIZu8t4otPfxbxcBozs6uycc0urwDGOvQWDjd6lPJVRDajQj/zegk6tQ3JUTl49AzaO/tkUWhr64TFwooQA+5N3cTt6xekGkI69wRj5BtEt59OMstIMXDhIvJHqpODpFjGmQFVYZkp6xupkSCsa4fXboLLboLJaJYXjMJXLmzrmwE4PQ4pSB3o68bIyLDUJpACWV9bEK7+/j0/CkXSwT4RkJMuItJGepzusIcOjKGn2YM4y1T1ehzYuwcvPv8iwoEgero6EYxEcWNmUQqiWdvEBbO9sw2feupTqGSy+OCd38oGa/M6JbHdvx7Atk4Fj88Jh1or2VukwKtuI7LGugwd28ESaqkiMuUS4htRFNJZNHscMli5bDaJDVlIRWBotwsyQH3azr2HMTp+EL4m5tsAapVR6LGX/uE7mLr0PjYTKRjanDj+9AlxqNWUWyhuF3DpVzdgsTSjpa8LBkUNXf0d+Lf/8W+oFZgyrUWlXsXBp49i7yPHUCtVBLav5quwV4wwQIPJ6WtIbyWQihfhX1uDs8uF/gPDmHnrNspRopx1FPKMCCjBpjfC3q4AbCUkVzUoCOJTlsHdotMJcrR79x5x+3UPNWP80JCEbRZzJSSlF7UV2dQWluaYwxOS536L2rpsFjsO9kPvVMn3W5xeRypcQGefF3avGbWaBovzEfgXgrCoqUtTwtBphbXJIy7frWgOCxdnYHE58OW//RM5XT//nR/D5XWjb/cwFEotwhs8BASg1qmQpSZ0q9IQsCe3RGS7/8Ru6FQavPnS2xIuSe0ln2zml5WzPPHWJeOvRg1snv1ukAwii1UrwwrpLG46PPVT+8PNmKdsPuPU49lNOhj1dD42+kJ52OQazI2GG89Wjt+zJnohRgFQp6VQ8sT/ccWzWoPcVlXs69S4WPUaDLe5hYrmoZjdb0S0QpEkYtktVMXhpxDKiAc2n9OBwY5mQRtu372PVCaL5mavBIXGMhksLK/D52tpfK56VRA46qHqdbW8ixK9oW9UtPDkSiTA5bZLmS+vN9eTaILVVjkoNXqshxMScsopyG7Sos3nhcvuaETEFItIZqm10gpaQ/0Vk7m5jrT6muR35/ehWSeWL0ssDIc0sg7MCuMCQj0bZQ5ExwuFGrK5sgywpF4b4aYQ+o3U2PJyQFL1H3n4tKSQ37x+BdvbFK8zU0mLZp8PuUwOZUURTspddA6pPysRvTObZS3jWjI40CsIItsh3F4PwqGoyAfcXh82Q0GsrvmFeVjzb0DLtc1qketCGc5/+vM/x9DgIH71wx+htb0Fj3/qs3jj9bfwt//9vyGZjgv1xQfu4KGDiITiEtdg06llcFoKs/+zoVX75FOPi5b6X//xhyhtlSSJgAGlRLfmZmclduPggf2wWo0yHEn8AvsNYymhiEnBhYMhOVATpeNQQtosmysgHo3CpFTCyjxFlRLJdEZQKEZlUFPNJ1FQVebgmUySThALR1DMpaFiX6BRjZ2jQ8iWIOYWzgUcrPK8tvUabE6HHOZpXKPMiQM2vx+RK7fHg76hfvlcRCWJkhPZI6rX2tqMgf5e2bOjQbZZbEk7Dvcr4sxqowEK5cetCox5yOdhtZvR5PPI946GkyLqJ7VNVog5lSolkeBGwwKfQQkL/t1HHqoTcusb6MfYjhHZrGbmZnHn7j0oVVqZgnlqkfRZm1H0JvlSQT4kOwRZcbFz10gD+stXsLoYFKjaZDYKb8oH0u/fEESopcMJs6MB7ynrGrR42hELR+VEaLU6sbnRCIRjkuyOncM4cXhcFhpu1EwRfvWtC/i/v/sj6SKi64AXlbk8pKkIPRMSp/iRlTCc8Jm63qhBYN+RRjaX+7MLgnJxkWEzukVnwPhAL575/KOIZrbw1sXbWF4LyEXkUEmkhAPBxsaGJIQzqZ5xBBRVc/AxW02yiPCFZl/f6sqqWJzZm0c0zGq3on+wD9v1Cibu3MDCwjx29A3g+L79qLJiRqzERhjsbty4O4OFpWUkQhF86fOfxJnTh/HOux/g3LuXoTXbYdBqpUPMZdYB29zYVNizf6csXBx+eK8OHTwk9+snP/4ZHjh6GOPjo1IVQAcIT34jo0OwOqyYnLgvwvdPPvUkJidm8ea7l5DNkrIrywmvWi3B7tJj185+oXPvz82jXNFifj6AMycOCCf9o5+fg9XoxO999UuwOZ342XM/QyIVh1K5LRlfBj2LYk2y+NEcwEHVoLfgS3/wn7ENJTb9q5Jqz5M+N8HNwLqcnAmfs16Ff8i3kyIlKmY2W0S7xtMD4WlCwEzt5kLAAYufnSd2ZgJl4jEYNCpoFI0kaYo5ebphun1Ts0eQJDYUsFOOcD6rEoiA8bTa5rWIXnB1OSAbgM5sQ4UpyuThtbQH6+TrSGWO9nbg2IGDUOi0+M1LL0tdx/EHDolteWXFD1dLuzwHpLJ37R7D+P4DUGt0uHP1Oi698za2smnsPLwHSqNBEol5im71tsDlNqJQzcrvV1IpEI3FoIAG6c042gY6UdNosTq5jFI8jSNDfejv7JKYipXIJlJOIJgMoxYsoV4CtpUKnP3KM/B0tkhFidlgFbrr2lvn8dIPfyyJ1dW6Bk19Hpz66mHsONSDuZll/PrvXoGubsG+43tw8NgYfv79X2J9akOuAdED3teDnz2Ow589LcgnB0Ep9q4okZmOwGZy4KVzr+DCO+/TaIejnz+A/r0juPbcJUQXwjj84GE4HVb5WZI/o4miuduO5ds0UdRx4Owe7HniABZuLOCtf3wd2+VtjIx24cDJMVmkicRz+ObATylDS0cHivUKVBYW6GpRzG6J2aOqKGC7XhTd343zE4gvZyRnbOehfvTt64bd58HGSgiXX72D7XIRTQc60dzfIQWzSxfvYTsNlKpbePJPn8Hg4V248qu38cFzb6Nz1wB6do/Igry+sigxAVUWifsDsNgcnClQU27ji3/0NH70rX/D5tIm3F6HuNGZy8QhIxPPYrusRHtPK1Q6BcKrcdmYa1XSwmYpr/W5PGKBT6QbnX++ljYZwDlomLQ6mPXs79tGPpdHmXSyw9GIOqjURNrAd6hQyDbQNDSoblL8QtXpNHItM/myCNL536m/MtYrqLMeSqeVbCKdgfRaQTZl0j/lakOrwsmdIaF9bsaXqHB9eg5KDf++DrmtgmQLMSKAm08j1oFCaC3y0pHYqI9x2KwiVGY7BLVNfL9tFpOgQmQL7HYOJEyWV0j1ViRdkgGOQ6SXpict6T1KN6riMuThZZvBnaRbiXBmM6K5Yq4cDx8EFBLZAtLlqkQocOPlNZLKuGJJhgij2SKHrrmFdXG18xC2VSzIOk/Uj/EmBAaYFk8Whw0Qu/fsQSiwhitXLqHM58jjlk3W1+rD4Yf3wd3qxNqtNdz44AbqWqXEZRDQ4EbOwxIry4jq7D+wF4ENDldhkWxwPzSbbRLIy2YHdldyQGOKf6myjcHRMXziM59DJLiB8T37EdmI46++8RcIxzek05ADCK85h8/l1XW4vF75WqJF1FoSNeMwRiBjbNcILp7/UDobK9yfdGpJVf/w4kcyWHFw7O3ultBx7pGUeiz5/ZhfDkpob7laglrViE7g78IBisY9Hnj8K0vQMGCWz5SKSG9WQBH+XX8wIusUddysuKK2ijFLJhobiuyL1GJgZBh3Z+aRyGRktuDLYNbRiKGR38FutUKp1UjnIkEUZkCSiuxo78DK2hrmlxYa64UkxjeeiRaHQ/Imc5S3MCa8xkG/JnInDuWUAlH4bnE6xPk9v7gkXZXcQxiJRHk830mGrTZ0YbxeJZGnGHWGRlCqVg/FmbHhutvrxgNHH/i4HoBw8LZkXZC+oYiShcUuhxkujxVWl1U2tbX1NbGTt7b5UKryhugkJbuUKYlAjAhPS7NPXCXr64GGPbmShrvFInEHwUAK9++ugTTmVqYgMfoUaRKaJRL00PH9OHJin7joYmt+/Oi5V/Da25dko3W67ZLSmy9WJVOke3BQrKlrq6sipuRwNDAwIPkkU1OTSKaTsvjMzNDmmpDwtpG+LoyPjAg1tbSyBq3RiEW/vxHUplGJ28HT5JEBlFkrzIliIzq1OS6XWxYMprtTD8INZ3MzINwxYW/aUnnjebNZXMu/xwUsk4siHPGjv7cPB/aPoZSrYn2ZxdkaxNNp3L4zIYL2jiYXvvyZJ9HW3oRrt+/i2t0FaIw2SYH2WQ1o9Vig1vElK2LXnhEMj/Rj6f4y3n/rMvbt2y9hkwzW4wDBU/+Tjz+Gw0f2IbCxic1gULK62HD/7O98TrKafv3iW4hEEyhvlWE06zC+ZxjB4Dr0Rq0MXeurGwhFc5iaXsXRB/ZisLcJU/NLcLV0IRFiyrMb7198B9lcUkLaWn026DRKmCzMpqrIyZgCcHb2KZUaOFydOHzspNCUoWAAlXJBXCV0qHKDYAsAqxPoaOELxY2MD72VLrgqdQYJGcbodpGHsa5Avc6sqQqGR3bIZj8/fRfKeg1NXocMOqyy8IhYnQuASr4fjQCEvm9OzkqhKxFJUgl9rW60uG0CnTMjjBsTtzL28G1VAGdrh/SHzS0twmHSw8VCaosZmXwe8UgEXW4XMjWFdM51dbejqdkFm9cHjYTGZuD1tEn68r/+yw/w4CMHsf/YPrz71gW4BtvgcvtQL6Rhb9JA7fEiky7h9nuXUctVoDY0NjD2fK0ur0BlUEjgprmsxY7uUaj1Vsynl5BT56EpKhC6vyki0Hq5hk8+83kc+dSjiBeSiCVCQtOvzy9j/vYcZm7ck/oZu9uGmjmHBz49Dk+7G1fP3cHynWV8+oufwIU3P8LdS9NQQyMVRhI2W97Ckc8+iIeeOSvDbdAfQCW/BZfHiXwgAR+asL2lwk9/8TPMz9/Fkc/vF6Ro6Y17MNaNsLsscpqlpoYORoevUXy8PBvF4U/tg86uRu++HVBrjXj1715EMZBD7542aN16ORR0D/SDXZnqilJ6OClroEyWouY0NUMtNpitZqQzpH0onk4iGysg7U8hvhyFTq2D2anD/sf2oGesB7MTi5i7uoJkNYOOfYOCdixdnkFyPoZirYp9nzuK0196Eqn1CH791z9ENl6AyqpFy1AnNBYNUrFIw+W0VRCqgpRH52Af3BY7Xv7nX4vDiQuwRBuAZoaI9AsW82VYHUacevIYpi7NYfHespya2c9Jkw0dcDxpc50pb9fha2mIbRk+qaPpyEw9E8ROXmCqtZ2bAsuU+XMY08CBiiXvKskTMugYlaBDqViQlgLSZESnuFHwM0sK+HYFPiLBZrPECDCZnUJzhr6yR5AWfYYOE9GoFHJotRhkeFoOx2AwG0WbRDqO4nsiP9QvcjhvDJlq0TxyMmW8hMmoF+MOByNqm2gq4jrK6AeLVd8op9+uyeG9UqogFE1gM56F1+2WMNdMMinrAlPlaaCRgxkpTVYybTW69tidajMwp4+p+sD9lU0o9Vr5Gf9ets0DOfVUXKvFoVisYG5pQ5zIzKii3o3RF2Q4+E04eBLxo5GIm/qTn34KmXQCb772OuKxSCPE2uPB0RPHkCxEsWv/MG69cxtzk/MY2DGMdK6AmxN3BSU7un8UpQKROJ3U3XCIZYft9MwCrt+6LWDBfiYAtDcJXTq/uIxUtgR/NAWFWouv/aevY/zAAdTKavzyX36IRDIsQ6vdaZM+YmoUA+EIzA676Dj5c0khcq+nNo9/9/HHTmPv+C6EAyEpZSbAQNGWg2Y30JiVl2vZ3dGFcoUHl7y4JV0uuzh6L16dwOThHeCoAAAgAElEQVTSEppa2JzgkMwqn68N2XQGa2tLgtpTk83rSJAh7N+UUFUu4cyADEbDwmQNDg+L4YCADD8jW2cOjA9hdOcQ3vvgitDGZLB4AKBkiMYXHaVHKrWswQyWZcQSZwWu5zxgUbZBpSR11wx6JtBCQXu/zwuNoo7VaBTb0uXZeF552DDpNA2qOp2W+8iBlcMmB2ce9IXupwi/XJFIIpqipGaKYnyaqljBVCnL+6R4+vTROqMYrl27KvlCh/cfFNiODy0nT/7J5dkjlcfuPbswNDyArWoFK36/6A/4MtORkEwlYdQboWVnVCKNFl8rnA4fVpfXP64myMjgYLOZsLTWSNFWKTQC0eVSdM0wL8MsVF8+m8EznzmLBx7Yh7mlZbz02rvQ2dySZLu+vILZ+7OSjKvW62Fnj5xBLzoVQrA8DXV1d8igdfnyVSmsHhsbk9OQ3WLA8UO7JReMF6dYVuDm1H1cn5zGqn9DxK28SLx5//6/tJJyiCSiEljzS+QAH3paf/lCBjYCiEYjgnZxEdmuc9CyN06Gei08Pq9cdIPOKK46CY3zuWFxUDSawvrKhlCWTGUnlccJ2mU24vTBcbH98oV47e0PMTQ8jOH+HuhUNfSPdsPhsckplg8kIy6iDL6sKmA22qDTmWCyWLDmD+D8excwPDiIgd4ONDc1IRyLSh8VU3sXl9Zwc2IGyRxTwHUSxuZrcUosAhesSpW/gxWtrV3icGMu2COnDmF5IwiTw4VELgOtXo/lhXVspJZQTW1BU1aiv68NVUL7Kg1WVoNYXvaLs7Rapf21CL3OiiMPnpVB58a1S4hGQiLuJS17//4Mujq7JSdpanqqgWqpeApWIpvNyPWnU4jDr7yhIpanhFOB4lYOfUNjOHjiIbz90i+kYsRia9ABdP2QliHCyQ2HWrPe7h742lqwtLwu6c1M+63WSmhtdqPdYUFvRwvS6TwG2toQ9K+hXNegf+c4mjwefHTrLj64MQG1QgnNdg79na3izmFQaE93Dxy+DimIVauK8Pis0De1oKN3WPLI3njnt5hfnsXh08cxtKsPr754TqI4nH3tUJbKCK8u4OAjZ7Dv+KP4l299D8uTk1I/wiFcDa2gY+5uOzp3NCHqTyOymobd6oLeYEaylMRWNAN1SY3wRhj18ra4uwZ6++BpbUVGmYPSDfg6fdDqrRgdPALdthGB9Q0sLExi3X8PnQNuuDuc0FnN0OmMuPL6Nbz8/Vel1Jh1WaloGq42J3p3dsjitPf0MXTvHsTK1H3ce/cquvcNwe6xIzEXhKNiR1NLF65cO49AaU2E3J6cFfGNMNZCIaS2CmjvbheEkQGk8VASux4cQd+ebtx8+y4Ofeo4evcO4K3vv4q5KwvYc+YIdh3Yg9Hdu6DRA5fffBfz1+9KZRHRC4PJgkqpBoWpBmO7CSarHTqFFt0Dg2LnDsbW4V9cQGIljmIoh9ByGBUDcOCpI7A1s3VCKXbuVDmPCoNcs3n0dveD590y8ujoH4DN6cF7P3oR9z+YkeuhtKjQtqNdXMQ0INgcNnkOKoo6PvPlL+L2hY+Q24xAq9AguBZFYHUT2XwJRYl+YC0VLexFHH/kIExqCwIzAaQEgeZ6poPbaUMhlxXtFSkzj69JROjsJ2TXodtilk09Gk9ARW0KFPC1eOX7siOO7ka30ynib6K4/D50xlLQT5kBNwu6sXjApdtLHIqooa3JLZsEi4F5ICGCIyJjoXtUUPD0XqlJ/VEll5GU+SopTQ5L2wxA3ZIgUqfDJj2QpNzdDqt8j/wWnboqGbaq5QrUykbUi2jTFI1qLu4JXk/j70vWnVYlg1aQieLFMvo6O0Tbx58jIgNqLcuNzY7oFNG3aIKHXx7wAJNOJ0HUhUoFs8ub8DS5hPngz+TAQTSLn4n6HkoRUpk8ltdDYphhkr3ki7EZwmgRtIYIO7tH2WV69onHoNHrEd4MSqRKMhET2YTOZMali1fQ0uPG6TMP4YUf/kaur6+lBc0tbTh/8ZK824NdPkFTm9taRS/K+9jX2yMo3d2pKQwO9KGnswvTU3fF3LK0HhTtJw/0/UOD+Mu//mv09u3AP/637yCRCqJrqFuYF1L28/dnJcfQYDIIcECUnAYxapvIPJA+ox6O3YZyIN6uon+oF6gqpQWFSC3ZHaL7jOsJhSNyfXhNaH7oavXCaTbjys1J/Pyl3yKYysBss2Jox060tLRjbXkRJhoxjI1gWUpamG/JXK4EC5vrrESqCEDgbmqSgzGRQGb0MWiVlUxf+sJZPHLmJJZX1oWunVlalT2bmjvuIxy2SDkb9XoBPJh8QAaHQAHjUSgjETMJM/WiUXGdU5PYZDGCJCFdpBWGZlPsrmr00vIZ4teTraE8J5/NCQJqdVjE/ciWD2rlfE3Nkp9288ZNQQk59JMyJX3MrulatQ7Faz/+fn11dR0ffXQJ+/fuk6LeZeY2qZTSSs7MJJ/Xht/98qeEIpxfXpE0dovD/rEDSy0bIOMRKLoMhyIyMD1w6CjKZSWu37jTcM9lMgLX5fIlxGIZ0QGxnNFqsUmEPkFtOvpWlpagUytw4tABOUlcnJjCzNIahoaHpM+PUDhF0lqjXnjulbV1LCwuiRDUbLLI6YCpyRTYFzIpPPu5J7F/7y44LA2nDUXuH12ZQJyuSTUhy4AMK8y44iTLxYYXmIMWB0m3i6mxTulYJP/MwZIVLhSRr66uyYmapoH+fuZeNf4/IllcQIms0ZnY09sjMChjE7hw8TP29veJ+DvJrBWzRTZ/Ui+sG9jT3YFPPHoS3hYfXn7jHYRDCbS3tMLrceD4Y4dg8RgRCYZFp0XtBxcfcs/8edSEKGpKdHcPCD2XSKUQD25i984BNPma8OH1u7hxdxkGvRJ2pxtlhV6MAxpVGe3tXthdVqyvrWP67jzytKHrCOE3nByfeOIh3Lw5gVAijfauFmleb2VXZbGIqzc/QmQljM72JrgcFug0BsQSaYQiKbF1E7rmabHAdH0F0NYxjLaOAaEL6CBktQ5b2wP+dayvr8opnKJ2DjI8CecLGVlwGxEYDelWw5HYaE3nkOXx9eCb3/k+0qkk/vYbX4dOW5fuQi6yzR4vPE63nJIWeRpMpaRSqLW9XRYhnrg5BA7sYELzFnb3d6GcaSzgbo0SBqsd7b39UKu0mF/248b0MlKkOAMBWA06FJMh9He14bHHH0FX/wDsLZ2o11UoF/NYC65AweyiGvDia7+A2rmNz3zhKWhVNtFvpXJJRINxXH/7MqrRMGDQ4NH/8vsILgfxq7/7MdRaJVqG3Bgc7cf63QCMTFAe60OhVMDEpQlojToYm+xifU+tZbF5l11h7Hyj66oOs8GEXC4Da7sdljYT3K0u5NI5PPvpr+HRBx4FdGowOv72zAxeeukn0GiiiEXXUTdqcOjMCczeuofzP7uM0P0G/ds82CLF1pVMWcqkh0/sw46HDyG+voFLP3gBdZ0G7UdGpJTaklPjyNgxrPvXcf7yW5JW7dm24srb7yNWqqG8XYXFZsHuveMIrm9C79Vj/PGd+OiFq4gu5dB/vB8Hn9qL2EwOB3acwiOPPiwhuZlKDTPTd3HuJ8/h2vnzCATWBWkmhUlx76PPfBpf+fpXEd4IYH56DQ+cOIkKyjj3xi+w7p+WrLR0JA+dzoreXaPo3tWDYpFUclIow7u3J0UrSdcghePctNRqBVqG+9DZO4CFu5OYuzgj6B71Giq9Uqglaj8qxTJCkTA++XtPo6uzA8//8GfYLjdyyUl3pUMZhDYS8vdIUUu8ST6PHXv75TB67+ocwuGEbGROpwNOu1kStolakapqa+8SCovhoPxMDOYk9UVkhpQQCRvSL/xDGQcXfCLwXNP4LkmmFJSim6ENX8v+QL1B9CWJVEbQQpNBC7tBL7VaNodVasN4QOOwRKqL9CD1NRIHUa5IrQ61P7RW8jflAZoDjM1qhMXEDY65iEUM9fdgeS2I9Y2w0NiNDVsvzjPpOaXwWKWWzkDSkkTxxQyTTMFu4T/XkcoWUAHgdTqFaqJRgJQp320atVQk2TUalKvUV+U/RhGJddL1bEQ4lkS+WIKv2QO1UiMdrRQ0kwEhqscFSv5HqZJ4CWZs8XcrlZl8TwJf3TAC1Ko4sHcvTh07jnffex/BSETy/aQGKpeT9Ze0UyoTxe9/7at497W3kQzTsV6TjXh8bJfo2VKZJHSoyGGzs7tLQnPX1zYwMtyPP/oPv4MNfwiTE9Owez0SNVPfViCRyWPFH4LeZBBQ4eSpM1hbXEV4aUWqu5horlYo5NoQAOC+QwqQuiXSnHxWguGA1ND5/SFshgIS+DuwowdPfPoxDI+MYStRxisvvIL7M/fQ3dWOJkk+r2Jt1S9DJu8FIytowKExJxqNybzA0m5WQKkMNvjDQRmcufdQRC61dWrGNTSQQ2qZ+PwTIee+SDSYA++GP4BMKimZeA8e3YfxnYOy7zP30r8Rw73FZaxtNpgScQFuM3C5VdDSyTsToqXl/s33i0go10OCI/zdqRVMMik/FoOLQdOoYT4URwEMy2X9DhmSBgXd2tYm14qIe4O+VsLn9Yizs72jVWQpBHk4VNNRzPeP1CFnFwaGE9gge6R44Z+/XadNuLWpGffuLWByago7B3uEIydyQyfG4UN74fTY8dt3z2N104++HQMwMXeCAlgFM0rc4r7jS8yXxG5zQQU1rl+9g/mlNSl0zeYy4q7iRZGgR60Zm5ssXqbOpgin1YJqaUv0Bp84cwaboQguTN5BulRCPJqSjYEi/ZMPPSQZHIFoAKFYBKHNCIKbMaF9RDzrdEmfFOnORx58AIf2DYuYcG5hGTdv3cW92RWY7Q4RfbOPkBoASQ7WN0RvdIrwplNkzxvV198vdGGjLV0hzsb+3h4xDTAJl9A7N2YuoCzYjMXj0ilG6pQ3yuFwyQL70UcX5QUhNNzVw4XSgHg0IoszeWpWWoSCIXjMRvzn3/sdsdBmFBWshBjSlpTv/eCpY9hWlJFkrAH1Evki7GZmyrCqhhRMRXQauVgekVAKO0dHG+3l1RLGRvokEf6nL7yHty7PYGxnP544+zDS2QLWNkKN/jCLGrHwpiCMnDAE0i2UEAvHJI2azqS337uAB04dxb6945i7cVvoQIqaI4kIjBYL+phIbSIdkcECT1wmZtWoJWiU9ByzcfIS9qnD+L6H0NTSjtWVJRloyMvzHq6uLCIU2JAHnv19UuOAhoWYgy4XVFIB0lu1rRCaYXzfEZw++ylxV5771c+QTFInwyyjtNCErC3yOJ3CmbP1gFQp043cLq/QXnxRZOEwUtjInwdJj+aLd3p8GGMjO+RFZ4TA3SU/Lt6eEZqG+oJquQTVdhnjQ93YN7YTvYNDUFsdMJntqLN7q5rD/MJ9vHHhJRS3szhw+CB0WgPmJ9YQj2Wg0mkQmd9EfHkTbo8Zez9zDB3HR/DS936NO69NQm1S4ewfPIi+nV2Yfn8B8zeWAU0drQOtjWb6TF4KqdVuI1ZuraAcr8jiwvtidhkBrQIGt0G69UqFIij80Oa0GO/eDUezF8MHdqK9fRBGkxOZYhq/fOW/Y3LqI7hcbZi9vYQDp/fIwPGrv38NpcK2UKHL9xfR3NQsZcKjpw5i+OQBlLeKuPuz17ExuQxlpx2uwVaoakrossDRow+ivF3Clfcvwj+5LFbuXLUqFD0L6Fl6my1ncfyLR3Ht/A34JxLyzqscdfzRN/83PHHyWfSanELhbtWBYHoLwY1NXL1wAed+/QsUM0k5nd+5NYHHvvB5/PBf/1ncTfdXV6TMnIc55vJMT9/E62/8ElqbBrsPH4LFaUeKOTjBMFbnFyTrzmQ1IZOiyUInFF06GUE2kEQ1uY3+x3dj7NghJAIBbLMSyeHB9bcvikaI5bVL8ysyeDh7Pfjan/0JfvvzFzF7iwNZDd7eDnQNdaGylUFgIYjYehKx9ShKhbJEAzg9FthdBqEk49G8UGo0uFCTQ40lUXkah7xNLTAZ9KIF5c/NpNKiF+Vn5b9r1dTAqAWFZ8AnqUKhwwQJhgQDE8lhqCKDP+nUZXEzQxp5midqwe/Fkz4Pvcz6YkAk13geuhjKSvSG/8z3mqgbdU3UwPJ9aDQ4cNAiBViGzayG22WT9ZLmklCEWiS1DI50Q3Z3MJaHn5X1OXqk0zkRS/Owz3WY+l4Obwwt5XDJtTEaT4oshWsLTQtEwDj40FnOzZv7Fjkxfp00VHDIVG7LQJZMZqHW64RW5iLHjZ1rvfQnShk0C6lpdFTLZkkKLFPIYj2wiUyaLjJmLNHBacd//MM/RDYWx1tvvy2RBUxypwFlZWUVwXAQ8XgEZ598VK77m6+8IYwFQQC60z736U9AbzBhfnEBqURYsib57zwsM39p9/gOfOWLn8HSih/3F9ex/TEdJVEYdaWsbZvBgFCM3GcGR3ZITy7T4MUIoVYJ+h0IbAoTQEaDbnIGlGrUigZKXi5K4r/ebBFjUUu7B1/92pdh1Lnw8nMv49fPvyB0cneLC4+dPgqDyYmNzYgEOrMAOpmMo39oSJAyHl5IRzutemmZ8UcyuHJjQvRyzEpjuwA1XZQq0ZVICp3oHEEL3kfupUSmOOgznJUhrwf37cDRQ/uw4d9AKr2F2cUA/MEg7E42x5QEJKAJgn8oOSEgwEgm6qd47/nMd3Z1SCi3f8MvgAS1XN3tbfDYHahVisglE1jwbyJdblQscdhn7AqZLH5Oq92GZCIlSBn1kzyYEB2WDkdWCDHF3m6XAU6xXRWtL804fMYXllcEuVac/+UP6ivzyxKaaTOqcXDfKIwGk7wspA8dTgciyTjOvfm2hFUSUjTYjMLrNjk98sIzaM3b3IKBHTskVbWYZYVPAdduTsgFZhYHM5wSqYQEfOYzW5iYvIcSYecaBYkGEdsP9HTh2OHDuPDBJZx79wJ27B+Tl7rMRaBSQ4vNDKPViitT95Av5uSE5d8ISgK2UW+C1+eTX5iRAkSLiFA4HY0eIxFkh6PQ6NRyQqPVP5fNwWKxCdpCl54kkVOYzhRYpQrDI8PCzb722msCNxKiHBweEfE1U2p52qLug32DLV6vDENqrR7JTEaCBYUGdLmxvr4mOSsatVYa1FmJwegHDmu9/Z1yIp64NSlutc+cOYUDO4dx6foN6HmzbQYcOX0UGpMeH10gzRZBd3c70vEMQqE4HFYdmr124aI5MAY240jGs7CbzNg1tEsE8vXtLdj0TIRW453Ld3FhYhku1hvU68JDu91e6cRKphOYC81j96k9aO5qwfT567j55g2kczn4mn24O3UPvu4uHHnwGG6efw/JUBhFhv+VypK1Q50MYVSn1SR0M6sabG6XLLiMR2DyOrNpmHzME1ZPzxCGRg9Ir1cmnZSXRKmsw7+6jI01VlikUas1KAaeuPnQcQgWulDqNghDW3Di5GnR6N28cR2bawtQq+qw2E1SzZCIJqRXrKu9TdBJrV6D5dUNSR3nQiS2YoowbVbRo0jgHV+kOkQwzkFvvMOLob5uCdKjqvvq5Cwu3ZlBd9+gVFAsLN0XV9LOnk489eQjUj9h9/jQ3T+E2dVZ3Jq6jiX/PBydJhm0TRozVAoV1hc3MXVrHvVyHSW6uWo8KDhx8JljcA148cLf/Qq55bxomTQ2oHOgUypoSFUP7e4TPZzBbpKEZqaJK11sdTDBrNJCbzGirlLICTOf24LV4kQuvSXop8NlxYHBfVBWtHjwycdFi+iwuWHTGbG4OYefvvltuDpduPjydbz3q48wPN6HQ4/vhafDg8lLC7j06lU4HEYYbUYoDQq0DQxiz8mTUOpUuP2rt7D03gQUqm1oWx3QeZ3QlOoY6hlAd08P3nrlt+IMZOGwiJ4dNtkg2Sd29j88IdrPG69OwqAzYW11GSefPItv/cs/o8nhhYVaElIC20A4XRDa/ur5d3H5/NtIx6NC/WsMVvzLiy9iV3crkjUgJFRY4yQKVPHeW2/g5s1LcLTb4Q+vopBLSZFyJVcV5yS7/9ixGi+nUSVVVaigWskDpQri0zGo24048+WnZFMhkn3n/E0EF9bl8EnLfiqcEZrr0S8/ht6Rbvz82z+SrlBPaxMOP3kKnYM9iIRWcPmV9xCcT0mIaSKUlOGX1n2vz4GtfBmZZAEer0MGJ2JEpFL4jPI60fDBkzlP8TVq5T5etyjE5YFPyuKlkJcHRo0E55KW4ZDBQwndc3arAap6IzeLgwYPWoxtoC6Xn1+64OpVGLQKyUJi+S4drUVmGmm1KFVrolGSVGxms6VSsj5WKuwVVEgGEqlEDjLNbpO4l2OJHAKhtHw/ivDpkDQbdZJoT3G3vHsaLaJRhpimZTjigMwhju0WSkVNNGJ0l4diSUHJmMZOiQYHR/7+fJ8pIRFdF0XZav43rYjCS6W8mLYCm1GomddlZh7dx0GrpELJZJDylQow5nVpZCgie8J8Nwqgl5dXsTq/ic3VEPbsHsee8XGkohFxKPJzUxe2f/8BhEIbiMXY5ZeVjsN7M7PIprLiIN3KFyVEmjTUpavXZb3RaZUYGR5EKBxFwB+QIfLIkYPiYg+EksJMkPKLJ1OiN2LQKO/V0eMnMLprpwx33f290s157oVz4rLn4YhsQygcbhQdU2fGaI96TbTQdLKSsqdznlq71o5WPPHUYxjoH8C5F97C9773P1FTqETU//tfeAwDA71YD8SFTuQwymeEqJggU3UlnC4X/wkOqwEH9+9GIpGVDM6tUhELS2sIRGJI54toae+A2WYRipWMEKk2rmU0Z/DwTJTMqNMK+OJ126Gsb0vQ63ogglV/SPZoaqUYis7BuFjMy/fgwMmBm/s6f28eAniP21rbGs9oOi25ZTxY6DVaOJhZSWrRYpbr6w+HkSvk5bDAtATuB9Rgc1jl+5dJZ2Wv57NIEIrzAu8hhzFSzyw5J8AjIAD7R20WQVw59Cn+5g+/UmfUAaG9zz55slHEqtDKA0hKsIW6qNAmwsmYUHKcCDkgsNyYSaop/mCNBgODwzCYrKhuVVDKFjFz/z5WQxHsGN0lItXAZggOtwu+Fg9mp2fFcXLg4B5oVEAwEIJZb4TX5cU///gXMgU/dvYMbC6bXLSO1hY0GzXSFbWWzWAzk0CGHV/YRkcPbZZG1EsuREJ0/S1I9AInU2Zn8feiZoOIFKHs/sEBofXYhUaROv+/Tf58k1EcFfx3ws28wN3d3dgMNxAlqZAxW6T+gjeKNTBEw1bX1rBndARjO4YF8mVZ9vrGBnr6+iV0lDwxUTKesMTxxSgIs1l+/lYpj97eTjmtzs3NY6SrB7v6euBfWRGkjy9A10AvvB0tePHl1zF59764GfkZ2InITdvArj1NFWMjveKwKEixsQnBzShWZpewa2hA3CSEOvk4U0z4m9fel/wVuhiNOr28gIIUFFPoO9aLsraMuZv3ce3lywitbsqizNBYXgNamXnP6fhKF7YQzxexreLLoZcARMYMkHbgKZq6EKKPNwjllkvo6+tGW3srpu4tS7UFF2GrzYu+wV1oae+E2W6TIvCVxTlMT01KjQpfHg65vNbUNhDSFYE881b4zNDxaTIiFgmimE8hl0vDaDHC4bWLCLOQzUjn5UhnHxKJlGTsiK6EMC+Fi1Iyza/LixaMgzohbLvNiva2ThRyadhUNRGoUweTLDTyvngarCv1sDjcuDk7D39gE0cP7sdnP/2UHE64sE3OTmEpsIBsOi0ZSZ5+O+xup3RIckOXIT2RhbqiRTUHTExMIZlN4IHfeRBKsxrv/+OraDW2yenw4uVrsHhNqCqqOPrEAdRKCtz6cAb2XhcU6qoYPHwtzchEM9hcXoW3vwXFfBGhpU1poc/789j0x6G0a2BrtmMrWcE3/vJ/4MxjD4vZgMjl3MwElgJ3YBs04drl6/jNt1+Epq4TWr5WL+HU7x7HrqM7sTS/jnX/Bjx2DyLBCDRqI3afeAjulmZMfnAFF77/Ilx6E7iTZxQ11JnL5nAiGU5Igfsf/skf4/xv38Kl8+flUBOKZ+BscsPVasW9Gw0bOXv8Wprb8I2//zbGDhwUfQhF37xvWd6DFM0TC7hz8QPMTtzCzPSUUCWPPv27+Po3/gwqFn9nCjJgkBriM+Nfm8M/fe/bmLk5I++32WeEykjHqqIRgVCtobOjA6nNOGqqKqy9TlQ1KviXllGvFJFaz6C4VcXZP/kM7E4Ppq5dxu3f3IbH2wRrhxNlincjcSj1KvzO15/BnYu3ceOdG1LDY7Rq0b97GLuPHUYhl8S1Ny9K36hBb5RD3VYmj9pWWWzxBFS28iWYLQahIniwY3cf1ysOATwwkEXg+2MxmkRXRciEcTPcECTehBCKrFlG2Rh4HYSW41a43cip8jntcuqWpPT8lny9wWSSDaRaU0iParObERjM3KrLexaKZSSrjCnx3Fw4+FCoX+Ewq9IhmSuKIDnDzYWDG9HkFpeks6elVqYsbmnSRaS09FqlHFg5ABFFkLqrfBGFEk1VFkGvSSmajQZYrQYZJImsZwtlLK36ZU3g0MZ3lr87N1y6LTkYEuWnPpZMCLPNKB2hk3Blk2YQltMbhGom+hOOxj/WB9Ho0Qj7PXH8BHLlPDaSm0hF6VSFHAyKhRIs7IFl52M2JUYbonm8vrT/83feMTyAPXt3IcHA7NVVJLMEBULo7OiS3MY947tw69akDIPJeESYAKI9qXQGLqcbO3fulAPg3akZrK6HZQ8tFgtIZLhWsY5MhT/44/+Iow8cxezdaVy+ehXtXZ0Y2bkDL7/wIt56802hKEmZaVmRJvEgFem4ZOK59O0KCliB1WrG7r270dvfg3379wh688oLr2FhcV2E9vxsT5093cg7MxoRY5VbviCRRzaHRUK3Z+bY/JBDe0czvE472pt9mLs3h7nFJUQTzPWzYv+eMXkOZ5c3kChWsUIDxPa2NMtQI0a6jXMHj0QmXWMQIpXI+MHyUwMAACAASURBVKRcsSSmGcb6kHGgZEhqcqBo5FW6nLK/8v3ggMlhlc8OjRUcxnio4x5PUwgHRAIrqXhKEH6H1SwRPqwCpMaP0h8yJ+2dHUJB8utZ48PGGu5JRLICwbBQpDRGUEDPn8mzf8O5WpS9xet1obWlCalkFopv/tGX6oTICOuy4oGwOTuC9HUFqsUimpqbsRwKolhrCD0Zs+9r92FofFCGEpPe1BAeVhgApkYmkUKJ/CxTWtV6CQRNpJNive7t7xXYkH8ovp2buY9DB3dLIN+NKzfw3C+fx9LKJh49fQr79o0jtBmCulyE12GQtF1zqxe2Pic200GEgpGPg8SMWFsuYXpyDfFoSASkXq8X/QN9cgMYL0Aki0MjIyHYU+hfW5UeKfavra2sihCUVAsvIkXt3CiZDsveKtrqBU1RKuQFaGryCedMbQQLLsuFPB596JhECcwuriGcyqKljZb+balxSSUaEDhRN07rtGZT+0GO2monAqEXPp8nKLfRDEVpS3JD2pp9mF9ZRmJrC+2dXVjxBxCKsuJDK04XwqJ8CHiqJffOEEQuXiqdWnhrVglUCwUMdLbgyMED4oJSGwy4fvs23r5wGd29g0ItVrbrCIaCCIeD0KrrcPh06B7txNq9VZz76Rvo7mhHj8+F7UpNnJekCgnv89S6wrqEfEGQT55se7s6pOMskYhKxxM5fWlL1+uwtLIKs0mPZp8XkVgCl65OIp0pfJx5xXLPVjR19KKjsw82s1VeQLPFAU9Ti3SpiQU9lUJgdQlbWzmhK7LZFNZW5pGK07kJQcCIXDp9TmgNKkC9Le45j82K1EoageUgbHaLnLy4uZoMJvneuWJRNHShDZ4CiQyqBCJmeXFfdzvAjq5cQoSUqWgUX3nygUbezlYJZnczXnj/lri2KDLmiaqzs11g5kK9BIfPwXIRmPRKtOzoQI2AQ7mGxGYasVBCdI4M7LRb7Lg/PY9sJYcDzz4gG2vkw0UE1xKyEa+sr8PZYpc0dLVSj/nbq6ibVBg5PgKTRQOVXo1CLI3ESgwwqGBvsmPt7ip0Gh3MNjM2pzYlyd7cZoPaqAbb1f/kD/93ocKLtS0UKknY7SoY3RosRlbwT9/4N8SW4qjVayhVi/B0uLHvE8ew99gI1AYGWUYxc+M+VmbWkIqkceaZz2L4wG4sTU3h13/zr1Dmauhp88m9TlUrMLDYeGMTzz77LJ559gsIbWxgaX4Bl9//QGigSCYrmUkcIIgkWPRmHDnxEM584QtQ6LVob2mT0yerwYhQ0X69dP8+givzCKws4NLFj+RU/MzXvo5HP/1Z1BU1WQs4oFOjFAls4Nc/+wHStQACqxHM31iTd93qNcPis0rhOpEfIn7hWb8cPOxdLnTs6xLKO7Cyjmp2GyF/HMeePoHh8THc+vASbjx3DW2tXbC2OuBf8cuwMvzgIE48fhzP/8OLiPkTKKOIocMj2H14v+gU1xYWsDY5j2y4gEqxKs4kjkDqWiOSwOG0SdYWT+B0u7HgmJu6z+cVFI/rlMPuEGSIAZ/cHBgaSdkAq3n4vFBcTh0XyTP+d8oYqPnicBNNpcXF5zRqhebn+8vPza+j4D2eSom2RQ1SiByyIJsxUSIaZ6TOhhqvVFIaNygS5nBDdIyokoRP642Sich3nr2z3OR5oGTWogx15YoMz8zKYicjJTts9OA9JK3M34vIBnsc+QyySNol3XWMelEgW6xig/E93ER5YDQaGyn2xTLKlBNsN1AFCjR56KPEhZtfvlhENJcX9zGpK3a5cnOPp1Nwe71CQ8lQazDi9MNnxPV+9940pidmkIiSqSji1OkHcfLkKbzyykuw2c1YnF8WETTvESlI/h263o48cFCQNkKME3fu4MIHlxHLFHDy6AE8dOyYSG04DnLfam9uEfMMDz3sDCTly3JkurTZHJHMZqQYnQNo3/Aw/pev/a9yEHz+Fz/H1SuXENjYEFDhd3//q/C4Pfh/vv0docq8viZhU1iAzd+fYn4OO9x/OIiQZRobG8Wjj5/BjlFGBZVx+9ZtaUOwm+1SsdTdRVE+kwdMsod5fK3Q28z46MMPUchm8eQTp5BN53DutXcQTaYFifM6HLh2+Rqmpu/JUD4wvFOutRoV7NvZIwnq16bmMe9njhcHYgWMVov8Hd5nBwuaU2kEQiEJBlfRCSisjUZkNpxZKCXhNUnEEiiWG3IUitmpB92isYEVdWKYamjuuK5z4OLhjvsSN9FGlqZa8iwJzsgQlknJfaRrlvtdluG2sZgMkDw8cIhnphmr05jZRdkR9w3uJaSpG9V423B5XPL9GVar+M5//YM6Txrsy9p36IAMIIQr6eV95/W35eUKJqLQ0Fqu1WJ4dAgHHzyEUDQstkm6t/gisuGcdEiT1wulQo3bd6Yws7AifHNnZweGR3diM7gp0x5pmcnJu1icX8SOoUEJsWOKsc/ThHQiidHREaF3KNIf3dWL3t42oRe3TSacv3gd8ysr0BsaKcfxWAX3Z1eRSMRQK5eg1ulw/MQxDI8MoswOuZk5hEIxgWfJ6zK1nvA7F5YpcXBU5eGzO6zo7u2B2WYSdGn6zpTQXHyB6VggbUXHFHsR6aDgIseHO59MoK+jFV43XXgFJNJ5Qbko8BaNFq3WRn0DYmevk5kbfSMegmJyCm2ZJ2LQ6eG1OxCimJ70AIeDfBa2Zp+gRRw0eOOpHaTGiLDv/tFhdLX6cPXmBN46f1EeRib6sxT12vVbcDF3qokCyih6e3rx+a98CSVs46/+6v+SdPDu3j6ZxolOsrKCG3bHbh+87S68/8J7uPX+PdF66Fk/UN9GiW3zPHFXaoizpLbIUD6z5Dd1dHbApNdgcfauQPysLRobG5dU59m5ZUTjGRi0SnR1eSX5+t7MIhKJvJxOeILkYkfxuNlKqrcJHncTmtu64W4i715FOBhEOh3D2sqcUIc8ARcKKaaYyAvEF42bE++f3WPFVjWHAQatblcRW4th494m7GYL2lu8GOBnVTMcTw+o1FgJh7C4ui6foaujSzYcX2sbSqUqgkv35XMXK1vSJDDa7sMjB4fEbWal1k9px4XJBenq4yZJISRPi84mF5w+F+rFuPQXsixaabcivZVFaC2IiSsLktXDqiOixA+fekjQktn1eRz84lFo60rMvXYbGwsRoZYNTh2K6ipaejtQzdWwNLOEY4+fFGH7zWuXZRgqFauC3vLzJ9nlWa3D0+IWfU0mWpCeQLVZC1unA+sTS8itJ/GZ33sSveOd4npcv7eM3v1dWJ+JYPrCglBDRDe8O1tw9NOnYPV6pVbFqC+grsjgw1ev4Y0ffAC32YaH/+izGHvsKFIrAfzoL/9RNEidXheM1Niw0qReE11km68ZQwM9OPHQcbG937h0HS8+/xK0JqMMq0RyWE3FBOmnnn0WdoYRm43wtXVAp6Z+qIE20DHnX1pA1L+MZDiEX//qN9LJ+Tff/R4+8bmnkU3FMDk5gY7ebnmG33nlHN7/7UvQuhUoqcvYmAojtJoQysfUZIGn2w21jtZslSBa+URWtCm9e7rgHXAiHU0in8gjHsrC2ePBoYePI7YZwm+/8zJ0Wiu8nU1YmViQHK8v/NnTskb8+h9egLKmhKPFjt0n92BwzygsbpcEMM9cn8CVcx8gvZnC2KFdmJuYRT5WkGwgi9UkSAwPNhRIaxQq+NwutLe1iCiXEgFueNSCUNPDdYXoBXVO/F2F1uGWTbetzBqNIlwK1Pn7ce3jRkQkqq+FhiSTHNxI36VTDSca85OYas38I9HdOuwSxUEkiYMrqUYiOxx6pftN+vNUcujjgEeWgag3dWYc8LjepVMpZLe2EIumZB1jhY4USzM4lRQph6hKTQZMolvUH5LS4n+zOyyCokhBPVQyULEwnJsonWYylBXLYi5hqAUzkjjw8Vqwv5SbLj9DiqGsEoxJWTsznXQNqolOciN1jTUZmKjlpCuwo6sXG+ubeO+9D+SA3d7ajGeefgbvv/c+pu9NS/wLdUniimQmGdel/BaSqYwYIR559Ayamz14/dyrmF1YlL7eA7v3iEaL2uTllWW5DoO9vQhshLC4TI1fGR63Q7L7GMbttDtx8/YEVEYjnv29r+KRs09iZXYZb5z7DdbXV7ApmiylUMCnHn4Yx44fxa2bt3Hr1k1x8tL1xlxEXg8ewHk/yJiwfq63twdPf+lpnHjohAxfTE5npcybr76OfCIjex/z1U6dPIR9u/rlndCYGFreSEs3GjTIZeKiTVrzR3Bz4r7IY7q6OrE4v4DA+po4LBfXw2IqMKhVGOxw48D4oASvJjM5LG3E4Q8lxWDR29UujA/1ZyvMUtRpxS1JmQifaq6xrK4SqcfH6CszHYlc8dmjtIaoZqOap6G147UR4UCNif3VxrsgOnGN7OPNBE+qNczNzjVSA9gyYTTK5+CglYomoFXW5fsQxOC3paN1i1ldlkZ7ikicuP6zWcRghN3jwHatjjt37konqOLRXQN0QuLUqQclSytfyKGyXcHc4gpu3rwjKE5fbyeisQisVpMMI/F4UjY2trozQ4OBboVcEal0AesbAdy6NSXDAB18hJtJTS0tM+MqgwcOHcDu0R2IhMK4cOGSXIyO9haMjg5LRIHFaYXF5cZ7719FW5sLZ84cwu1bk/C2tSIYzuLDj+5jq1IShxX55eWVNeHBmUJM3UJbRwvMZj06OjrEejozNYPp6VmEo0l0d/dI4TNfLm6UnPiJVgmfatIjEo0iV2INTQmBlU0RLEsGVr0umzBhda+vGXanQyBIRiDQGUEKjie4YCgsIkhWEBAOJzLITU5egq0tERtS90OKx+XyCKQc3AxIrEFXV5d0yrE42sO8qFpZ3BybobAMqzyiEjPkwsMbzSb5oRYfcqkkcoWUZJ20tbZIoelbH17HT557EV0dbSgXSghsBtDfP4A//cafI13I4S//8v9ENBaXxP/urj5U6xXYmsxo7XVhcWYB24UKupuZcJ/F1WsTDQ1HsSyFn3TuMEhQoWagqw99Q+PYc+AQPB433nzlOdht27C7dMikC8jl6ghHUlI3RAGmUa/Bzt1tsDqViAQzWPfHZPPPZZk1UhObN91dpAWlCkvBUNyGyJVCVT7MPPVSrMv7zRMIH2ZmusgCrNiGkwiSpo7mbp+cThKRGLZTdSgrauwaGUYLT8U8VytZEu1tfF29jmgyLvePmUIs/Oa0RI7eplOIeJg/lxRej88O4zaTtpUS1ZBSmhHJVyWrjcO8hCoWkujq9Uk+2MrMrAxf40f2Q2exIJCMQ2s2i9g5k6IQMwO9QgWPy4twJAJdkwH9j41i9vIUgjdWkU1sST+nd8ANvcOA9u5ueabMTifae4ZEOBrZDEjsCalILizLd+aQXAzB02RD72A3skk6eRr0UE1Vg67dAkNZhT5XC+rOKu5cvou5y0voHmvDmWcexMt//wa2t2pCs+48tQ8nvvgYtE4rwkvrWP1gAuHZZYyfHULf4T5cefk2rr98G3uePIEDX3hEhPm/+OYPEZ0NymZvpriUmVGJhCCb3AAV29vYu28Mf/4Xf4aPLl7BT/7tpxKpwBw31BuBlh0dXRjeuQOR8Aa6dw3j+NnH5X1UKzSoV7cR9q/htZd+g0wkDGW1jlu37yCayOKb3/0udu0ex4//3+/KJvzEM8+KG/fDt97A68//CuHgJhx9LhnK12diEmtCCn7bUIer1wWT3SQDS5T0YbIGrUGNnv3N6Bj2IJXI4v7NJbreceTxB0Vj9N5P34RR54Sn3YeV2wsobVfw5b/4Ku5cvIY7H9xpUDc8jCrrcPkcGNm/A3tPHofb48PsxBRuXrz8//H03kGOn+eZ4INGbKCRgQY6o3OenpnmRHIySTGJpIIlUZQl2V5Lvlv7zt7a23PVeb3+Z8t7VV7b67XOVrC9liiKoihRzHHI4Qwnh57pns4RDTRyzqEbuHpe0JqqLnJCN4Df7/d93/s+7xMwMNYP/7of1167hHQoJZ0xeSKEeeg7RCTC5bBJU8v9hfsPqQhELogUsRCiQS6faXktBQQtokcX1wk7eDbFcfJEuVeRKF6vi+VKm80k3lJcd5FYTJBiT3eHFEg0G6UEX1zWNVokMlmE0lmJUmEBTbsRjj7FHLZclBEpx2dsLslroeKNiA49qcgpYpMdSxfFVoDvyWExob5bEdRNngsWW6L4Yg6hSsjx/GKhSE4wC08WdORcSaA7+WZ8byq1iGiYX8jDnDwrHqQspFi0sGDj52LxGorEoKTvnRR/jbEpWf5iPtlEzmfD7oLNN7lcdkcbHjj0AFZXVsWahz5TvK4XPrkojSo5QFRKW21GDI0Mwr/lF6Unfw6LRvI1O9udUNb2PqPlqHHt1iximTgsNqMY9e4fHZUpho88VuYHt5rh1mtR0FvEVHVrYwuHTpzGt7/7v0NRV+GXL/0cH7z7BiyWRtJEIpGR/MZkKif3dN++CTx08gS0ei3uzcxg7u4cQuGQGMayWCdtYXtnByfOnMIzzz4jprFU+1/48GOsb6zL5CAaDKLN6YLRYBJfqscePYaJoT5BLHV6I9784IoI3UYnBtHX1yUehWyCGIH06mtvSXHGCKeHTx1Fd2c73nrzIgLJpFiQsCBud5oxPd6P6f0jwmkiD21xxSvCLD7H6WxeeL+WVjvauzpFuEBaU1GCvilUYWGvkueBNQaRTd/2toAB9KUkvadQyDUMYSmkaG6WdcGmgHRNQRNZNGo0GB4ewcbqCtZXVyWSh3xr4pBUQ3O8vEuxgI7Un0aBxlomEIpKM9DayuxblQAxpTJNlAvQGfRobXPLiJe2TUTdFKMOU/1LTz+F5577slTkV69dRTAaQ5Rz51JZvIX4AWmex8OSIb7kCXEkx+BekndJ0Lt9dwFz91fFJJMXgCRhm9kqM/VAKCCFCgORn3rsYfSLvX4MwWAMFocTPv+2vC6J0F96/hmpbN9+/TxOnzqMQj6Fd977EEdPnEAsWoLfH5OxQM9AP7w7QekqaKHABUnS3ZNPn8HAYI/kG6rqTVhZWEAuW0Q4nES+WMPg0IhUyItLS+JWTtiPJG7m6JE4TKm8s60V1cIu0rGkFBm0fWDOEb+IRnGDo+qCGXskmGvUOoEMKYNVNdXR19sjZEduPOwcG9EWjRgaKhDsrU75ubRzKFeZ5cbcJJ10bEcPHMDxY0dw5MGjQsijEnFlcVHCuBkLRKUFCZckXi7cvoex7lb86Z98W0ZyMm7IFnDt7iJS2ao8kLdvzSASj4qJ7H/6s/8bre0uvPSzVyTQm3wFZg+297bjxJNHcfPiNXz61jWRME9MDMHuaBED12gsKQt4Y2MbFqtdMiQ1zSYMDOzDw48/Da22Cb966QeIhRfRO96JZpMaqTA9kYi80WJBj+5OJ6p7OTjbNShXsvB749CSSxakl1gSpSLLSIWMPup7Crk+LIA4NjAYm6UgIvrI0QvjIYT0q6yLkpLCA0LwVpcRZoceJgeDQnfhX/dCrzUg7S9AUVeirdUFdW0PzWp2zzSk02J8YlwaAhYElb1dpHN5kVDTBJGqorGxQRGKMOuMpoTFUh6FXBFWo0kMUWtNStzf2ISmWScbWLVaQiIaRLmYlY5bbzShy+NGZ5tNCniVxYQ9vQ5qNMO/GIJOpZMuk348+WweqnYtDn75BJY/nkVg1ot6tQ53ayt2omFBJ63cwFU17Fm1cHi60NbXKR5RWo6FGBVRqOLujdtYvT0PTbYInqml3RrqKo0YBLb2tePs156AIVXC3AfX8c75S5K5t4sqvvuXX8XMB3eRmAlDqVei55FDOPX8s4LqbtxdxP23LqMayAhsn6vkcPS5A/Ac6sZr//AeIqEinv4/vyUI0Zt//xLCMw3+DFFmg5abswEZEspTSelEJ8aGBbm22p348MPzyBVyKGaLSMQygl7zNSmOaDaqcPypk3jiK19FPplDLVvC9tImNsn9iEegV2qwtryCSCwuSrjHnnkWt2/egm9tScY3px5+TMwjf/3yS6IUokuz3qyFwqBCzJ+EXa0W/yZfIg2VWY/WQTcMNoMUmpHlCHy+HYyeGsPIkQ7ojHVEd1Lwb4XRPzUOu8uJuSu3UM8p0dE7jJXZJai1TTjz7Dn8+kc/QyGVF8qBVq2HWq1D2BsQT6DpRw/ika89DVdnJ/K5LIqZHAJBP1buLmLuvdswKA3Ileg7tyuqQ/6iCpwHJQ8Q7iMc93HPYSFFBXMmnZNxBQ9+/n63UhGkhh03DxkalZIewoKJ1gQtBq2gwoz0YkfOdAb+nns3R7RM5OBojUgNfY+0zXpsshCoKSQYOpNIolxsCGD4PVQ3S/IDx5UUZzA6RdkkhHY2ZiykIqkcUiLMMGLU0y4ZrxRY0RKDoxrxJ+Q6JGqpUAkazgaHY0YWUnwdOWDVWkEOuL8OD/fJ/rpDc00xvqRrj1YUmWxweO6weeV7SeZygjqoGUPEM+0zvy1mVhLhoR8XD1Z+DnJXt7aDCIZj+PKXvojx8THcvnlDkFSijkSjDSYTVlbWsby8JLm9R48eEoRaRkXSXFeEekJV5bmjh8U5/8rNWdzfDsFktzYCpNVKjPR0Cg8y9Zlqs9esg0OtRM/kPihaO+Fq60FP7xCufnIFL730c4QjXnR2uSXaxm4zY69G7irPhAyi8ayIQsYnxvDcN74mlJEb167izvVb8G/7sP/gJL75+99GN8eB1Rru3LqNjz/8UMLu+Xy0uZ0y6iWqzDF+wBeW5uSRc4fFYoGJKBtbAfzi1bdE+EUPy/6hAVFn0j8wnkzgzbffxez8guzLDz6wD4+fOyV+hNFkBtv+ICKRuBQ/RnLkNHW0u6yiAiQdhQXM5jaTZEoyHWIeZalGI+oRtLa6xPJHBA+MQSvkZG3Qc5HPKMd0VPzSqqPK57lCoQTvMxFQiuFCEnFHhSNH42yWad1Ei6naXhV+nw86VRMcJgt2y2WhXJDsnowlpfhmg0ujVD4nXG9UTP5bIgE5f4wh4nsz2y2w0hbKZhcRGH8p/st3vlGnpNLT0yXRLKlMBveXNz5LM9+VgokPH517u7o6cOTotDxEnPvSG+vmnbsI0Hk2npGMKIuFxEcWWnqBvW1Wmyjc6IdBr5WpyTFG12H+/joGJ/YJ6fTXr/9SxgGM+PnCbz0hadyzt2YwMNAvSJpG34yxfeO4dWMONy/PoW94EHqzRRzOnS4H4okkrl29jX1TQzhz5hCu3ZiR2JkvP/ukkIQX51cwe3cdN+8uCQmcZP71jU3QFMHubBUHWcnXq5bhcNolOiIVT3MCJ4UVnY4pV2bBxTHVlncL3s1NIcfTxoF2DyQT04WdkC8XeSrN4iQrvjNiXOpwSJej0jWL+Z/Xty0IDg+UtrYO+V52HVR4mDnK1BswPDaCyf2TmJiYxOWrV/HBhY+hVGvkAIsnUmg36vFf/+PvwdPTIZA4Sd3sKD6+OoNZZuxlGBHQ8KrhBvvN73wbHZ4O/OJnv8I8fUEYIZHLw2ihOa1Wuit3e4ckkXMuHWPBUG7A+PUaieNa1BVK1BVN2HfgGI4/eBZ+3yZe++UP4XLXsf/MNPoPT6BYymH77j0UIjmsL4XQ0eGEzUl3/F2BZiPhJEwOA/KVMqr5XeRTFQQCGajqathMrZibW0F1T6isqKsZGG2UA5hqI6paWbRygMDixmBuRg1VGftoWtTQt+hEgbmz4ZfZe3wnj1q5CZ1dbegkkmhsFhJwaDuAvUoRVosJDrtDuvD1nTAWl5fw8OnjYiNy7fot3JtdEnUsLUHYFbOb5UbW29uD3v5+LC+vYm5+DutbWzJ+8Xja0Nzc8C8bnRiD3WLH6sKSHLrMCBs/OQqj24bgZhLX3rkpi50iBhb42xs+tD3QiwNPHcHtX15GJc4A6iGxw9gOhdFJOTJNFCNh1JuVcA+1SU5cvpjHwOQYBg8egLPHIwcJc8zCK9vYWFrCpndduEfTDx6Eu68DoZsLSM1tSbFOhKJWVWL8rAedoxZc/Psr6HE7YDs3hQe+/CRi/jDe+eEvkF/egcNik02E92HHR7PRNE789kH0jHfh4vu34RocR/dgPy68+A4u/vgDKe7JV1HSxZwbEV27lSpxSGcwOd2ZT589jb6hISHvfnL+oijjmpQK8TfaNzWG9h4bdluA8SP7kIkkcfOdG/CvBDE2PilIx61r10Td02Ikz0otqA0VR1SysVCgVQBdsUn6Jv2BPCyiLswlVDK5QacS5W2wsIuNYBLWNjv6xj2ChmaSOSi1WrQN92DDtwJ7uxLuHjuC/jjKNQ16BwexcX8R8e0EuvrGJXpHb2lG10AX3nvhVWiatJ9FkOzBbHYiEYghuh2C3qxBz75u9E+NYGx8ApfeuQC1QY2BQ6Pw3lyG/9Ym/IGwCCg45iHq3jCHZE5ig6NGjgkPQ14DdvT0AeS6oJqMKC8V1zwIyHnS8xBiAG8qJ02pSq1oWD7s1YS7Q4TLajJJUC9J59y/yHeSUVOxJGpCFspRyfvToVatwr/tlwKOfFE2iSxqdsV2hUgB1eSN2BcS1YluUb2WKza4ZC67FeN9nfLzSRAn+V3Cr1O06CBnqg7iEBxl8uwhF5XFJQtBPjd8D/F4SsLGO9qd2PIFpEnls1Uo026GTCci4XtS3PC6EeWKJNPin0WTZR7AJIlzfMSzKsOMXVEwahsKR/KIA1EUK6R/mDA5OS7xPWtr6wJAkFfI9xyJxgV59HS7ZZ/ks8c/Z9PLsHJOTiisOTQxgB63CwU6jZcVuD63LPQSq8mADodVUI+dUAQGppb0eTDa0Qad2YbBA0dkL/74/HnxqsxVinLmsQFIJNLCcRvo7RBbi51gFIFwqiEY4th7sBdHjh3GiRPHhe916a3X8I1vPYfD5x7HnVv38PqvXsfVa9fEkoiNK/dNIrxOuxldbW0CBNA09MihSeyfGpURrE5rxPLqlvi0NbcYBMVZWl3H3bn7KvbbygAAIABJREFU4ug+PT2NxdUVfHr1Gu7P3Uebw4pzDx2HUa9Bd0cr6OC54YshGE3LZ66USOyvSfHf3+cRCg5HgNW9Mja9ftybX0WhroTZbhNucEuLCRGqPMmrNnBsLhNd+fz8M65t8cGiDZBMO2hPFJZimxxCkuBjybSoGLluuI9zzChqQrVKphcqxlSRw0dElJy9eg0lBZAoluS5sVkZa0QR3Y58Bp6X5BgS6GFj5Rnow8jICLZ9O/IemYGp+Olf/UX94idXxRX+K1/5gqAttxeWYbZaxCA0l03j8oVPUciXcOLECYyMDaK9qxXpVBzJRBR7NPaq1ZHOZVGt1bC0solIOIVScU9clUmWe/Lxc6IgIGeCRcud2QWsrwXxne9+CycenkYwFsZHH12UcNBHz53CyuKKqPJc7W5RCfK1g5EwRkaHcf/OJuYW18Wyn9C2k4G6JnIC1OjuoqJxDlvrWzj+4DGcO3sCiUQct67fwU9feBuZUh3Ork7M3p0VEqfZbELf4JBUuyQk8kZTTszijggOOzaOriiV5ue0u1oxNDKEdD6H+zOzKKUzMq7zdHZBIWacOaxtbIi/DNPQScLv7u6UBcgq2OZ0CPeHDwwfbnbshJZZUFDZmMtnpROJhIIo00dmt4aOrg488eSTqOztSW4cu30icsFQBI8eGMfvfO3zgubw+8kJI1n+xdffx6/f+xQGQ4u4W9P/hjPzJ558FO3dLvzyl6/jnXc/FMJ5Z2cnirk8LI5W9AwNIxKOSQq5dANaFogWyV3jGIZk6r2aGl1dDIK2Ip7wIxpbgUajwNCRPuz/3H7ZeCP+ANLbflx96yry6QoeODKCjq5WUXM2FGw1WDtNaNI1IRstIr6VRTpexlD3IFKpHMK5JJwdreJ7lEymUEhVkEuVZTNtjHCb5RAiWkg6abNFDV2LQhALqqDSsTSUu4CpxQLVnlF4cRy1sNC3aOnkvgeXxSq/b2xKdIWuIp7Lo1jaxVMPH8ZEXxtK1RqShT0EomksrTYQRfod0felradLEAm9iZ4527h68zZU9RomBrvh7rRJd+bbDiCbKXxWrDfD1enEI186A2dHG3xbEVx5/xpCWzvIJgnVJ5DOZfDoHzwBU6sVs2/chGZXJUrMfLUkHWM6EkFg24t0pYTO4W709HaJ0WUsmoC2Rq5KMyzdXRg5eQzdI0MwW2zIZGhxEYJiL4dEbAdrl25An6ljY3UHBosdYyNjUGrr6H/EjvMvfAz/nSAmv3ESow+fxMb1Jbz3/VegyJJDaUNzCxsNFeLJNHZ2QshlCnB77Pjuf3seapMKK1sZuD2DWL+xgkv//I6gdZF4XNAH8oKkWVGp0NnWAc/gIPxBH4b6uvH8t76N+fuL+OEPfoBENCrrgRsW0ZhENILpkyPoO+bBwrU1lIIqHDl8FLFIFHN3ZxpuzVScKUl01aCpWSUjtkw8Ca1BLyOxRJI2IWzkWuTZoWiBpq+FfA52vVr8mfaaVMiWqmKUW65X0WRWw9HpRk//AO7NziJbzMFob4azW4PWToegBzZ3H6K+AEIbQbg7+mUfMdnNSIQjmPn4OixGk5CpqxW+th3JYBRxX0TGDNZ2M3RGtaCzwZUo3P02fO53npbC4PqvP8XynTUpHCUs3GaTopGIKfcMjtA4SeAX7XJ4YBQ5Fq7x39gEQSKqxGtDKb/DZhWLBBY7bK448iQBnUpvxpvQm4qjRovZID5LXPvkGgmBvVCUcTp9m6i0ZVGWTibloKGq22YxyUGTKxQEUWAoMP3bSAtr1qpQLFeQLpQFbSQiQKSNBP96pSKGqRothS51VHarojjkfeR7Z3HFQ5T8RqI2/DPynoiY0TiS6tMOlwVaHdEK+mhBEJNMNi+oAkeVOi39ETXyRUXaZiCKZDYvxZuZxtRCXIY8N5KFypGhTtswV6bVDNRiCsqGeaCvV0KpOd7jHrfp90v6Bn31aMtBM06CDxytMekjxaB2Q4sQ7K/fuCMo4InpceyfHEcqV8C9VR8WVzflex2MiUomkRK/sBo0SjX2jzNabVJAh6XlBRGM1RR12NtsYu+wubEtn9NmbsHpUycbUUC1JlTqTYL60HaJ13rm7m14PF148NRDwM4aNpYWsZWpY2Z+FRtbGzIdIQeYxYON6BhRVLMBPe1uKRitZh32TQ5IVF1LiwXvvHsRC4trGBzqa2TIFgvS5DDeh2gVUwucbS60tbdL4Z1JJpAKh8UU1NPugMtqQTyRxk6yJKABrzNpRuQ8EWSgiKO2S44aOVg6oVNsRzNY8UVkwkH+NAPXSYynaI0KXPKmyVfk/eMX0TJxiqfRdS4nqm8ZSZPvt1eX5y2R5ojeIO8znojJ2Jr/jopLcv64pijecGrU6GDu4l4NmTpDzxum2Sy4aF9CWk8wGBEaERXrY2Oj6B8ewPrGhux3HDezDlC8/oO/rv/0hVeQzmRw4sGjOPnIaTg9PUgnMvjpv/4E0XAA+ybGMTAwhNXVdXj6ezA2OYiN9SVxeudhTgZ+da8qDtebvi3UakoEg1mszG1ITteJY4fkjS+sLIkDdSSRkLTyP/rj70Ct3cPt23fEUX58fEIWHzlgTSoFhsdGMdA/gB9+/0c4deqkEOJ+8fP3kEiX0D/UI51Eq4veTU6EI0HM3p1Bs0aHY0emMbFvXLKYNlbX8KMfvgSvP4uJg4dk7MFKk10XJaG8wSTTsbJmR8ew1e7uNmysbSISjMPT75Guh6TqsalJMWNdnltFOZURci53FEYOWW3cpAxodTkxvm8/bt2+h+WllYYJJ6MhqnsCaXPjCsciMibL5Wkj4ZIRByviZoZUfybppkQ4E0+gaW8Pv/f7/w6BSBg/+OGP0Op2CneLC/PU6CgOTjQCq5mBR0f+TCaHn735AX708jvyINNHjCgdk9BPHD2Mr379i3jzzXfwr//yYzz86Dl4+nrx0YcfQ9lsxK5szhRDdEpHzDEQORD06mEnwIWs1ZsR3vFBo8yhrdskY14eCK2jNhhdWkQkScCNWrqI2HpQHj4+jDwEmDWl0TZUG0RYqlTfxQpoqmrFOZvqEl/AB51RC3WLhiJKGAxGrM55UUiXBcqmTQiJrM0tDSUonzuVhgfzLqAkt0KHekkJg9YoY8NcjiNayrrLIrse6nSizdyCvs42NDPLam8XiVQeoQjtNKzS1UYC2+h2teDM8QfgdjvF0LQMJeZXvfAGI1jc3MCuoo7uwR707xuGytYFS2s31m7P4uOf/xxRv79htmjQCVLIwoGFMj3oDh6ekAOQuXC7TWpJnfetb2Np/j6cI2a0MNC62Yih7mFEVoK49d4NGUEoVBzDKKGnSq7djDZmbzHGgtmeVSWcOgOW17dwd3YeyhY9Wof6MXT8IM48dQZqXQ2zd64jfGcduswu7s4vw9bihpJrMRzFyHEnJh7swS/+3zcx9uxx9Byewkc/+RB3Xr+Cyf5hsWKh+WJLi14I7UQvOP5hJIhSoUXdVMJjf3AMoFFt2Yi0P4PbL13B1vq28J3og1esMKevgjZGLWnoywRU6zXsH+vDgw89hI2dEG5fvw6DmjyaJELxhPjgsHh84MAoLJN6hH1pjDoPiiprcX6+USiXSui021Cn0s3TKoTtyOK2eAyx8cjmsw0rgr0GGZwjKBZmihpxGyqJrZ8hQmWxW6Egp5hPQ2drxtEnzuLTm7cwPzcHXUszrC4HqtkURqc7UNEAKr1bLBm2V7ag1VjQYjJD06zF/KUbCKzvwOIwCReIjRdJ65lIBtkwM9Jq0Jm1MDpbpBFl4T5xfAoD+/uhMzVj+doCrr12Vd4j6QPsxqkoJDGZVIV8JicNGA9UolscnVA1y0Ovu7NTUCWqBymC6XTZBdGhMXFdpRaKBYsYjjyMzY3MORLeXU4L2lwOOWgayIFeDloiR0SWeGiJVxUNTcVwWCPSdouJyGSjUVGSN6tQClfOaNTJGDAUTaFQqcnexsOpVinDbNAjnysIakbCQCSZlHXMe8TXbKjE6rBZjTIJaXc7BM3KZEsolqpIZrJSLNktzbDRL69UFX8n8nFIcWGhJFwiTZNEDREtYQHmCyfErkChVsokgdUaERCOWmmdwIa6gew0xEt8tmdmlwRRptdSv6dHlKpsmu8vLUs0S7lQENRW3l8mB5fTJkUVr6PBaEKLySTjQ5KoJ4YHxWOQinVDiwmrWwHo9C1IRmMIBPzSjPA9TI6MoEYkWK0TzhmnIWarVXIHdwJ+4dQODfaKcGdwaBSxaBLz9xkHVUMmx3OsJrxlFs/cM20OM44cPoLFG5fx6q9fQ2qXMTP0vmoY0BINJb+UY2jSJTpJDWEFWq9hcrwfU1NDMq69PbOK//mP/yJrjVY3LKa5t54+8xBGx0ewsrKGFVqhQIGnv/glTB16QOwtLrz7Li5fvgzl3h4efnAa4yO92K2roNIRaVQLvYRO98zqZNFDNJFFFG1C6JHFJyKRr4gLgGTcKhvpA8yzpHqRZwxFeHaHvZFKwL+v88xtcAYpbmBBSdCFlBBeH5vDIaN31j3cD3ieMvmlEcSuhcVkhl6rho4cwnodEWZmCteywSPk5WHtY2phvmZObGtoDUM6EQ1oCTqRk76z4xNemeKf//LP6tvegKTcT+wblQeJEQV+b0A2oPHxAeFOzd5flE6CiA5Dnb3eNWxtb2HbG8T8wgo6e9ygPpmu5/sP7seNG3eFqGszWWHRmlEulpAr56FuVsHd5sDpMycb0TYra3KTaWe/seHF5roX7q52tHs6RSGYZoCozyfmnxxfJuIpGPTM9lIKgZZENB5kRCzYUVDFwbBRPszk+Swse3Hj1iq0BrMoPfjAc5HxEKfjK+ezJJOSo+Db3oTFakB3j0sUV0REuCCi8RT8tPtPpuFd34axWY8hT4/cdO4Ljzx6Bs9+/qRsgoQ2OS784P2PJGR3375JpAoVXLl1Fz6vT9SChKwJc2eLBUkbpx0ER1ck9tF+gJU3kSj+98SRIzj60DF88OF5/OSFF+BodaKjqx0OhxWtGi329XVjsK/rNxV2PB6T0eF//9HPUFdqsW9qPzY3NqSAffrxR/HNb30dd27P4Ic/+BF6B3qF8xWORGUT1uhNmJo6KBJY8kOi8aj483DBMVme/54LOJeMoKvbjL16BWtrPuyEojj7lbMwOwD/0hLKqRKaagpxVi6mi4hG8ohEmDuoF/frXLYghTxXkM3ogNVkA9830wPUmiZ0SCipEQPD/fAGAlha2kKt1IS1lc1GQCwXGZFUhs+y5aMnlhLYPzEAd2s71rdCYj/Ag1bMFqs0kitK3qPHaUWHtQVtLqd0cbFUSqwm/o1gT74hCwv+3mxtgsWuxOT0OIw2lxA0lRwDm63ivUIS/92lAByDQ5g8eQwOtwuLc3N47Uf/itDaGvQKHkq72NkJCizvae+S4OtyrQSTRYdUOo9IOo/pzx3F6On94lyt2JX9FHa3A1ZzB/zz23jxv/4DitmcuA27u9uRLDY6L7pTUxTRZ7EKr2BubUWS66nwdPS34/Pf+QLqTbu4/N5FdJjcyEezqDvVUOiboE2rcP/SvHSM3/rzz0GxV0U034TOg6N49x/ewvxH8xgbHBKZ/cLysngUOZw24dLQu4kIF/lx4WBEojee/sMTOPv1I4jntfAuhfDG37yBUrwmTUHfwX7Yhpyw01DYaEY8FMC9968iuRqG220TpZjKZEFzE6BT1DE7d18g99IeHaUz2Dc5CdOQRpRhOzdiCEcathOMiOlhhtluFXHFLj73J8/j7vnb2Lh8H1pDMyLRsPi4mV1WZJM5KUxbdDpJGaAnEDfh7u4uuN2uBh+M9g7VKgwGFY6cPISZuVncXlqAisTkShlNGhUMTSpo96qo21RwjPZK57w1v4Z6VQuryyWil/vv30A+nofRboDBbBBnc5J668U6kv7ob0KLmy06aC0aTJ4+jOkzD6CcL8C36ZUR2r0PbyG4GIJB3RiXkN/X7qbAoiJoPN8zDxmO4okwczzB12aBwKKI5HgWuW12M5p1amQKJRSYCKDR/sZfSFHbQzoeByucfRNDcshzP+P4kHsRkYFIhOuoEUrNa8N9qdVhlcOJaGlDEUYVaA4uuwmxJONXGh5garUCiWQBKY4G6zUpDJsZiSJmpRQY1YTUzpgbWlwID1Pc5HeFI0Y1nqhenTZRJ5dKu4IGCamASi8F/cWUiMRSUqRRiU6newmmpseXVgW7KCo5cckhlS2KWbI8E5/5IVFpR8EBi91QKCJcH4qYOM3gqDVCfg7qDZRDr8fI8LCYWs7cvYf+oUERdVEkRANNrhGXjf57LuEIs7glqrVvalyip8iZi4bD2K2WcPbcGURjGXxy6Qru358Xsv9etYKHHz4r1JGFuTnhhaayeQlo5kSChzmL3Z7+bmnoK8XGCPP8++fFEoO0Dgp5SOmhJ9Xpk6fwhWefFSSXBt20bag11bC4uCgqYz5TtFagAwLRL/6SjF9TCzrb3XBbTehocwqSyrP/X178FRKZnDRZVOYRQGBhRzEbEzQIyAT8OyhkcqLYHJiaRHtHu+TEUuG/OL+EYi6L4wfH8exT59DV1Yl0nqgpxU0GbO+EcOHKTdy+dVeaI55JFptFGjtmKUtos1KF8i7VrhzRkiNNrpVCxFJEPd1ut5iMs3jm77kWOF7n3kG6CT8r7yVrADYv/NnkrhG9EjGEVifOB2xObCazcLWU9T1BZuPFInbrdeH0DvT1weVsldeiVRCbv8tXriCTzsDmsKHFwiahoXaly4Hi7//8P9ZJpG5raxWonbye9TWvdM9Hj09L8XB/YUGqenIFOKbSS1J7gxO0ur7Fabhk5BUqeTz2uSeEvHj56nXhPKkV9GNpQquTrtzsHtSyYXd2dmN+fkm6TFrnE2Zj9bO6sgG9zSQ+QOxE1PUmgb5JbuPFbNY2I7AdkgesSakRJIjBlFTAsCioFEpYXllHa3uruKKf//QuZmbXEI1xQdCXRCkqJG6sjHLobO/8jU/T+voa8ukkzBYGdQ4Jd4DqOcYusGPMZkhEVWGg1wONsgmJWAwHph7A73z7GZgMalRKVZlB8/tCwYBsTFyEN+7NYd3rF1Ie4dGerm7Z0CLxBNZ82+J2PzIyKhvw6toqwoGAQKKnHnoQno52TE3vF37XD37wQ2x4tyUOZ3BqUAwFe3eVOHPmwYZ0mSrIdBZr3iDe/Pg6ElUIGY8zalbpw30e/Ml/+D+EUPs3f/O3SGQy4vov5MJCAV2efhw5/CD2758QNOvTK9cQj8ag1e3iwANE0oy4c30NpSKltjR1K0lBzgX+lT96GmpNHpElLxhra3c5MDOzAf9aEoW8eLk3PJnKZRmDcERLtZHT2opsMiM5W5RBUz3JCBESfwnjU0Lri6SxurjW8GpTq0SoQaTUIvwNOs3vid/XyQePiLHdpWu3JVCbv1hg0ZpibLBPPL502MOjJ48IbLy0soFN75YU6jRkbG9vQ6m0h0AmDthVqFnroqzdnosiH8zByIxNpUrcnbWqJiQzFXh3YtL9jx3bj6knTsA90ClF7Tv/9DL0oRx6ezoQS8SR4+imRQ2lSQeNseFXxy6rxWnByMEx1JU1WeDZeBLJYAQdA304dOpJGaH/85/+NwTurghCxrDuPZ0KzVYzVHV2pXsiy66mchju8Ujhrhtw4sxzp1HKZ/DJzy4iHyzDtxOE2qTDkS8cgb2zBSH62H2wLKjQs398FGubKeid3fj0hY+g8lfR2d4ufBXhqoSDGB0dEWuHcpGHTwLzixviD8Znd3HZh4n9XfjtPz8NtFpxf8aPd//hAvLJGsYfGsXg+JDYLJicTpjsdgSDW0iFg1h//xY2ri1j+OABPPXc17B4+y4+eedNaJUQ37lMGQgnMzj+0IOw7TfBF9vGhX+9guh2QjIsO00m5NIp5MplDJ2cxP5zR/Dm//wlKqkS8uUCWjtbUdc2oaKoCF+qlChil1mbUMgBzw2aDRytC0iGNZstOPfYKTi6zLg+fwtefwDuvi4UK0V41/xiZ0DTyvR2FFq9Gt3HBuHsaYN3eQ25BMeGTjQp1Jh7/7q8B7WO4cR1aWbsHQ7hfuQTabGw4GjO1GqCsc0InUmH/ole9I955EAgQsEx5F65hvVbK0BkD4VsUYoXvmcWEd1dXYK8VEpFdHV3YX1tSxpLHgI8XOT7a3UYNErJ92NRnC7vSV4fxx/kHRFR2lzbQEdbK9rdTiHMc6TGAouJHYyW4n9ZlLLA5oFBg8vu9jYxf6Tvk6y/YgkOBwVSOgTDGQmV5oiRDU6cpsG7xK2ahNsriJFaJWs7S2d3evMRGhGyDV+YxqhaGHQaGfkyG5eFE/ddFmHkODFwmZMIjoO5l0i0fG1XDt7WVocgEGyCzQYdjHqt0API+UxkC8gWyuJF1dvnESSKhy09wtiUsdiifxa5Y6FwQnjHRMLZbJDrxvNnevqgFOSXLl1Gt6dHXNdZ3FCko1LUxDuOvMndak3MWePxhIxY+/v70d/XizZXq3AyaeNw9dptVColxJJJUeU+94XP4+HTJ/DxG68jGkshXymJwbVSo0G93oTpg4ckTJzJBd7tbSzML4n/YzAYgC8Qw9rmBg4degDf+f3vwmKyCL/q1q2bWLh/X7z9zjxyFg6XHfP37+PK5Wvi88gJD2kyHH1RHMD9hLxjnboJ7VY9xsZHcPTIcczcW8CbH3yEHC1+mpvR3tEGfzAMXzAsBT75ygf3T8KoVuLU4QcQDkWxsuNHplgS/7d9UxOiQp2fX5RpkaNFh+NHp4T7RmUjR7c8VS7fWsRPXnkHmWIedqcTVptdfODo6m/Q6eH1bkseMFWhfJZo1kBRBItzUouGhoZx8dIVUf7RMLu/p1sAGX800hBNCZrbJKIRjt7ZIFCIxOxDxrDtVWiPo4DTZpE0EZpe0whZIqmadZiYnEJ7Z7sIAAPBIHaCIakNFpdWpLjlfsJ8UtoMUbHL55PnheK//6c/qnf1tDfQHZsVKrUWVy5flYszMtqH2zdmEIvEhfXP6o1RI1QO0SuDSNfqxoao0VhE7T80gdGxMXxy8bIc3IPD3dAb6BheQMDnB+Mb29xtgvIEAmHM359HXz+rdDVCO3EU2AlZjeibHIK+RYu9SgEWoxG1WpVOfqiU6rh6eQH3F7xSwEyMjEBvbIHfvy15cLSGyCXzyGaK4mB+58YsVla8SGWzYk/AYoQXgdJlWgZQ2WKzWKW7MRpNgqiwGOOmpCP5cpfeVSnEmElYoAMx3Ylb0N3ZIeRJQr4ct373331N4Pyb12814JYmBeKxhGw0hw4dRDiexNsffCw3mFYYwXBYZK4kVVJS3dbZKVJhwr/JFA0qFZicmBQydy4Vx//zZ38q3dOPf/wCFpdXZO4/tH9QbAyyK154nC50Me/KbBEftECEJoka/OKjS3Kv6CfGTXO0txd/+O//ALFkDH/9d/8Dm5tegVcJb7d39eL02ccwMDCIWDiI8+ffRzgWhqG5Bd29eoxPmrC44MPcTEAWJOHm9s5WGd22uvVwdDZyACmFtTpsAvFfu7iCRLQiRHw+hOL/IwZyNSGcUqpPEYGiqQaXyy5dM80hO1ytMkbk8zY3uwqvL/wZAkjPrTLazEaM93bRJkocl7kxMMbn7vK6dEViVsexbq2GLocZfV0MNDXJIj32wD5Mjg7g/Q8/lVk/ZdmxUFRsNyx2J+LlNDSDRjSZ1ECyiq2ZHWzOU+ZtFTSPkDRJsdyM+TncrlboDY0oJl2rAf0PjcHOwzlVwsp7M9iNpGE26WBpM8NzYhSw6QCtDgWa1JZ3hWjMK5LcCSG2EcZeek/Uh6ZhI8aOHoTN2Y6Nj65g5uVPEIlnsEehSUebIIz5bAYtNovwZfZSBXg6XHjk9x5Hz5Ee+NbW4b0VQmIth/mFVUEmaNbYbNRi4EAvxk8PIe4PgL59E6f7EQjVcOXF66hs5TA1OIqeznZ0trugaUJjjMK4IsZl6dTC2eP40ReO4cbdeXEKf+rcaXQf0MMwrsTle/O49YEX6roJgY00ivE8zDYz+vYPYvTwqJDnq4oqNu7MwvfxElpNHfCMjotkTFGpwO/bwp3ZOWj0BkxOTKFSzsLzeDeCqRBuvbGEzE5G0GWJCWO+2O4eRs9Oolgp49qrV4THOHRgSMi8fMY9I53Q1nXYWQnS5VfGPEST2Z1Khh4NQdVNGB4bxjd+94vYKYVwb2ddCPSKJrVstjWG8marSMZSyAQpzNDBMdSK9v5O6eLJcxwcGEAyUcLip7PYWfJL80iJP0FXJsIwzJlTglQyLV22sdXU4BrmaI1QRfe4C4MHe4UbqLda0dnfLY3lvXdv4v57MzDqW8QYkYMT7qMMgSY/ivd/dXUNXV1Etklm50FPvysWmJzoaqVRi+dKiJIQr1SIpQPFOBz3MHRc+Dl7jKNRyqEpMVQU9jY1Yccf+A1/iU89h640UWX0EwtDu90Ic4sOqUwJSXq1KYEuV7v8vHA8iqpCKWuVcTZ8hgxsWNR08a7KKJM/kQejoHHViriXs1hk8cMilVsGBUSU+/Oec+QjkSdUHu7WGmOwPeZm7kmuHfe6ZCImdjLkuPFXvliS61ohikaUzNUqr8HDmp+VhRmfBmWTWorKnWAEwVCiYQfAHEsaNWtUeObZp8X4mugQD1geuLTc4L4w0NsNW0uDK0TeTqmyJwa7FnOL2CS1d3YIlWBlZQWbG165J2yoOWo69/AZ/M63nsfG2hLC234BK1gos4CgqfSx46doN4mXX/6FRGYRSWThQsUkA6hX1jfx0NnT+OZvfxNL9xcxf39WCsObN27g7uw9QfafeuIJnD53Cm0dLJSNQgf5p3/6X7j86eWG/cVnpp5EjQa73fjmVz8Pz8CwqAz/+n98D8OjIxKjtby6KmKybWbksshheLjZJA2LUavB02dOCUBw894crs7cFXCGNhR9vb3SIPi2/bj0yWVUyzk8fO6ty3XLAAAgAElEQVQUsqkMxga7MdDTidUNL7ZiOVy/c7+hUDbbGDopk6Am5nzaLHDbrYiGAqIg3QpGpXBmnfGd7/6uuLD/4pVX4Xa5pFg6Nn0QS5ubCDFKiX6U5aLkC/M9s+Al6ML7RbSxwDxlNQUzTGQAsumkoFwck9NFvq+vTxqn+eUllGps8HdhczB2iNYOVeF88t9zhElvukwm/RnXD1D8+K/+os4uxdPfB5PVJj5YZM9z4X18/iNsrXlhdTDTUC/EbUpAWYBw/ky6//3FZUErJib7cfLcIZR2dyUSgjN3u9sAvZ4kVS3KNKZMVjA5vl+q4b/92+8hlUji7MMnpbDgSI9z6D1lHQOjQ7BajYjHdrC9tSZxEbVKM3720mV8eP62jGEIX1P6TNkxx2mV3RJKuxV09Lajb7AP83OLuH97DhqFElqlRjohQnw8XOvYFeNNuu7Sm0evtyAQCGF1bU2KAW5YRNc2N9cltJLkRqezVWDEbrdDNqOLV27DYTPjj//w9zEy4MHFi5fx0fkLUsx1dLSJkIDEbFbO12/ehkKplUTze7P3pTPjzW1A4Gr09PUJz2BtbU26IaotGZuySYM7vR7f+/7foVLbxff+/h8FOuX3Ojudkpt29/oMfAsbeOKhs5jaN9qQDOv1eP/iJdxYXhMZMZ366cTd1+bGH/7770ri+09//rOG3LvZiGaTFUazFbl0SUapPv8K0pmwmJGmUgl4+nUwtShw5cIaAjsp2eB7enpht2phcaigb6GRZEEKy7YOpxwwfn8UsXBOvoiLdw9YpRvbXoshly2JMrWpxnm6Cp7edpGBRyNJCYidnt4vf89Rz/z8CjTaFsyvrMJsNIkU2mVp+Q3UC3rqVPew4QvjzhLvHwsCCNTc32aHgwHB2YwQ8Q9OTaKruwcfffIpzM0aDPZ3CceJ8nCj1YZALgndqAkqgwqltQxym3S8plzXJveK4w4S8tl4j4+NoL+vW8bj77x/HrlSFnprC3ZrdAafQt+h/QiuRXDvjStIBRPo7m6VwjiRz0Hl1GHo4JB4w+TTWaR9UWwvBBDZjGNqagK7hl0UjBk89LkT6Bsdx/zbF1G8H4DR6cL83VWB07PJBJpdTgwf3I/Fy7cQS4Xwnb/439Az7MHFNy4gMLODYrqKpfUtrG5sC8+Qxnl8fpxuJ9pGbHD0qHHm6YPYUwMXX5pHfJaeZzlYDAYcO7AfdpMBw4P9ss65nlmV0BtLpagjEk8hTOFCLC6jCrezFcPDHjTZcpiPLuGTT1exl9LAqGpHKBxEuZQDmjTYxR4OnhtH36E+aM1qhFZ8WHhrDtVsHV/88m8Jkv76a29gy+cXY2NC8XZbM57/L88hVk5g5q1FFBON0bTVbRPkdHNhDR3DHag11bF0Zxl9ox4ptO9fmZeYsIHxXqS9uUYeJPeabB4Zjg4ZrGzQo1mjRndfJ6YPT8O/vQnHZBesox5BJXivA74t5FNJiTSiT0/IG5YRg6PLDmtnKxKRBFSKPeybnEA4FMfNj+/AO0NrDo5latJgEemm2o8oDA1JiYLSt0+hbngB5dM0B81DZ1JLVNPw4XF4hgcwMTUp72Phwj3MvXtdMhfpku5yu0WxSgrC2tqmPBMup1P4Q/RkYqwJPYJ82ztSiFCWHksVJJuU3TkbWAY+ryytSli6w2kV02LSGuj5RRSGCk3yt2hmzX2Mr1vI5qWQIeKsVauEqG53mIWflGHGbaGAluZmCXAn/YBihMJuBZF/Ozf09EJTCFdO8ZlfHt3iSZTntWERxB7GJFFEdWTpl1XjyJPkY+YxNrh1pAxQyk/7CU4KWCSwMOPIiM8ozzStmm7/zY1waxYt4nVEY2TGd2mk+LBbbaIcI9JO8QVHUuSScTy97YuIwpqHJxFQTmLOnDqFyclJLCwsYHl5WQ5h+iGOjw3L+05EosIfIzLPvYGxdPumpsRodnPLK2pEhhpzOsLg6GgygbOnH8LXv/oF+LY2hb7CcTRFTTTM7u7pw/DwKGZu3MOvXnsVXr8Pff196PH0SCHNMV5bWztGRsekaP35iy+hXMrjq899FbOzs7hzZ+azQPCqIE9EHQ8+MI3nv/ENARhe+MkLuPDRJ8LvI4JNRJH/5qHDBzC9b0xGpz//1esyOn/8sXMSxebf2YF/JyhUCl8oLGNSpgVQaU3rp163C1aDQQp5josTqbhwTBlxNzU5JT8/lUlLo3r10hURQRw5OIHRfg8cDjN8OyGUqzWoCaJEE9j0hrC25pcz4uC+MVSLeXjX1wUN3dgJSkD49KGDeOyxR/HWm+/iwsVPMdTfj1MPHoPdYsEaA7BpZ7RbFboJY3xILWoErdP8l75rKuwWK6hksqhXmYDCrEua1raJSz9BoJXFVVmzLXYrXJ3tononxYRJNESTOcpl88AxMn88G6uGH2QTFP/rr/68ToLXyPiEEPMIp3p9Xty8dhPRcFy8g/iwkXdEozgqVlikTBDyM7fIRWfn42i1CvnTHwwIWY9ySS5Es0ULi61FHh6TzoqjRx/EpQuXcO3aDRw+Mg2H04JKvYgO4UUx4qCKlhazcAxC4S1R4oVDu/j043UsLGyLdJkdEyXLnJn3D/QjHE1gbnZeLBL6B3oxffQA2rrcMOua0dXmktHK+vYGyrU9REMJ+H070Bl0qFeb0KzWiJeNyGvDCQQjcXR2dQkZbtvnlU7GYbGKTYTTqEd/d7tU0Cq1TsJCGSLJkE1mvzGeiL4bzzz9JDo7XNja9OLjjy9CoVYjlExLVqHI+Y0GgaOZ01euK2RsSMO5HT99qixwOuiJVYF3Yx1f/8Kz+M9/+Rf45OJF/PVf/w3UKq0oQhUqhTisE0nZWl7D1MAE+nt6pdO7PXMLV27cRPfgEFzuNpl3k+NDmepvP/9bcHe4cPHTa0jmylDqmlEqVDBz5zZi8ahI6t0dJvj9PszcnkP/oB3j+9yYvxlCPFyBsrkZ+w9PIxoKIRP3ob3LLGaF5FDwQKbnFdEeFowaPcmGLKCNcDta4F2OYcdXaISJ12pSsNpsJulWkpEkmmpNGOwdlC704KFxBLwB5DPMRyvLSDuXTMNhNmJweFDkvBsrq4gzLNfIjTGD8HZcCjQtA3FrVagVe4KSMe+RWVpEyP7pp79Cta7A6SOTwougvLx/cADtXR3w5kJI1RoxNonVBAqVXVE1McON+YhEUcVQ1mETyJ+jhmgyKZ/X0s64hTLqmTImj47DMtUHe28PPvrF+7j52iXotY2cPibUP/s7j0OhVYpv1PbcMvKxPOaWttE20IauMTf8QT/c3U4cffi4ZCNuzy/B0mJANVJCJb4nyrYWJ5E0E8Lz64hlvfjyn3wdep0Fr//oTWzNb0G924iM4tjfZGthqBy2k2HUVXuw2ExiOTI22YcDJ0Zx49Ob8H6aRnwng0IhKw7/NOXraW/D46eOY3J8GEo1oFXrUC4XBZkIx6kyrgvpf2FxCe62NnGwLpazKFXK8IYCMBqMUKuNCMZiMBmU8MVyCCRyyOZj6D/Wh4On9qEJFSzRhNhbRE9HH/bvP4CbM7NY8G5CpePIpI4u8kfPDmPPosK1X15GMVqUNUkKAz12mkxaqK0aZKNJcTsnIhNaDWNreRvuXqdYfyCtFr7n1rZX4mPY8XZ0dkh+mdVpxmNfegI3b9zBzvYOug50wJ8PweXyQFlXIhqKILQTEN82m9ssttCJSFoKmI4Rj6BK+UwCX/niV+Db9uGNX7+D0FwUKFLh1FDv8XPwi00lx1bkWgWCIRkHU01GDitpElQJ6KwqjJ4dQ9uQB6OTk3C43WLmeuf9a9i4eA/K6i7swkNVi2dQKpOFxW5rcD9Rh9vagr6ebsyvbIkPn8FoQGWPhQYTFMjFaXhnMW2BYz8iJDxU2EjSzofZrET+KZtnnAmbL/oOkQrCw45EaBbEUrBQJsbWVcLZVcL7od8VizQiQWygOW5idddsNMm10Gnol9ewkKFFBFEelUorxRqRHBaC1haD8MqIYpFYTHsK8mQ4hGQzy/2FByQJxyQ7i28VVch7NSl4iObotUro1GoZS5LTRQscLvpak0KI1LRdoPs3xTqiVCQpnmprjUYc8je8AdmrWEzxPhLh5Pjv5ImHpPlmnu/a6qqgTocOPyBBzkT/OGgcGuiB2+XA0uq2hGlr9RopIp2tbcKR4z7Fwof72oGD+2BqbpK8yKXFeVidrZg6cBTt7Z1STF779CreeOst4RWTh0xhwbmHz2F0ZFTeFw1TWdRSVEb1+be//byEX79//mP57O0dHTKyTKWSYnvEAm14aAhf/upXhbbDGLpPr15FYCcgETgk/c/cvi02SMl0Ssw3bVazFEYWo0HCtAl2cA/nuZVIpSXjl8Vos7EFyQTHbUpM759El9vduD9UTDqtYsxMcYW7zSWxb3du3xZPuGAgKJQBj9smCs+ujnasbPuQpI+lwYTrNxYkYaSrwwUnx+NMkagUkC7kRdVN2w8aj7716hvw+XywkqbQohcxXTQaEepSoVTFzMqKjGoJhvCsZeOlVKilGKfqMBYMia+hBJ+rGQFVkvtIBDmWSGHm/pykVNCBoFDMSfEY2AkilyZSrJY0BNZQFPGwFmBBzzWluP32z+scGdKokRskM9pW1+kOywDVEjy9A7KRcFOgkeP29rbM34loHHtoGoMD3VKR0tjy3Xc/FMsFd0crhoYHyO6DWsMJDqNBdvHkU48hFk9hdmZWCPP0mkqmo+jooweJTsYBVCdFUiS8hmCztmNzM4sL5+9ixx8TeJgHDs1AWeDsHx/GE4+cFuPIDa8fH1y+g2AsKUVeZ6sNI/29MmMORMNI5zNSgVL7pm5Wi8Hh2uwWnHSCbbNL13mVjr3JPKYPHBTT0FBgR6KCuto7UC0WoFU2odfTLZyIvoFezM3O4uInl9Dqdkt1zVk9uQeEo0m25piV/KF795dkpMV5OEn/fOD5oNtZaFXrYnlAMh5HXVzwRA6puiAJ7xtf/CIOPXQEd2bu4Xvf/0cxGeUYLBaLoNYEdHk6sbgwJxYBuqZmFHIFgbOpuqJHGD26dJQG1+vQqVR44tGTMBl0uHR9BjOzi2LUly8VpQPt6ORDE8D6uhelShYnTkxhaKgTXp9foHaLTQ+jhYZtWQS3Q6gWm4SYy5Buwu5UeVIRaDDS/d4MDa2zoEAqlkNkK4tyTgFNsx4x+oqoAaOl0UESxuXI16BqRilXxvDQAJ7/1pcR9O5g7tZ96Qo6W13SSWdL5Ai0gEHovlgE448dR+toD9KhJDYuLENdaxK1UY0BrLE4hvr6MDbQhe7eDun6V5bWZEPm+IHmibFUBha7Q9R0jB3pdNuRThdw696c5Kwx5oleY1T+mW0WMSwM+ANiiMqinCSmsZF+EZHcuXtXYn6aNE1oGenAsWcfwdbqFt77wa9RjOckw0+iRVRNSCezGOvpgafDgVAujrShjs7hLhTTFSHPH3l4GhojhSMubK5voFqqYmr4OHLJEjbmV7C9uAGXRoOJw914+DvP0PkF3//P35Mxlt6hRyW7i1wxj56BThw4MoF4MYsFL/3J9qCr65Bd24WJwbh6DXaLuwhtR5FNpKHVKhCKhEUpxs2yp90plhXTI4PinxVLJGUsvMsDq7YnjYhCqUYgFBF0kCq0McZfVZiE0EAn2IhtbPoRzObR4umQIF11sxKFSgqlahxqrRopfxaFjTyOHz+FHD2IalUJ/uV4VK/YQ8ehDjS5dbj54mXspvdE6Urn/WpTFc7BTjnIStmccHuiq1E49A4ZD+6p69JY1csQsjmTHogAWK1WeNc2oNYp8cgXH8P1Gzfx6cdXpOhoMjahsMdDvTHW28tURHiwp1PA0c+1Sa8qCL/H2emC1tiCdCKKb3/td5FNFfDyKy/DN+dHNpSTZ7uRfcb/0llaJYbHVFQSXSdpX63TQEPPLFqQMBC5aQ/WCRfaBjuEvN7u6hLOnrbZgLuvfoLlSzdlPMExIVEejsVYKGmZ1mBqwXBvJxKpjBgX82C0tDQ3CiEqFsmrqhJp4vikJqR2dvXk4NLygf+ehHfuh/S/4pRAq9HJ3kRvIRq+knBON2+qrTgC5+iN9AMWN/SRYgHIn8vPzIaZdi78eVWwSVZgeMCDtbUtxGMpUXFRmU3+Ly0YJFC6WEKxWpGix25tjMY5euTYTz4rbVyaaTXCXMGiuNxzxMnmlP9PNTGbuJbPFIdUrRHpIyeSo+JimchGo/Al0suRI9ezcMG0jN/RIJnMILATBWNTyL9iU8HP10evJ7sd/Z5eEQnQMFtCh5mdq9Oi1+ORYicZC0tx09bZhXxpV/ZVrhXyS8kJ6urswgMH9zdoGCxgicJV83C63Dh87AwCgRheefnncgZlSwX5zJ0dHejzMJJuAIvLi1IQky6ysrwohezB6YM4dvQoNtfX8MqvfolAJC5NEekxI8ODosQkP5f0DFIznnnmaRw7cULWrXfLK/m+fX09Ujif/+BDmVBQ6EJz7wQRqHod3e2teOapJxr8V/qJMc1Cp5PnJ5bKYpVJLfkCjhw5BG2TCiGiU0UmixRE3MSfMTY2JmNnUn6I6rN+YJHb7rSj3axvhD8bWuDd9gmCtBOJYWkrgkA4iQ63G4+eOSENgC8QkCaF6OiDR49JY/De62+LgSr5aTQNpWKc0TpDQ/1wOFqRLldx537D99BsMkvwM0UGBEt4P4nesuCnUIPPkaQdoI7jR44IHWluaVG4c1z/NrsFkWBEDGp5zYj6kntJYQeFYEzA4DWnN5zizrs/rxOapfycocMXPrkkGUU6tQ59vf0S1EionRg6PZZYjTO4MZ3KiRpkeKwXiWQKb7/zPrZ9AYEfpx+YFssFds2E7nKZFB7//Bm42lvx/X/4sTihk9yZTCTQN9iD1m6H8Ec44lHr1Vha9SEWzSIUSmNjPSAVJnMBHWYL2pytEnHjcpjwf/2HP5AN8N7deZGHboVTmF1aRrmQw+fOPoShgT7Mzs0jGovi3p17OPTgITz2hcexHt7C/ZUl5OIZ6CpNiPljkt6ezVckloYbGDuOod5eGYl4NzeEu3Xs+GH4vT54vT5J5XY4LMJRIHTPTEUSFyXEUqVsjFRyOYkvYCfCwqev1yOSa0b5DI+NSZHBWT5djRsuxeQLqMTuwe2iQEABT3sHPD0e6I16vP/hh9j2+6Wo4yKjTLut3S3OwJwHp+IZCaml2ogbhMnC4qlHEDJeX4vRinOnptHT48ALL/4Sv/jlW+jxeNDb1499k31iA/H3f/f/obybxcS+AXzuc2extbGNjv5WlKt0zveJlUSnpwO5dBn+jSS0KqMU5JF4DJ5hqjCsCCwFUc2UoTFqUCPPIldFKJJBk1ormzejJ2wdFvGNCfpIJjegtqdEMV0QXx6ny4bJ0XFYdCbcvHhDOmUzRxdajRww5APslqvIqupI2dWo0d0hWYY6A/jX1kW9w8y3ZiU3/jI0yjoOHzkAdxujS1TI5UuIxXNYWt0QT7ci88lKFfR6euFwmOT6siimtQQViPNz88JL4ciHIwZ6e4nbdiQJT5sTUxOTcjDM0b6kqUmK+n2ffwiQMHRg8fwMlm9wxE5/FxWy6bysH0OLGsfPTgJOHYxtbjQ3GbA6t4D+qX60uEwy2qLJ69r8AtxtHlSKKizfWUUinISttRlHDw/ht7/7HHZrWvz6jTfg21hDT7cHTz78HJa3VvHxjTdQLGTFx4kKT24EHBPVyjXU0k3Y2fTBvxREOVWFu7VN1EYcXXiGBtFisqCQyQpHsXfAAxXlzZVdtLe6sLKyKNeXeWNUzN64fVdGAe2tjIQpS6fY2dYmBFsiBzzkmMfGA09N5+16TSxWtsMBDB3zwDXkxm5hD8GrfnQ6PTh25jTWllYxe+eeqJmGhrthGbbD2G/G1Z9eRSKUlgLA1W5D/4hHXruiqMJg0kGv0mC4dRg7WyHMLayIXJ0jOXWNKLRGJOVEhxbuL8JsN+MLv/tlfHLlMmZuz6KnzyOZp8yAE0vc2p7Et9SyZTSVazBaLCioylBZlaIOprN2XQnhyaXiCXz7uW9DoVDjxZ+9gK0FL6LLsd8UWkQ96XJOCgaJ3TyMuCHzkLLbTdCTA0fvqFoddaMaCrcWHYMdUnjtzG7DanGhb6Af63fmUcsWRM3FERcRbI7F+YsCG95Dt8Mq0V0siO00+JRcT6VwSogwc8TGIogIKwsNIrMcU0lcD60PqMxsUkg0C/+OCD6vA9cOCyYiNvQ64nSBCB0V39y7aCzM4oveUByfseEkx4ojG3Jk2cj09rTL99yeWRZ+FUerRHmJLpH3SfSa5PsUvf0sZmnwGGUiHC/xuSvLZ6ZYh+cQ1yXXGKcbfB+SvsBMWQ1RL3pyKaSwpIyf0Wc0txZrEYZOK5vk9Um1oA8Ziz6+NsnuFEFxjZLYTx840mV4vSUbMZ0R4nV3T5cUljy3SCnge2AaxMb6pkSSffOb30SQ6SVz95HOpCWgm2Km7Z0YzCYTPF0dotgTbp1GK+Pa8clJoVB8cuETadSJYOXzWdjtDpw6eRJOpxMfffQxrt+4IU3YkaNHBGXnmeF02HHt6lVsbqwIAriwvAb/TqgRxqxSSbQb7xHPGqG4dHbgiWeeln3p5Rdelr31mS9+HpubG4JG0vqEZy+FXWKGHQoKR3locEDGf4vzi9jx+8RCgq4FNAumeWxbVxcS8bTw/yg6EoVpvdbw3NI146Fjx/Ha2+8gky+I4pPCjHp9F+PDAzColTh+9Khck3QihqjfKxMDKlOv3plFPFfGI+cekWL1/fMXZAQ/PTWO44cP46033hb7HypVmZ18+NghAYw4Pp2YHIPD5YbeaIGuxYjzFy7g2vXrePrznxfv0LffeUeaLz4zfOZZ3NN0l2csOQwDnj5MjU2gsluBN7AjCCrrAgpCWLR6PN1y/5jTue31CeeXaFiGewkLrwsv/7BOngyjcBLpnIxjKDPn/9++fU86DzLxOe6izxUJbex0WVC4HHYw5mc74MfM7BwS6aQsDvKNGBBMZ/VMMo7vfPfreOrZs3j1lTdw7+6azMsL6WwjsLJUQSibRqG2K+qArQ2/xFVwAewEdyQvqREEXYSZdvqo4+jhKZw6eQztba144Se/wGtvfwSz1Qmrw4GODjcOTe8DalX85CcvYnhkGN2eLulGzj7xMO4t3cPVmeuwtztlc0SmCGW5Dre7C55umrDZ8Nrr76NYLmJqZEQyn2gv8a1vfVMUaq+88qqgNHS7p8EpF9bS8poEEPPAlzBLdlDlsoRFS0FUraKnt7dhTqpgxp5DHhQS5huS6jpcbS6o1fRxh2T6WSxWDA8MYmWZJpl7UKmVDXi/VhPOSzabEZSKSemdna3iVh8MRhEOJORnc0FN7Z+WUFJ2sRwh9HcP4tmnT0Gr28O//OuLuHlnSf7+3NlpPPrYYWxub2F++RN0dlEgYEW5zJHAHlLZuMS3sMPs6CEJtwmZeBGBLdoM5KUgcHVZoG3h9JDKzzK0TWoUslVkEkWBv3lR9CZKrdVIJTLYU9agNKhFEFAuVMUGoVraE4K4022HUdcCj7sHra1uvPLSq/Bu7aDNYUaP04Yjh6fR1dODPPOtymlsbG8jG8uI2q+SLcFjd8HT3i4HOmMRljd9UNf38PyXH8fgUA+u37yHm3dmBRZva+9AvlSFwWxBIpGSHEkisITF2cnShZobGWMp6go6QUfhXfcKd6enz4mRiV5k6jVkyiUodEqBwfk5NCYjAsmYxBNlgzEUvVmgSYt4PCPIsKpFjcNPPwhTJ3mGRvmcmWQM9aYy2jwkNev/f57eA8zRszwXvtXLqEszmqLpvc/O9uL1rjs2xRgDDnCSQ0KAQMpJ4z+p1184JCThnISEhBAC/IGTH4dmbGMbl921vd4yZXfK7k5vmhlJI2nUe/2v+5HJcnHBZc9qJH3f977Pe1ex3V+/8qY4y7oGx9A/dERCcSuVLMxWJbTKIhQlJfZ8QWbjA0UFLow9grPdp/DWnWv49+e+jkK1gM72bhhNRuRLGaQyCcmLUmuVgmjs39nF/kwALdZWcaARCWGyMVGfxcVF3H/ffXJS/MGPfyQ6RbupVrLOxUWrZgBmDhvbOyI8bnDaBU3d8QVgYE2MNCIw0bnWLco/RC6IdvC71xnrYHIbENelRVOXWmEKsxGPP/lB2OwuvPziz1DIJtHodiChTMA8aMPdn68hF81THyvOVbvRKLU31h4b3K12tLiacXAviqtXbkJfZ4PLaYOJNEAhhuWtADZ9QUQTcfSfPYZf/sKnkK1kkMllxXnMrMB0OoGNjVWEfAcI7PoQ9h8gQZownINVY0JOVUFGy0OEWgaWcrWE5o5WQZJPHDkhAwX1OwfeIILLh5KiLvQVCUtJrVZKuDO/e1JS3EQYQ0CaghZqDlpKlxFlixIOjx3ulgb4F3fhv70na6DWoBXXn6epWcTUbLEgpcG/53bXiyuWp3AiSS67XXL4cnRaSe4RhfMVeV6JQIiJosLASp1QaqTAWPRLpx7XFhXLqktlsfATjuP6xIGAtCeHKQ5SdAhz4yaVx95bHmy40XFz5wmTg0I0WXMiEqlwcEAtVbAfiIhRQKdTw2G3CNUYOAgL4kqanugPNbs8eB5GE7Keci0iyszMQLq5ZMiTKpWqxDJw7GJzA2Ueeg17R0n7qwQxocPRUe+U9ZN0IOlIAgHiZizU8qv4OzlUMWyYQxb1mRwoyPRI0CuHMub0UVuqVUkMDYe05rYW0awRtSJ9xpDtixcfEGfgm5cuiRGMOU888OWLWRyEaOSoIVTn77tfogFu3Z6TAxzF2Rz0BgYH0CVdiiboNDrEo3FxZXOgpTaM8RLUTfb394tDOBDwY+7WDHy+XbS3tUKrpzZ4BnuBgFxjagpZb8akfoaZ8v1yGBs5Mo5f/fSv1eqY1BocBoNYX10V2m1ldUWuZ39PF3o62gUYYKMJURpSY9NTM4KQcZHNNJoAACAASURBVMCjJplmMofTKc/6lbduIMcy6wpq1U5Ggxx4qA1saWzCG2+/Le+LOY08mJElS8SjQl93tLbiqSffJ4ac+GEA5VwaOo0SjQ31WN3wIqfiNSnj6tXrEhHR6HTKPLK8ugGfzycO9OamRqnYm5ufk2DVRx55UDo2d31BXHzoEenSvHT5Ch559FG88OILuMWfo8GP9zRz2NhRyp5iPjcqoqU5NNe7MTowKPl/h/E4/AG/1EflMzlBQ1lPx/xJ7h3UzpEloWs/mYxD8cOvfbnKF4+FoqJhIPdodllQKFSkRHRz2yuIDRcIniwYkd9S7xaRod1slL6qHB/GQh5Gixl7e3uC0JAzJgJx9OgIRkZ7EIkFcZiKCSVwd5q2/4Cc6tb3vECdBp1dPdjd9gmtws0/GDyQZNj3P/Go6KWmbsyKBfTEsQmcPDaBZ7//A9y7tyIx+3RMMtzN2dAEd2MD7DYTbk7NYmtzA089/UFB0khpMt15P+CFSgfo69gTpsLJ4xOi6TCozBJvcJhMYW56DdH1A/S1t2HPtydIAAV0X/37r9eKtTs75Mam04iSdl8wjFQmL/+fDyp1BFyYSDVxkufpobWtTfRZpAn3mTVCq3SpKg4XlkoT/jwy0o8nHruIy1dvIBIvSKXH8vKymBPsbHjv70MiFkc0Tu1cnVxMd4MLYxODcjJlSOrdO6vo6+nBww9dRJ1Bi1wiLp2THMIY/0BYtau7A6++9iqmpu9g4ugAHnlsApl8EtHMAfTmgoQJ5rO1Gg8mNvN9U5/CbCv/fhi7mwFU86ziqcDWZJN4j1y2ZsNmOTf58qA/ir3tKGLx2qBltxjQ2NQgA1qloJYA2JyCFEER8XBSiodziQoyyRRaOxuRCKdQ76jHh3/pQ+Ko+uY/fxed3S3oHumCIluEoUIhsxXhZByHxSQ29rxywyspOk5XUckDVbVSFtQ8j+6VMo52tOGRCydhsZtr3Lxai3duzqKi0mFtc1sSoK1WqwgcicLQaEF3joPXsVgUBGdvfw/RSgpDJ/sxMNGBsrqKAp1j+aII8XmiV1fVqBaq0q+ZjEegqJbQVLQinShj5s4qbH31OPfec1CRyuZiY1BBqalCW8dOQK30T5pNdixO38birVsYm5wQTQY74Pb3l+Xnc+msRF7YbU3IpSpIRbOI+BP4s//jf8Bis+DZ738Xd+/MQJFX4DAQkbgDDv0UOrML0uGxoFguCJqrOACykYw4juubmmV44hDBPKfmxibMzc8jz3BJLpgalSxcNqtVKDDqZHgSZAwFY1hYRL25u49cOoVeTzOG+vtgNNYqpyjcpsuWGwo1SdR41jnNWPNvoVosw2lwIRZNo39wCB/92C9J/9r01TelCHfeew8tJ5twuHSI+HYWCjXkWVOVmdVlxcjpHoweG8Tm/B6uvT4jgwSFzharHZFwRJ4VIjU5fRknn34PHvno+xENBXHr+jURuLPolqYd6jyZm8VDQSx+iFwxL+6syIYfpXAO4HWNR1DRlKDQKkXv4mpyic0+F8/IfWA2WxELx7C34EclV4KF5eccAxgInMsik8vJpkYii4cws8kAI0spwagOFdQOIyp1CuidOnh6PSglCjic84vonppDoiFN9S5x29LtRH0o0SiiI6TAiCKTeeDmU2RWEh1WdUbZtDkU8QDIe5yUF4XlFiv7CrUijjcbWGGlFcqJ6BGpST4LRHPo8KT7m4MLBxjeC4yz4BpGWp/xHxziiAhzvST6tbmxLigvn8WaNkkngxZfl5+Fmz6pVeqVamsnpezMR6d7myYbhmGXxUDE5Hmi30SuGKvAQZsHOyKFHKpIS0khNGt1jDysk9ChpKHWK2tnvUu5JJlTUgCvUgtN+gujCNfsZCqLdDovXXbSYcsBlGHLrHl5d7DjIEuaie+DGub2zg6MjY+ho62dngfEk3Fxli7fW8bi/ILooDiYmgw6nDg6Dg1bQ0IRrK/v1xgQ5m81NgqS0urxYGxsTNx871y9ijqtHia2cMRi6OxoFJqTBeqnzpxF30A/XnjhBcxMT0sRuMtpkudQoaDkoFmy9rh3ZJnCz6iMRFpc20TV+b3z35G2//xv/hbOXzwvpfN/95W/k85eGgBYhj002C/0IH+e1Vmij1MohNVZX1/DsaNHJTCX7NTs7CwaGuqlPaZOgroVOAjUcu/2wxGsbe/iiUcfE1rvzTffqjEHWi3MViJaFRi1amkCyKUzaG9tkRBU/m86FoJeqUClQIe8CVqTAyarQw4qjGQginVr4S7evHETrZ4WQV/52Vx2MwZ7OsRwRWRq1x/G/OI9jB+ZxBNEsupd0mP7D3//9yJn4N0nmWKlElqo03Y45HkRpDSXkwM3Ua1oIia1gxKKXCxKOwO1kpl0FpFoRFA2ahyJ8mVSadGMKd5+6dkqnXDrayvQq7Xo6+yCVqWq2W6lVy8n6cNcJLgQdbY2Q5nPwKBWwWYx1QK5CmURrYWSSRHEt3TQcaeWBZbc515gHwVlFg5a5NNpPPvN13HrxhqTmDB+sh/Hzo1IKW4DhySHCyF/HLFQHBYWV1cIqdONkpXFbHR0UNCZl3/2Mm7fmoPJaJYhkD18ULOV3SSoVjqRkKC11pZGXL7yNhbuLEp20fGToxgZ7UJ9kwPuNpe4U7hZAFoc7KXx1uVbWF/YxMeffB8mj45INdH6xjZee/3Nmr7CzendicG+LhFE8uG/8s4N/OTlN+RGJXzMcDe3u0F6qziosKqhrb1DUpbnbs8L9P4LyzyhR+o1Th8ZwX/73K/B2eDAq1fewQ9/8op0W3Gq9rQ0SRAsERcm2/Lkarda/vNU53LbhJJjlQHDWtva2oTqtJqMsNqtUgewvbclzqbHHnwPTp4+hRdeeA7enW0cPd0Hvb0Ci8MgGiyVpopwMIJYjCaEIIx1ZllQq0ol/D72W8YkJK5SVsDJHCCHSSoG6gx0Upmg581/kMTcrTU5mUYjFE/n4emsl5iDahpIhXII0BpNGqOsQjFflkR+i8EoNUwt1MxBhem5FYwfHYC9wYrtYADtoz3i8vLPbyI6vyF1I0Ry5leWUd/ZiLbONunf2l3exObyNqIRpiTX9BuVqhIWrRIXjgzj/Lmj8nO3727ixVevCLSrVVbhspllYSV9xI2kDA0s9W6srW1Lyn/XeA9GHxxH+0QHitUyouFDxFjrwf46Qx1iB3GkQ2lUVGW0nxuEyW6VZ4dp+an1KFQZHbovjmLw/Li4QBmWZ7JraJysLf4qpThfWF/l3z2An3UfdXq0N7QgsuVHJBnCycePo6ndg9U72wjsHaKQqqCa5klbg4YmCx573wdExF8sJZE5jOI7f/0fuDu/LvoLnpQJ2XEx5JBVZ9TJYhH2h2TzJoTODY0ZdRS/FmXgKiLNGpV4CmYDwzCZgJ0QrQjt5dwoKNqlO5eoAJ1uzGJiFIpJVUWHpwUeT7P0LxKu571OBFfs8L1d2NzzYnl9HWYj6be4bIaknU6cOAZPmwdh3z6W7ixhP3qAxnEnAnsBRDaol9ShsakRfoYZ2+yYmByBQl3F4i1uEmpZxFlaS2fx8voOGDH+wEcfxIc+9zFYtRa88h8v4OoLr8Gl4+leLTpE5rwRSRw/yeDVBLxhr4S7Wpus0Jj1YtbI+uJIxrKCbis1rKXRQKVVwtFcj1ycGxmTvN1IJFNYvbEGVVYhyF6Bg4IgSBUZYhl3Qj3H0PggPL2t8G5t43AnIM4lhVEDndMIhU4Be5tNgmojdw6Q2YtJr2Oty5FBvzSiFGXoEFSAoY3vOgo5QNBlSkSG65ZKBpha6TR1lUR4yhSJ8z9M1dfXLO1EebLUzBiMggjzPRLRYVgkNVocxPgZhKokOqZSy3DF60n3mfSqajgMmsVGzwo3Hl5iyZQgHaQHqVWj845/lyXMvG+oueIeQ8SKuptkrubgIrJQ6zAk6lQU6irP0GedVp5bUtj83RycagMchcg6GWr4WvzU0WhSnmez1SyZXbzHiaRQlM3Bjs5T6jaJ6JGeJACfTmaFuaAsgp+XP0MXOe9dUqhEsjiwkn9l6fvQyLAMspSGpHMZzC8uiK6yr69Phid2eLIKSEsjF7spS8D09G1BSwYGh+Glk48Ds9EoBxleU/9BQLRAHPCoeSpk0jI8PfLYI3C46vHccy/IIYiUp8mow5GRXrS3NQv1yOGGrnK3mxEtSgTiMQmSJVJJIXkhz2y0WqAng8P/8L//AdrbOvHFP/8S1um2j8cEaayvd2Cwv1cQR67tXE95zxOZ5jUjckTZCtHwm1M3BRnm9bbYbRibGIXdapXD72uXrmJtP4CHH30MP3j2WdH48fDB60htHb/7sycmoalUsLOxJYJ/nYGhuRWMjQ4huLuLg10vOjo70TcyCk9HBxRVJaauTwtjsULNlj8ggyj3kp5uD04fnUD8MI6bs/yOVCgVasM6Uebe/gE89eGnBfl9++2r2DvwwxcIiB63qaVZ0C0OZzRLRKMR2RcIIJw7eUauBzVeKT6rNLdZLIIYene3hGni/cnDA+8Zor583hRf/dKfVA16I+KxCBKHMfR2dUi1Bv8lE6Ep0u7p6ao9CDxklCtSgkkki5oCctq0fu5FDxHKxOBudMFo1kKpJc0SxO6+F5lCDma7SegoZlwtzwdQKqgxNDYIV5MVJUUCzhYD0vki7s5EcLibkweKwnx2CNrrTBjo64DFWieC4hIX/sOIcNihUARerx/Xp25JhovZ5pCH98Hzx8X1UMqkkc9n0NLeCHdrE9zMBtIqpQ5kJ7ABpU4pC/bM5UVcfmFWHGYXL9yH48dGsLuzj9nZ27hy5S1J7L148X5sbm5I7YLTbpFTpFKtkS/9pde5idTcOqQVB/q6xWK+QecEk691JmxsbAsKRh0bH3ReZE7CPN3ef/oYOloaYXPakcgXcf3mLeG0iVjxVBFLJQXBo32YFmsiBpycmbbOou/m5mYeNkWIubC4KGXH1CQo9VqYbSY0ddgklflE/wk4rE7cmHlbaossDVW0DVklDJGOJSrs6fyRdOWSEoFARLKDIvE4rE4LmjwNyKUpqM3XbNC+AEx2FnbqEQ0VsLV6ICJKVu3wIXJ7WlFnsYobi0P59vIWFGU1HE31UGYBVYGBc1WhP8hR0Rre0uCU67CSCsHZY5Lvq1yiU6gKT3snElsBGGNJHBkZwPMvXYHSbsOxR07LQMlVXGsyYnN1C8mtGA73wuKC4WnbYTEKPUMRp9vdJD2Cu3s+2OvUODXWD7PRKEYFvV4lGwMfII3ehO/99BI6T/Xh0V9+HNlKTvJVErEkQsshHCz4MNLeCZ1OhX/73g+hNVsw+fgkus/1Qq2jTkQN/54fN158GyfOX8DpJ+7H9uayhP4ZTRpEg2FED+PoHu7C1toG3nn5GuIHCRitejQPdqJYLcE7sy5oz/0fvF9qWvxBPxQVFZRQSwaNKltGKZNDKhzB+QeexJkLD+Pm/M/wg699DzZdM6OjsHBrQeISpEiX74l6C9aJZEiJVGVTpVmEC4e7wQ0NitApFPB4WrC17xNUh4Xp1P656t1YXFwSaoT1F1S889TP58JCWzeRBbUGdUynPjoumg5fKIzV7W051DDGhJvoseOTWF5bw/5BSATUXKzoIOIGQfHqY+95FFPXb0pyc0dHJ6ZWbiKvzEKRUqHF2SqiJAYOOswmNDe2CAq+urECk9UiFDCRXRpsdkMHGHnsGJ7+zDNIbgTx8rd+gnQ8i2qpirYmBzLxQ3FL6/RGdHV1I1sqI3AYFeNF4PAAwURYyqI7eppR10A6S4/tjV1JY+fmSSpLa6oNIKTWbDanCIzXp9aQOyhAo2Zlh0IOXXzWiWDQTUc03my3SLBqR38bTHY9dtd2MTc1B5PDIq+rNqnQOOBBPpZFfi0qVB3XYroGORxTIxqLJwT1Jw1J3ZKB1Twsx6Uonegcc4FUaoT8Pslt4wmd5iVGHfCQyv/WaDbSybU13WyiY1QllBw1n8yM4kHAajIJ3cbyag4nFK4zxZ+oGbW6RDx0OoNolmKJWO2eQVWGHQL9zDui2FyjVMshhGuCUqGWOqBiueYspEs6mkrXbPE0EnCIyxUEmaFulYyF1PRAIYc7Mi1EFjlskVKko5F7FZEXCvzDh7VIIqaZ03jwC5RMIg9ZbSXNIEX5GQ7BDCrNZgqix+J3QgMSByo6yPh+ONhwkOUmLKGxxaJQfbXPGRUEiMNDZ3cX6hvcEpvBe4WOyFw2I/cGHZBkO4jKceDY9/tlzeHr8zskhWii/MDnx/gYS51HxR05PjaGW7du4fU3Xkc+W6pp7wpZOSycP3UM7S1u2QOYok99HA+vdGGH40kUVLzGGnGCMtA2X+LwmhNd3+d+5/MYGBjCN//+XzF7e1oGKKKaq2vsslWLAa3T0yqH/ganS75nDpussSP1vLzE/uINCUxe3/RKzAeF9YN9FMADG9u7mDxxBru7e3jx5Z9JtAS/byJI1L1yL/3ERz6EmWvXkUnE4ax3SqwCpT/1Tid8e3tykBifmJSYpvXVFXHzsc5p27eHFy6/I0XVlCWcODWCJz/wCMq5Mr78lX+Uuh8OrwxAp9whTqpdocSps2dkPWtubhGt2KVLb2BpfQ2etnZ5HohsMbpDBmpS6So1zp0+hYcfegALd+5ie9+HyWMnBVVbWrkHi4UdmhYR//P5473EG5GDneI7//DX1d2tLWyvbMqk2tffLW+Wos36BhfaWltEUT8/d1uKMs+fPCnFo/FoWGywSq0OWbpLqhmkiykRWVIoTFg9Gg8jXUgiX84Lx8nTlEqtR8BLx4tKhHq+vSCsTSqcfqgHCoUWU5eiWFkI4ID2cKsJpXwOHU1OPHDhJDraPLJQL91bks2XdADrY5jpEYom4axvEY7YYVajTq/G/MwdFCt5nLhvFBabWU6ZrFbgA8SL2NDiwtD4MFbubWBzfgcmrQn17ga5AXZYWxOOiuvwwsULGB8bx/WpWdy4cV1QPkGWHDaMjg1K1AW/1Jn5O1JfRIEr6Q72AAYjUaTzJcwtLsuJi66JZCImNztPoR1tbSIapliSWpiJiVHJ1pmampEFZ3hyFJ2dnULbxKIJeL3biB0eynff0tyE8SMjAqevr21iZmZRqEZm5tQ3u2EmghhNIRwIY/JYO+wOAzzOFowPHsHUrWtIlg7Q3FvLteFr074sOTSqqkQ+JGNFePcOSHCgZ5ADkwHJaAHrSzvQ6zVSecEUfRbDbqwksL9Vy9ixuDRoYEBlTzfSxQq8dLSgJC6SklKB4+dPQQsN9q4vw1RSQKfRCjSfIP2qAJoa60XDUG3SI1ZNSuVNOltEPJ9HIVOEJhrHSFuLPOzBRBaWzlZxi+xt76JtoAc+7x621rxobWhB3HeIUjoreT7UZ/AESdSC7ilC9XS5Hh/uwaPnjiMQ2BfaIpFIwxfwiWkhl1eibLOj/Vw/Utq0BNdR7O+/s4dkKIPu5hZ88pc+gms3ruG7z7+IiQdOoqotovdUN8pKSQgSG7tGY8TkqZMoUaOxswfvxiYOA2H47wTgarLj0U89JPfHqz96DXsbPtQ1mmB2W8URQwux02UTp+felg99/UMSmpjN0WwRwsHyLp77l1dw6uhF/PO/fB3NzQ14Y/oK/uL3/lTgbuoT9/f3US6UpGeR+gwipb5QSKhbfifuhka0eJoluE9RLKKUjqFOr8foyLDcx1vbm3KiM1isuD51G+tbtP3bhOIgzUbkA8WCpCDb3G5UqPfwB9DbYMex8TFJt37trXew6/PLEN/W0iIBkPz90URKhNlM5qdVnGnaFDkzAJR0X1dXJ/x7ATz/8otobHbBabNKmvXk6Jhs/IxnYZL8rbnbIkKllZ+hudyI97Z20HluCKfeex7JjUP8+1e/x1hK2Rz2ffuwW1i1USexFnS7cjOsFhkyaUOqVMbS5pZA/+a6GtqrZmm1xwmN3SzfJSkvxjwQ3VJq2HzB/jOzdA2u3VxBZDMhjkhGzPBUTLqPwwnNKaSNeQ9z8DLZDDh2/zhGjvdhce4eFmeWJU3d5DDB0mgR8XdiNQhNUYXG+noJWeWaZnI64N30opgtCOJPrQuHLVLwDFK02i1wNzWKs21vbVPoOyP7AYkQCbpUK3HmAcWgVwutRHcfs+W4CTJqhWNLNB5HMpMWDZiblTBtzWJwiCdTItDmYHUYjch1JAXNTZqUIw84OoNB5AO871j0zH2GSAo1iERAiUK4LEYZtBjpkC4UpOFBkElGNjC8lO5NpUI0d9SKRSNx+b3URNEhSNSaQxNdirzuPKRzY+XgS90gqSTqgxh8Sq1XbS2oabi46dKwxO5Z9q/6/YfCPhjq2KPHzCWiX4xzYUwFXW4laZKglugXv9fudMghgfvSwvyClBfzoE1TUzQax9T0TdE9siKGaxXvWeqejXw+tWoZ/vyhkNz//D44VAwOD8Juc+DMuVOIHUYRPAhKXAvrc+hw5PWlHohULtFxisn7uzrl8M6hlN+ZkZVLrD9S0xmukLR8l7VO4kHemV3EXjgiIMsv/+on8J5HH8fffOlv4PfvixidyKN0QdbVybVg7mE+m5YIi93dHUFLJyYmcOzY0VpcRS4v0VAzcwtYXl1HU5NbDgO8x3mtzp49h58+/7w0olA0TiSzzdMqn3VkZECu1bf/9VvoaW9FY4NLIksamhiuWieSJRqWiMRmEglJbc/nMtAoFWhwO7C4sobX37klsoW+vjb8n3/2B+joascbl97Gq69dx9rWttQg0Y3KA0+Lpw3BgwC8O160trbhifc+XqNEt7dkL6eGa/HuPWxtb0u8FdFeIqBEFp9++mn849e+LvmXPX19mJ2ZErMaJUBcD/iMEW2TYG6aMnhg+OLvf77K4NCG+noR+PG0SbcJocH21g5JweYH4sbe3uapxdJHItCo2C2lF/48Vy4hVkgjlotLQCBvQk7M3b2dsDZYsH+4J3lbUFQQjSSxtcKcDR0GBrqlSuMgtQVTfQUrd8N47ccb8O4E0draIuWcnnobhnvbZRHgP6OTj8MArfvUOpAGqdmnlbJBEjJubWvE1K1ZFFRV9J8egrGe9ThZpGIJVKNFJHZjaG5sxoWHH0SI3XCBGFbn1qDTKuFpa0IqnZUFd+neMjJZ5rgo8da1m5hbYAebUToIuRgP9XXi/rOnBMXq7e0VzdnPXnsD+/4DuUl8wTj0JosIIcnZ8wLXzlq1YD4OtIT3qYVglxXrVZgLQ1SLD3P/YC+iySRWVjZkwbTY61Df0ACjgXBmDEcmJuUa/PyVN+Dz+hA9DEuTec/gKNoGGAipQjQSQsK3hfH+JlmQu1qH0NnZhWs330I4uwtPj1nMDXzQiXRQK8aJL7AfRSpbgs5qRWdvI5LxMEL+GNaWfOKmGBntlc0oFsphdfkA+YxSFqNqoYTRvjbcd+yI2HKfe/kNNLU5YWoxIRiPoY5ZKg4X3nr2DfTXN6K/tVlO3tJab9DC6nTLUGU01gncHsrFgTp+jjj0LAOljsjCxUmLXBWIJFOI+sIw6SjoraKk0yCTSEugXGNnO6KBILY3d7C2uYvDcEoW/TDTvWNxuNz1InZ3WU041tcGt10vKJw3wNiRHPIU51dVYtRQGFXQtZqxNLcO34pPTtTUXXzmYx/B5PAQnv35zxBSASWVAro6BY49PILt5R2kvVG09HZh8MwEwn4/bt+chnd9C3VKC3LBiqDIepsGZ545Cb1ZgzvTd7C17cXph89jeGwEmVQcZnudZGMtvL4CT1MfPv+HvyddWj/69+9i/p230dXXi+HOI/jMpz8rqAP/XL8xhS/85ufkoEKBMJ9JQYOLJbkfw9GI9KhVlWrQgcFFqMPjgcmgQSLkBwpEEMro7+tFZ08f7i3dRbFUK+a+MT0Hg8kmJbYUfDIwmCd2s14np2MFQwqTGQmfJfrd1uRGT3c33roxhWtTsxJc29xUL/ohOkqrSpVEZbAmhAPgtndX0JGhnm7cd+6cNCn8/JVXBAE5e/qULOY7O9t48onHEQ4eCLJArQTz3Hq62hGj9nPbK4eHlsF29B8bhP/uLqbfmpFMHg4ZzNbhs0w6hFTA2Lsl9FPTM+j0eDB+ZEJE0qurK1LBQwqD8SgGjRKlagHVDhe0dov8fiagK5lQSLTP5RCE/CAYg+/uLnIBxr5Q+M1UfZ0MG9VSCRWVEpk8HU2sUapIGCq1O7/7559FQ68Dl65cx+rCOgqpjCBQzR3NyARiUKSqsNWZZQ20ssqp2YVEKovEXhjFPKkMhfw7IjQcxgxmY62PTVERSYNvZVOQaQZJ8n2r1Dp5bxxmSO1zg9nxBqXrlUMu0QyXxQyL2YhdfxDhaAJOmwVOs0kOriQRaxSJQp4rivOFEqS+i7lKBqMgQaQUuc5Qd8sBiAMCBet0LrL2pclJGUZJsv0yUqtFnSRLpGtCY+Y7EekhlU0DEvcj6nGJ8kQi8ZpjW6WS4EwOTByAKHVheX2cpiS+jkoth2CiVMUqnXDyqNSclGquXxnkc1UxNkmKvcRBVIUyNJqtogXKZlKSIcXDYS1LrIzuvm50dHZIe4jVYsOdxUVcv35DtG/M3KLsZeb2rFCgjBTgZ5fgS6MBntYmVIuMAdAidBiGd39PtGkfeur9uO/sfVK0vOPdwez0tNSr8XOYbRYxX/BZoaufzzavPYcI0RO9W07Na0rEj5s/g3858Bwd7pXE9y3vHl6+dAM355eE6vzDP/pDPP7YY/jRsz/A/s6eDFHyPbEtQKMT2o2OZUZ9UNdF/S87ITlU0KXL0mjugb293UI131tZhd8XkGGcz8bZk6eELn7t9deleJqD3wPnz2FyfAx+nw9DYyN45ZWfIxphNBN7HHMIRKKCxB09ekRinYhqcUg9efw47jt3FkFfAC++8CJMFgMmj47LQHR3bQvz95bR3dOGZ37pQ0J5zsws4OdvvCWgQZ3JLAORxWaTa7m7uy/faZunGUfGx4WS/1sDPwAAIABJREFUb25qxmEsIW7RhTt3pHGCwzsdrZ/5zKdlX/r2d/4NLneDDLFEapm2T5c671Ueqjis1WjKklwnxZf/8Leq1PPQgcAUcNpSWWLKiZO5OUwZHh3sw9BAv9yQh6EgVJUSWpobBZImpJvJlxDLZLF/uIuiIiObNUWZhD+NdiMq+iIiiUPUUfRdLSIeyQg92NXeiUwuhXQ5hnimiJmrh7i7sI6mlgb0dneBOdJnTkxge31VpmxquCYmj0oq7K2ZafQPD0luEN1mrS2tEhBGqygXxVgiBYenEQV9BTlFGnUmLdpbW6HJVqBKKWHVmSXokwWYu5u70NudeO8z75P2d6/Xh+mpOSwtbeDu2g6WVjeEd+7qaJeFlF+kvc6AyfERuTHo8ujt68Xu3i4CbCBPpjB7exFziyto6+4XeoWQJTfBTDYNi7FO8oa4+NGRw16qVJKaqICggZzeu3s6kErGsLW3iaJeCQVDe0tq6FUOFHIqOb0WKwVxoVGPxpgLBkRq9SaMHDkJR70dBUSpMkCLld1f+9jYXMdAxxHYjE147fVXEUh50TXcCLvVKOLVSDQkjfV7u1Hk82WozRbYGuxAKYPtjU3Eo2mB1Vm6rSjosTYfRTZbqumZykXR40309uLYaL8sspdvTCFdyOL0w0fg6G6B1m6Shf+d5y4jes+HowP9aLTVCbJH6Pv23TXM3l0SjV29zYEOTzsi2RR+9uYldLpc+PgDF1CnU8Pr90sIIkXbwXACNjaoF7IIpGnLV6ChvRNukxJV9pgxJFGrRySZx/5uENtb+1LD0j8+iIymgtBeAKlgCupKFd0t9YI4HNDBGI7JpkPxLIcJ3usU9B4cxmEyGJGOxTHS14ln3veQuG5/fmseCrMFenGWFVHvseBg5wA2vRN6pwmhVFTybbKlLMx6ByLeFKKHMenmbB9qwpkPn0CDp14ytNo6e0l8YG9rCe1dbqzc2sab359GMaXAxz/9KfyXz30S2VQGf/GFP8Xm3AI+89u/hd//oy/Udo13//zll/4S3/jbr4jjjzQlaTkK9blIcgNh7hVpb5beNrY1yoaSi8TQ4jSDyojdgwgOUjmcPzKK40fGJKn9zr07aPc0SCdgBWosr27BbLKIa4rrBzU0TiezaepxQBpJrUE8GhMk4bGHH8TVG1O4cXtBTvGZVAKNLhvcTpdkcm35AqKH0bDPVKPBSFczrFolXI0e3N3aw8ztBRHoDg0OyMBns9ahvdUjWVb37twTHSfDb1vcTqH9OHwkK0Xc/+EHsbu0g7dffEd0efUNjUKD0crO7CA61x588H6EDoK4/NZVaWo4feokJseGsTQ3h9m5OdEMSbaPlrSdRlLgzb0eZDTAPikNCyumqtJk0NzSIEJglimX4hkYigYEtsII+A9gt1jQ7rKhsdkOuOx47ZXrSMUztTBTKOQA0z/Yjfd/7CFUrUpsevcx9/YMcrE0ugZ7ZMgo7XOArdVYOUx1cA+0Q9VgQfzeHjKHcTFs1EZtyGFEhi2nBQaPA5sLS0juh9AsDudakCdjHfK5Ug25UtUoOpYd87umG5Obc1O9U0qeBW2Ms6y6ALfdJgJpUmTUFdXVaRGPp5HJFORASWqYGzX1WqT1OKCL8Jshpyx+JsWpYyAtpGTaajIgGEvhMJlGgUifbFZEWym619Y0Vem0rCtS5aWs6bwkSFgoXJ3QhESnqK0R9IIHC5ZwswmAVA5T8d8V8ZNaVonmiEhZTatE2jKTZWYWI23psNTK8M7nf2B0XAZ9CtSJGJLCZfdeqZLH+z/wPpy/cB7PP/cigv4DEVIzb25zaxvHJ4+ILnFu/o7onkT3w1T+SkmGAA6G2WTtHsgXc4JUj02MSxn73K15aRJheTGrhahv3t/dlffDqiAyIBz6Gp0uhEIH2A8ciHGHr0MUiAwSnwve75RMmBk03tuGE2MDyKSyUua+HYqJxun+Bx/EBz70QcTCYXznG9+SYZHD1tNPfwSFQhnpTF5QJrfFKEYuR2MT9rxeXL5yWSp5QtE4jh+dhN1mFzqxrbMdpjoLYpGIsFOULXDPW2b90M4Wuru68PADFzA9PSM9lESftre3kM+kcXgQxMHBITYDB1L782uf+lXMz8wi7N+XfMrGxmZxCIeDYfz4Rz+BP8RcskacOX1C8qvevHZDELWOdg8mJ8dw3/nTcNjtuPTmdbx6+brMBs0eD/Z2d7G7ty8aRQ6rEpPR3iqhyaRRK8WK0LS3Fm6LK7q9vQ2f/tSv41+++a9Y29iUQzuz8NhpSmCK8Q6ceSiC5xrIe5MDLodGxf/9O5+qcvpqafFIbIA4TQrkJvfQ3OBEb1enQHu8SG4H4wmYMl7bwPgGd7x+BCMxmVIrqjyOnBqAlVoqsf6qZaLOltJo6fPA0lyHeDIK3/4e4vtVOM2EVWNY3wrDd5DB/m4UxVJW0LXWRpcsxOzBm755AwH/Hj7+K7+CzvYuvPPWJRFt7u8HcGt6FsODAxgbGxJemTQnH4jFhUXJQlFbdLB02iVrqhxLw210oJItY/XeMrKhCMxKnTgZzjz1BBraW7C2wpqZCN58eworW16xFhNmdToc4qygOvHMsUmcP3VCIGz+XUKD4eihtLUv3LmH1c0NWYzuv3AB8UwZKxte6WRkgB6/S/47Jiq3tXlEaEeYn1SiVq+Hb39fbmjeIKHDA2wd7GFjaxelggqjEydgtTlxcHAgWSeE0vsH+0UfJN1vFRX8gRBa2zoxcWQEhUICdksWzR1KHGbDNRt8qRFbC2HcXVmEyl5BS28DujvZP7UDraYO/h0lNpYDsDo0sDXboVCr4N3wgm26lJek0yWkExX4t+OollhNkZFMHdIB7Hca6u6CXgWEYlHcXdtEs8eNyfO9ki2mt9tQVQPB7QAKgTSKh2l43E55AIlYrcZ8sPU3oJLLI70RwxNnHsTq9iamb83jkVOTcJv1QoFt+4NiSuDDtbMdRiidQ1WrgJHmDKcZqoYyivEwrFk1Gkwt2I+loAW1NEbkkhnYTQZEskW8c3tOFiMmtKsUajmRUmhMxJKnQ/Fx0w1ZyKO5sQGFchFFNdDZ2YZGjxt1LElXAPvBQ2zshyTb69B3gKqijKEL43C43cgFY9je2kI0k0Q2lYeiooC+zEJdusGqUJuAkx+agNKoQWtrh9BIszfngWoWfT1u3L58F+/87B5slnrJrRvoH8LxM6cEBfyn//W3ODo0iP/x919FT2+voAvcZAPhKD750Q8juLstYbV8FklLMpyWVE0qk0UylZENi2L7i088gu2lZSCTFP2Ndz+EZIHVQ3Z0OB3obWsRIfHcnTvY8/kwMTwgQwHzIXe8+0LD8A+1MlzoqYUpVxWivYjTLdXehvHREbxzcwbBeFI2NVInnnq7hDqyQmlr3/9uaKYazRxGjBpBNPjKuYoSoXhSKNCBgT7JLWKW3pPvexzD48NYWl3BzevTCOzsisOWA16+WkLv6QkUKnls3N3Fndl78nmJcHDT5oGHGryJiTEZsjbXtt6NMFCjs8WNaj4ndA2pblL4LLIlgs4TLDPdHG1NqNiN2N3xoljKQGevieJ5BfidU79SoM5PXQdT2YpkOIuNlVU46zQ4c/EYqu0NuPTKdezd2RWdDXWNRHdMei2aW1yoazag58yIbJQLV2ag0Cgl1DG5HYe2ShdjRTZTV1s9HMPNSCwHUAgmREZAlIEIn569fUYdPBePiPNy8cXLqLfb0NTcUKNHBMGuwB8Iy33D1+PnI+LCUe4wEhfHIIcYSi04fJFOoqvRabXKwZF0D9F30THx3K/gOYYuQNKkdXKqp4uZsSecqkgx0rXHvlnuvnRbcshgDmKCQbhiFKhlcxlovqjUXGA8qLJuh++N/5yaHqJHwYNDGbZNdbqak/hdfZbQhnoV9FqD1EWlhKqtyHPAPYwUp5HhwkqS1AxDLUsskf8gSu+nbJzU5jCmgkOjs6FBnjEWNN9dvCNDIuMGWjqaceH+C4LqXbt6EzubOzhydFIyFUlDUQw/fesW/AfMVGM/Iz9DCQ6rBW53o3QK09hEdJEHcgZpLyzeqWVzvfv80DHJAZp76cULFzE6Piaf4wfP/odoWttb23FzZro2MPD7L+SEtuR1opPaUmdCc70VnW0NaKEcyN0kETNNTY2oKlR4Y2oWs3fX8Jnf/Dzuv3A/vvetb+PFn76Ap556WqrpOFwqUYbNpEdfI+Uqk3B39eCfvvaP2AsGyRVLwCjvXw6y3N9Ix7e4G+W6MWak0eUSGUKuxD7MmBRGM95oZ3sPQyNjeO7HPxJ61ajVyl7LfuBANIL/60v/D4YGh/BXX/ySuGIZNcFnYmJ0QjTC12/elP2WeyHXB3Y/mk11Eh/DQZaC/w9/9Ck8/swHUY4m8D//5ut49cpVYZpoNiDIxPua1GsZELS9o70dNrNNCqrrnS7cujWLqdlpKeweHRnB9/79+xKWKtEiKj6XejGLUB5FZHTiyIRowijF4QGXoJPijz/7sSon/pMnT8vDtLWzh60tr/zAyMgQVKUsDDqFXDiLwSy/mGJpLrT+QBDJVA45ngC01EVY4G4zQa2sShdhrpTFYZDDCUP96qByVMASoGJGBW3Fgng4A18giVtzy7h5cxFVxoUrKmhuaMBIf5eccihap9Cyt7cHZ86cwrWrV1EuZqWL8fAwDKfNJdQQaRxG5ZOO29/1IXQQwti5Y+g5049g6AAvfft5OLVmqYOhFsXmtOHW7AximwG5UVr7esU9J0JXrx/Xpm8jRjhfy+DWNtnY+DDwJHff8SPoYft7oYC7S0tYvHNXTog8UXATISrY39+DfLmKn79xDdAa0dndjVIhIw8vqYO21ib5jGqlBiur6wJp01UYCgcxNtQPq9WE7e1dhBI5aE1O9PQNyoK/tr6KSCQsEC1TrEmBiJEhEYdRZ4SDRZmmOhj0SuTLQYyfdQPaCipKFQxVC7yzQVm8Nn2bUNuUmDg3jAib6n0JmA2tKOdqYtdCKQO1QYXDWByhQ1bbMNgwg/WVLRzsJ2pieXLvNjNOjvQJ0rO+7YPdVofjY0Oi/7m7tCbRG0OTnTDbjTA7bdAadNjb3kdkJ4zAyo4I+qlBIlrpaLPDnwxhfmYeToMTFydOStisb8cLZSEtzsAqU6ytNvQ21iMTiuKFt2dkGGRdDAc2JoFrehLQuwBlQYfQvQKqYS06WzzY8vtFg8FYB1/oEBYHC2eVWF/dFpcotREU55JOJN3GBYM5X9FUQizLLZ2tqDNr0dhUD7NCjZTfj0Q6JW0E+9EE4plahELHaCfe99lPoKunF5uLC1i/O4fA9iYqO3kYq0bkUgWEshlESjkced8QBs6MoJgs487sPLa3/ejtb0ejS4c3fzSN3eWUnHqZ+E0jCumazt5+aYs3oIJPPPMR/NYX/0JcO1z86Z/9u3/4Gr77tb+TvDbSDdzgSGtTNM1Ni+gJqSMuag898Qg0Bi1uvPq66Bpj6SLKCvZXmsWGzYT900fGpVT+tStXcBAOo62xQU6W0Xgau3t+QbLoopWePZVaqHSiDxy0uImSUqDFnXRCMMpTfU0U3NPcIPQDE7bCpP3tNrR6mmDTabGzuYUCa5oo1FZrpHidv2N6ZhbrW1vSsWcxajE+OYbT58/inbdvyOk5dHAgB6P3PfMhzM3eQog6OH8Y21teGTgLLBbOF9Db2ym0++LiPdlUuSEQfSG6MtDWIlEyrOUi+kbkmUMBYwyo9eGGUtar0Tjaj7XlZfi3dmFw6KE0V4SetbwbfEgpgLIMGLIGODROkQts7+ygqirh2EcvYn/Hh5vPz0reFJ8lqeWymcRkVK4W0X6iGyMXj+HO1CJ2N7Zlw0zuJeEw2KVvlFlmFpcJ9lEP8sEUDhe3ZNIWLZJSjUo2B8/pUTgnB/D8V74JbbaAns4WieNgACh1N5FoUowoBppm6gwyLPN60klIdIsbPLUriThlIWW5z5j5RaSMDAeT9hkGSicftTy8v/hZqNlxOu1CIfKASuc1nzsOWlxHSLlxoOLGTO1TmVacd3VsdAayWoZDEIc3agh1lBdUIX/X5eCQ4pQYg30vpQxZcd0KXchA3CLRIj0am5zY8QbgD0ZQZ7XIIYrvj9MI7ymuuRy++MxTq0Yqfd9/KBlURNQCwZAIyjm81btcGBsdlSGd9TQ8XJIubev24Pip0zIcXHr1TenD49rIAmKiNkSc6GSLpzKiy2P+G5FAHuR2dvYE2aKh4xe0qCS5kzVRsf9RA42WmWEVxNnIkGbdjBOj4+MYGxnBrZlZaBRKkcnw9akT00rhvaqmH8xlxPk/0NUBq7YCl80oa2QimoaJkomGBqnQWdvexrVb8zh58UH8zh9+QWKF3nrjCq5evSbidafdDPFgqxSSBHDxwYek9P36jZuos9lRqNYqjZQqjbxHMj6NDisKmYwYW0aHh/HYww/J8LHv96Gls0MS7SmnMeiMQsv9+Mc/kkwu/n2uodFEAucfeRB/8ud/iq9+5av4+j//s3RNNrjdYkQYHxhEV2cXfH6flGbT0MH6Gx4kmb3JGKaRwX7RC0ZjSXT3tMNMGt3hRBkqzC2sIhAMCgrqaWlG8PAQU7duC/1IVygPBw6rA+OjY5KuQKqX90tfXy+e++kLOAiHZB3l/lTr2awdNBhkK/2GvGd1Onlu6th68Nuf+FCVokzmBfGkS8qQF4parkabGb/6ifegZ3IA5VxR0pZjIS6gpf90CdEpSI1WIBRCRcWoYTp1NlHRZOBucsnDmIolZbr2UMCWUeLgoIiVu3sSrsk08p6BdsQTGfzwh6+L+JBusnqHVTK1coUcmqw2nDp7GplSHnO3pmHQa2TzsdE+n86JpTuVTGCgr0tOUL5dPxq7W2DvbcL2+jamLt1EOVpCQ70dR46NY2C4H9FUBOFIWCpfDBo9FmcWJaCOA9HG1g42drzwHxzCI0WYQ3JC56Lb0eLG6WNjkpxN/vnr3/im6HoIb/P748JBLdnq+gZef3sKmTL521ZZWHZ3vVJEfeHUpLS2EznZ3N4VdIE2XN5oFN3xtG6xO9F/5IQk2TI0iMMjO5r4nbR3tIp7cXr6Jja2VqW3qampAU0NTgz0OYFSHrFkCH2T9SgryhJC6W7xYGcpBO/iAZQ6BVY2V9DUWo9jF0aQDpXg24rDYmlAMkrrvU60ARTVV9UloSFJb5qsVoSDIfm+vdtegeXPTw7j3FgfZhdXEE1R3Ngop8ulzU3Mzi+jtb0RLV31iETD8LR7kKHrdPouPE6nnBa5qNL14zTbUKfjSb2MnF2PRqMVDqVe+rZW7yyiXMrKz2fMVsR5GlUpcOALSQKxRI0YTRjs7RZB9UFxH0Fsw+TSYmMqicRuzY7Nh4qDSCyWQmtfEzwdjbj0yk1kUjmo+C+kUNUgwwHjARjQSvdXSys33hy8O3s4OdaHs8cnEfF6Ucyl5PQbikSRKpaRZt1QOYe8Io/G7laMHB1HW0cDDsIr2FtaRWE2A2UJMDPDym2CrsEES7MN/aPH8c5Lb+KN51/GhScuwGnT4NIPphDbKcnJv9ndgBzLr4m4FYqolLg4Z/DhJx6EzWpHRmPFox/8IB46fwqvX3kbX/7zP4FBW9PMUetERI6IIdECLkRc1KmRYNzKQx98FFNvXodve08WaXYjkSb37e+Ca0cpk0F/Z4vc0wwApB6Kpauk6Emw7OwfYH1zWxZL7oR0LJKu5HNIZJkaHULu1Afxnkrn8tCw9kWpRB3Kcpjie1n37opu6chwLwK+IPYPYxJ0aDfXnF2sxbI563Hl2g1ZMxzWOmxubkmUCXVe1JH4Drxwusw4deYMbk3fwurSCowWG6Zn5mUB5fpTLRXR4WlGLJnErVmGGVploKOIn8gFBf1D3e0SyMjnlagFN/1Q5FAGLYrSSWll6SB02wWJDu0folDOw9ZlQ0VTS0Wng7PKGg+DDjlfHiVfCYOD/bBZHXjr5lV4znbBVG/Gq995A4VIUTLqLHQIGrRC4xbSeVTNCoy/9ySMVium37yOAiMHYmXY9HYZhPjcMBfNNd4u+qfgzLIciHiyV5UqKFg0uP+TT+HSD1/CwewKWhob0N7olAw0IhmkNja29wQNIB3GAxa7ZnW6WlUUhw26r0iD8d7hwMVNjHQrD89EFIiIMdBUzTVQx761qmy0FHjz9UgzEVWxNzTIpkfHl2jC3hVac0NlkCoHD4nrU6sli411OTxgk74isszhjwAz8aeGepvEGYiA3BeUQwi1xKQTedDOZdIimk9li1hZ3xF3LYc1Xl/qweiKdTldKDK4lAcPbpRFNhjkEE+XkC/wOdEgEk+Is52DEw0IDCjt7uxCgHrjalmibnL5DB79wPtw7vx9eOWFn+M//vcPBXkius+DBnOmmD916e2roneiho60NaNp+PvE+v9uTyMPnaTfuFdQBM2DPE1Xd+fuiE6R6C4HKKKZDz/8MI4dncRbl9/Cq5cuo6XVI25bm8MpsTys2aFujcigolyARa+Rg0Y6kRIj04XTxzHQ3ibDBrVFZocNU/P3cOrBhzAwOIIrr1/Gv/wThxsXrCZdbQhPMvuxJE0idBWSSg4m6J4Uvzoi4SgU1TJcZhM0yioG+vvFjcl8Q5oTpm5OYXB0AK1d3RLLQL3a6OgIilm6DmsdubxXhF7WafDUMx/G/u4e/vWb3xLUilo71t0REaUk4ZGHHpKg1MuXL4vm6iAchD8QEG0eqVYaIwgiLa2uSWXfJ3/lo/jCH/++RED97Kev4wfP/hT9A304c/akgC3/3/efxaVLb4lxh+guvy+r2YrWNo/oWgcHh8Q48tJLL8lhjy0L0VhE5iUeMPv6e2uHTr1GqPKtLUYMReV1FE9dvK9KtIauEhEuajVyWiCc1t/egF/6yENwsJ+MvBFdIJEkDrwHiEdp/dzG1Nyi6CoouGRSraPFiDpPFYlsUMLWCOPr1Copl1yYCuDufBgrGz5oVRocPzKKsYl+NHc2S6nk1qoXhXQBOrVWPoAks5Yr6LC70D00iJSyDJ/PK1M6s44OI4dQVdXgf6gP4kNNUSGFiVWdQjjySgHQVpWIhMLIF7JSncEEe55EGANRTueFbyeUurPrw/L6ppzIKJBTlasY6etDe1e3JMqSPviNz3wcfX0dyBWV+Ouv/INQWQ8/9KBYOjd3dhBPJsSqS3t7rqLGXigsLjcu2twwTx4ZEmcQdS0MLyXKwPwV/uGJV+hWmwN9E0clrZw5IKR8eFogROl22bGytIQ0kpg4M4nDYAhTb7wttvqOrgb0j1kQifgwMNwpp0j28qkNWnES8QSRSeYRO8yJa8viqMPRMyPIR6rIp4C15TAioTLKZXZ+GVDf2CQ3EW27HFROnDmNSCSE+dkZSQ/2eXfQ2+rGk489JOXeFERzYWJTO22yXp8fo8e6YG4yw2x1IJ0u4N7de+hwexD1BSXojfdcNBmHUaWHW2GBo6cR7tMjUPriKO0GsTB3G4eBALRMji4U4U+mxDhA2jUQOICmWEWTnULuFjl18v3u7O0jwfT0Jj0W5jZxZ2ZN9D9E+phl1DvcBqvDjKtv3EIinka904redjYDNMtCv7q+jb1gWKgzOnfYIMBIjYcvnMOx8WFxfeYTMWQyCdmkqIGibOaudx/bkbC4M7nYZdNMbnaj/wE3CtkiEjsp9E+2S8Gz714aQW8YZ37lIfSMDON7f/dt6QWcONaLV7//DkohJbSKmriX7lfawUnoMN2ZnD91Nu956Dx+8vzL2NwJ4Pf/+x/D6Xbim1/7B1QrJUwcO4ZsJi2UPkMMLSwhN9Qhna+IuJdCVUezDX0nBrG9uIFKCpKVRtGvd2tLTt02ix3tjVacmBySYYXO1nIhhwtnT6G3twt3llaxsLwm4nPi7jylEoOgqJmCXG5wvCYcpGg55wDAwYVolEZRhbJclLWBiMaOj87hCGw6JTrrrdg6CGM7GIPBzO7JJBqdDpx/6FEkCyXMTd1EgIOZVoOOzi7RjBGJ6eltgblOh+//4DnJtDt+8gQGBgflubpz9x6y2QQGezuld3HhzoqgEEzdZs0yrzspebp7u9s9cFotKKaTUnFFFMvv98u9xV5PyhPS2QxyKIuuh2n/ap0O1nYHisYiRk4fQ0trG25dvkzGXDSvSy8tw2Vx4f77z6OiVWMzs4O6FjMWX70N/z1uDmoJ2uRrU8dDikxt1cM56EbP2ADSqSyWbi6gGMrBZrTJc8PvmiJox2ArzG47ovPrQL4ofYGMdDnxy09gb30b1559CU31jRIz0FRvrwmooRB0nXQJhxkGWfKQIZlG5bJE6dDyTnnGQSgkn91ABxvpN2lMYJ9gDRHjIZTfH4d4EblriUDV6sRo7uHvcEoIdVioPg5xfK7kc5ZrHYKcojgkceigSYC5WdlivtavyBRzoQ3LEk9CkxTvz3gyLULzBpullmhvMcghxMQhV6nG3L0aU8DPJ1VcdGTqNXC4nNJduucL1CIhJPS0LDEEh3FGVhQF7QxGIjLUkL1hGKmnqUU2YEpf2AnJ72BzYwN9o8P47O/8BhZn7+B//uXfymGbhjKiZXTl0VwxM3cbW95diSYgSsbDDD8P9Vr83GRLXM561LMtJcV8wYI4BFkhs3BvWYYbPlfs+KPRoau7U7Lm6EDcYOWL3iDaMl4DoqY8APCayWharcJopDEgJ9E2zFq0GrR478UzsLBIu1SrZtra3kfH4CCefObjMlT91Ze+LGwJ0/x52Nnb8wlzMjI8jNYWD7b39+ENhYRyDQSCEldhYqp6uYSnnvwAJicm8JOfPIe5+UUkUjF87Jc/hNMnTuLtN6/h0pV3cP7+i7J/+fYDonWyW0ySMu901Uu6PpHGdCKJ5lYPNne2cP3mtByACQbxvx9/5iMY6uvFa6++Jhq8/UAAh4mY7Ldk4HgYoXie5giyFQxg/eM/+l28//2PIxyK4l+/8b9x794qHn74AXT398pqu0kmAAAgAElEQVRh6jvf+S7WN7YE8efARkSSf3iAoRNzeGRU7nGK+hmkzYov9mOyvSaZjsNYZxJ5kHd7W/Yc/qzgsr/3a/+1Sgsm+fpKpSiiZiIHtD9zUR3sdmNkoAOd/T0o0WXB6gi9AaFdH25O3cYbb08JX0lXitFkQPtgE5ydeoFWLUaTnC6am51Ymg9h5noIwVAcTeSJmxugZ6x+owsdPZ2yCSZjcWwsb8C3y0iBKhRKNdTUT+bzaGz1wOiyiTbJZDWif7gPr792Ffs7IRFSG7QqDA0NwFHvwubOLiKRhIjbeKtRvOxpaURTcz0KhYxkXXBqTkRi8jtzuawMbVs7XkGZJNAty/TfMnr7htA9Mo5UMgO3Sy0p7E5nPV554xo+9fnfh9Ggw/GRAUweGZWoiUaPRwSjwWgK12YXoGaQJ3NmmF6sUIlbhZkxKlVROvv4z9i/RcHk4PAo3C2tYk9nTxkdNaypo8DOqlOh06lDIZ2Fv5TEqY89LKeXhRs3MXfpFdFR1DdaoTOUYbLUwWo3ie4kk6YduQxXqwn2eiPiqSiigQw0WgPae1sQiySRjwKrCzEsLRzKiZYLTntHD3oGx2VAo9mAp/StnQ2kkzHJ0IlGD+HdXIO1Tisi32DgAKVSHo89fgFHJidkc2PnXyYbh9Fqw0H0EOF0As3tHjkRkmbqGezDYTBcs01XlChGMug7OioxDploCuZ0HktXriGZKcIXTUFnsUgALd1ZvHsbLHacHp+Qa0l4nRB9Op+FVm/AYTotRoPt3S2EDiiWrZNhnvksA6N9mLo+L985s4JGurow1tslr8nTO6ksIpGyOac5nFsxNjSAob4uuca8p1uddlSIYlitIn7e2g3gxTevo6guw1CnBRQldDc2C7JUduShrieC5EJFxVyzdmjzWvip4XhoSLRl96bn0Vhfh9d/NIOSXwGLmq4wDqwbkrpP9FZcRaoaRXLf2VPY3tnF9O17kqzc0OAWm7exTicbQG93HywOB0KHfoS3NmDR6zC/uivfDSFtnu49400iEL/z5h0pJCaKyrR9umu48Geicfzerz2J1hYH/u37z+PtqzMY7u/Cf/uNX8ebV69idv6uGBISmQIUSk2NgoFCRLt8L8yoaWhoEK0Ehz0u/LxOEnQqGxuT0QuCtHia6rGz58NgSz0+dGEc3QODggpPLaxj3nuIUPAQ/X39OHrqLLY2N6XvzeZyQldnFvfXAw+cQS6Xwnf+339HrgAYWNZMGkGllMWbG1ZTk0ve0/LSqsRB8FAjhcGopaVz8Cc9yeqPrvY2RAK+ml27WpbnnN8rERV+N8zBYjgmh4VcGcgWK9C7Lei/OIEnP/lfEQke4j++9rfQKYDOkW6sXFnD5vQmjh6bxNHJSZRMRRxq0zhc38fGO2tyOHC7XbA3O5FXMERZDYVWhXy1gI6RLjQ0N+Hm69cQueOHWm2oBSJbSHGkYKi3oL63DbF7W5JOz4zBwYuTaB7uwkvf+AEcmjopqecmy01AoyCKXCsFpxFFQiy5ISgVciDg57I7GLabEQ0tkTzpOqQm5RdCe/YY5gqy1qlZ4UM6WqMWV6XFrBNajYiMuKvrTIIcBcMRQYsYIsvNn4MIf+4XQnn+L6t6ckSXWCxeKsi6JqJ0aqzokmQUBvsiWa2Ty8n9Q2OS00ptTq0EuFJRYsN7IM5JIv0UtlM5ThkA0QrKFHiwZgwCUTgmx0vNSqEM725YwjKdzG46CIrphggcq+fqHQ5Bol599TWRt7CQmI791q52fOLXfwWRcAz/+L/+ERubWzJk8nVIrd5/9qzcW5feeksofK4DpKf4ujxESwcg08TtTilbpn7xyOgAulrdggLnygocPXES3/rmtyXQlt8zh5+RkUGMH52USqHltQ3cubcEm80h7BIbDjgg/kI3J6h8Ki1ZiSSesskkTh8dwcNnT2Bja0taRVz1DagoFHjvMx/H8JFJvPGzV/G9f/s33vGyR1LfSHqXoAn3wFAsgrJKhdBhvFY2n05BrwD+4Ld/W1oj/vnrX5chXWfR4ne/8OtAXokb12ZFv8YBnXl8gX2/lD5T61fvsKNveBj/5VOfxNbqBv7qr/9a1mQXdYUN9ZKnRVnHwr0loS57ezpw4cQx8OzDz7+4tolwPC7IKeUkZOW41ohGSpgTlZhlvvjFPxOkceneGv7gD/5E9o3Pfu4z6OrtxubmDrY2dzA9M4Pd/X1B/3mvkg4k8zc8PIT7zpyT9eLqO9eEcWE2HalCNnJwQA74fMhneXyr2Vo5rCm+/uUvVjc2NoQSICpBWorRLsyOIaxJGkujrEBP3ZXVhLNnT6GxyyMT496+D9/53g+wtbOLgYFeKbnMZpPIV7Kob3bCF/CjUCRsmMHNqz4olVok4mE5yXa2e2DS6zHQ14Oenm65SOxZYht2oaxAJJlEMBKXeoze7g589JmnRVy4ubWBiclx9Ax24xv/8j0s3d0SyLi1qQFdne1SFLzt3ZPps5wvgZ+N2oYPP/l+0U3ZbER5vIgfhkW4K5RGMCAwOVEscqouuwOtTa0wWRzQGerk86nUFTzx3vOyee3t+vHp3/oCNrf3cXRkAB9/+nEMDPYIFD9/dw3P//wKrs4uAtqaJZnwJlFDlmS2NLdKujNPPNRhEWnb3NiUkunh8Qnp1OKJhv2EpHI8LhPcqjLcViN0ejX2Uym0nBtCXq3APsMeVxZRKeZrKdUGFRrcdlidZnEYBrxx7O6EMXikEw6PXowGuVQJfu8BBsd7UK2oEfMVsXkvhfWlyH/a0GuN4zY0trTB5mqUcE9en3SKNmqOwBB9XDQSFJoA1SKMdRrJ9VJrlJLeLWGX9Q7olWrkE0l44yGoOl1IppPY9+6ge7BHbk5C4nzAS6UqOnq6RQy+t7aL4clJpEJR/P88vQd04/d1LviBANErQTSCBewccsgZktM1M6qjXq3Isr22Eyfucfrb5G02uy95Ld1v961LEpckdixbthVblmT1kTS9D4e9E6wgOoje8c53Ie+coyPLGmHAf/nde7/7lcmzlzF3Z0m4Cv1dXeJ8TZk8Sc/ko/FgT6aTEjHB1da9p0/JobmyvYNEdg/RRFQ8TUr5qhAWvR56RXGNVkIsnRElnloBmDVKedFpv0HS8fJOGNl8qW7oqMCHJG8jCqkMLAYD2pxOicvh2uTcrWls7IYlSqXZaUSTw4Th/i4o6EWWzWM7GRdVZGQ7g2ypgo9/5dM4/fyDCIb9iKY2oFCUUIhH8cFPr2FvNis2Agy6XtsIIZVIw93cBCs5D8WSrLiYTMAV8+T0EvJlhoebYWtqkkbM3MRw1xgSW7s4dHAIeqMWi7NzSKQLKCqYg1eAplELT48b3gNerE35kdmg705OYHG90Qyb2QRXk1Pky42lLJKxALYCu0jGE3j+154WH7jzl65I1JRklGXyyLJoW23Y3t6Rg5+/l9wHyvJZ0LieqVYYGkw0NS3vgzxnNquoqnY312A16jDQ2Y7uFoccbvTTWqVEPJYV/oyhUYW7T9+L3v0jOHv+PN4/9z727e/H3aeOYu7ODD44fxV2l0eao3AsIk0UVxJqdT3g2OV2CWKTiEWEk8QBraJQIp4myb0iJGWiOvt6utHf24uNjXVMTk0Kd5X5ebVyUUKarWaSvMnfI8G6gmJVgVJNgUQhi1O/9QzOPPsxbPmX8Nq3v0nyBoaPjmBjKYCLL1yUYZYGxGOnDwKtOiRWtpCej2J5faceVaNRiLqVK2mFWgG1XivNRNcYB90agnc2kNpIoMnZDJPNJE7/jEfyHuxGyh9AfDMKtU2DzkMDuPXONSS2YpKQ4bbboJYAaLUgPmxaWMW4/uO15tqGtjbkRdGzjagV/d+4JeBkT9SH7x7/OyHaU/JfKgtdgpyXsqRdNEqupMmoEWIw18fkVPEdInLEdSUbqESSZo51ZMyg04jXFldxRCPZ+ETi6Q+VhzUxX6UtAxtcrvJp0MpVIxEqntnkivGzG6pl2Cz1Zy0cTYptBhMtuD5iE8nvTp8+ku7NFqNwyLi1YUPExpKmyf7NIHZ2Y9g32CfXJRSOChpH/o3b5cLgQJ+geJv+TTnrIuHg/0+zefbjz8HtbcHLP/05zr79HoLhiKwJe7o6cer03Wj1tuLHP3kJsdRePQ+VQcMNDYhG6sHjRGWlmNNDS62G29GEVleTGCjvHz2EUCiKV372c6nTHFAqpaJEXnX39aFn3yAu3byJZDItiD3PP5K7GdPFXzyv6dnFQUfV0IBChsHXy2hptuGLn/oo2lo8mJqew/zSsjjfdx44iN/88hexubqO//6f/hvmFudRqdbvOUn/NEGVZ4YIrFKFRDovHCZ3sx2//bnPI5dK4lvf/rbwttR6Nf7o//oSKpkq/vYvv4Gung5BhZk80t3dC3tTs6h/56emJQniz//6ryVl5M/+jz/F5NwMYvG4GBO3uhw4PjomdZ3PH83U/WvLuOfkXfC2enBnagbvXr4qPnrkiNJ8eC+dFqNtrv6lSVc2UsmBpx5/AF/50ufFH+0v//KruHrlOs48/BDueeA+tBMoicSkiXrjzTeFn1xjrJuK3C2DDHWHD43LWRcMhXDzxi2E43F5brl94KBL6w0qPcnzZIwdCfaK//JHX6mxS6f5J7N9CHPTGG03uFOPRCiVsLq6hMDmKnpaPRjbP4T7ztyD5haPSL5v3LojXTdvLpETGp1q9Dps71EufQWb/ijUKr14LpVKWQx0duD4kUNiFjk7NSNKQUqLmYS9sLQokRI1tVZykXRqHWw2E774pc+gs70dL/34JxKWPDp+AEMHh/D977+Eq1cmhPhGo89Svihkft4M+jBt+jfEL4l+JXx4e7vZSHYgnWSMRkjSyPlnc/UzPTcn8D/VDusbO+hu74SvxStQqdWkxTPPPIzugW4hy//xn/5XnD13AYP9AxjwteBTn3wWhVoDJqdmcP7aTcSZlZUvSeNFGwwLr+mmH83NNlybWIS9xSs/B4sPs5k4nXJqJELBUFq9nvfCAK+9hrZiVdYsHX1dkmA+k44CFg38a5NI78XRUKNcvypeIvuG+qBorGDBPyuT5Np8RDr5lq4mqA0NUClUmL25BZfbiu4+HzYWkojuZqFs0KKYU2Li5hKCYSrTmOFF4YANbm8HhkfGZRLa8K8gFN4VUipRApudEHwOmXRM0K7lpbW6ajWTxXCHG88/fBoabQMyDN/12LGZDSOwsy2fn4zHZK3g9bXD4/HKKpO5abFgHIMjwzCYLMLVOffzt1GMZLB/YFAUmTwwDRqd8DnYJFlMZkGudoNhDA304sihAyLSCERiCEQCQhqmHxZ9iuSBZ2wIM930WsyvbwgS0d3WgpGBboksigV3sRuMIpgpIcpsMPqKVRUwNpngaXNL3I5Vp4WZAbnNzTh/ewaLGwHYm81oddthMTfi4Fg/yvS8iaVphY2bs6sIh0muL4ms/fTd9+DIR+6HfdCO3eQcisjg9uvXsXNhG939g7CNDKCqUiIWCWF3xY9iMIHN9QAK2SJcBgucNqusjCi5btQbkM4UoNJq5RCtKMowmAxoSCUx3u/D3MoaAqk8Yok09hLMcjSL0vDoM0eE4D353hRSwYwQwfV6IzpbXdBXC0jnKjB72kQBmIqGRO595sEHBLV69bVX69LmXA5HDx6Ua1Q1arC8s4mt9YDwd5oNFlg1esSjUTHVJAGexFgWdBYLStMJ92v0ekmQQLmEvg6vTOFsOlJliCDHLOoyA5LpOnfD527FMx99HvFcGrlaDrZmC9795TtiTsxgbjYFREv3kgmxnKCZLouHIAx6LVKJuPwMRGeEY0TOXiYnhYlINw0idWx00ynxFQzFooK8ZFJZcb4/dOggdgObUDawCdDItM/lAM0/0/kcnvwPX8SZT/467lx5B2//4Pso5nLoHu4SldvlH11DJpIRZVJnrxfdDw0juxtFeTEMZYMGs4ur2FOUYW9ziYqvpqghE09jLxDH4SeOoWu8Fyu3F5Bci0icFl8Gt8MpK7ShEyOIbO4gtROHZ6gVoa0gVm/6odE2ShC419Es189g0ksjzbgc3nO1RiVNLzmm5JRweOjt70JgKyjrIKq4uNpik8/GQUKak0lBllh0qOBjsWX8GZFpcnS0apWgNPx+NKUkGlUXFUDc6IsUE1QYNsxBhlYJKuHdDvRxCMohFE5IGDGtJ1RE0rT0OlMinaPSta48ZBQM14f8OxWk9FnkOc/6kdpL132gVETgqKKsyDlPPnE4kRLVIuPTiLJxzcdOhEHPSysbYu/R4nbJ/SKyxka6VC7C3ezA+NhBIalzE8LmQMKqaQ5ayOGzX/gMnnj6ccxMzuB73/6eFH5+NuvbiePHMTY6houXLiMQjiIpGbll5DIpafy54irmyyhXy4Lw1e0sGmXFR6VdT3cX1haXhStGQrp4g+2lRLBDNNLl86GqUguHiagrI2CoxCRCx/vERpLvHW0HOHhwDUuO2z1HD8FC5bF4490UN36uzHRmM37zS59FZ1cXvved7+PnP/857nvgfjgtNkzcuiUKdd52Pg9M6+ju24fBgX1SL1eWlqRBodn4dmgXwweH0NfXgytXbiObTom1B03BI+GYRCSduvtuORe5gv2dP/xDtLW34a//4r/g6u0JKBqVIshhxJGvxYNCOivWL3Sn15EDqFbBYrPCbm/G9m4A//LCT4RX3NNBjiXFaxUoNTr4d3dlbcucTTZd/b1d+NT/9hzuv+c0FuaW8aMfvYT1rU382vMfxfHjx8QXjO4DK8tLEh5No1QaXEuIdGJPnj+i67Sa2djcxPsfnEMkFhORHZWpNEGlDQetotjMj+wfhOKv/vh3aiMHBoVfwYvGlRv9YLhvjUSj2A0HUShlEI0GkEnEMdzVhX1d/dCbLWjp8okr9PLqmqy/+FLRSLSmVGA3lUQgEEc0lBL3c/rS7uvtgsvhkKzC1VW/KFJocEgH6lQiIgS+xc1drGzuCIF3f38fnnjyIRw9fhiv/eJNITNTpcTu8b5HHsS3v/V9mTqOHzsizdP59y/WYVm9Tpx9udbJMEA1n8XowRH4/eui7HvogTPiGXb27FvwepyiqrC7XLKG+Idv/xui4RjuOjaKudkF8Vz6/G88jyNHx9Dh68I/fecH2N4N4aHHHsDqsh9d/QO494F7xeyOK7FkIoYS4eYauQcakbeH1pegRgUXJhYQzjfC0uwW1GRw/36Zotl8NDUz2LUR8UQSxXweGlUNByyN6GtrgYXeZloNXrt6Ae9NT4rhInMG2YTycLNajSL7DwWiCMb9MLQw20+B0A7VRFpUivV/TiWo9mmAx+3DxPVNkbU73UQwLGj1tOH2rTncmVyAqlGLscNHRIiwtrSGoeED8tASTud0R0ddFmyXxyPyWIZ3B0O7gnRI3lmlhIF2Nz797Gl0t7ciWKligxNlibEgzFzICddOq2eIsVvWWRazDauza5i/MY9KpixO7g1VBQyNaowdHMXlS1dFLalXawUO5oPN6Zw7exJ2vS4XTh0/LDvz25OzCEZjgp5JvhqJtDVygoC9aAi9Ha1iSud01K0tuMLO5tIiBZ+Zncby2ia2o2kUuBIq5lEuVqAxa+Hp8CC+GYaBPDoan6bzWNgMCLmUTVwpn8GpU/uFJ7g0swy3wyYrjGKVgexp+Q52Tq60ddBr0LLfi6HH+mDzWLE5s4livARX/z5YXR0w2/icq2RQyMT3UCpVpbnaW9xA6OYicrE9JLNZbIfjck+1RpOs/Xvavejv8GBfrw8LMzOYXfZjYPwo5paWoTM2ApUGBLNBHHvuBG68extbM1vY29gThexQbyf297dgaW0d09N+eW+/8NnfEtPUXCYJi8mIX/ziF1CzyarUZALu83WA5cxoMyGErPAtGkoV6Ess3io0dXgQ3IkgHo4Jgm0xmOQZ4kpBa7XKBM5kBHJFTHRXlxKkRKrAApqF1aiXppb3mdwWnUaHz3z2t7Dv8BB2drbx2s9eFYEF+SNEMxgZxPee6PRWICBcIL6HgsJ8qMhiU8UiTnSN60UiIixidRuMCpKJhKiaSZxmESbSwLOJ3X1nt0+inogw0gOLPAwt+UpKunsX8LE//TLG778LF375c4S2t7A4vYDO3lbYXM2YOTePQqaCRq1SuD9d4wMw2SzQZHJo3CshEYzDvN+HlLKKYqooA8vW2hbWp/xo6/Fh9InD2FhYRuDmCjQfWjEwekdnMsLd14pd/xaSWyF4+r1Yu+NHfi8vTY/DZhbeK1tCruIMbFwUCuFd8vqQLkASMkPnSbegF1o4HBEEgBYNkhVaIeJEdFArxYZCB6oexeJGOKb8+etkc6p1KeFnY9uoUmN3NyziACKYlapCGsNfWUUw45MRP1xpNln1MBrpFE+LnpI0m2zCeAPYqNPtnE0v74cIAWSlU5Prbzbq5TtRLEK0jEWVfDJ+J1oB8eekaptcV95rxrewvtHWgWKjaCwlZPW9ZFrW8GzSqZCtCwTyGBseFvL53PwCfvnaG3V7DaOhHoGTz+HxJx/B57/yeaT30vjaV7+Oq1dvyEaCfKreri48/ODDslkpZyIyoLz45nsSWM7VosPhRCQUkkYoEU9IXh6/O2Nqerp9MKo19QifWkVQSaon67YXVTQajCgqlBLnxsaHaD2HI67LIntpMfwkSskhjCpGKjU1GhV+49Mfw/jAAN585XW8d+48aioV7A4nVvwb8hm//x9+Bx/7xMdk28LzZV//AL73rW9j6s4d4ewyzJs0mIcfeQS25mbcuHlLaCAciAqVslwzGsIS4KDdBFeXGrVSgpf5vfmu7mXSEp1137334J4zZ6SZ+fpX/x9cuHZZBCAMeuc7RRCosVqRUGk9wZBgUMQP999zSoaj/oF9ohr91+//CB9cvSS80LHBPqntaNSIlc+Kf11WpORTudx0m9fi87/5aUlF+efvfg8zs3MYHBzEI48/irGxg7Jm5/mytMr/Ri9NOd0FaG9DgR/DxHt7usXxngR8GrITveUGi5QUDnIU9jGvkZE9ir/+4y/V7r//PoEYz527LEo6t4tye5dkbaWzGdyeugk0FoUHFVsLwaq34cTJUzDTzFIJ7OzsSL4TeQXykJb4GCqRK9UQCkbkxjJ3bH5mBttbAVknRGJRedlJKqRikMWOEsvp5U0xvDt+9BCef/4ZdPV04uVX3sLLP38VH/vYs7h26bKQBkfHx2VFyA724nvvS5dNguG+vn6ZAsgFoZaWk0FrmxfRaBw7gYCY6zXUVBga6oNe3yhrOuYJEiL+0U9/gZnpGXz2Ux/F8GAvLl29CYPOiIcfvBfbgRDeefN99I+M4ImPPCZKi3y5Js7y87NzyGZS0CsBq0YBRT4HT2uLTBdatRJNVh2i4Qh2ogVMBXJIlZUSnjt5ewKTk5PYt28fDh0eQZPdjL1EHAtzS4LGPTo+DLtOhUotj7xJhTkiBtvMiSyjlKcVgQpd/S3o7GnHneuL8C9uoaWtGc1dWuxlY2jrdsvBnggWkE4Rxk+ib6gHC9MpTN7YgFJJgjzzyKx49qmHsOZfx+ziOtp8PSL7nbozIS7yQ8PDos6ih5f4McUiEngdDO5Aq9cKoZNyfQmcNlShbKyi2a3FXaM96FS3oqrSIGa3QaHVYPXiDezMzwEONQ49dkpyEBcnl+Cf94sij81VdCeOcpaRLkQ5OsS6g5MOXeN3AmHML8zXc9nKFQlFdrscKGayODx+ALvBELYCETH1Y2EmwZHeNCa9ER6bCd1tbkFtDWanQPOKMg12me3YKLwzSrrXNgMIxpOIpfJSfAi9M6PN09uG0EYYFqNFisvC8prwkehazNBgKjx7+r1YnV9Ds9UmQcs88CkIYeGncoUDAfk+KmWjmLne9Znj6BnvF8Urz/zZ2zPYXFhHW2sHWrs64WhtR0dPHwwGI7IkLyfSuPS9l7F8ewrbIZJ1SZhvQpevTUwlAztbkm32wD13Y3Z+Xuwwjt19Bqs769gIr2LXH4L3SAvSyMM/vYk7784juhnBiK8VB3o7oPAYcGtmEUaVHR958tfQ42tHNMhIo0W89+47sDMFYWQQr7x3HoHInlANjGw89RokFGlpDHl42W126HVNmJ2YFb4SeRlmgw5WHS0AioJqGB3NyDJuJUlScxqNtSpabCYhDEeyBRmYOD0S+bCZ6g0aYy8Y+mq0GvDG62+Jp053d5e4dlPhw8GjublZyMLk6Gxu0WlbIUVZXMgZEKw3yP1IZ9PCTeXQw7NI1lz07cpmhVPZSBTAZBJEhM9VW0cbHA67xHLQF29ri/JwErkrMp2zERsa64a1TQtHu0v4JIuXZySIe/zMcQQ3oliYXITd0SQqyCZPM0xcA0OJ3YllNNeU8LS6cWNmHtPMBNU2wt7SjHggBmWtASOPHoXFbsTln5yFolSDw0Ouj470RtjanQhvh+Q9cDqbsT3llwaGmbHM8OTPz+aGqBZRERYacivJNZMcQTZOGrUUMg5yLJQs/A1QSLMgKR0tLlHKcRhkFAovFhEphgZz2KEKlcMZFWlEglzNTTJMMwKHvFMOIFzH899zAJRkDDEezsnK3mLWw9FsQTKRFY4q+ZNskuk3l8kz/qbuVM6BnpATlX1mk04QnHr2IZuPCqoKfhrTQhiATC9HA3aCYUG3+YtnQa1WllVpuUKjUqKtabEfYNPKZo3r2GgiIahRp68DI0PDoqKj4uz2xITYHJHCQISETY6lyYI/+b//GAcOjuDfX3wF//rPP5CVM9VoGq0abS43ejwOPHrvGPaSOXz9hVcEtebZSf+sWDwqeYJT07NChaEBNr+7sqaQ9RmvO1dTCl4rBS+FUtC3aLaALJvLUknMcy16jSgMDw71ijXHrH8XG8Fo/RrRoDZfgMmkw+c/+2moSlX89MWXJALL0syMUaos66s2X6cXf/iHv4MHHnoQZoMFP3vxJfzTN78uFAqizkqoxNiT2xRABqUAACAASURBVINzFy/B0mSre45RqszVZS4v3DhPkxltbhcGhoags5hx5ep1sWgR8/JqFV2+Lhw9dEjOZDqxX7h0AZFkUpA6NtM890S1RxNWNYEL5jjm8MhDD8rZu7i0jINDI2j3tiKxlxDu1sraqqjfdYxkojVOS5ugdOvb28Lf5rtfDwo3QK1UYntjU54XDqqjoyN49teeQV93N27fuoOXf/GKNPwOl1tyK0nRoJp0TURGEbFY4mqYgMo777wrVif0ZpR1t4J1Q4NHHnsUiu//7Z/V2PXPL69hZW1L1oD04+BDTndTo0kv3XuhksXy8iJ0DVocOXS07sJut0nOF8mpJLyScLywuIJgMAan04PtIINLi/jY889heWVF5NgMZUzvpTA/PyfI1sbGhnSHPBwYNxNOJGDS6/CpT34CJ08fw62JSbzw4k+l0La1ePHDf/s3DPT34ejhowIlv/DDHwmaMTw4ILJvu9kMX3ubvHDkgpC0thMKCsGtq7tL4PjFxSU88fhD8s+KBjUWFhZw4fx5TM3M4/EH78eBwR55MJ0ut5Anmes2v7COdl87+ge65ebeujMrjRuVXdx/k8ho0jWimk/hxOFRPPTAPeJLxKaPdhM3JudxfnodTR0DQg69eu2awKJUpVD+vrQ0Lztnquna21rk8FuYXURwaxMdPhN8A+3giMBGp4QSvD66mBtRylYQj2ewsrCOQroMrV4lYgRXj1lc9xXFRmwvpLC9E8L48X2oVfV455cLktlXbzDUMGob8fSTDwkPanF5AxcuXUUylRHfGKquQqEQ1Go9Wlp9dT+cBqWEp87NTSEWD8oDy+LI4bO5tQHNLWq4PAbo8kr0an3IlWuYD+5hbWYVqzNzaPM64BvogHu0DxN3ZnD78m1ZJza56DVUEj4VPZ68djv2diM4fd9d6B7qwwdvXxGVSJ0zUpMpvK+3T1zyC5k0jhwew9qqH9tBTqp1Ucfq+kadeN/RgrF9nbI2ARpRrpgEhdQ1FlDKpbATjGArGJQiUK4pUFM2YisQFJNTolUks5o6GEBcRDFVEoSKLxwl72z2uCaoKsooVQqolUqijiJ8bzNZxJCwt6dLFKpV5IQjkkhk0VgrY+y5w2ga7kSlUEWDqk7MXb49h4Wri8hspyR02O71CB9G39gIm16Pldk5KX4KqDCyfwgdvhZEA0Esrawhp6hiuL8fXqsN4VhYJt+nnvs4wpko3njvPUzNTePuTx7D5toOFNVG7F71Q58poU1vxGY+CWV/CxLLSQz0DsKo0kCrqIpah4c9w5HJm9rdi2M7m5WYmaZmM8aG92EnvInV0AYa2fz3dSO0HsOdDyaFZN+gbmAvImsgu9kojXOhqkCWHSzjsxjjRRfycgk2jVoKstpiEcUZ11e0DlCCZp46WGwWQSKIuNDuxGw0y3vQ4fOhrbUVq/4NURqxEWeTTLSMdhMk8Qr5WUXOpFMKDl3/xYqiXJaDl8WfhZ8SdhKfDwwP1RMP4kSzmMXYKtwv/hWLJrEbiMJo1ouCjddZo9PCZFDD1WFEx1C7FJqrb15D5/gg7n3kPnzrL/4BKCigVKuQrxbg7GtB65APingJxooGmWAYLQ47wok0bswvIV3IwuQ0iyp6e3kbvaeGMXrPQdx57xaWzk0KCt7S2yLcLZPDjEK6UFc6JYvI7cYZVCeNFgUURLLYtBBVZcNOBJGxI4LqVMoifiKxn6iLeP2BxqwmuScUQFEAw9UULUMY8UN0kg7gXNmLmSmbrFIFqXRK1oIMs6a6lLmwFFdIkHaxjHyxIsgUmywOwRKdVCwIgkNaANeRnJG5TqIbP5ttWoKQn8WkBjJE6zFmNbS4m6VpDOwGBc0h2V2vM4i/EZtKFn02m3zGOHTRMoDqOeY1UqzF9TdthXZ2o0Kg5zmezObkc1wuhwhfuCo9PH4IO9s7YsFz+coV+a4UU3AFJ3FCNFxN7eHTv/UJPPNrT8G/soW//8u/RywWRSrHhm0PXZ5mfPETz8Ck0+LO7CpW6P9Fnpw45dOMtQCD1QyVTiN2QJNTs1hfX5fVIl8Td0uLUFwqqZQ0B2xCuEalcEitNyGeiMKi06LdaRdu9dBANw4MD2B9K4rJ5Q2prQRR4nth/N7vfwn3nDqNn/zbi1hZWsGRY8cwMTWNq9dvfhgyzkDlAp577hn87u/+LuLROP7qL/4rpmcmcd+9d6Onswt6jQHLa6t4892zQhJn5JwgomaTrF1pgHv3oVGcPrAfDrsVCpUGZ6/fwtnLV2Rg4vs2Nn4IH33+4/AvLuLKxYuiJPQTBRbXdforOlCtKnDs0CjsZj221jexu7OLU6dOigDvZ6+9AS3Dt3V6tNiaMDY0JMKztfV13JmZgsNsgl6jkuzMnoFBdPb1Y8m/iqXVVQnw/tVzQm4rnzv+ikZCOLh/EOP794sDAbODSdkhB5jGqQ6nA01NdhlEfrWRoyKUcUuML7x+47qcb/weYuZdrYn3l+JPfuMjNYb98oHYDoRx+OhhyRa6fuWaBB0fPX4UvQNd2NndFnSLcHG3mG+WZH9fKRSQ2ktI5hdzg0LhGNCgRjxVwvTcCkYPHhC0in8Yna2vX74sLuZ0bqXct7OjA93dPUJy3I1G4N/ckIy0p598HI89+YisiQKRCG7fuo3F+UV43E7sG+hDk8WO9z84L7D2oQPDAtVJ5hhnfIVS5OT0fCJ3jNyAmhI4cfKEdJk8TKenZlGpqnD63vuF43T92lWUs3vY39slUCAbhyP33o8WX6e8qMtLS9hYWkQ0tItVvx/+jQ152biq3AlG5cAhIXO4vwd3HTsMp90KHWHlbAG3FtYxuRmGxe1FPp/BFhVGDgc6uzrlpbhy+RIWF+cFGua0cfrkCewb7EW5kBNI2WRpRDIVhUqrhN1Fi3+9HFZbfmYMlqTRScTS0liaHI1o7tChUM5JGG82U8SNi3PYP9IHbaMN599dw9L8pkztXo8XwfAuhgf78PQTj2F+fgHLKxuoNjTK5E/JL9Vi3FlzjdDR2YPunn1obfUJSslGcXZ2ApEYJ/t6B9+gKsPpVcHboUOLthltKicC0TjePjcpZM3mEReaHQbYtVZsbwURjezBQTWorgorIej3JpCP5XH38cOStxcLx3D4o/cjnEkiMLOBzDoJ4lS10byvCaOjo9jZXBcuBJGP6bl5Me8jSsj7fOvWHTnUx/f3Q6uizFkl97itpV1k8EtLfrEp2AgGZd3ItZjBZJVpltJwNqIiz1UpYe91YGFmBTtLux+6a9N4MydIqkZnRLGSRrPDhEQkgWwyKysZh432CMNodtmg0asQCgUxPzsPq06NfZ0d2FDkMPDMaWT2sliZXhTExtHqxuQHt3D1xYtoVOql0BRzKYzu7xMbAJVBI7E5lJzvrHFCy8qhzwaVBUbWMroSlNUajo6fgK/bh2BqFzOzK0haM1DZVSglarBCj9iNeVQLRWxsRuE8OkCuKDJrNB2soZLJotfXIVwDNrORvZjwYUxNTTC1ulBVV+VdTe5Q2l3Bbm4PjaQBRNLYmtmRqBghWafSSKcZMGyQNSARA07hJXopKerGfny+GLjNM4U8ByYmMLyW6y2qdEss2KWiCHb48y0uLyMUiYjhIVElEm9bXC4cHBuVA3R5ZVVCpvVGA0xc2VQq0hxT7MJmiwIMNlFsPBj2S8UykRKiHwz+ZbPFlf7q8rLA/4VcVgYrp8shKD5tXLY2aBlTgZK+ZEqlKMe4Gq9W87Jm41806Lzv6YcxdfUOpq7PS5IEOY6xZApalwWjD4xBVaygWWFGMZKG379Kz2Yoif4GdqG0aGDzNmN9ehsmjxnHnzyKyHoYF144KwXf0+2Gs8cNHQOlVSps+3ew549AWaFPsgYmvQEalUoKIDlppF1srW/ArNMJOkfvPqKzbC5I7iVq0khxCH8WBddiWSnqHMa3gmFRgtNLi3QLE33tyOuRd18pHCPy1VgcSdTjWo+UA94vPgekU3CQKJSqcr+IoJFcncpmZQPBxovnCBF7ipR4Xbn2YlEm+sEawXxMro/ZFJsMWihq9L1iRmwGuUIJFqtNKBgyaJMLJZuNuiKS34EWAg30yeOQpddhL1MUYKBRY0AgFMSeKBE1cm14n3i+1M1u68KBS1euykaGfwa/P4cH/r7oXgyDI7343//kj+X5OvvKq9JEfnDxutjc/N7nPwN1rYKF+RU0ezvkfJmdmpSVLNe7fC7aujvFWPXc+YtYWvRLI0gfNqJiRiu90xqRjkdQonqQg10VyBYLcJIgTrcARsPp6G1Whl6rFiGA0WiV9RnNmnk27j84gP/0F/8nZqcW8K//+M/ynpNWo9bqMTO/iLPvn5Nr1eJx4uOf/ASe/chH8PYv38T/+/dflWvy3DPPCFrDjMECfdY0WqyuraFQKgj/ebCnC04LhwMlulpb4WmyyjBKzdTZa7fw2qWr0jw++eST+NM//3NsLK7gu1/7nzh7/n1oDHp5DhWNKni9XuwGQjLgDXR3o5PRXyYzPB9aDv3itTeE70ZeeZGClFweTosVY8P7P0Sn85iZuVMXitVqAm4429rRaDKgxGzRQkFykxnfxFpfF0coEOPaT8V0CocM6xQUkF5gslih1ddFACS50wiaQ1qb1yvnjq+rW8ACXou5uVlkshw46mg83wPFn33mmVq5oRHf//Gr6B3ow2c/++t45413sLmxJZLyI8cPoW+wGyajCVtbW8KBoWcKH256KYXXN4S7Qcda8f8oV6HSGHHl1jzyRXrClHHyrmNob/Xi+uVLAntO3L4jq0abxSIXlEo7do1k+FPN0+nz4emnnsTxk0dw48Z1/PSll8VritAqCY8tbge0GoZFTtTXAWV6YSlFXTM/OyskaY/TKZ1wb18fgpEYdqMB8dcih0xS4vcyMokUKzxEFGJiajWpcfPKFeFoHD59Ep39I/JCTt66ho3VFYGqCUVy0iIRkvLz6xMz2N6NSjEXN+VcFsV8CRqlCuOHDsPZ5kOmXK2bz+0lRNbb2d0parlb12/g9u3b4iHT3t4iUxqhRoNeid7udpw6cVS4C9PTk6g1lKA2qhHbi4hxZmAzBF9vC7qH2sRjaX5qBQ6nDSfu3y+KF64jOrs6EI6GJVl8cyWOC2+vQ620iycPDd+47tPqlTh5+DC6u7rFR6xQqGJqdl4gUK5hmOXIF4/3iQeyzWZHZ/eIGP5xJbK0OIObN6+J0ShfBE43tVoSnR06jHp96G3x4f2rk7hwYwEnP3oPfEfbUchnkAvncfOdm9h/YBB9J/bD6rFj8sItTL8/gTabA762Npx976I4vXsO98Hma4UiWcLOpVnsbgelsT148AC8ra1YX1mWXT6JqfSD430gtL69ExRi9uHRg2IfsOFfgq/NheOjA/IMcXVy4cIEplcDSBfLCMXioq5LJFNyqNM0kegK+Q1cMTV1k6NWRWAlKB5MPKTI8yJPY3Z2HoNDPnhbndjaDEFPwj4K8LqMUDO2iqvQSr0gmYwqtHus+NnbN1AxaXDyMw+g2e3AOy++hdTWHu5/+gxmr8/g0muXpIB77Db09Xajo8OLUp6GqCVkGd5erSG4HoDaokHHWDd2VnckasXb50Hvfh/8l1dg1VnQO94DlVYt1hMxZRKrU360tHqR3Izjxqs35MDuG+2Bb7ATN16/hXSyvkJrtthkEIhGw2Ihka+U5PBhYXF1u9Ax0AqP1wVjoxaJtV1R+MwvbiGVKKFMMUiRyZMKUSSJtF6llkLK3QiVt5Q9V0pVKYCEvOhpRfFIW7sXsdAuEjs70iiUsnkpmqMnj4tn16XL16hPkOGKghOeGeKfRA8bIUGrpDDTrNVoNkkjx0BcovB0j68U6yoyNoD8d+SikfguCFg6jR1yLjY3kctQKMJBre7c3t/Pc9CISCIEu6sJ8XAWmWxRDlj6GCVIwC/kxceMa7DOFhdsJoPwSZLpAnajSaEwEH1JZNLQNJlw4MwoqooSmmDAgKMT6wtr2FpdFZ+0W7OLyFgUaB3swNy5JRk6737+bnjbvXjtWy/LvafwoXu8C46Wuofc9tIWgos7UgyJKhEZpj0MvzcHSv7ZHN7oHm+lV1ipKMadNP/kvWVTQjVme0szTDqDoIP82cnf5cqQDaso2SrURZaliFHoRII/7yOVqFyjS+AyFYofmnRyxfgrrpWcu5ImoEWZxp/prPCo+DwIElUsCM+LvKxfZTKm8wVBy/iLqBtrB+kaDYoKalWFrL1UWo0IuHhmkpOazZG/qZB7yIeWZrBUj9LzsFjMSyOzE4ojnSvCZLMDKrXYS+RSaYRDYTG47Wj34dKlSzh61zHZvkzdmZTGh+eLEO7pPacnhzAPb4cLf/gHvw9LUxNmr99AkMr9TBp9Pb3IJDN49c23penhWdvR0YHFhXmEAtso03bDoEWhXIGzxQ2VSiPB8kvLKzCZjWKfQW9F+kNxUC8LuLEnQyCVfw5vi9SsYiYNdY1h3Y3SILR7ncK7SmYKyJSKqDRU8R//7E8Emf2Hr/8TvvXNf5L1p8/bisNHDouIbHZuHqtrq5Ix+LFPf1Kayh9851/lOXHa7eIPxXvD4cvjbZdzbztApL6Gjs4OHB3sxSkCH1q1qLyrNIVls1GriQXOd3/2GspqNf6/b34DdpsD//R3f4utrRUZPNLFoviXmZtsmF9YwtZ2UPiF3KCkEik4mszi4UVeHd9bqgs5ZNEwmQANVc5ctba3eMXNnSr0Tf8KyrkcGslLVGtRU2tgsFlkAOMAwaSNbTnzeT0bZQvCDYWcW4HdD6kGejEYd7ndsuampUc4FBGUnMOa3WbD4UNHJKKHqOiVK1cwcWdCKCOsi3wvFC997T/X/uZ//jO2wjF85SufFydaogVMRu/sbBMIlV+AX5QmeXzYF5YWMD03i5XFZbg4QaiUIhk9evQIymUFXnv7HFL5CoYG9+ORhx+SFeT5D96TJuKdd86Kb8ZI3wBaWzzSRRPS5JFsNFlEPcgDYGBfL7q6O/DCCy/i9sRU/SHLJnH3qWPwdXSJ8d27730gRoKOJjvO3Hsa8WiY+mM8cPcpCXpeWFrG2fOXBKl59IkzGD04jNs3b4tKxmyoI0M3bs3j1p0FHDl2RLhcOoNWfvaNdT/mp+fEc2RwsFcIzyT6vfXmWcwtLYmqkfE8lOGTE8CJnshD/dAw4MiR40LSo+KG17NUKsiLywiHhflZCcUmwkM/G+bo9fV2IhyJIJGMYeTkAI6ePIre9i7szK1i6vYd4TjcmZoT88oGZRlHTw7C02dGMh0XuJwvP1+ueCoBT4sdvX3d4sbLZPtUqoBiHtDr3dheLSO4tScyf5OZpodldLa1QoFGTM8vSsYllTtcQXDtSdSIajQeJJQUM8euta0TTc1eQXNSqSjyVICRO0AlYDoNn9OMM+NdsGoNCKcreP3CHajMeviGOxCLhWQdfeXcNVQrCtz91GmxGtha20YllsPhvgHoGhswM7uIt85ehdltQWu/T1C06FoIE9duC1KUiMTx6CMPC9fp3Lnz4oPG/80mmORmNp+M25G1XZcPqb0o+nt9uOvIISRiAfT1tEkBWV7cxNsXJ7GXq4fhsqgyYJvNFicsck2I6DFKytHngclmQHAzDFVVicwe/YZs4t1Da4eenjYkUntwub2IxmII7WwgGd0Vk1hyTrzOJhwYHIJKrcXMih+7sQTS8QSOPHEMh5+5C0u3VnD2n9+Swm3g2kfPOCW9FI5UJg//1hacdhusLhOCyajEvVhdTciWc1AalWjrbYWvtx1WuxmqLHD9lZvQerTwdLpQzSqgs2qxye+0m0H/oQGkt/ewdIscpjK8vS7457bhn9iCzWZGai8Ju8kkh9nK1rpMf30DA4KMsHhojBqoDUp09PuwMDGLxlwBZrUJK/MBbIfiKNVKaGpqFn4O0WtyWJrdbmxvbEnzyGaIyiUSV51tNjRoSticD0GvNmDs4H7GIyDDg07ZiCtT0zh47IgoUV9/823hArFoc2LnSoicC/oPcYhhgeeKKZ1JSXNFvhYbCYvdIofgyvzyhw1eRYoIh4ctFopyCe2+TnF4p7qV5HFaaXBq3d6uD5hcAxCFNzbrZSWlqDFMmqgPTS6z0vSx+VUoq9DoNaKSKmYLcs/aO9pETk4EiauFRDqLcCqBAw8egKGJqJMaY21DsJQ1WF9ZQzwSFePjhk4tIoUsJl6l67sa448fxth9Y3j/hbexPbeFfDEL31AHmtx2QZTCNJPejEPHyLBaFQ4rf26j2PGwQZZImGQCegoTTCbJbiXCyKaGZHmaYnKVwmgtCnCoXqa7diqbq9soSIB8VVZw5AJyWqeikIMmO3Y2ICRgK9AgiI40NFSAEX1J54SKQc4SCcXkXnGtxiGUash6w62oG7cSUaXVgVaDfLkixHQxFa3WpMnie83iXykVxC2dBVCjr/OraJvwq2aOxHc2W2wBm0xmobikiDZI1qMaS+tsEiDiru6BQfFEolchvQPZDF2/cQsbG34cOHhAkI3Z6RlZsbLY8/mt561AaiQzZ3/7y5/D6XvvwcLkNCavXhNqSGgngB/++78jkGBYt1rW6YfHDwqZmvfi2uXL0oxIE6tswMDgfmk2aMI9NTUFjcEoa2A2p+RdkbYh0xENa8tlacaYjsAvVKUgoZiDhs7/+QICwQA6e7rR1deJJ599Bsfvugsba9v43d/+PUxM3IHT44bDbBEKwtHDh2UNvLi0JNYuZx55AJFQAr98+TUBFrbW17G6uop9A/0YOzgk6OZOYFeQZSKQA4P9ONDZipMH9osdR7lESx3afJSF58jm5cWX30LvsRN44OFH8ePv/QC3rl2U9BB6BQZCYeEFxtNprGxsY9DnwqnRfdiNZXH20oRwJLlJI0WCan0Ou73dXVL7doLBesRYoSSJJYzyIp1oLxFFcCcg2y5esc7eAcQz5J1PCQ+dQwINidc2NqQP4aDGCD1u52jzIINbQ4M83yS+05qDmyP2HRzuKVxjw2YymnHk8GE8/PAZ8UE7d/481vxrItiicExxfKi3Fk9m8B//5A/EvI7se14USj4N+rrDKb/IsZPHJbuN8DuLGjtYZu5FQ0Fxq/bYHUjEk/jg3BVUFI3S7XIKZ4fKB5J/6NXrV0W5RnVBOBCUQ2svlZffQxd0xqfwwCvlc/jcFz4lcOgPf/hjJBkKrG7E+NiIwOVbW7uIx5PyonCN6XE40USelMUgEz8VH5fIgYonhVfyxONn8OWvfAHvM6ttOyDrPHpK9fcP4JU3L4hrOSc3Nktf+MLnsLWzjWuXLsnO224zo63DK+uIlTU/bk9MihKBpns2q1WK8U50T3a+fPE93g4cOXJMjONi8Zh4BxGW5VQZDGzhxvXrCOzsiMyWBFzKjns6fSgUqMRR4Ph9R3HX0yeRS6axObOGxGZQuD5Xb0wgmcqJz4+7XY8zT43B6jRgZ2tXuFZ0xt5aD0lcjq+b0y0EBo1EUqhV1OLWzkDolakcLBqPnA/B4K40Y21trXIwbW5sIsZwaoUSBj1zACGrDyJu5Lbx/7NYTJKVZrbY0dHRBY/Ljmw2LUTM7Z1tcfQfH+hCq9WAhdUtrG6FEI4n5KDfDQZx+NAomjxNCCSC4kOUK2Sh05H0qsV9Dz6Cg/09aHE14b133sX07CLM9ArKlqCpGDC/uIEmF+M0VGhxe+QBp2cNs9poLEj/n5oaaO/0oXugF8HtXTTSHqPEzDylmByGQmHYrSaMDHagv88nzdj3X/wlZlZ3pFA1UBlVVsDtbEJ/byduLC5I4PT62gaG7x4WxVh4m9ynKhI7aTiszfCREE5ibykjbvIXL1zBhn9TmrKDx0ckdy4TyyIfi8Nl1MkwEs+VkS6VkIomYLTocORTp2FzOnDtpxdRCmekGeG1p4ybpE++F8O93WhrcWI5HkKmmoPT54LWqYOysQE1ZRXt3W3Qc+XT2IitW35sL22j7559kiC/PrkGr69ZnleV3ghDkxFJf7ju09XqRi5bxBsvfACDQivrd6K+R08ckoNlbm1evGEGOgcQjUQR3gnLYdI72ifIsH9xFSMjndCXG5FNVLG5G5I1CAvezPw84tk07E4Hjp46ip2NLczcmhVkhf5yvs42WNp1MLXrkQhlEZwJQl9UwURe6F4KN2bnobLZcOKuE3j/7AcoVFlrq2LUKSvzVEpQba5LBO12OtDa0iKu9GsbHBoKItIhGtyoUYpVAtdVPE+I0lP0seL3y/cZHe+VlXt2r4L9/ftF0XR74nbdc6pWkQmdfCKT04h8uoS9ZF4KLtEjEmAJn9KpnOeWxWSQFQTRLCpoqUBrsjWLXQw/IxpPIbwXQ9/pPlgdZlnTeRwuNGV1sBubsLm2Ioa4sDZiZsGPzZUwdnaC6D29H0987iO4/LMPsHprFscfPIbZCUYN6QVlS8VT2JxahaJSN2i0GYzQW8m1Ig9LJehslsaSajUc9ibh2FZLVYSjMXlHuU6jrYZWydELQr2gQpRDiLpRK0MOkTLJ1axVxD2e7yPXjuSSMX0gnEiiVK0IoqVkAgBz6OidRoIwic3SJ9ebNiq0xJOpkRYO9Tgucm7YwBExImoQZGyPgkyCusKYvEeqfjkIcmDk+Uc0u0QEWtSVqHObqjVBFbguJPmdavo6p6oiyNf2bkR87tRarRDC2ci3eFuhU9djr7i6fv/8OSEcPfDAfXA73VJDSCaL0+i6SGvjeqPJz25QVvFHf/DbePjRR7C1to7tpRVsb25IRmiAKmEJcmempBFupx1jB0aFVL+6uoJAYEcaOK3eIMP5mUcehsvjxss/fwVbu0FB2tiokIBNpJjoJf8+ODSIcCgo3F2TxSK/h+q+DN3TI1FJcCjXytg3NIAv/PaXZRP0r9/9Hr7+tW8Iokc+9sHBIWRTady+PSHv+31n7oWvq034wtsbEbz2ymvyHPjX/NIQcoM1PNgvTebi8qqIUIgWnzp5ojd/KwAAIABJREFUAjWms1Qr6Olqh1V4242C7tNCRBpvgw29h07hJz/4Ed566w3kKxySamg2GaTnMBn0giyz5x7yOWE16bG4HcXPzl6HtckmDTiRa25OyOki1YDE9bb2dtl6ETldXlgS0REBjFavC329veKDRUS9rcOHazduYXJqDoEwTbY5ZJQk3YbCEDaFtF7iSpEbET63rNN8Dpl+Q5sOImUTExPyXDdZbcIZ5qaDNIiBvl5097D5g3wPmsg6yNE6NtRde/6jzwkZkrlHKrVKPrSvt0vUaLuBgOy/CfWPHDggHTQ5KelcGqvry/KgV/NVBNZ3hRxMhv5OICYHd19/t0wqRDs2NreE0E5lTygRh7e7FaVqCetLO6IwY7O2srQKlIs4c//d+OhHn8G5C+dx/oOLInP2ejwyUTK6ZnB4EOOHx4QEzuBiKgVJBmZcAP1vKNl/5PFHRPXH9O6jJ46IKmXy1oQQQWuKEjp8nfj2d/8d5aoSg0MDMJiN2D88gsWlRdy4ehX3nDiCZqtJVpyEFak6IjmOPlFqPZVTVej0BkQZo5MryUHBydHn6xSegJA7GSyp1onP0NTkHVm1/uoA4eTGibK3p0NMPzfW16WBGTm0D7YWMy69cwHpeEqQPRJQM/kiItE9eFqtOHjcgWa3VVQQNEaj4zl5BWLMp6xCrVYgXyoimWZWVhFb2yGQ66czshD1YmuhhGsXbyJNUqzVjN6+HvkcumfzYSSiw5eKk6zTYRfHanbmvJ5cITEImzwmHpZeRxM6fe0ie/3g3DnkcpQZ16MPdoO7gnDtH+0VU8otJrX37ZOQ3t1UCAod0Oy0Ictw8fUQHvjY4zhz6ihU5IvsBMSBmETXQjKP8+du4tLlCQzv75PiPDAwgBd+9GPotXpEoglkSwWMPHwQNm8TMrE8Wr1tUnRnzk8gtZ2Q54b+PzTnI7l/eF8nPvPpZ1HI5vA//uH74nXFw5y8EGWhiD/6wselIF7c2hRF4NLMEnz7O1CqFiS6iWar+XAeLU1uuTapfEqK7e2bEygWaI9SQWuvR5RrgdWQeKM5LEbsb3Eim0xiM5JAptIAo9WMXCqD5gEv2o91IbYZxpWXLsFqMEtTvb6+geH+Phzo6UAluYfNnV34i2lU1Q3I1nJwDnvQN8KYqDY5BBmAnY1l4T+7ANdQK9RNaizcXkYsEIGvy4UmezNcnW2oNJRRoBdTiWseLd74+UVZD1NFmM3xIG9AaDeCdCEuqleNQgtVqgqvqwt2pwtVRUzey9uXpjHQOwCzWYt8OiO5kclUHjoT1YM1BBNRhNNJOBwuHDg8IqiEf3ZVOBst3maYrDo4Bx3wDrVia2MHE+/dhjJYRWMii2QkhmAhj9NPPoT11XVM3ZmDWmfE5sYGFEqSiLWCvvJdVBCPqdVkHTw+MizqoHAkKlxN/8YmWvta0WS3YGNhQzhEPIiZDcdpmN5/HBD29ThhdmqQK6mQipQlwzAYDEgO4fjoCOyOZiyvLEGpZjGrqw6TqaQ0ZPFYBmaDRp4nTaMS+wZ6ZfXMgs40C0Z00DZlfXNLkCqqGQu0KmhSwt3bjFwyC19/B2IrYaRWk1ApKmIoybgYQ5MVtUY1Vub8KOoacOzpu3Hx9XfR7DIiFNjD+69dxbH7xuFsdyMdS8J/ex6NUIOh1navG/audoRnl9FEG5smK4I7O7L6I5mdzQ2DiUl01+o0cLncclZm9hJCaGbDwtUsawIVegRSiAwSsVAq6pzA3VBUEG+L2SrIGGPLuSImYkgkn4osIlO0ishmubZjUDO9tuqGmhyypNFSNsgwxOaIQ6vVYhTVejpfRK2RHl7khzUIqkU+F4cP+ikRaWPjU3fTb0Q6kxezWjbkXKMR1SPnjp/PNR+f7TX/FmLJPeHWrO8ERVXO7SZXURRVUGSzvr4p5/X65jrGxw/JoEnFM61lYszvpUCDqz0qLmk/kU/ji5/7dZw4dlya2TtXr+PGddo86FCqAdPz82Ir0uZ14r77TmF+egmOZpfwwGh7MTc/i3A4KDzCzh4aOitxZ2oaeoMJ+QL9xSJyzdisERU9PD4qDcKlS1fkuxFNJFpIFIbcODb5zAolOMKh6YmnnoJ/dQNf/bv/IYMJaRdce6XiSVEo07aDqDDFR2Pjw9g/NIKXfvQKbt66iSPHDyMSjGJmela4u163A01Ws5z7pOr09JJ8P4y33ngLnvZ26IwmrM7NiI1Gf7sXQ21uDB46hrHHnsPFD87jv/3nP0NWQuerUFdr8Lkcso5kveB7ZNGwiaHXZAMu3JpGVa1HTaVGNEFOYINcA773tI6g+TBXe81OF9rbOwSF3d7aRJLkfL0afV0+DPQPwNNCwEQJd4tb+F+vv/4Gzn3wgdhRtPs6pMfh+8a1JKO1FtfWJcqLnCyivGzmKIggws2ehg0aG/8CFZYKlaQG8HpytSqh5m6PNMOMRFL8yzf+qkbCJ4OiD4wxHy0re2CuWciX4DRHdRcPaEnITrM4W1GpFrAZ2EA4HEJkNwpNgxbB7YgcagazQUiV7W3tMu3wYvHhvH51QsI773vsXjQYGmR/X0oVoSo1YMu/gXkiGEYDvvjbn5Pp6lvf/DZWFpY+VATU5GDg+oKQ5rETh/Hf/+rvcPXaBBxmMzo9DvR3d6Knu1Pk05T0c1IlEteg0mBqYhIT127A47ahvasLf/PV7yCdLWN4/z4MDQ+htb0NL/74JUzNzOCpJx6TYOvNNRJTWTTLmJ1fABoaxfV6aW1LSHjJZEbWP1aHUzptk9kCT4tHDEh5WBHqZee9vr6GrU2/QMFcQXAaNOqM6O1vg7fPJY2fTmfCyuwS+kd8iOyGcf7Ni5InxVVYKlcSVIhmpn1Dbgwfsgl5L5evwOMhubxJULhwMCgT1vZmFDmJUWnEwtyaPAwtHQ4MHRxAIqDCj79zVhAJt8eJA6OjSCQS8DObidwyrU74aHQI51qFECzjUjhJ7d8/KMHS2UQS8VgEQwOD6Ghvx52ZOSyvropPC7kgNCLlOKwza9DS5kJffyci22EsTC3LejhfLSKLHI7eewiqhip++eLryKfKOHrXGD75/HO4dv2mTFd3jYzA42oVd+p3372I989ewaGDw3jwoftw5foN8TvrbG9DMpOCtd2OjKaCaCYla71emwtOsxlXJhYwf2tRHKg//tyzQpynJ9KhsRE0W414+dU3MDG/imypDBPFDUYDTo0M4t67RvGzV99CscspDWcymEQ0FYPNbUFoJwyn2wGkIc2buc0Ig9EsHKlSqox4OA6zy4ImZxNWbi2gq70NPf3dsFBWHg0hn9xDRamFydOCmxOzwiEkmdnos8DiMmHtth8mhVHWR0RL9vX2CKLClWu+XES0sIfdyC70DiM8w62wO2xo9XmFiM5DIDwVQWQjjM5DPiwzizCUFL4ls+5IZO4c7IS52Qhtow6lbBFbm7sw2txosloxf3sZS9NL2IvtwdishbvThmQkD6NSj153Dzq6+uDptcNWS2Nlegk7gRyikQwiuyHxIpNYFabWp1NC3iUyZvV50NziFFqCVqNDOVcSHmOlVIJKW8a9z59CMEqULIPe0UEsX1jG2qvXBRE5/dGnMXBgCN/9xncQDkTE+ZmZoizMssLSaqQhDcaiH/J6qM7UoLuzA4cOjwkHLBDcgcmrF2GFXWODSqPFxNSsrM3uO3Vc0JBzV66iWizj6Kkh6G06SX+IbKQR2ghh/NAADAazqOYy2aS47WtUBnm/qXTmILZGh3cG7Far6PA44HU6MO/3Y2ltA7pGJcbHRmXVcvPWHUmwOH5kDL949zyC6SiG7xnAzsY27E67KAlvvTGJZDgFp9WAA71taGDQtM4Mr7sNnmYnqqU81oObaLSZ8NarlwS5trfZ0DbgQ0O5gjibyRKwtRWEq68T3n292Lx0Ey1OuyAAXIV5XC5pVCSSR9UozQ/9s4j27e5GkYglBMkmD45IGBGtckUhZzn/G1UDPZJUaFA1Sg5s3Wizsd4UoSYeS6KMK+QEafxVqDNXxhwIidoQIawnBDTWXctVdbd2Nllc+ZEnGI0lJBWAXCSqdTmo87qz8Jm0NKJmY5WW/Fv+eXuZnJzRXFXyTCaySL4OV1MUK1AMwMaAptzkPBqMJkwtMS9wC9l8Vt6348eOC3eHAyfvVbFET6UdBAIhWSFxHc7AaQ5YNWVD3XWe/LVyEV/+3Kdw17FjgtS9/sovRTBE7hPP0rmFJdyZmcGxo6OSj/v3f/c1OZufeOJJDA8fxE9fegnT03fEYoCu5jQLtzuYtpKXd4H1l0gsm00OvTQ0ff2td6DRG2SQpncW6y2bXDZM/GyKT8hHtDYZ8YlPfgLLi6v4xte+KfeDXDEOtBFmWTbwfSojlU3L8PvFL3xONlh/81dfxbVr13Hy5AkM7tuHjc1tTE3NiMr74Qfulfp/6eo1HDlyRJoKqgEPjB9CJBSVHMZ4OiXbjvF9ffjWD3+CYiqPl7//TdyYmcEKPfeKRTQbjSgrFJItyfX2cLsTvW6biJOiySSGD+5Hd3crVrZ28daFablvbW0tWFleFwVsNJHGytqmDDXkw1EtvxsMyICjUgBD/X2yQWJm7dEjR9HV0yMekOm9JH76oxdx+dJlpKl8Vddjk9igNWrr25tcJoMMkUvaaVBN2dAglkbCyabFUKUqK1I2lNxa7fJ6RsIyZLg9bgzt6xd6kOKtV/+lRviXkBsbHXJRqKbo7+uW3SQfeMLJnBp4wyvVopCrVYQnCxmEgmHsrAfhX1rH1WvXcejwOHydrXXfHzL2VVok03nMLaxgYX5JLiRJqPzDGZ/Ag5JqJD4U/KHuf/gMHn38YfzjN76BN159SxALCVotlQRR62j14JnnnoK7xYUbly6jVi7BbbOKUoU36s70HGoqpXTr3d2dIlVeXFrF6uIK+rvbBCZ+4ce/hMFsRWtri/CkWrxeTM1MyxrioccelwLx8o9fxEivD1/84q9jZmYes3NzIncmaW83lkEiXRS32VZfF2qE6JvqZDleOyrLGP3DZotwJg8dHsaFXArNNsbyKAU9OPbAQZhaKHevShSD0WKAolzG7LlpNJsdaKgCa5sbuLO4KsGt5Ed5u01AA9U0eXm5jh4dlXvB1Sx5KQuzAVQrDfD5WhCOpDA/twxbsxEn7z8KQ6Mbkxd3sTy/LioyIllcIXJSYs6j02aCUQVoSYbtqDvoRxIZBONZtLZ55CWORsKoJOOwGHXo9nXi5swSYrmCmMBxXUOlXqGYRbFWhMWuQ2AjgHwqJ1y/3cCORK50jA9IQ8FgZr6QNrtVHLBH2nySmXd9ag6rC/RHGcC9J05ibXkZkXAS771zEZ2+VvQN9OK9ixfRbLZJZIu31SUT9fSGH+VmHVrMNozYWxBBBe9dvInl67P46NNPw+tl1MQM7kzdkYlOo1YhEAzRk1Yk1jx4+trb5GC+fPkSkrk0hh49gb1MComdBIKBMPqPdKKqrMJisGLpygrMXQaY3UZEluIoJ6sS1sz8zEeefwSaYgl2jQUOl12e4Xh0D+V4XLyKjI4WhIMRvP7eRUT3smJfkC+V4exoFq+abLyAvcieBMHyPezp60NVUUU4FUOjRYG2gRbYnDZZCW/416GxatDW245yuojZ1xehs6phdGqxTSTZ0yZO36tLfnR0e9F3pBti2lVWwGJvQlOTE6G1CDYWNxFLZDF7ZwGtPW74DnmQDqWxej0INdTY192PwWPD6PAZEZmaFe7TzZur2N6O1g0hqxW4PXzuIrJKonMzi6KnvxNdh3qgM2lQThcQWoqgkGV+oxUjx7tQVlVw/fxt+IZ8OPnYSVx65Sre/sdf4JGnHsXR+07jl//+C8xOzsPtZuh3g5gj09qFU3u7w4ZasYC1COOW4oKQ8FzhCmVffw96fJ1SnHOqpBx+TWoLEnsZGQ5obNpsMyEiwcc0KOAKG3C2WtHsMGN7OYBiuoTRsX24M7WC61cn0eRukuZKWaX9jV0aBKI+pUIFi4uLgohYDVo43FZki8yLrJPJpZk2aGEwmXHPyRO4fO0Ophb9yJRyGDjZAUUDg+yzGDt2ENOXl7A6s4H7nz2C2uYectE8MhzcSlU4jBZYtFocP34CMJpRbVCI3896NACNXSdrmOD0OmLRlJg5uwd70bqvF7tXbsKq1UiKgt3KsO8maJRKUYKzsHBF3Ww3wmLUIpUuIp0popjPSYwNfyWIEpWJ0CmEQE1FJRuuQDAsTQcLHjlXfK+IqNTJ75ACx2u0l9iT4qTWNsqql+7m5LZVyXViogHbM64QxX2+rpzlZxGlpIqYDSALH1c6VCyy6DGep1wsyNq3yWaWlSDRf54hdPOm8pD1S1ATJh9otYLi87sRkSEPjajUViSL9e2QuIv39vahp7dfIljIvRwbP4i7Tp4QLtLVazekzpBTFv4wn5Y/K70caeXQ7rThc5/5tKhml5aW8MK//QgKRQN6errQ2vK/eHoP6EjP80rzVkZVoXJEIefYALobnSObzdjMQVmaGUtOOw5jr8N4vLv22Dvj8dhnz+56bUvjMJIljURREkkxh2azc0Qj5wwUgAqonANQe+4LjXiODil2NwhU/fV9b7j3uV55nfncvfq5V7ATDuGdtz+UopM6rtOnzuD99z/EnTu3xewgOBVqDN0uiaHjHUEshdvpkNeRxWuxlMX6xrZMy7hBoUFEwpPrG7DMNV+xhN6+bszPLeDAgU785V/9BeamF/Af/uh/k0KUTmVONgnnzWX2czu5bahvqMGf/un/gXgijY8+vCyIA8JDGxubhBBAMDXJ55yWGQ06PBybkLU4MUrcAhw8NISTJ07iypXP8MZbb8nZ9/998+9w6vhZ3H3rdRTSIYQLu9gIRuVe5xR4ZHIauWJJmqZmtwm7hTymF5dx4dxRPHZmUMLZx+ZWMbG6A7u5Gm3NdVJwchNDM9rU4qZgOhSKPRw7dgzt7W1y9rE+eOTcWbz37ruynRo8MIAzZ8+ir69X9Nzrayu4f+cuZqZn6a5BhlrkQkHSNyrFnOSChhMpJEtlBNPMPaUDXSkrcp5vNIpx4sjniwUrhwIyoVUoZIrKmKQjQ4eguHP1RxV25eFICN3dXVAyXTxTQDS8fwlyb0lOjcVqkoTtcnnfZi2gS69ThKfqPY2sOMxWE3y1HiGi8kGhQM5mssnhPTm5JCNOjtmIuedKhdOzTDItUzK6TkiAf+aFZ/DBu+/j9o3bsoJZX1mVD/vhgwM4eIiFlhdehx3+9Q2s+rcwMTUvuASu4AqqCuYWl3Di2DG0tLZiYmQcS0trshsmnZcYirmFFRw4eEi6pg8++gT5fBnHjh9BR0cH6hsb8ODBMO7fv4sLp4bwtS++IgK7N956D6YqNR49dQRVBj1SxV38w2sfIhgvorOrEyXGTuj1MvamQ+v6rdtCoGd13NneKUWnrkoFjxNw2pXw1OzzUpw1dSiLCH1WdGkdHV1QxIrQldTSpS4u7LsxCmqK/aIwGvUwmKlzyKK5wya2czJOuP6r0mvFhswP7tlzx7CxGsLKagANLT7oqowILJewMhOTYpnrAh4+XFU6nHY5kNiNeq1GdDCep7VBiqzlhWWsxIrYTOSxvbmJTDKOJp8XTkZ6uK3IMedvdB47uTw6u7pE37Afs1FEIhbFzOSEaMAohj12/BjSmYSseDoHu2BucMj7UVtfIwGn2yNzOHloENcfjmFjJyaTv4aaOpzs7xdx8NLSBqbGZ3Hh0UeQzmUxOTsjcTZDx/vkdVfmFdiJJRCIx2DTk+S7izsTU4iF4zjU14cjg/1i/755+664efgB4RaCOiF21hS8s6jn2mdraxtmg07ExL5jbeg/fRD33nsoF+FjXz0Gm9eKjbUt4dqk82msz29i4foqQoEoTBYjnnz2cTS1eoGduDBl2HGy86Fgmt8rp0ORjaiwyipWM+48GEFiJwa93iiXBuGXXHFQ5E0tWqVcRizKcFYV9HYL6nobYPWaMDM6JQd5qVSG1WeGxWfDbqyE2GoM7ianRExVGfUoZoqYfjArPLDaBg9MrQbRV7gsbkQjccQDKdh1VlTZTMgVytgJRGHwalDS5BG4H0VqrSiRGuzUXvm1l6DPxbHHEOZ4Bg9uLyKXYyecgq+mVl534k/IYaJWqa6uXiYM5DxVSRZdEm6HB1ajFUqtQrQhC3PLcjhVVCU0djVicWwBye0IrA4r+vtpYBkDlDq0tLbLmn1rw48NFu1WCxTFAg63t0Kp12N0bkEidcj64hTe5bTh/JnTGL4/DEerFfZqMypZBVZW1kVfww6W6wtqKwgw5iTKbKqCsVqHyx/cEBRBU2udRPusr+9gfmMRPQNdeHhzTETVnJrR3JKIJREMhkXfoVXroDEo0D3QjsWHs3DZ7NCbTeJq5GEciyYxMjqFWDaDmm43rPUW2F1mcdrFInF09nYiGc9jT5nBkbP9+P4fvw6vxQGLy4bFjQAigZiAG5sa61Hf3IYDBwdEZ2iutmIjso255TnMjdA0E5EJha2+Fp6megQmJmE36mUlwguAm4PD/X0wG5nptyNNpsdpkZD4bH4XEeYFskDRssEuIJopSiHFXELG3ci6bHdX3MlswNhg8TmktIQFE7VQXDFyWpWk1jAel2xXVl8ssHjJ88NBjRhxFtRV8dIlI4uNI4sznlH8HydVnKrxbEmlC/K5ZCEtEzN+piQ31rQfCcNcu72KFKX8WXm28d/z95IHxpUeV142k17Awfx8+IMprK4F5Y47deY0RsanMDk9LcJ6Mg4ZrcJthafWJ6YsBm1PjE/g4ciI/Lz8XLU11UuUF++q1o523Lp5FyMjY7KGYpFI7c7pM+fQ0NCEjY013Lp9U8xlFNEvLa1I4by0tIwPP/wAViZwEIBc2UNbV6fIYWg2o45PreTaWosajx2tLfUyoaZb0myyIBWLy7mxuL6Jkck5KXQZ6n7j1h089fSj+KN//wf4yes/xXe+/V3hmlHiweaIww4JFQdDmBP4yldfxSuvvorJsVmMPhxDR1eHFG7vvPMuBgYG8fjFi9LwXP3kU1kfM92h2mjG7XsPBFjbd2AQX/vyV3Dz8sdiKnv2i1/A85/7Em6/8y4iCw/FEKLkz25xoKWnT6RJ16/dwvTsjBSwnORREmAw6CRdw2Ek2b+ESKYknE9q0Ny2atS6zRLDREnRwloAo5R/UKtWXS2h0YQkk2DAM4ffO8+882fOYOjQIawuLCEU2JYNmGjHCkXJC45HE/J6x4JbUqhyWsp4KOqwdjI57GTysvInKJrOZhqS6ExXqIgPUcvElMU3RfL8DFJKc/bkCSg+fONvK9xpUz+lUilQzOQR2Irg44+vyeiPrptTp06irrYW4Z2QdB/Xrt6VjuT0qUH09nciSdR/JCJ7e6NpP/qAGhW7m6p+M7Y2I3jv3WtYWFiS3Can3S6YhX3nRAXdPV3iejhy8gjWNtaxurgirg92CXazGW0trXA6rHJxcKIy/GAEM/Mr2NohZbsaHe31GBzolNF7W2834pEkLn90FRNj0xJj8NLnXkVkexsfvPue5A2SFk1tFRkYzz/3HBxOXrZ54Yatry3BaNShs60ZDx6MYWx8EoP9PXjh6cfgcdjEjswP/92JRUxvlaHQ6rC0MC2Vs1GvlYy1eyNjcrm0tbRAr6tCU48VTZ0OpOLbsBtNaKlrQjZTkM787vi4ZDEdPnwY7monqgpK0VdQA0QdC8WdDNadWlrBGg/acBQHj9bh0ed7kUymMHZ7SQ40PoiuWjMefeow1pe3MXx3Hq09LXDYvXh4fROTw9uiJ2FJznF9qZSXg49iSjptWGixdy1ms7ImZJfGNc3imh+hAPVNCfR1tuNAazNMjI9x2/Djtz/B/ck5KKvUUmRRHO/2eoWaPfJgGP71NXR2tclhLZRqkxHNrbXIFnJQmjQ4d+mCdM3v/v0Pcai9BTavE/cn5mWVQ8FjNprEpWcuwuly4qMPrkCtJFYjj1u37yKajKP3UBv6T3Vi2x9AcTsPLfEJDE0t5jGztIhwIgPFLtDR0CCOUuJADIQwCnKA7C8IpoIID5KKc2lqY2jwoXBSAZVOg54LfXC11uLB9THBGTR0ebATDYuIUg5wnUZWk+vDAfiXAnj8mUdw5PRBJFbWYdRWydfgibdXpYXGqEfCH0R6OYpSvgItL1iNCsP3JxDdiYuOjat1FoyMR+Lr1NHSiu6ONjg9LFR0SOzmoDZqMDs3jSqTHopdJQrpPGo7G8EbK7YWhr3ehmpLlRSAqUBMihi+5x1tHXhw7x6s/dRPARoFHVBVcNtrMDe6LKJ6b4MPk/emYGkyQUVW2q0Y9EojouEwuk4PoH+oHcXVZfiaHLIqmx7fwPD9JQH6NTW3itGD/DYeloLZUKvlIqeQdT9VIAabywKH2ymXZTCwI9odvp60TcdCEXleqLug+6e3vRN3795HRamVwGi6qvh8MjSdkwW3ywWXxSoXLRWo/kAAoUhUAKh9vV1orK/F/ZERONvsyAbTyCUL0Gh0sNa54G2sxeb8uugqGF1krlLA5bJjfHhKALapfF4ObZplVFz1H2zGxvK8aAD5OWRH7HI4YKNesZSS9T4Dk9sOd+D+1WEoirvi/nW53dLhbvi3kEUB0WIcRx87gPp+BxLxDKbuLErEUjKSgMXuRFt3KzoH7Bj+YArv/LdbcmbV+hxQaXTwByOo6WoQcXtsJSLOTpvdhWNHjotGpYxdQVM8uHdXHGuc7lfRAMGi1+VElGRtru5TWThMFvS31kNnpBg8s2+AqtJJ7FAsmpCLulDKI5svi0aUaytGHNHpR9E/i142bRK8rtKIuJoaG06vONljY8j3n+cOizsWHJygE7sgfCsiIpTUlqv274JfuPj4z3u/WJUxm5DTSxZ6fM/LDPlVMs6nLHcNGy4WZqKbzOXkPGQhncuX912UGs3PV0cR0Z3xnNbrGDhthlZvxJUbY6KRRGb/AAAgAElEQVS3PXWSK78Ebt8flmYxlcmJ0J1NH5EkvvoGiU2j+4wrUbId19bXUed0otbtxujEGGp8HlmBkvBOHR6b5f7+AXzjG78MlUorYvrbd24ilojiQG+PfJ+bm9s4f/6ccBmvXrshmAcWaHT6cwOwE9pBmc9iVRUMOi2aGmpQV+sWDV5daxPq+rqRWNtEPp4Scfrcygbi2YJ8nxsbfjELPfLocbz44ov46L2P8cYbb9DmAJPVKpuUEidbNBvkCqipseMP/v1vweWqwSfvXZFz/OlnL0nMzkeXL2NyfALHjhzFqdOncPXTq5iemsD5M8ex7t/Gx1dvihbvqSeewovPPY+Ze3dw7OxpnHnhZTy8dgubD6+jmE9KQU5NVTxfRrykQGtnl+Tmcmo4PDqKhaUlIdQvLy+Ko9RirEZjQ62gFPK7u8ikMqiuUmDoQAtcTBzhObITx/zqJnYratlSsalpaW1DV3cPpqancf36VTFfPPfcM/C6XPjR/3hd0EUN1KU20hjVAbPBII0xnY/lXArD9x+IJo7ifxoAGY3EFSHfm2AyjWxxF4FEet9QodfBYKyW5o/oJlLu2Sg31Hpw4fxpKH7wrf9Y8fl88kXSqSxKxQru3RvD4tKqCMO4Qjp18pRUdHzTOD4lCJS7a9rm9/YK+0n2mSw21zaxte2HxWrAibNHhWFjczmxE47j1vWH8oElpXh+Zl4cQyy6Llx8ZD+0s8Yj1fXDhyOYmZ2VS7qprhZdbS0S4MhD44OPriAYiQg4jNmD9c212CWDhmyv/P7FkcoVMTU5i/W1TcH6f/1Xfw0Lc/OYeXgXp48NyDg6WyiiqalJdvCb/pBUu+Rt9fX3Ym+PvCtGHmQxtbqEXU7soBF4426WmVdtOH78sBQiK8E8PrgxLiuxZCQMq9Uk3RRF520djVBqMohnA/C12BAORaGp6NDorcfWRhDzq6vQOargbWlCW3e3vAaFRBZ7gTSqihoReNMAMDW/iMnVTah1BiwtrwshfPBQGzoGTVhd2kQ2UQIH77lyEucu9cDh1iPgTyId0WNrZRczUxtIJShALcnPxM6THRjFpKQuUxzLyCW6KmllXllZE0ErxY0sjKgvyyRT0vWfOnYMliodtvz+/engql8ghGSmaI0G1NTUweZwYm1tVSKRuDagDffQ4QFZl3kcFigUZYyMjqGpvRU2nwOT90bh0ZvR1tGM+eVNoXdX8jkJCOeh+bt//O+QyWXxzb//Hspllegr1v0bSGTj6BxsQl2jG5VcGc3OOvi8PiyvbmB9Y3+VlipmRRelLmgwOjwlzw07nHX/puAKGF1TKKThrbGJo6u3rRkul1W6SZPdipyiiIJqF9pqtWicFNUqRFNxJNJxcTRSl1jfWY9MIoft2TDC/h0cPTcEm7UamhSduzpxmym1aij0BkS3A9iNMRxZiVgmj4qqirJh3L52T0KLGS1FA8H2NkfwZejUSpwbOiTOVH9wB1VWk/xce5oizE4zUrkUrBYj1AqN4DtKceaHJdF4rEFE7Yv3ZzF/cxF7igqOPDok+rH4Xhrq2j2xQO+mVag3taDaYMX89Lg4kBQaSggWYXKZoNErsXJ3HVF/CjaXGV/7D9/AzGcPUd7ZwXpgA4ePtMuhsrq8g1SS+qWCYFd44PAwZZYlCzqBVJbJuyqhrt6HSDgiY/rGtnqRDXCqRlcjuVXUudTVerEyv4zG2lpZqRbSGVQ0OuR3Vchn9qnlDHMdHKCIuCL/zK6UNmqKg8ORHTGmHDo4gOnJSeypAKPThIXxBXi9LhEw2+vd0OoNKIazkqcZXl2H2+NAjKHTFUg2Hxl53rpaYbP1Hj4sBXx6Z1tC7FeW1kXTZrOY0OypQbO3Gpl0TJqjmfVNZNK7MBAdEYogxzNSWUFvfztajjZBYwYigSim7i5g+s6aBMI39FhBymipoMLQ2X6gUsI737qDUpau/TJqPXY0Nzcikk2h8XQbdLtViM7G8OE7H2NPV8H5x87j7NELMmnj544Fye27d/Dd730PtS1N+Opv/gpmrt/G7PBDWOscAmLledXbWA+jUicsKRqiGE+0WyxKQ0sdT7a4b8Rh4cFmnJOTWCgoMTFsrCk45+VURf2hUimvH5twXn4sovj+sEgiR4m6IuIJmCfICS/1r9Qe0sFNeQX1bSyeiGPYRxeU9mnxak4D1TI9YsJLgX9WQfr7vrOS63X+PmqmOOElHoVxbpw+EfFBkTgbAJ6dLLK0KgXcdjOqzVbcejgjK7Ijhw7IcxrYicr9wK/PLExO2jgZId6CGxqr1YaG+noMHhoQGDfh27lYDPfv38fU3LTowFgIsHDpbG/HYP9B9A8M4tNPr+DO3buCfcmV8iK4t9vtCIb3jQR9XV0YGhzE7MISZhfmxUhBzSV/dlnHanXoamtGrdOBZDyCYjYJpaEKQ5eexMiVm6gqlOV5u/1gRPAa9T/XR6+urYpr+ZELJ/HlL38Rd249wDs/exd75YroJ7ni32eaaYQBd/hwL77y1S8guB3BT197S0LYGRN05tHzaGptkVSVeCyBlqZm+Dc2MfLwPo729+Dm/RGMzi9KsfLiiy/hUP8gRoeH8cf/5S8QWtvG7Te+B5+HtPSyfL1ar1fW6VfvjKGkVKO1tws2p0smjMTHcEVMftn46BhafT7Y1CoodvcQQQXbsSiODHaiq60eywtr0Gggd9VWII7AThyJZEaeA6JjBg4eFkoAjVpsvh69cA79fX347Mo13L57H7U1PjzyyAU89sgjwmWbmZoS7WgqFYdWoRDnIgureCwKhkwxEYFTXGZDEiqcLOwK5JorQm48aAKglIDB4TQGsiEiGUHxF//r1ysWq0XEf5EYV4gkYmtQ31AHhUILk9mO1uZm+eLvv/eeuBv4oFGYPTk5hWQsKms9hjSTkcMDr7OnGYNH+iSfiap9Oi12SxWkEjkkoil5Y8lnOnv+rFSVLFoaWhrwL9/5LhZXViVag2Nfj8mA3/u3vypVMh/In737qeQvnj17HO1tdcgRiWDQCEtn/O4k0okMVRZYXwvi8NGjeOa5F/Dd//4v2Fqaxa99/RU0NTdQ/yq772A4hs1NUs9TQoIPhkOiRavx2tHd0SJYgdHQIkbnFxBKpNDq8eGEuwktzXWoNpmh1lDgH0NhT4X5pTWMjE1JTITV5YJSs4tUNgiztwr1LfXQKmhdNchee3lxCYl8Bha3GQ0dHWjoOSAjc+57k5E4fvIPP0BiM4JT/Qfg8rpw5e48ysoqId8yu5GFiNfjhsnKSckeWtvsKFQiqLbr4W3UobKrwOJkGtc/3MS2PyIPIQ8shr46XA6p9Fm4MCaGhwmr987ODty6dVuCedkZ8rAlVFWsxHkmvzMrTgE1XVQMARYhqEZ0XnW+WhGg7hGMaLGKnZ7C0SgPOqMRdbV1wiqp0qlw9tigCHJnZmfERUaXKptZ6imisRw8bi8sVZCiv5DlxM2Cr//6v8bde8O4d39SXFt0B5l0KnhrSOrVwud2imWZbhQ6W7mi4HSO8UM+n1suN5/Li+W5dSTTOemaaYPma0A3zuETvdBVK1DM5VBrsyFL7d1aAOFYFPNTi8LVOvnUCVS7TUjtZpHdTWNPXREulqKkEIF1aiclQE3iFRpbGrCbKsGg0e8zdshjsjqke6+UCwisbGBtYRVlQW4Ysbyyjs21LREk8wDjociOmBEPTbU1csgk0hlhvxSVuzDbzWjtbBEwqcWuR123RyZg+Z0cKkUFtHYN9C6dPMuZaAKRlR2h1B89eRzJaEYyJhUWJbbmN7B6dwNecz16D3agockpWkpeRnqtBYHQDvRuDRZnF7F4bxn9FwbQOdiLiTdvSNZlJLIDDwPJGZVTZRZsAafCqVQO4VAMmdz+M20lkdxgRFV1Naw2mxRb8wtLUKp0sLutaG3xQW/UYG05gC3/Dnp72kVLEWKsChTQKpWw/XzlFYom0NrSLMYaTmI5CaEWklMBvaFa9DfFyn4MzNDQoFist/1+mYwt+ylmDsgZQI0LJ9PkmWlTJVQKOYlAYcjt6sYG7DYbPC6HsMvm17dgddlx7NQxfPrxVUl/aKn3oKW9CTaXFdl4FuH5DXS21KO21gmNsoytrTBGRucQV5Shb/PA21ULu8+JTCCKYnoTgfUwRm6FoVVVy0SGgiOLXQO1viIi8Ya2OsQDBWTDZRhNWtR6fcimkmhuboA/uIn6o7VQFQ1485/eQ5VLg6/84SsoxHfx0bcvo7O5AydPncahI8fF5PLd730H6/EdfPV3fwMff+d/YOr2beypKhLvQz2gTqGEbc8Aj5NxaybRIJGhx4nNPoCU67qkrL/rGggbziGXSgjfjWuVfKGMckUlRRAvGD7zZGxRXM+fhc5QrtO4ZjSbDSKU5+/V6QyC1qBGyFhlkKKMxZwCe7J64QqQ2BjCj3jnsJnjiolZiWzuuKZhOUbXIYOtBS5MsDAYxZPdF+2z+IMSs7PzoudhQDknWdSXkQ/Hz/l2KIojQ33Y2NjG4iqzc6tA4hOfWSHKk0e2SyWXQqCtPBN5xzkcNgz2H4DH4YTdZhdEzvTMFN57/33ZLlDsfvGRi/Iz/vSNn4pZiPcgDV31TQ1CI+f0jEUotxZsKF569jm4nA588MlHmJ5flDQKvo4ykSPzzWgUxld8JyjZuEeevoD71+7BtKeWddzC0iI8Xo/cT/FUVrZM1CfSgHD6zBC+9tUvY3J0Gj/8wWvwOhzIl0tYXtvGnkKJWp8HVrMejz95AS0tHfjgZx/hB9//PoxGFqqQ+/rJp55GXWOjsDAZck25DfFOPNfC4RhmV9aksbpw8SJam1px+OQx9B8YxJ/+5m/Ba9dgoKdD2F52s0W0zBzeMFv2tbc+xtpOFOB5Ybfg2MkT6O7tkWJ1bXUd4/ceoLS9LdFDSQWQKJdw7jSZX2l8+MHHwtPr7W6V9387GMXSKkkJWdFgEszc3dON0YkpjIyNyQp3oH9A0EKfXb0mg4W+vj588dVXcWjoMHKFHN5+6218/P77otVtbaiHTq0SqZGFEgClQvJe6xu5QahILcH19H7OKt3W1aLhMppNKDJuKltEOBCC4s9+65cqfCNLu3vYDIQEpX/4yIBk2jEGgHlqzBVcWl6SrpMjcOqWYskUZqemhbCtrOxhYW5BJkukt/cPdqGpvV6yv5YX18SiK+r88h6qtEZYLTbpeIk9aO9sk2TvH/zodYxNEAZXhoWHXCqJLz3xGJgJwgkEp0+zC+uw2Ozo7WpDfYNLXC8s+NgJRSMx+Gp8yOfK0Fs8qG9oxl/8+X+CqpDGH/3ur4rOLJPPSjVNhs3N2yOo0urBad66fx3xWESEsTUel2iecso8NstJ7FVXwe5yYNDshamkliKQGgRqKug8ZH4WgaRTc4u4evcGVAaDBN6yk6Jw0e7woqrGiLfffAsLU3NoqK8TjQ+0FeSLQG1zL7qHBmV99U9//fcYvXkfB4904/MvPIat7RSuXlsREjxpxqzS+dCzq2pr75DJiVJTwK4yhVCIWXR6aHUGLM4FsbHmR6mY+7kOQCsfVmb7SSArbc/imlCjpaVF9soMt+aHwGQyo7WjQyr4UHBbLjvqMnwWi6wWWVxSYMoDkKvXYiGHeC4PldEsrg92VbzwWPw6nE5ZIXB1kIjFxK7d0eSDYpcX+j6DJhgIYWNzG06rWdZ8Zr1BtG0k72ZLebz8yvOS++WpbZCIqJX5efR3t8jkIxJJIZPPS7B3OEKNE3ll1WKq8NhtcJqNAjakC5QrvvHpOXn/ud6gK4hU9wOHOtF5oAm7uQx0SvKygojF0uJkTGdzGDo5hO1ECOliCna3Df7AOlQGFazeWukKd7aCsuJgwVrXUCfrbg10qCjUSCXSaKhpgc1iRzYbx9Td+7j77qfweOoQyuxhdJLONwgChE4h6ufocGrtbEAsmPw5+4uZbSWkmHtnt8PmsEgMD1cajR0+pBUJ0fsp8xXkkyUUFEUkkzEMHO8TS3zYH0Cjy4cGZxNuXn8AY4sV6VwBSw+WEFvbQTaRQ3Nvk6AWVlfW0E+qs8qAdCwLR71JECxzEyt46t+8iB//7WuILfthd1mEG+TzeqUQnRifFZ4SQ9GzDBbXGbCxFZZpF8Oma5ua0NbZicnJWUxOTsNoscjng1O1rhYXfI3kOemQjJQxObcsAmVemBZzNdIMug0G0dhYL4XA6uq6rBVYPHGc39jcIjmjD0bHZC3e1dMLlHJoqPdgYWVN1om8bLKCKKjIRFRRUYrphJE1BHsy5oRFP/k4fM85RWhtahD+3fzKBo49ehazk1PCrOPP7bYa4K6xSQxSbCsqF92jj5wWIbJ/3Y9r9+6g7nA7fINtWF9ZQ5B4lV0lNha20dhgljXq5tp+ODObHU5e6KJTaACdcVdYbZlwRYr1lpYGOVtpeKCAl0aMuiE7rr93T+KCfvsvfwO5dAbf/LN/RnA+grbGJnjcHpy98JhwAgOBAD67dQPr21sYvnMbdc1eVJmMAkFu6W5AOcfMJaCnpQl1NV4konHYa7ySNRdYXZZtBQt/ivipR+HZoUIZVTz30jkJX88WSvJec51HrS37CxZrPG8oPOc0mzoqmoBYhFBHxJ99J5oQ7RRTNFhosfig8UN0iqWcrBPZ9JHRRFc83Yfk3HHCwwqQnCwGqfMsYKPjoTmBkTgKSlcA/3YU/q2ArEQdVrPoLs0CRiUwVyOyDmpUeSYsLfvhD8WQoJVfziCTrD71BGWTJF8qCi6EDTndanTzSUFZKIr8oLenRyZ2nHo2NDeK9OH6tRtYWV6SczaZzcBpdwg1nuJ+yiN4jhKyTPQMsxd/9d98HfV1PkxPTcq/CyWSWFhZFhYj3eAsYiSgut6Hx59/EtMjYyhFMwhHE5iemRZKALEi8XQGC0vrUgjz3qRg/NlnLuDRi+fEnHT18mdobW2E3WZEJJbGyMSCTJcODw3gd37nNxEJp/BX//mvkIhF0N3bJtgkahCJzHnm+edlNfyTH/8UB34efbe0MC/vPbl1dPs/98KLeO6559HV14dvf/NbePP110QDWVvDNb8FXqMB1Xqd8Kr43nxw7R7++c13BJhrZRFm0MNM2vrRI6Id43RaW1Fh7Po1rIW20NrZA4/HgVBoUwr/WCwhJo6mRh+MhipsbO5geHQOOzsR9PZ04cixo7Ihmp1fEDwTG6yDh/olpeH2nXtiIrOYzfjaV7+GZ59/VprI9997FwvzC1iYnYVRy+eG+sKKTE4JTc1l8/L8UxNK2Qm3f9QqcmrGZ5gQdzYpBJ9ye6L489/+tQodHhtbm7LLZ9HAB4AWyJXVDckEo+aCmruFuUURSJMb49/eQjAQQH9fDyLhIDQKlbxoSo0KjS116OxqEVDi8vKaHEA2q01WebF4CuPjU1LNv/jyCzh15hS+8y//gqs3bsNks4mmgZMJgh0vnjiG4YlJGKu4gvJicmYZD4Yn8Mwzj+LU6cMYH+EUKydVJYWvLS1taO8/BP9WGP/pT/4cZo0Cv/ZLX4TX5RaeC7uelfU1LK1tQqNlF6XC/OIKMvEEnjh3DP09bSKEzpUKaOlpQ1CVx2o+gXq7C617eoS3QtJp6XmZ5/MSYC3aACixFQ5jeSsIJcnDmRzu3hyVaJSuRxsxfG8U5pQeh/o7kClmsR0LQaVXY3p8CeW9Kmir9XKYBlY3cejoQZw9PySurNvXF7C6HJK8MWoa3B43iqW8ZH15PD7JWWTnvzA/L3othmDzAubYn1lLxHAIIZnBoyomxZPwXpB1Fn+NYnhCVxnUyYkElwF2l1MOOo48yQqhfVe5W0ZHbY10e0ZXDXLJFIIbqyIcZ+eoNVmQzpdkMseDJ5vPwel2w04rOuM4SGemu2dzC9yF1DqrpSugzoNxH621Nah1OFGp7Ls56PzY2AwimorB5XHi+z98HTaXByWGvVo5HWQUUUqsz5xMccXB439zO4hIhA64Mkw6DWrtRBioJHR1emEZrpoasaUzyqS7q0s+NCxaFKUs6jweWXk5arxobG+WGJat7RBW1laR2c3C0+jGytKKTHGaGz3Y0xihI0E+m0Q6n5MLplKuIBHMQKUzwGAmQNcKo9GKXCyB6Po6Jj+7LQcf9CY8nFlCJpUXlprbbcd2IITNzQB6B1vl6+SiORESM1qExgiuH9m4tHW0yKqBXJ22vmY4iF+IJiTomlBZ6l/qampgsqhRUJaluK0xufHgs3EUFLuw17tkdS2YkT0l7l65CyUdpB1NGLn3UApwCtQfOXUWvQc6JSLKaHXC5q3BZz+9DG+tGzVOm3DvuOZcWFwBa+bm5hYsLC3AZmJeWVFeuxqXA2efPIWqagOuvHddphsMZOUKlx0lv0Yxl4RZB/S01iAUyOLm3Lpo/Di+pyh1r1jAkcOHBRdD/cqGf1MOMAZDH+jvl2ifTy5fYWgiLj3+uGRIJiIBBMIxxHK7iGWSApikmJ9FAhs+azXzKKNyrpB3Q1QJL23SxXm593S2iYWffCiTy4PG7jasz6/I9IE6Mq+1WgreZCaDVCyBpx67iNaGRiwtLuP63dvofWQAZb0CV9+6hUQgCb1RL9oNatZq62rke/BvBMU5yWk9VxMSnpzMYk+dhrfdDmO1FcVtIJ/aN6K0trTIZ7WszKLsSCO6GsPLL1wSMfutD69hbXUb7U1tYBDj/OqWwDjr6hpEvMzPerpcxMj4KBr766Ey6fHZ+x+hmM4gHckiHeXz70RHQ5107C4aMKDC2sqSOOU4GWAztk8/1wgolB2CWqVDhFT2LB3QSnktuSLkWcummtNL/hlCKLVqak4Zt8QiqohoIi0dP/8SsbtaLRMONnZcH7Iw40SN8FQy65MpZhDqZU0j0Nd8QYot3jmcJvAcodtd1pkAAjsJBEIxuav4GTPqNKK9ZTPGz7lKqdnPt1MoxHnMgkxtNMLARiyVkelEcGdHLtRykZ7IPWiVKridNjjZ7Gj1mJyelUxODg2Ghg5JbBx///DoCG7fuydNV0tTEwxVelirq9DdWotIMouNSBIJ4YmVBdrNCooInd6uXjx29oywJHkH33zwEA9nZn6RGUln/uBgP1q72/Hg7gOkdpgtqhPdHXVEfO35+jAKi3/earWikMkgHo3g+ReewtPPPS1w2pXZBYw+HJbik8UvG7kVfxCPPPEUHr/4GH7wvdfwX/7zX6KhoUGKulQyhq7OTml2LGabnI00tpEXSRPU2MiITKFZEO2Eo7j0/At46dVXsTy/iL/+r38peYwsuAl27u/tRH9TA6pVLKpV4gS9PzaFn125jsJuSTJP+bpTy8lmrLu7A3/wh3+IilKDhelpLC/MCuvx48+uwmo14kBnI+wWM8LBAGKRCBrqfbA7bBh+OIu1dT96+nolp9Bmtcsq79ad+xKzNniwH431Dbh95y52ohExSdDV/NWvfFkKSA5b5mZnJQPZv7yKeHhHUhVY9HOSRowJowPZZHd19UgTRwMgAcbk/FmIk4hH9yeWXGlfOnasYnOaceT4Udkfb25uChPDvxUSwWlbexuGhg5jZWUFw/ceoL2tTT480xMTkm/IfToPAlpPmZ0XSSagra5CR0cL1Bwj67Tw2B2or62Xqc8nV25IkfXSqy/h8Scexz/+4z/j/sMRKRp4IFAwr0UJzz1+FvF4Suye1CAN9vUJ6p8jubbODnEEbG8G8fDhOPxbQTzz7CWceuwJjIxM4Z/+9u9lojHQ2y0rGz+Lp0wGhXIB6UxSxsYD/f3YDsfwo5+8hfPHj+JXvvgStJp9kTSJvBxVzxd2ENLvwVxSwBYtYK+4B6PVivheDvlSHi32GlltEBY6Pr+Ody7fxlYghOnZJQyeO4BzX+jHlU+u4uYPpnCopQsvP38OTQ1uLG2uY2ltRUCRIyuriKYZ2+JFOVuBxezC1mYIweCOrIdY8FC4yF+ndZXdOV9/urkYivxw5KGMxd1e9z6SIZVCJLwjxQ0nQ26HXSIWuO4j/iKZzcLudot4nYJ4rgvpXNRruW4yQFOlEXTGfp5jDoGtLewEAqh1e9DdPyg0/onRh0CpKB0f8QCccnGdY7FY5RJhAWW12WEwm6UTYzfMSh97RXT4HDAq94TqywJusLVNxtiS+K5WI5rOIl2q4L2PP4XZpEVjYw1GJ+dlFZWMhWVFw/23yWQB1Brk8kV4a31SqMzPzMrUY3e3iHOHemHSarG5E8Xs8goS2Zzsz1n40W69E4khEtqBRqVAk9eOFq8LyWQOnqZGHDl3Eq/94KeCvCCElPEt+UoO2WISZ84dFsZQmOHE1mrpsvnfY5Gzs5pE3F+A0WLA0KNDAsALEoRY3oU6mUFseQMKDc0NISi1OoHuccJJvRxzM21uC8w2C8YfzErHx445EUvDvx0WHg0RGUND/Ujl01CoIV+/pCnC2+TFbmEXRkM1yqkSdKmSaDjUTqMEwW4uhLE4vQqNQSmTg2qTHg0tNeJUTcbiogVjETA6MScr5qGDR6Gt6HHlynXoqg3o7e8W1haz3iiG5pozl8sgHiPmwyRFz8riOmYXltHV1YGltXWkk2lUirv48m+/gqYD9Ri+MgKrygH/+qas5Kh/oWWc3b5Fo8Ijg11YC0RwdWoOjc3N0u2q9vbgsvNS02J0bAI7saggGmjQIaw3lUhhbHpWGkRqUvbI8colJFOtvasLO/GErHuo/aRerMbtErcdNURVGq7Zd7HKYiIVF+dQLBqX5sPjsEpOYiqdh8ntFr1eIZMXbAdXq4SJ1tZ6RMuzEwrizMkTcDu9+Nk7H0JrN4ipYHZsFhqlTpg7Ko0KZptZils2ZTs7MXkO6awq0rXGmCu9HptrG2hs8sBWb0KyEIWlUgfVrkqYclzVc1XGVWu1WwdNGTjZ3Q1zlQ6JZExQOlzHMONvdnUbH94ckbUep3MXLlzAl3/l6wJv9e9soVhdwdLKIm6++wnWp1ZEbsDYm5ZaH7wOi7i4eHFUm643BOMAACAASURBVO2yuuK0XzA/eoM0FPx1PrNs0HcSCeGfcd1X47Hth6kX8yhXKKQvy/fMyRszEYn04etBvI84ndXUXRE0yxZPIVMycqzYvPKco6GKxRbPO67uOPGiQYcNHdNKONniZ1HD7EyzSQoG+cykctAazcJc5OXPKRc/6xwi0K1ZbbWIHpmFnpigUoz3KUv8DTVkLHwJtf3ok8viHqcEhkHbPqcVzY0N8vzwfYvEYvLsPPnU4zh18gzu3r6HDz/8eH/rwcLTVI0GXw20CiUaXBb0trCAVYjmdimUwHY4ikRifz1KXXBXewe+8sor0FOXtVvCD994A7NrftFosrG31bjw5LNP4eHNewgHI2hobBIqPAHM/IuTQhoS+HqTH9bV2oIqlRIjIw/x5V/6Ms5fvADFngI//t6P8JPvvyb3IIHehIoTEdHe0SVF9b37DyQiiofF0vKy5BM31deKKJ1SG4rK2eDanXYR+jMX+c7tO2isr4fD7sDgocM499hjwhH7/g+/v2+sMujR1NiA9pYG1Pu80Ks0UmSJlkcBlCpKJBljVS7D798QA9bs3KLcJ40NjTh24iQODVH/asLY2AjeePNtYXa6nVY01nkkKYD1B89bFt3U33I7lkhlxQxEMG2trw5Xr9+QcG0+Lx1trQIjZZwgMVDU6HEj0negD4P9/RjoP4Cu3m7RCs9PzWD43l3JHS7ulsVARycqJ558BjnQ4KZgfd0vrz2bRAKAea/SU6t48uzxCi3UZJsEQzswGS3yxhGO2NrahPauVvmm6GShCHp7Ywuh7RCOHR8SEfWtG7eRSSfk4afIMZHNoquvQzqX+ekpNPt8+NoXXsVWMIb/+n//NwHfvfr5l/HK51/Bd77zPXx25To8tWSMZLC6toLO5ia8/Mw5ZHJp2GwuGfPPTM9g6OCAfEhYrVPlL3EYJf7A1Et0Q2O04Pq1m/iHb/6djK5p3WUVzbUUdQe8ELhvHurvxpMXT4vz6Ievvy/ruKcvnEeDw7I/BbIxgJXj4iKCNgVyXj1S40s4YPahotBhiYVHJSrUalVOC43SIIXc5OwicsU96dRPvXQYtQMGvPvjy7j703k4jQ7pgs4P9ePZC8f247HYxQC4PjuNUCaLZJbBqFmsrm7IxIVW3o7mZnR0tGJ5Yx2LS8vy53hY8IHo6OzE2gpz6sg9qYeZVOZiXhhG3J+TYm3S69FcU4NMKoWVtTWkCiXUNNRLhc8A3Gg0ikQkJpo52oDZ8esMWrR1tEsBzdeAFnEGdTJMmwqIcDAsBxo7RBoVpmk0WFhAXX2jFGYs3swmsxxOTKjnNKS+xgOvxYDuxlooS9TRVURDZDXoJfSWOjD+mY3tMFJlYHh6DiNj4/iVX/rcfrxPIC4/d3NDDYy6/VzNTD4HhcuG7UgCG4uraLLbcbSvTw5v/hzVOgViiTQu3x9HppATvRgLazYTjJgK78TgsjvhddrgsxrgNGpliuhp6RA+0YcffIIjR9lgLEtQuN5SheYDPhSLOXG1DZw8hM8+uoX1+XWcuHBUdEmRzSRi4QSOnjmChvZ64RsR8MoVqzqaga64i8nJSbECN7c0QUXLMIOImcVnt8Bd48B7b38m2YBur0PipERvlt3Fpj8Mp9MKr9cBnVkPX1sNYgxCtahQ214nQdel3C6qckB4eg0KlNBxuFOwCKsLIazMLcrlTjCqt9GNvqF22GscwtNKBcMSrcKJgtddj+mpFXzvu2+gr7dHOEs0LeTSu7IeVem02AwEMDMztW/Xz+TgdfqgNdj3Y6WKBcyvr6Haa8fubhKPvnQGJx49itEb4/j7P/subGabjNj5e/nf47PqNBrR5HDg6sMR5FERinMmlcTAgV7RFZLHw6m4z2GDVqXEZnAH4XhCxM9F0rD1nOJGRBqA3RL6OohUMWA7HJbVplanhq+mZr/IKhawvrIhExo6TOORHcQTMZn0sqHh1E3gm2pCOssoMwTcapfEDGotiAiw2Syw2yxApQyf1wmz0YTRiVksrfulgCaYWKtWyNqDcWOcGnCqRmMQI6BYYAoCQcfcvyppSviZsFnNoi2h1ub8xXOwWzx486dvyHnAOBoKvxkLxcQOOv/a6j2olwk0A7m1Qifn6nnZv4l7U4uYXPBLUUBe4G/8zu/g4NARKSyWQqtYTm9jYXIKa8MzKCWL8qyZiZyxWqDR6iR6xOFwS/O0Ew7IayTAzJ+vRPjPXHfy52DTxAvQZbfJhIYTc54pPN/IV+NzJ1yhyt4v3ncWR5XKrkyO+HtZePHSZ1QWJ188R/n/WcAJ/Jlkd4VS4muo+SIUl3FhBI8SU8BpCL8GXYZ0OLe2tsi0M5HIyPvACB4yFPmchyIxmTSwiKPblY0D3wviBFi8UWtLFyW/Fv/bZp0ag90tUvCPzSzKuUJYKCnuT1y6iJMnj+P73/mRxLNxepFl3qJKKW5pl92OXDIJbWUXPc31cvmuBEIoKTUIMoYpEhNExcGeLpw9eRIaJUGvzJMsYXhsHJNLy3KRK8w6/Oqf/D4mrt/BnQ8+g6+uXiQ4oyPDsqalpkRYYUaDxOiwAO9rbZLNgX9zG8+8cgmPPfc0YtsR/NX//mdYmpuFy8PA6TyiZIsRkaNWwemyQUfMjb4ac/NLCIWD8DgdosVkQUiXJe9Ugr6/9KXPy2SQzsU7d+5Jsc8ospe/8CWceeQC/s8/+Y/46LPLsuVigc4zn9+jRs0CRCsOPm4V2EDy1zix52fL43IJ+omflchOHMPDIyJbOnbiBJ669JSAoPnrly9/itt37khjzwKZ7mXKbLhqbW7wiWaLbCtxEpotGDpyFDptFT797LqgOQYHe3GgtxfjExNYXFlBqUwOHGn1TJ3QSl7y2XPnMHhwQJpznklLi3NYWFgUJ3WFWZ3hKArFAjK5IlY3tkQ/nYpHBUrOr8EpqMgC/vr//Y3KylwYty4/RFoiV8w4fuKIvNCB7QiaW+sEvzA+PgGFsoRMNIXAahBWOy/2kugpSL9lHhO7VHaOly6eg9NmwY2bN/D5l57DkaHD+Mdv/xgLq1sYOnoIL7z4HH74ox/jR6+/IaGvuWJeKMW97U04eezgvnVebPplfPbpbWF2fe0rL8FcXYV4Kod0uoAiVDh64gyy2Rw+uXxZRHVcTZHbIRVsewMauxthdVlkfzw/PY/QygZ+5eWXcOHscTwcn8E7H9wQnU57XR18LrtkO/ICYGZXUlFCuEGLRD6GqVv3oIgrceWdW3A0WdDUVwOf2o2tjQRu3xnBClldhT209rfihV9/BIXdCF771keIz+dw6vAQ7A6rvE7q3QzqbSa0t7Sis7sNeyWO2YuIptN489YUrg2P7tvcY3GcOjSAf/2FLyAQieDN994RzROV4zw8rHYnTCZac0Po6amDWqPHynJADqUS7a/plOzV+YRpWdAxmsRXA7VOL/A7BmJSMMwHhNyfhuZmOcQogDUYefDvr0TN1SZZSZJ2m0ykpBN1uz3oam/F49Qu+Tfw33/wEzh9PmHOsIBpaKiX52J+YQWBQBAvX3oUn3v6NMxqhThZ0vn9LpdCdLqezPr9ANmr90axEopiI7Ajk5NTp05I6Cq7Gh7IJvLLEgkRvyt1SuRMaigtRuxEd2BV6vFo2yCq1Uqo98jyKYnmcGpxFaML84jn+Jq5ZCSdzrLjLoqGghl0DA5W57M40LhPYO4+fQ4/fut9WdfxA9LS1ICmploJbi4q0tAaVNhlu25SYXZuFSa1CQZtFWZmFlHf0ihr15OnjovTdWF2BXqLEVUmAzShNGqtDtgcNlg4IeGKtZiH0WlFPL7PjiH/Sa3SIreXQ7aQkUgM6vF2CwrEoylxuZH+7K5zo9pjQjgZQtfJDoRWYghshtB1sAf5eBq5cFLs0+xEU/Ecxh5OoxDL0NQma2RqCk6fO44qs1IOUjKn6ry1YiWn62luYgnlXQ16B9rg9FmwvrWFWnsTDMpqVFHQXKmIxoYOXcb49B85h84Dgxi9dh3LczN47HMvo/1oO4Yn38H7r72D44+cwq1PhvHZm8Po6OyS9Q4vk71SURABHNuTaM8Dnm5g0qo721vx2BNPYGx8XICCHqcdNoNOukuSmjmpFJ2XUiWNFxsm0sHpZmb+GLWInNgRk8Hmjk0KWUyMG+F02ECNUTyCQj4rf5aX1R6LgVJZ9EbUffKyL1Lso9ZJEkCpUIDFZJZuPh7PQKdRwucywc7g5moTKiqtyBIozuehTOE0f05yj3jBE+ZY3Nu/4I8fO4y2tmYko/sgU0Z3jQ6PY35uXvSxTlc9hkdGUCiVJG6FOimul5j9dujgAeEXZWIJwUk019egq8krSAwWjFy7UP8aiGWwtBFANlvCpUvPoKe3D9v+behMeuxUFRBXF5DfisKRr0I5l0M+m0JbVxc0+mp8+M57mBmfQHtnp7if/ZsbSKUTUoDyUmZjzSgUNqV8fnip8d9RwMxzg8+ZOAM1avm8URvzPyUk1N/R7MHPPadjPBA4HRN3Is8snXp/rceCo0xWkU7WTJx+uO0W0cDQeRjYiWF7KyigS5n4qRRcYGBosAenhnoxt7SG4bFpKSao7wzuxKQgIf+I74E0vAqlhBN3tDajxuuSKTYB1/F0Whxpxwe60NfehLHpBVy7OyI/K6etDpsd5y6cxOmzJ/Dw/ihuXrsj61LRf6az2FUqJa6F32s6lRSyO88nwmzZ9JkddlmfcmLGKf3Jo4dgrKpGOJKB0+WRdR8Dt289eAh/PIgv/8GvY+7+BMYv35KJCpEEfK4ZkUfoKzMTuU7dDpEHZhEpRK3DJowsbpC+9stfweCRIdy/fB3vv/ZD0TBWGasxtbCGVTZawkAriXQkV+TqP4hCriirO06I8pmcuCSpbZ2YmpFJ+asvv4hN/6ZEzzCeiUXH6uoa/t3v/T589Y34o9/7fcytLMj3y/OYDTCdwTXuGnHzscljIsn65pbcO9yosEHi9oUTU/5MfKYoiOfPxgkchwBPP/M0Tp85KX92dXEJ127exOzioujdTNVGiYnLMgLO75f3+EB/n6yDmT98/MRJ4Zu99dbPJFruxRefw+LisiAgONXOFjjEKcjniFMugmHr6mqE4UlDwOFDA2htaUJge1MGHrw//RtbiEsmbQ6TE1Pwr+/DYtkkqyV3XAnF+5f/n8rHH1zDzPgShgb6cOJYr0yLFhbDGB9bw/kLp1EqF6SD8jnsuHntvvCIvAxsrKtDJBbF5MycXOJMAnfbrTh/ZAA2s0Gq967Odty5P4Frt4Zx8cnH0D/Qj5++8Sb+4Z/+Rdg7pHObqMc6dwYnjgwIR2tmdlGE+ZubQbgdTlw4dw4Dva0yTr1y4wH6Dg7hqWeew9tvv4tvfetbMv2SN7sCKbz4ga6p88DutaKm2YuGrjroDBy3V9Dt8iGyFcK1Kw+QiORxamgIB3u7RL9Uwa7om9jN5X1G7LYbMDsxjNmZScQ2s8jHi6hps8GuNUMRVmN4ZBqpRBbRaBr9p3tw8oVOzD6cxGevjUG/Z8KLjz8iUNFkLi+p58cGWgVuyJXC2eOHweELcQMzGyH85bdfR4A292QSh3va8fylx6Sw+ujyVdy8c0fysto7u9DR3QSNhhddAmabEnUNNqwuxRHw01wAYcO4rWY8nJqU0S81CBSlcxXC7o+E+kSC6e+AxWaV1SxBngIQpNBVo5Qdd3tnu1wsD+4N7xcFtN/nsujp7kVdjQe6ckGq+iqrTZxyPCQ5GaWWj048IiIunDqMFy8ewV4ph7VVP8KhiCQFBOMEl1bQ3siMxA28/u6HmN8ICtG4jVPU9naEAztYXlkTp5DXyZVfBeVCAVnlHvJWHUqKXVg44bHa4MlpUI39S5hCxv3MR43YfCO5DPyRuLhZ+fxwzWgwkM6vxvrqujwvJqUanS4Lzj7xCJIKJd566wNx3XFN0dFajzNDvTIBpEtuNRzClWt3cOKZIXT1dWL2zhyCWzEo1Bp4yNAhLVivFj3j2qIfNa11UCk0CM764dXqceRQv6zJ48koiozuyOfFCLGxti2rJYvPhFw5Jx9U5kXyfVErdVDu6aTY5OsGLWBoMMtrrdMZMTezjM7BDtQ01iC0GUIqmhCQnwYaicfiuquULmF5bFYONxawJ4aGEAxsQWGuSOdNsOxqfAcGmxWx5R0kInF09TSj43AHNkIBeOobsXF3FekACwMDsqJV1KCqyoiBgVMy7WWgNhum4No6nPVWvPna93Dv6j0ceuwIBo4cwlvf+QjF/L6KhpmjZMxkGelVXY1MqQiVksXEnjx3l556Uor7Wzdv7mt/qNvhYIjZYuVdRFIZ6dxZdFnsbjHJkAjPzz4jxFjkbAU25ZIT1yujenQaeFxeufRTCeJWGJ+Rh+bnhRC1fWTkcV3B57lYZpi6UlbU/Ht/V5e45yZm5hBNZsR557WbZM1rMRn2NUZKrRy4dHGn2cyU9osMCmiZrUiziNtNvapB7OR0NvV0d0nMVy3jfIJhrPgDGJ5YxE4sKxZ8TmE5IbFbqjHQ1YrW+lopTGYWljE9vyquu1qnBYPdrfK192uXijQV/kAYK+tMPyAOQS06NAbrqq16uIZaxHhkT2lgKqvg9rjEXUjW3P07t/HuW28LFoE6HK5UiLFhM2az28RRSCOMPGc/X+9F2cnrDQIdZTFKvSi1W5xY8VLidIsaHH7vsi7KF2RlaLHbYDAZkeKkqVTaR0fw17mmVWmEscQKqtbrkBUaJ1KZLOPNIBN8TmL4BdlotjZ60eSzw2GphsFQLRIPvo8j40sYnppHMlNEXJqt/cawtsYrKz5OIJj5yFUpV7A0BTU11onW8+HYFB6MT4tTta62Bo+ePy9ONbn7xETEcOuSsCH5PsczGVTZ7DIVY3FM/R0Lap2qIlBcisu4dqKMgOcUizw+Q5XSHjRVJlicXrz/s7exuRVArJTBi//2K/DPLmPsk1syuaPEwuurRYrYHY1GtEblImUgfhlQEE8T5sSlkEVrnU/MQKfPHEcmlcOnH36EVCyC2hoPHA4nYukM1rZDWNvaliKL26vVDb80Dpxm0kzEDFOeR2TVUUpBmQap+YxnI3KBnDhvDTlXbE6K+OJXviZmph9+/4dYWF1EIBQUyO2J/m6019ZTI4JIPAW1TouNwDbujoyJCYUudt5HXEXTcEDmGZslGl/cbpcU05xQMaf44KGDGBgcEIPB5MQE3n3/fdwdGZXVPw1tuXhchgpOj1s0oUzhSGeyOHnytJx3lz+5LAawL33l8yL0H37wEBp9FXJ5RkYZZNLMYpNuTt4VLACVakp4PLIiNerUOHnyKExGE+obmuSzw+ec+AvihfisB7eC8kyEtoNQ/F9/879U4tEMelpa4bJbBVtfLJQRIypBbUJPT488PIpCGbdv3MO9+w8F/UDuFKc05M2s+bewsLAi9mmL2YhDfR3obmsTC7x/M4BAMIyDRwdw6dJTePPNd/DjH7+5D7dLpVHjcaCprgbtbS2YnZ0RLQYfYkbaRGMp1PnqEQwGcOhAHzRVRli9PhzoH8Df/M3f4eOPP5AHrbhb+sUonuC/GoqeVQrRZFG81nuoC91H2mC0GsVFFY6EsbUagimvwemOA8gnstjZDouIm2gLA1lKfRZUbArcu3EV6WQUDptDtAeh7QBSC7tQZ3VIJ7Mi3h58vA9aVwqzNxfgvxuF2WDBo+dOwUgqsNmMDy9fRoPPiVdfeALf+vZPEAwlMdTditPHhpCqKPHd9y7Lw7616Ud/VwcOtNbLYXTjzh1JMj9+4gTS2bwQivUG5uvFodWr0HLABYWhDP9qBJO3I6hUdDh8oB9LS6u4Pz4hH35fXZ0UHnS/8NCrqtpnZ9HBwqqdDhIeWNSRUHjKrpCXgK/OJyvbbf+WFN68eHy+WsmS2vKvC1+lsa5etFnUwTQ3Nco0MBgIQqcltO4JnKDFvhyXC2I7FJbMKx6eQaFQe1Cl1GBibh6BnZCAJzmN4Adlfm4Fy0srqPO4cPJwj1jq2QXrjGbMZ2OIKfMo7ZVhqzKgPl8FdWFPYjnYjTKXiGNirjOy7DBLKnGVrKwvidWXH2SiJzhdoNaLAwuzXo/B9hYJTh0dG8fw6LhoFCg0vnT+IA73dWF+PYDLd4exyIlAlQYXnzsDg80g+qTAZhz3r4+JptDdYIOzzYZd9S5qGmphtTpw+817ePd7H+BIby/a62tkCkDNA7PwEqWiTP7MOgtyqgxq+jxIR9OyMpscm5SRuEqhxdSDFWHU1De5Ye9wwN3rQ2huB6sj6zLhY7ZicCuARCCB7gOtcHgtGL81K4VHc0ezFJUcm9vsJhxs7UQlUcTmlh/9pwdgtJqlI1wLb8HmdUGR2IVxVyVjcIVagVgxhdZTA1gfWcba7Xkks2kU9CU4vFbotWb0dJ7A537p12E0GXHvyhVM3LguRfuDG9dEh/fCr38JTYNd+FeXfpmGQOFVHR86hNmpKbmkL5w/j3A0glA0JnZrrio4OeBZxEuPEy+usDlN4YSntLcLvdEoB5xKq5OGjSs9wm/JVqKhhVodq9kArUEPl8cLv39ddBzVdNMxs86ox06QjrR9lxwLKP5Z/h9q57j6psaD0Tx5BhTv7eHSxYsij7h9/4FgSTxuJ7LJBKpoiNkjvsAsBYWgBrQ6mRizO2YBx0KAMN+hA82oUu2JU4o4FK7xc5kcmpqbEQmH5GKmrX9mcRuheEYOeE7VioUs6uxmHOxoQyqexHY0ihvjU0hxElcuo9pYhWqNEs11brQ01snEhusValDWt8NY3Y6JBo6FG9dALNzqDrSg9+Ix7GV3UdlOos7mFUNRZW8f/cJmYXR0RKbfLqdL1sWpFMG0DUKGp36TLrcajxujY2PyOnpcTpnK53JFOD0uxKPRfa0WnYTsBJUqmURyOiUudrUa7hqPoEBC2+F9/eXPJ5Ns8KLxpBR1dgsZhXzd9gOqmeLBHEu6qynQF7YRKnjx6bPobmeMlhk6drJcX1YUgi4K7cQQiCQwvbKJxZUNmA16HD3UL0YZAjc9dhMGuttQpa9GMJpGMBzG9NwcoFJLZNHAQJ8wsQjo/uzTK5gYnxT+IVdEXO06bTb5u8pgRFLWw3swmU2y+mPyh8tmhlW/X3zRiKUxVMuz9j8Lfbfdgc7OTrhr6vCTH76OlcAGLn3j8zBDg9UHE1gPbIpzrvdAvwixaZRhE03nNlNbmE5CuQyntFUaLb7xr74Ks6EKC3NzmJ2aRCgYkKkUzWacEJlMBjisdjEeSKySyShg7ERZgcaWNmnMzUYj+UBSYBO/wSKbk0yu4fk+UXfHTRiREizOXJ5aPPn8C5idmMY/fPObCMd2BIXxG197AV31XiTiRIIUUNpVYHUrLGtLla5K9J3X7t2XlaiEOCs4hGgUSQujnnZ2QuKiZzHHApQuU27GnnjscTn3iJ767MGwfJ4o8tfSqalWSfFEZ3oskhSDTkt7K86fPYtAYBufXvkMp0+fkCLpk48/lYEBneSGar3o9Ag+5X9HeG6csMrUlhDcopxLnL6y8KZJhf/j68ekgwuPnhM5Dxt1ag5pLlJ84xtPVs6eO410JIl4KAS1bj/bihX/kSNnhP80OzqJh/cfYhf7rgeuh8KRqMDqNoMhzMwvYmtzG6nkPuOpzueRXT3j1FwOCx5/8jy6ezvxk9d/hrffeg8HSILv7kSDzyPFA/U2dHeRc8EEeHKHeDhptHosLq2hq6MLzzz7LHLFXdk3/903vymCPTpKlGqFrHgEWqpWweF0iyWYQjumZ/OApu7AXm8HTEqoqviAa5Ct5ADlLrKRhDi8rNCj1upG7P9n6j3AI8/PMsG3cs4lqYJKOcdW5zyePGOP0zBjbGODAQPLLukezLELe7CEBfa43T04w9gYbIyNwyRPzj09nbNaakmtnFWlKqmSKgdV1T7vV+bumkePhwlS6f//he97vzeEk5iIraDryWGo1TVcv/CRWB2wCCiWM4iF4tDHGpCNFSX65+lf+xSyiGD8rWk8efRJ6ImkCGJUFeTk4pVrYqj3yU9+HFdu3cbqRhgqunE3uqSjIQmRHRtNEfnyLVoVBjtb62GZlK/TFBY16ZBZDNE8tFjKoKFHj8CoA+lCCpHNPSjzRlg1rXj7lRvi6UUSLEl5wyPD9RgLBo0ajdJdkUNCdR75GrSooGybXVlxvwyLlXFBhOqVUunTNoMSWpIciWCSbL++sozW5mZ4G11yGHHEy9w7jhkjO2E4rDbhrXg9PLhbUC2XsR3ahK+1ERaHGcloEsqaFp0dvYjs7IoBXzS2K0RRcudo2Gm3WTDc0w6tgh2hURR4C6tbKCpVMLiNyNdy6LE0otPqkQtxeXUF5do+LGarmLtyhBpNpZEtE8RhZlpVnvHS4qJwOYqVkowR2to70NDogbfBDYNKiZ3gMsrFNJobLehp88Ll9uDdK/fwk/cuQ2PQildSR1eL8NF8XT4MHxnBh29dwuZKBK5GB5oCbpTVReSqBVgbbTDqzFgYX0FwIYju1nakt6IiTuCaJH+ipFRgIxxCilEPjRr4mr1QMqxaW0C2UpSg5I3VDexFCqKubWqxou9MP6wuO5ZvrGF7agfRvThqin00+Juwv1eGyapHtpSWtdo72CPcB4b/csTvsppg1WgQWtvCwYdOSG7e3OwisqggshtBQ5sPuZ009sMlNHobobcbYXSa0XqoAxMXbiM5Hoa/3YsM8ihk8ohHkjjz8KfxxV/9D8J/2llbQWEvgTs3biKzs4NsIo5TX3wM81ubeONf3kKlVEMbvWm0OmQScbh5gQp3zCw8CXqncfTNzrCzq1P4YJFIRLyGeGlxvJDcS4q6a2hwSNIiuD940LGw4AFZ2q/B57bBbVAhsV8TbqLZpBNuH5FSoi5E+SRSrEIkeL8eKVOrCSmd6DbHyIT+kzT6peWMyYSHThxHKpfHlTu3YLXqoSiWxJWfZok2onKZnBR9RBxqSoWMapdDdgAAIABJREFUkXgJUxFGdHWkJ4Cnjg0gnySvo4R9hRqbsQz87S0So8PQaY5YyIFZWo+gqtILT7a/pxt+pwWtTVakYnEsMld25j7Gl1bEUJ1jFpPZIOu3xdMAh9Uk35/iGXIaiWpH4lncmF7DNlGXWt1EVG3S4tATp9B7eAjL92bR7euAQ2HCvet30OhpQnMgIJcQvxd5Yiy6QiFa7ZgR340Kh4X2PnfH6aRelGKUz19Mm41GQR9p60JSO4t8olcEZBnYy6KYlhpER20Oh/w1A6QpMNBKGDnPkz3xDeToiiNdvp+A34eebqLenZiZmhU7DQl3FiSzgAanCc0+3gHkAOqlcCa6QIWoNJdS7KlltElEvaHBIZmULODIO+WaWFzbQnA3JeuCY1zGIjGejojrm++8j3uT03XUnDMQoqAKWuBYYDRq4Q20SpamiiiIXivnLItqcpNoR2TUauoTghzZiDW0tzTD5/PIHuCoih6VZ06fwcTsDPbtOmSTaSzfnEJPV6sgKiaTRdTVO9G4KEMZu0ZVOqPpqO7kZ+bY/Ctf/nkZvX3rW/+ImZlpAVGGhvrk/Ob5Vy+2Cuhu82O4p1NMgeM7O6joDSiaGzCzuFpXJBZLyDJmifuDMT21ipgkm+h1JtYfdTSRRuS8c4+eOo3PfO5n8fpLP8E/ffObMBi1+N9/61dwZLBD1gIpIxzvabW837JydzB2p6jWiEhobTMoxrCkbPDsIyIU2g5KcUPiOycQq2tbohImT/Lg2Bi8jW4sr20Kt1dnNMLn9yGfyUhcEQV55MDSHZ/+eUT8fD4vDowOY35hTj5/S3MLLn50URS2gowadBLNRbEZOW9cN0RoqcInqd8faJZ7kfxHjsD59/mHKLJKoZJcS5+3CT6/F0ePHhYBheK5b/xhjbNlWhcYdSo0B5pk4TLWQacxYXN5G7vBiLgGswPb3dmV8RI7bfKFZmbnwCXHeAm+OLVGJ+MOkuGZI/fZz3xClCbf/qfvCdJCwiQJ70PdHVJoTc3eR40ohMMmSjmaENJFh5EN3CA9fQPo7uzFpcvXsLK8gkQ8jlgihs72NjQ2OGAwquH3NIp6hQ/UYDCLOoV7mouXi4OJlIHODkS2I5idWxBDsby2CKV1HyabQXgUVH9REXTj2jiMPiv6D/RJF3zl/HnhopisVPfEEFqMomG/E4HmVrj8TmzuruHHf/8TNJlc+MwnHpVcNBUtBDJZLCwuyqZi9/XRjXFJH+dBTsIkibfkkg0N9de5DGqNFDeqyj4abEYEmhuwl0hKDiKfNQmbDInlhu0ea0DrMavk7FFNydGUct+OD16Yx51b94X3RuVJX1+3wOKUnbPL5+VCpVhXV6dcTOQEkW9BHxka4vFyoJ8Tc/94aQqfYb/+DMlpqhPNmfTCkpv5VgbxCqMbNNEcZvfxwFVUaoIwMKA1nU5gYW5Owk1HRnqxvb0lmXlOpwcry3RBD+LY4YOiNOFFem96FsuRCM4cHkZHe4t0ImazARHmRmUzaLI5oXXqEQg0ikDB527AbiKBzfCuQNHLa2tM/URnVzd0JhNWQ9u4OX5XvNiksLTbJeg7kaJlgk7Gle2+APpbXMinE7Aayjh5/IB0fG++fwNvXJjA8sY23I1OtAY4qx8WlJFqls7+djh9dolRySZz6OpqkWLz2o27KKsqMHrUoiiTDEiGRsdyUhztBndh1RvwC88+AwNjbuIRTM5Pw6gzoZzjiMkCT6sXWrsGS1uryFWLUJvU4kND/lAkn4LGYkR8aQ/jb02gUCvg4MlDiEcSSETj8LR45T1z1JplIGoiBW+LRw7IBqsd2UoW7SPdUOhUmD5/G6mdJMwsghscMJqNWJlfRmaniJaODmjMWiHQ210mbE4vwprWwmIwwu52oZqvIJvIwh1ornsv6bQyoqYbNX2f9uIxNPU249EvfQZrM6v44Pm3hSNEOT85ZJT85zLkqSSkS6ZbNvlf9L/hGuaFsR7cEnUemwXyM/jPiSrxsqCpKJsJs9mMuYUFGaWSa0hj20CjHf3Nbnw0PoNEsYRWvxcpWmXEkqJi47iSYyOqJyntpxcbx4P8Hgy75rjFZjIivBuF2ekSl+lujxebyR1MrM7LxU//wEoyC5vBJLwdKllpr6EgkZ5cj3IRJrNFiOpEco4MdGCowShhzuRq8ectR+IS9cNRxeEjB1EpF8SncGE1CLPNg9nFLTFGPDbYg5H2JjgtegRDu7g9O49ELo9UMi37eC+fw6GREcncY2M0PbsIo0kHv9cln5V+iBuRBFaDO1gJhaCh2/XeHkweKx787KPid5eJpzH54U1o9pWyF3lWUWV6+uxZ+FsCgv5mc1ncuXUT0e1tIeHzQiP/aI9q50RSjCsloJtmm0TzynX+FNFCcn/47olGMrKM53ypUpXCiggikyuoEOUZwzNHpagh4PNJZBtpChQz+XxNaPY3CTJz59a4KLN51ljpAE+1YqGAZDaPfKVeeBGkpHu/mKZWq6JSZpPT19kGT5NLEMj6KDIDBw0pdTqodXrozXbJHOSok2p3+uqtr4ewsLwio9V6RNq+KFc5CjdZDFAqtcjlSqJyJDeKVAauYclzrNXvNK5zFmL8+/z9SAdobw3Ic+bfo+fSL371l+D2ejAxM4vvPvePgnByTE2BF8Ua5G3yIZHLShWgUa/Es595SjJRlUqd3N3RaBzf/u53xdeKQe8uuxl2nRJOiwn2xiZcuT0pTdczn30MM7OreO/9S8iVSnA3B2QsT98ovpNoJCKNN4sJFlNKRRUum0XuCRaZFA+Uq1X5XRvcjfgP//43pIEkf/jyxQsy7j3U34kGm0kaAiYB0NaFhXWRETyxPeGFplUaeFpasV/hOimL6TVHodyr09NTSGXSQjFiMelvbhUhwOL8rIz2eC5UFCosrG8Jes37S4ypjXoUMjnhjrOB4dpig0GBz7PPfEbqi91w3XNyaWERnga3TOQYVL67l8JaKCI/v1yF3OMUmhw8NFb3xarV70oatgufXEQYDOkmF60mI2g+H+Y+M9Ra8aN//e81ZvypVWUEWhvg97fIuEGrYQeowOZSBOGtbYSCobpP0k+DNomChHd2ZHS3sxvHRigsHQs3C395Kmi++HOfk+7x7/7uW7g/uyiQr9NqwXA3Jf0OTNyfx9LmhiAjzIpiN0H1Ga0KBgf6MXrwEOKJFF554WUxGiT0XmLWiFTVFujVKrS2+LC8tiHwNrsKEgT5+Xno07ejsakJ7f1D2MvmMHFnEh+evyhdlwoq+P0O2B1aJPdzSFVLYlPQebADI6dGYLGacOfWJWxvr4tKYnO1/jNaGvvw5OlnoVep8YPv/xDvvvoBWl1NGOxsRkdLB9o7e7GvUMjYgL8vO2MS7W6MTyJbqsBlt8kL5obnpeBqbITb1wy3u0EMHJdmZzE62I7enhZ88N6HAteSaMiNzXGHhmaZTRoY3FXoLAq5cKolA0p5J8pZpQQIb62HBebkzyfZlJmVhI0ZD8LA4uPHjkhYKrstFlxEDnnRbG0HpbjjgiR3hdlqJKFyNMF5PUey4hcS2Ra5NnkNJAsqlDWJViGUT1O/h04PYrC3HbcmVvCT18+jq6tNuAg3b1xDZ2cAp88ex/LSJm7fmsfZU0fE/I98CSJT7537EEeOH8LwwT5cunpLCuNykQRwN8YO98nIVON2oHxvA5/qH0W8UMZ6JCpFP/kFL7/1HkxGCwYHB8Sxfm5pRZzVybFiJ8URZTK9h4WVDZiMGpw6eACdHgeO9HoliT67r8DViUWcuz6FnURGOvpmhslq1eIYzU1Hzg27WYNFB1ezCzUVxLGZuVvMNtveiaF1yA+1tYLOzj5sB+t2G7PXFpHYSQkHqa25FT2+VnidJridZuxEd6TgiNJqQK2Dw+SA19cIvU2PnKqEsrIKt1KLUjyHa4vT6Djdj/tXV7A2vYXGQIMcJMxnpP3J4twSCtkcTDotKsUSDowOoaPTD4bHm5vs0LtMmLwxCbWhfiHyubtbPdBqjDIqJqJUKlQQCUbhcDsFccil0vB7HVDmqgjO7EiQNA8xd3ODZF3u7ITR1tEs6z0Vy6BSrKHj9Cg+9/u/jlI0g2987a+wtxsXtVF7ICAX4qVr16Up83oa0dHeJmOXlaUVObA8tDPhGDAcwXYkLGKBjo5O4V1wRMfmhHwRdsg0WuV+I0pc4fnUUc9TpSqvrGQOWgzh7bCIVmpKtaAcDJnv6ejA9samqHUZ7UUSM5EIHtImsxVuiwGtfg80BgsUah2cag12qznMbK0iX8zB5qagIoeA24voWhiRrYg0JoyioUq2ydMoe4m8TBJ5hQdZKojSlqo1j9uGkvAitXBYDejr9iPQ6pdinVyXhaVtvPLGebR1tEGj1QsCeHq4W1C4uc2gjHtM8nkVqCloGKoUUjHHcXOL6+L3R/V4MpYQJJsXXDqXk/3Cy4wcLqPDhtahVqhMehRzeYTubyAfzwoawL3Os9Tv92NweBgHjx4RHh7HoclYXDh+K3MzCG9vwevzy2UzOXUfOzsxURgS5aa6cPTAsEwbGKtC2wbudXJEiTLwfXB8RnuFfC4rxYj4FVHBSssCHZWAFTH4pLM8c2dJN6HicPLulBCNiRja9fQtSkixwO+po2ihkBVOl07MSbXC/+TYlBMGXr4zswuS1tHY4MKjjz2EQHsApcI+MpmCqAFJg9ig0n6njrbTOoOGoyzGyCnju2cEj9Wpg9VlQipeRj6dl+KSdyXH1PxdZHxJkVIuJygpz10WMi1enxTkNOXmnjCaDFhaWcMTn/oUHn3s43j7zXfw6htvIFfIyprlcyN4QA4czUk7u2jnkxBKwZmTp+Q5lgsVXLt2A3cn7kpBQPNVAhBem14EP+QxFrQW3Ftal3uXZ+L03JqMXrUmA2LJhIwghdtrt8n6p0/Z1P1ZAVTUTBKwmeSuZ7GUpqdUrijjvlMnTsLr8Qq15KGPncWJ4ycQD28hE92Cz9MkAg69hn5pWhHq7JI/uB7C0nYU8xsbgh62tXVBb7b+NG6JoeU/Vcfv7YlrOykktGYhOBKP78pkgbzCEqmrnDqR06pWS8xSOZcXL7x0oSjvj2uLI2qTQYfjR8bw1MefEEDmjVffElI/7TAMKgXy2bTUC1WVEiabFavbO4K2BtpaBUggYkubmb14QhSPHNXy+1RrdU40LYOaGpxyRgVDEeEOKv7ub3631tERQGtLk5DGkqk0TCYrUNJhfnod5XJNZrwCAe+XpRBiQTMzx4yoehQLuzWFiiaScTkkSCb7yi9+SRQGz7/wEj44f0Wkspwbc6GfHDuIdD6L96/dFOIeiy+7QY+DIwMY7OuRWS/5RFNTM7h+/YagTaz4KeOl3H5XODb1NHkamfGviVJQzUYiLEcJlDq7HQYcPXQIvkCbcBmWl5bFDZaVKBV0nW0+PPixw9gIBfH1b/8Q+6oqPvsrn8Tpp06jVsvh4sU3BU5cvLWFWHgPj3z6MZw5cAbqPSXWZpcxfnsC1VIBn3r8AVj0JiQSBewVa7C4G9Hd3SURMDREO/feh8K1sFmN4sFDtIi8tfWtKOK5AtoH+sUx/9rVKzg02o1PPvWwjEdIKFycXcVuYgedA+0yYmWXEQ5uweE14PDjh2CzNSKTVQv6wGymv/3Pz2F1fh1DjPBpbBIHZKr1Njc2hZRIeT3RBCpiuPlZUNPteCe2i2yGJoKlnxbaGjR4PTKDZwFIbhOLMnamPPzYJWdSCUEVRL5erUPf9EV69OwYHn34OF558yP85I2LYtZINJKHIr2eBgf7YDObkIin0dHWLP5FmVwWiUQMdpcDzS0+3Jq8i32lAk63A9FkEk1dVnhbGgRd4LvoTyrRqLPg3PgC9jIZCblub2vGj159TzLsiICQ/Mh4CXa2XBtEBtlx7CTi2C/n8alTIxju9Ivh3fZeDh/dmsHE3Aay5RpGDhwQc0LGSxDh3dgIieLV09YhUP3W8oKoT/K1EhRahRiJhta3pLs1+43oGWuWYv/qOxMiNqDSaGlqHb4WjwQVB5fp9p/DyYMH4DOb5dJUcdRVTiAe20Mmuo9yoR79USiQuFuFW2eAQ6XHTmUPjoNNiK6msB3aw8bmhhzmtCaJRqIysmYQr8tmkpG62WpEJBqGmY7mAQ+2ZzaQ20hD4zVDFzBBQyIu72uO8JRGbC7UkwiUOo0Yz1ZKRJeLaBtoRjFfwPhHs4iF06IM6z/Wh914GDtbIRw/eQwnxo4gOL+GzUwSz/zn34ZJqcUP/+s3ceG199DSFhCTUGaGEelRanSSGuDxemSksbayJsUILyp2kmNjY1LkMcx+emZKMuxq+1U55LjfOT5JpZJob/ejrcUnyJbD7hJhzrXrd9A30ItDY0Mi26c9AbNB55eWxSW6rblFbGwYkut1u9DX1gqjRovlYBB7xRJCu1Fx6x7sIl9ShUx+H4NdPcigjEgmhWwpC6NLD193ADurW9hZ2UYtB6QSjBjjmIvUHqWcH9w77ObJdaSalaMmJmiwSeHzaHCRyK/ECao8GxjhoUYynhLS8dGjh0A86h++8xJUGpPEpBAFZNdNRKTBZkFbS5twSMsknFcrSKSzuD4xA52FpF6tcIroXcYRJxWEJPfXUyLKsldi+SQ0biN8XS2YunQXq3fn5d9r8TdL4zx7f6bu3cdQ5cFBcfz2B1rkHawszOH+vQnEYrtiC7GytobZ2QUhotP8lqjq0SNHJFqG/Euu42AohM3gFlbW15FIpMT+gWiUhLmTI2qyyB5h4UA1aDwRFySNf0hQ56iIzQoJ5bzobMx3rFWxF90F8SU2iBwXr8Vj9QZVqxWLFZ5vNNEW+wa1Cl5/kyg4fR4vUvEk7s/MYWl5VWgzLF6JSqSyOVHNsXjmtIbnm/hHapRYF589jvNtgoRGw1mgIhb3gpzQeZ7nIp8dz03mAfOsoQCCvmVUFZP2QpsR3pl1WkcaIyfO4MzHHsHf/s3f4u7EHRm92t20FHHVQ+d3d0U0wGKtvbVZ1s+xw0fR4GrAu++8g7mFOfHL43ieKQo0kPWaNGj1uBHe28duVSlj9MReWhByIoy0V6A1D5FMr88jpr7Ms2XIOM1IOTqjkz9HnjxLuRfJV2ITS46up7FBCgrSX1gnHD9yBA+dPQtlpQiP3YRMOonYLmOnlBJ2zWaOordYJo8ki5d9FqJZ5Ev7YjbMZoF0HdJViG5TxBEKheUdklvHRoWIMfcXnfZLzKakIt/hFJSVAXWsWfIlNuDk62nR0hqA22WHRknPMZMYrvr9Pokqmp9fQGInimw8Juc20VOatVbUWixsbcNksUt+JtErmrYGNzZkffCeYUNA0IR+miT1VypFdDPur1iRtbPPlK2pOz+sURbND0wol4G3pawSr774oRgHen1efOe73xXDUl7Qp44dla6ExlyNLpeMdXhgroXCIu1kHAJt/Bnl8c677+Ff//VHMmahpJyLlAZexw8eQjASxtXbE3IYsSgit+Ch0yexl6Ddf1hm8xx/jYwOwO/3yiyavh5TU7Oo0muFC1+tEzIgR1yM7CFkS2If56j8IumwnoPULxyDuxMTEt7b0tKMrY1NuTAfevSYkFE/uHIZZR3w9K8/jdOPH8Xt6xfx7jtvweVsQnFHAX9zC44cOYTsnRDm7szC7W0U36NAcyNisQwm7y7CZnMjV6vh1MceQCgYRLVckHwwbsipe5NYXV5CS3OjwMAcj2TzFaTIWekdkBfX0e7G0FCb8JaoYotEtqXr7BtoE5Xhjeuz4mPW3OPFz33tC+Jgns1V4PN3CB/h+X/6Ab7+R89BU9PD6/eif3BISLnsdMnBohmrxE8w98vulI3OjZHOZwQp4KFWqZbrPDmXWwz8qAwSyBdVtPh9stDoJM9NQ84YRzdU+DD+gKPld9+/gJ1wFD09XfIOefBTSSYHJwu0Cg0kIRl4tAAJ+Ly4fPmKcEzooaLRqREiJ0erER5SIpOSotzmscDLQ9bvh72qhm2niA8v3RK+Cd2sRwd7RJ3yk3fOi1s1w2/3UmlsBkM/lfwye6ooB186lUJfwI1TQ20oVpS4t7yNjTi9ZNTwtrSKwIEdEw8UEn7pAZSigZ9aDXujRzLkCvFdyeUKhbcxcngEUNcwP7uAroMtOPnEmBQTE5fm8MFrl3Hw7BigVcGktyCXyosSsFrJobnViyaNE+pCBZX9IhbWV2Cw69HS7kc4lEQqSWnztozTyTEz61Tobw2g5UA7dGYtVmdDmGCmnqC5ZpTyZdidVhnxKpU1WGx62FxmLG6swN/ZBLvWjGIkj2KmIganFZsGFYsakc1tKA0KHH3gIErxAtZuriBTKkBnM4nijQa+/F6BXp8U22++8D42FsOi6D356GFBtqw6O06MHUduN4WrFy+i7+mz6H/oAQRvTeHHf/mPIv22GI2CdI8dOAATDTq3t6WI5trmSI9ZbjkW3PG4FAFsyg4dPIhUOiFBs/RlIjrDz8CCPJPOw2TRQ69nJFQVW1thWJhRRyWbwy4j6kKpgIGhPhw/eULOGfI/Y9E4bt+6KXxPckA5+go0Nck41+P3YHcv/f9mUxaKLNZ5cVYlysPscojVysWLl+UQh1GJmromqqjUdhqFdB4GnRmrq5tycZDsz0Dgn5I4oLcYYBA/r5IUsMVUDqPD/bDQEiGbgsOmweBAF7yNDvT1dsr5+9GFK+Ild+n6PZjMNni8TZi5dw8b6+to9XnQ1dYuDuCdrW3w+7xygV64dReRRELy7BhcnsnSxbomDRaDt0nSZbc9xya6kEPf8WEcfvQEdta2cefty2gPtGJs9AAmiYzsJcQih6pj7mWzzYFDJ0/g2LHjsNGtvkLz6C0sL8xjYWEBM7PzMBnovq746ThLieGBARw7ekzG4iQYh6NhcdLmF5tzEo+plOOIz+vxieKUCjDybWTUn0jKKKla3ZeREJEZrhcWHW2NbhA3Yk4inylR+Px+GcsUxFDtaTELQDA7PSOKs+ZAs3B0OrvbJSLl2tVbdWWY5DpyL5mkuGaDxokC3dZZwPHCJHGddADegfS7s9roOcX0bCC9VxKxEVENqvTIXuJnoT2NRkVXeZckVZB2weg4isEE8SL3SRCrKkrFCh7+1Gfx4COP4i/+/L9ifvG+/Dye52wc2WiTa1TM5aSpYiHrcTvxh//xP2JpaRmXLl0QCxl3k1sc/GOhIMxy7pWF43w3tIeKRo9oOCTjcypxGb/jbnTjgQdO18U94Qg+PPeBFMAet1vGnSwIiagxbomInxDEqaok5+7/n22p0UgTcXBkSP6bzrY2+BpcSMUiqFHhq1bJPt3ajmA9GEKaqRosbMy0TSHhfl8EEeVqTe4aFllE3XiWc7rFgpyxXqlkUniVtE4Bv9QKdJIDy0LMahbElKO74cEBceenLyWRxBs3r4u5dLZQFmEf/bFOnTouBqS3rt/C9OSkKPcb7BapK5YjMSam1/2/9Dr5+bHwrtAiKgpGQJFTyvdCD8myIKi8Y4kG8t5loc9xueLeje/XyLEhZ2hjLQStwoLrV+jfso+PPfSQcAcYfcFQTIat0gyMjswDvf2SOH7p8iVsRMIo7leloHjkkY/hP/3B1zA1PYuXX/yJ2BqQi0BkgaRKGtL1dXeLq+v88qp0ocpqBZ9/+tMyehm/M4H5hQU4HHYxaOT8mlE/DKJlQDXd41s72qHR6KULaHQ7pRomwkKWP4sv2jxoLCZUlFWRj7N4CG6sY35mSWIE+DnXWDi63fD5XLD6NNA3VaGyanD47CmB+89/eA7pbArGkh2J9SJava3QZPaR2+GhT68TNxqb3OIr8vKr53D40GFRUm7H4vjN3/ktISC+/MLzOHP6LE6ePiWF1tb6Gnp7u3Dn1i3p2lUGCxyeZuFKkBza0OQUZIk71GxWwNvkhEavkBDfuftrWFoI4tCDh/Dv/vBXYXCoMDU1gWgojWJMjZX5Vdy/dx+FRBnlXFWylzib93i9oqhaXlzCLjshhriazIIQkkdD1SBhaR4GvMlIuCQsTCUJ5+8sMjg6HBrsl1HsGk0ZFUpBn2hU19nRip4OL8bGyL+K4dz529LN26w26dDaWlvR3t4qHQPRxGqtzk3h5Uz4dmZmVhLkW9sC4tzd09+Nwn4Ry8urmJmbQyha98lpaWtBMpFCuVTF8UAbLDoDbk/PorO1SZRO7DZJeF0LRqBQa2W8sc28xEIevT3dSCX3BNlrafHLeiNkX64AZehkxKJG3WvJaHMKsstOmSaYRFh4SFOtVSiXYDBZsb62DpvZCLWqhoZGlwSMVww1tAx5MXa8DztbW1icWMWFd+6g60Anuoe6xQF65u4sirkyAi2NaO1qRLurFZn1tJhVEqVlFITT54BarxZ4euLOEhKxtPg/sQg+cKgHTX4nXA0O7G7tIRbJ4srVG1JUcC1zxEIUmaR2Cjjae/xo8Nuxr6qgmqvCVjOJ3wsPM5VBi3g2hX2U5ICg31z7cEBGIvGVmERJEIlUVpXoGOmHUqdggiOquSLWl1ZgdTlgcVqRjxewn9xHZ0sPdoK7eOXFl2FtduALf/U1uD0eXH3lDbz2338o5GiDWouO1jaJy7E7bGhwuUThSTIsR+mimCrvIxGJyCVRLe1Ls8WRCn2sSIRlYc+xN0fcRN8pxiGhlpcPx1S8sIh6NLndElVEBOvYyVNiUXDz5i3xTotsb6Oh0Snjyr10Fleu3UC2VBB7GiJrGoUaPpdbbFLymRgYDNPQ7IfH3yzxHak8UX8qjDS4v7SAkoaWBGrsru3gk099Ag0NTfi//8ffSxHB39OkM0Bv1sn4k+hoIOAVZC65m0C5UBK+ERtdGtBS5j862IfetiYM9rSIJxK5nORn/vDFNxDPlCUqhAgo7SGY0MAOv1Ysobu9U/yN+LzIJ+GlM7++hbcu3sJacFdQFRYqLCQYiUbkx8AgaVUNKpsOnt5mZOMprN2Zw8GBUczPzgkNhI2a/mEhAAAgAElEQVSholoVMjp9/8hp4nk+OjSEg4cOoaWjDS6XS9YRz5r79+/j3uQ9hDaJjOZlX5HD1tjolYKUWY+8GIlwEVXn+R2OROReodqURGeO2tkcs7AgqsuJgIUKOFQkl47RYFRf8p832sxi0MlGspQvSkFPNVtZrxPhFi9MmuQ2NTShmQhQQwO2Q0EsL6/g4qVrotrj2cN9RhI9x2A056XvGBtSEsxv3Lotcn+mENBKhCgVCdrk/Wm0KjicTvncfMbcqwy35/9P2yGuVfJLA36PKDRJlmZ+Yji8I/tULElKJdlzFFP82m/8ptgQ/Pmf/akgUwwqDgZDwh0k0sMinVYi/P7R7TCe+eRTOHrkML71j9/C7Oys0GXMNjNa25oR8LhhohhBb0SqohJvNRpRlwsZxJntmU6h0eMVL8WtUEjAEnJZ6SBAfhud3FkAEgkk6sVCI5HMyFrmdILcaMba8fOTj8QInCNjQzh0YBS5/D7ujU+hv78XB0b64GuwI7ixhudf/AlaOlowPjGLhdV1KYQ52SLdRcnAz5oCmUJOAr1ZyHCvscniKJTk9PXVNWkmWYAxIaCrrwcfe+ABRHd2JOWE55bYAe3vC7CTy2QxOTkpyDiJ9vzFeFeQQkShwsGxA3jyiUeFfjAzcx+bK6vid7YRiWJ5e1cK/eaWgPhocYxKIQjPIiJ5rIf44ag+5ciSI29SG8gl4/1I81xa/ihunf+HmtliEzhdqdDiwgdXRTF49OhxtLd3iwfJufOXxIqftvb8jwPeZpw8fhKvvPoa7s/PweqsRzUwkuVP//yPxDLgG3/3D0gkonWn3FxJTOL4kljpjQ4Pi/N3hmTBQglf+vyz6OvtwssvvY5bt2/j8YdOwm7Rwu6wCAFYjOwY3Gu2ijSYX9WKUkZPnNFy0fFF7UT3xL+JDyCHKvb2M8jm46gpOZOnCkGD+G4CSwurGBkaxcOPP4zt1CKmFq5LAKe70Q5PoFGcxIsk+u6WcfknE8hHa+LwyyKR8LZZr4ZFr5fDfX1zC3upHE6dOSuqQrXeiK/93u9iZXkR33jum1DSWPXQAeFIkag3Mz+Pja0QvD6fmAESTaTKgd0lL3J6AxGCJAG/sp9Ck88kh8zmWgSNLX4MnB5CUVWC1WYQJ/3bH03iyvO3sV+metEhP4/qJbZnVF129/ZgamISO7u7Mnrlpuns6hKjUIdJK0GgkVhKRglcMAxfbmtpEUM+HjjMMWMBzM58YWkRYycGhTz/4XuXkN3LYmy0F5986pQ07BwDzM1voFJRizUHD9iDB0YFNQtubos/Fxc3ybojw0NS+Fy+ckPIlPRLaWpoFNIlHaHbultx+uFTmJtfwFooiPmZBexsxGBXa/CzjxzDenAbE7OrsoZYaJBgKvwJjUb4fDyhaBcQie2ihZFKGq1wJsht4GbjoWlroKxcJ8RNBSqyiVva2oUzU1dblqQRICTOUVqukMP6ZlAuHDqNZ9NxmIwqIVT7+/04dGoIobV1MYy8P7kIo9WG4cMDWF3dgMVsl/+GbXG5kpcNW44WMdo5IGZ6zDlUa5Vo6/OLWGN2egFrqxHhV/DZ0Pnf7jAKkphOckShEcL/yuoq1Dq1SL3tdrojWzA/v4hUPgV/uxvtPRzXGRGaDYtpJi90doGFXB7Z/SLaDrWhfaANpTxVcGUMHRkUTtHqxCp2Z3dg0ejh9LnQeXYU7iYbyumsZCTuhKJASYO+1mHhqbz73ruYvT8n6rxTX/00jj3zJErZDH7wl3+DnTtBtHV14bOf+7wgkB++/Q5iW+vYje3gwNExbG5EsLC0Dgtl0n4XqkoWtFq0dgTg1Nvw7g/fFEUs4fxuhj3/1ByTnTgzNnlZM9qKo5ObJPk67CLbpg/ZwvI6RsYOIxiO4Oq160Kypb2J22lDs98vmZHkJ6q0tI4oCZJhNdsESWZxlI9G4DVa4WhwoLOjE5u7O0jm99A30AeTjrmmWaQLWcwvL4mA4vChgzg2dhR///V/RCKfgdXhxOLEDJo7vGJQHAsn0NbsR29np7wLfhHVyKT3pLvnwc2CtFYqoy3QhKGBPvi8LhH+VCtl8XSauL8KHf2W7DY47CZY6TBfU0gCBtEqct5sFrpwq5HIFrC4FsR6ZAerwQh2d+JyXnLfmG1O+Nvb4KIzt9WA6bVZ4bh5TQ1I7MQwPTNTH9Exj1GtrhuFFovCUaQSmNxKFgkGixVdff3oHxpA/+CgXHCJeEzsYW7evIGd8LYgy0RwBgcGRUFMThAD7Xk5JRIJ+b7klHL/8ouUFJ77Oo1OzvPuznYZuTHrlcUplclEcPqH+3Dg4AF891v/gtm5ORkNEemgd+Gp08cELXQ3eNHQ5MXG5ibW1tdx8+ZtbG5tCdrEi/DfTDLJ46KvIwn3Zz/2ALQ6I+bm5rEVCspnoFO50WITMnyhlK8nExT262HZDPykES/RZJVKCkyiWOTjEfFjM0gFKZvYmXtTgorvRuN16yQCEVzT5GBBgd/6nf8Njz36OM6/9x7yuTQuX78mnCFSajIpnqv0DNOJZ12r14NnP/0ZXLhwAec/+lDOKloRrP9UwNbZ7kd/X5e4wHOcy8KRhrKVUkloOKSocBw4dX9emgh6uh0aG8O7730gozcKgNY21+X81GppY1KTBpUFrl5nkHuXvx+FEiy6fu7ZxzHY2wmD1S0RVi/98CXZF8888zTOnjmF27dv4fkXXsTpkyNSrFy4PI6dRD0qi3c8SeYs1sm1ZtFC5JsjUBZhzB+kpxUTTYissjAeOTAq5yCtNm7duiX7l40EKTA854iS8t1wfEz3fznPTQYR1LDIonCK41IpEI+OYju0jamJe8in04jyXI4mZb+wWCdHmYkuXNvkphO55M/jfUv1IdesSqWF02GVOKDg1qZEGnGErrjy7jdq/OAKhUa4IFTINLibsDi/Bo3WIhX2D59/UeBAfrlsLjzy4CPi8fTRxYtwuF1SaTPL7tlnn5ZO5JvP/YNUfUSlEnspgTytFovIHz/2wFkEQ9u4ev2m/AK/8zu/LRfQt7/9z7g3NY1f+NlP4xMPjiHgc8LstCOdzkn+Gqv9tfUQ8sWSuD2HwruSqWZ1mASBWF5ZR4uvDc2+NiT3Mhi/dx/35mfQN9qCUw8cFg7K4uZ97BGeb3DI2LPR40CukhT+UDqdh9VgQTFaRXa3gH1dFdnCPjanokhsp2SsxS6UPBZC13RoJtRMP5Sevn4hwsVSKTR5ffKCX3jxBfibnHjswVNYWtnCh5dvIbS7IxBpZ3ePVOrMcPT7fBifmJQRCrt3El/Z4ZK47vE5UENeChUSvE02s0CfGrsej3/xSShVNXz02kWMv3kXKrUO+VxZigDOjWmWN3bwoBx68/fn69mHRqNItvmnkNzFgZ4u4Un8m5qR/5wd2+jomBQWJLaT48WDa2FxDgOH/egeCODunQVM3V2C02TC5z//Cckj5CGnNeiESHnr2jwmxudlkUu8gl4rHTS7PXK6HnrgrPz1uY8uY/b+glxqNMDluIgIIXkaBw6PoGe4R5zTo7s7uH3lLnaDCZzuacew3waLzYarM3N4/yaLSG4GPQ4fPiykZyrfiIyQQ8h3Qakt1TlUkfk8HuTFF6Yk7s/kvZEg39HeIeGtDM7mRUIlGjdzs78ZAV+zoAMsAvklGVp7e1ChDKtVBz09jKx6zM/NCnehq7cdFVVFFGjRHTr0K+Hx+5FJ7GFraUMK80wyhaeefEyUa5NTszLS8QU8CO/QtZ8NQw3ReEY4dCyYqeqhdJh8n4XZRQwODUoneO78h8LpYffHRogjFiJxvu5G2F1GFLNFlNIl7EXTgjg0uZxCcLc01REpjU0j6qXwfBAt3V7YutzwBHyIz4QQnt9BiYVMoQhblwe+IT9MNj1KwTSalE1ocDXLmOqln7woo/izJ05AY1LhyK89jUBfl4wtvvfH/w9CU5v407/+v/CzX/hZWXub8ST+9Pd+H7HEfTT6vXj/5StwN3tx/DMPof/UCAx2o/jT6PdK+M6f/T1uXxuHm4IZbyMq2byMS8jtiiYzkltnVNdw8sCwuFxni2XhzpF/wRF1LJ3D1NyikKeJwnJvkPNJZTD9nmjiSD6o1WGpjxQYdK41ilJaa1Qjm0siuxfD6NERNDY0YXt7V3ybfD0B1DT79UxGhQqlbFGctHkZ9rR14s3X34PF04Q75+/g3s1x9Ay2IxFNIR5Kop/8Ta8HgdaAqBtJl7h147oYqLqtFkGEy7UqNGYiUxU02SzwOXWSpED+C6O+Vrbi2AztCjHeZbegp4WBvxy9G+TiJm2Chqlcy1QH85lQgL20vCYG0/c3QsJFlMQJlUqaRq7Z/r5e6KARs1GO2OdnZ8XdmsUtjVE5VeCYmlEr5IgRTQxFYmJ70dPXi87uLgwOD6K1vVVc4hnHw/H7O2++jc2NoNwD80uLUuDQj5E5ebR0ER89M+ke5NfuC8WANBT6NLJA4JjL0+QWJJkcPY7uuHcfevxhXLt6E6+9/JpQGAYG+hGJRqTxpwKcFBaanr319rui/qMykqiuXm+UrD4GTpNgxaxeUSXb7OIROTu/iHPnLyCRrFv70MrCanfI+JBnAW0B+BmIIrMApXCA4zQKOniOsxBS1yA2BSzKafy6urqEpYUloW6wsFRAJXwgu82KcDSOUk0h6+93f+9rePKxJ/HRG2/h5q0buHLrBoq04yCKYzJLpA2FA92trfji557B2soK3n7nXTkb+MzTuawEllMIldrbE1SMCtvTp47L2J2iG56LYpNSKNQFTnsZ8Rrjz3ji8ccR3Azh3ffek2BkWihxVGs0aOGwWCQVgQ70pFeQe0cDZIpx6E/31MdPoavdD53ZDbVWjw/efQ9ba1uo1LQ4dOyY8Mp2gus4eWIQLocZ16+P48Mrk1jZ2BRnA0lpYDGfy0lBznGlcN0AoZ/Qq8rra0JPTw+8Xh9m5xdw7fpNAYD4HFn88i7gnub0JLwdgYlUEIq66M5vZSC8E+lUVpJkWGiJ4TbKGBzoxdjIgPx7E3ensBmMCHDCQpFnPo2mWWiZjHocPzoqxP6Z+XWEiP4plbK/SH0g0sZahyNdIshE3hXfe+73ayvLS2j2t6G3t1+iXWam5nHr5iScbi/cLjfmFualyqQM98EHHsL0zH288Mor4uhLlImmoF/84uekE/mnf/quQKdEQJiLRCdyp80ul9bx40fl33np5VehN5rwJ//lj8Xo7M/+7C/kUuTG+/QjJ/HY6RE4nWbcujON6zdn0NDgxfrWNgpl8gyqSKYT2EcZZrcerkY3Vpc3xf6gwdWETDKL9dWgKKgGB3pw8PAo2jvaMX5vEhcvXhAIMppIolQrw2Q3ILWXxehgLz7xibNYXdrCuTeuiI+Nuc2OgRPDuPraDRSidcsCHkY8BAhhk3/AZ0K/mSZvs8yu6QhNuDu8uYFTR/rw6EMncO7ybfzghbdpHoO2ni4pYjm6EGfZY0fx5pvvYnlzQxQNzI7jqM0X8KNaUWD89rjYIQwOd6DJ4xbrCRbAv/IHX8VTX/k4Lr77IV567sfw2pkVmcfWFlUY5IUFEGhpFSKxRlsRGLuYJzmy7nhLHkIkuIHEdhAGjQ4dbQH0dnaIYGA3mRTS48LiklT/ZqNZDGwHDwcwdqITq4shuciHhnsw0tuH+E4UN29MwmBhhIIJK0ubqJQ1CEeSkjvFZ3b08Aham73IpTIYHhkQUQSl8G99cAGxeJ0QSribqBrNQNn18T1Z7Cb0jvbLO16YWsT41XF8/Ogw+psbRNl5Y3MDq/k0drYiaDA4oVfrsLSwLJC8w+lGR2eHKE04MuXBxnES3xsNJcs0gSwzcqJBxsBEGMRNfDcmGZo0yeSom5Er9GJxOpxCgmVBw868ViuL4z07/ZqinihgZxyL1yHcmd1wXJRiRAWZg9gz0IVsOoPdzZighN1d7Whv8WNycqIuPuAoQEHvpayYzBJxI1pLl3wWBxxfMlqGI2CiksPDo3jt7bckTolFLDmJVOFR5ctLoLnHj9DGKnY3tqFR6aR75EnQ0dWKntEB+Sz5vQxWtjehsejhZPyFWYOCqlLnkii0CK3uIhpJSFFY1Sgx+NAwvH3NMJaNsOfMOP/eR7jKeCpFTTyvbDojTN1OPPW1X5Qxw+L1O3j/G69jNxTFN777PUGZKjL8Aa5MTeF73/ljTNwZR3vvGB758mfQ1NYs3R9yVcyfv4EPvvsKtrcisDU6RBlGpdLq4krdgTpfEH6Q19uIWjqBg4N9CCYzWFoLwmbSSvbm8OHjePuDj7C0uo5Gd6M4NvPSoUqNHTovRiKX/JlUPJGPw+6UyPC+ogh7ix4K/T5KmRRsGhuC81EYlQbh4agdBqjtWni6Xege6qwTvwtlFBN5pJNplLAPjdqESy9fQywShcFMREgFHTu+/ZogRgzLdbjsooLi5W2sVVFKJZErV2WSAIsO69vb0Ci06As0CDk/k6mHR/f296FY3Bc7FBow09qBmY/kF3Kt3rk7LjxQjlgYLN/Z3ipecU0u5imm8cKb5zCxGpTClFEvYsj6yY9Dq1JhZXlZ1hsRQe4DurKbtGpBe2i1QXsPfmYSdGiJE+YoUamWkGMS14kcBFhgDPXh0OHDcvnRWofWQJcuXsb8wrwULySHU6VKKgMbQiIj9Pij+lx8qpT1/D1euCQcq6BEm9+LTgoXuN5NRCdMQpCmHxZTSViYLq8uY3NrE1oaGgdacHdiUr4H9zlH8nxGVP/xLCQlgFwe7mNaVLBxHh+/i8mp6bq5qoZ5lDopzrlH2fCz+UntJUXlSESchQq5SloN8waJaiilkCFnjtyq8PbuT9deVS5pjvdZbBHRpxAsEGjGjfFprG6F0NXZgb/46/+GjdkN/OWf/BeE4xEx1fU0OsXegKgROY2HD41Jdh/R81s3bkmMnUqhFlPoKiAReSw2iDgR0CDXj0jbrdt3pQikVURXR4sgbRSVbG6G5cytlCsYHB1BX18fXn/9LRm58c6lpQ8nL2Su8v/o68XCh7zuQGsrVtY2sLq+hc72FjgsOhw+fFAK73fffg83bk1iJ0YOOARtIn/rZz79CDwNVsTiKfz4xbcwNTsnEwnyqMgRkwzMchlut0vWHUGeA6MjQmivO9/HhLsY2Y2K4IPoll6rgVapluKMnFZyhElOpzm1SW+SiYbTaasjjjRNFW82CEeNtQX54p988mGcOjYm3M170/NY36AVikEQXN6npPkQySInmfuJ0U60+yH6yqKOZyHrA/H2tFkE2eJZrpi58v1aNkcFh0tUOSurQeh1ZqmGeUnym966eVs+2MGRUSGhf+cHPxC3XY6ByNf5mZ95WoJLb9y4ieWlVfFEYvfc2OQRd9elhQV4mJHX14Pnn38B/YMj+KWv/pJ4Oz333Lfk4Ojq6ZLDQ40aVhYXhCsxPX1foFCHxShqgtJ+AcVSFioD0DkYEALf5noQoa2w+J1kM5TdK9Foc+LZz35a/Ll4YGnVejFom19akq6K5oGcra1ubsp46Ot/9XvobPXjzsx97EOFc5cvo/VgP3bjUVx75zKaDE4M9PSKwoKE73vTMyJvZhfW1t4mCB0LrObmAHpafRjtC2BstB+vvHMRX/+XV0Tl097RAZ1GhdjOjiBix48dxutvvClB3k8//aREIczMrYtHCqXS9+5N/3+FytERpDIJ3Bufgb+rBb/5Z/8eGxvLeP/Hb8rlRm+yYqGKufkgVFoTuvhZkymodfto6zYjuB7DxkoCXT2tQjSN7hakU9neXMducFu8XNiFUaFiNNGwVC+HNt+t3mxE/wEPAi1GbIdiyGSyGBr2C89kYXIJqwtbMJscWN8ksXYJjW4faSPUpcjG4gVPTl5nSyPMBnaNRXS2d+LDSzdw7/6iqFHtDpN0MTzAWIhLF240oaHJLYaokciOIGVjPT14+uFT2Aht4vL8PMpWHTR2IwxlFbbnQkK45gHtsDnl80d3mOOXknxGStRZlDAbjL8rLxeOaYl80ECzv6dX+AnB3ahwvLhZ2dHzi5l8vFyJFnLdiABERfdvhTxnjp84jgo0e6AzqOXyKZXIuygKt6Ep0ACXz43QcgzlNOf6FRj1GmxvbyIe3RXYWoi98T0YLA5k8iXp0OjFQ7EHTSJ56TBfy9fkwbHjx3D52nXhTYobtAJi0lu3P6lnSZLDs7W6KuM2PlOO6RgH1dffh42VdZgl2sSJklUJZ4MVFqqs0lkk4wm4/D44Wz2Ym1pGLJKEy+lGT2cnPD0+hBVJYF+BzGIcK1MrWF1aFTSO65+Za2e++gkcf/pheWZXnn8boVvryJPwffg4fvE3fgOupiao9bQTWcUPX/pvyNSqOPHxp2C2NiCfyOHu+9cw/uoFbMwtC8+kqlKI8pW/A+H7cDhcL0yJ4HGkrdGghf+r1+LavQXsRrbxM4+cQEd3N2Bx4bU3zolBZjgUFNSd5sA8DGO7MYkOYfebzRRkjRlcZoycHsLAkTaUKzlAWxW+h6JYw9Z0CPc+mEItty9FrZiLqqvoP9oGvUkNY6NN8i+r1bIgW+x+6SMVmY9j/vqicAILuSwabQ4M9PWDpUM4GBJ/IL4HEmh5gWWjUSH86ww62JsbsZNIQ6nSYmVxWew7LFotWpocMt7iZydnipd7eDeOCtQwmixYXl0T5HWgr09oAIzKiUZ2YNLocGCgHW6nAVtr63jp3DWcn1iSPf/UJ56ExmjA++9/IMgO/9S9npSolovCA6ORKxEsjnNMWo2QpTkyiqfSIohi8cOChkUG7RoqqKJvcABKhVriuVpaW8UIMpVMSH7qxN1JbG5uigqRFyPHLkS08oWcFD9EaBgETV4S7wgS5NsbnTh9sBeKCk0kS6hCIeNy7sudWBTxNFXn9egW5kdyH3L8R8PnLXoJ7tfENZ5KQ6POKDYdWzthmbyQI8iiiiMrNmPkdwqS4XQKOsp1SBSHHolsttxuNrJaJJJp4bKOjXTK6OvuxH1p0oh20niVnFRe1NynNNns6e6E025FpZhHMxH2XA5zCysyPnv4iSfw+Cc/g//jt/8Ab7/1MrxeNwJNDTDrtaJWT+VyGBk5gIcfeRgXLl/F+UvXsL27I1ww2mnwbOHnpSknfQVZmPHvx5JJoblQ7bsXjwt5u6+7HQN9nfK5mMhA3qyEIOsMOPPoYwJCXLx0SYxj85wEmY3iss4DZnSgR0jrsWRG1gozAptbWrEVjAClPJ564gE8+4Vn8PyPXsU/f/8l7Ff3YdQbZExO7tfgQB8+/fFHBVhYW9/E+N0JhHd3cenqNbljCGB87KEHMDw8JCNMcucY43bpynWhidDbjIiVvCumOihI52gSvquMN8tlFPb3hcPF78dwd6J5NL/luJYjSKbP0IOO4fMqxi7ZXUIpeOyBQ+JvOXlvFm+/ex576bwI+aTY5wid9lBKDaw2CsEsgoL+m6kvx7pscDg65h7R6zQCAinSKx/WaMo3fncNippOIGPOse9NzsDjbZCDnSogQmY97R14/9IFLIXDyGWKQkhsaWmRkU1Hezvujk/Ioh4bGxVvpq2tEKamphDd2cav/+pXhTsS6GBY7JP48Y+ex+3xu+ju70VbW6sEe9INenpqWg5CwtUH+rphMelgtnIT60Ff/liamykmSiAuesY4EOZfW90Sr5ZqQYHRnmE8/ujDUvlTleJuaARDXM6dO4+VlQ34acqWSEpY5acePoTf+JXPIRxN4ua9Nbz25nvIVwsYeeAwbn50BS6VBl/+whexsrIJi80lJP6LV68JKkEfFWYtDfT1oDfgRX93OywWnRwwL75zFVdu34fF7ZIRTy2XgkVTD16l2oXp7Oc/+AiPPf4gfvmXPodv/vOP8I3vvYGxQ4dgtzowOTklv5fH55Wst1wmhbnZWegtOniabUgn95BLUd6aE8It0UilxoRslon1cfn+/SNuqAxlbG3EYNJbMTjSiWxyH9HtGoqFMhIxPoMVQR9JgaepJse9DmcjajWVqGk6+h0wW8uI7uwKyU+nr6Gvr1M8eRbvziMe3UN7VxeWV9YArQKrSwlEtzNw2t1iYkoonU7Z9K7pbXXjkbNncGN8Cq+//yFK5Rq6ulswNNyLhfsrdSm0TiPqGB7y7PKT6QyGx4bhNlnR1tAEnVqB8F4CO/kkwokdOC1OQWw4stsJxoQwL/L6qkLImQ4qSFyNUlDfuzchBzjHhjxYaV0w0N8vnQmfx1YwiBrFACoN4swZzOdQLhSk29YbqNzKiRuy0WpCg6cBxXJeiKB0wGfMRiaZQYvfjzOnTsJo1qNYLiBfyMBgMWJ9OQItTGLZwfgRwsuUbgea69YE7ILo+LwR2obOaJVuv6OzBSsrqzAY6BeVkn0xOjKC7WAQ16/fEs4ALyKazvLgYBdIXyn+4TiDHRxFDvT8YidXxb6MkMnBooSeXlYKoxpehwkuucR1CLQFkK3VoLI3YCeSEof/9vZ2OTDmlhcQM+dga7RBu1PFpdcvSUFIbgtJp/FcFp/7k19F75FBhLc28L0//iZC0yFRLZbyeTzy+Mdx/IEHYXNbkVVs4eLNN+HvH0T/6BGs3V7Cj/7H97A2vSRyc1H6ManAXM+lZJFLtR65ZURoyefg5csDsKuV/jZlzMwv4olHz+DzTz8hZNdL1yawsbVTD5vf2JKcQX5pNXopoKkB97V5YHWaoLPp0H2wCzq9GttLQRn1zN2dk4Dfjz1xFoFeP8rZIjburyO8uI3wZhQWhwn9w+zgLUIzCKcSsHY4ZBxLTzmOE/Lku93ZRC5WQiaeAIocXQZkXbUG/Ai0NWN9PYj11VX4m5tFFZ1JJOSdZUpFif8hSk1iPz2x+jtacWSgF4l4VMxUuSc9ngZsh6Ow2py4cXMc0WRa1kVnWwsGmc9YrYn6j18NdgMcphq8jXaMT97HN16+hKPHzwoP88NLlzG9uCDjMFrgkBfmsBAhs0uzEovST2le9vuBZcgAACAASURBVAPjjPgZiTpwFMeChH5zPq8PXq9HOv+1jTVRXTFk2+9rliK/p7dHHLM5DRGfoY2gcLmIgL77zvtir0CFo0JVEySMhQ/fNWdizFpsdVnw1APHRMXOKo+NNC82cp44NqMoK83xr8EoY0OSzvnPNzaDEivHdcIGxmF31s2VGS6tUopXFj2hWLBQeMHilXudDQu9l7YiMSGBM+yZ3CTyOAk+UCzD9alX1nD66JiQsRdWN1Cs7Ms5Irw/tQo6vUFSOFjE0p+LIyVaPbAQpuk0Ef+R4UF89ku/iJm7C/g//+g/QaUso8FlFzsdPmeOsDp7evDEY48juB3EzTt3ceXGbTmXTpw+LsUkCzr2g1Tc0keQiQpsRuiPRQSQBbdFp4XNbhHlP532yX9zNphRzCaxn8phdXkbNl8bTp85i+t3JkRFSnPTFrcdK8EgovFdKW5lhFssyZ144vRJ4TyRQ1bMZnDsaD9+5de+giuXJvE///ab8tlMBiNcLmfd1BNVnDh2GA+cOS0FNd/f1RvXhbJBW5dGnxeZfBarK6tYWlrFdigsFBdG8vDeZ4PCZ0J3dlZAer1W4oL4LjjS5lnI4o5jY63OIM+b74vKY6KXVD9zmkZrByX5u476uyE//fDBQQz1tUumYTpbxOS9GamHGElEagmLMj5nIoUGg07QWe4ZFqy0vyH5ngWdy2aTz8MYKkVh/cPaxOQS5pdjshlWV1Zk7s8RhtvZAF+jG4lEHM0+r/hQPf/66yizy1Sq0dnZJd2Q+GjVlFK4SL5XqYwIjcKyOXGoHujpxLPP/Ay8/mYkszkhw3Ej9PRzdr2NZCIpahOBgN1u6Ji9pFZAz6uhlBMZvbvJBYNTh738HuYWlkUZyMXCoEsJXVUqpHLfXU+gu6VTXGpXFlelyn30sYeFbPjqG2/i4oVr4qFBueiXn34CX/3SU7g3vYj/+dyPsR6qR7+ceeoMyqUcEutBfPUrP4/5hVXk82XxtblzlyqpmGycrg66C7uRSMXFOJDETWVNjQ9v3JWQZEKthw+OwmHUQV8rYWLqvnQHv/LLv4DdSAQzE1Po6e8SPsON6XlsxXKCRgXp5ZPcE+iXiiMeelwoq6vLKBdyGOhuRXa/gKnpRVhsTgQC7SI9pSGgTg1YqJhY34AjoEDncDOqJQUqRcYTWaGGBvk9A/YSjKsxIb67K3NlEvm4KWXBQCMXSFMbFRU5LM6uSQApPVvo5m0zWTB9e0p8e4YPjgpvY2JhEtG9NKJbReT3GMoLeD30vGnCejAIVPbx9GNnRAzx/bdfx+puWIirx0YPYHFqGTarWTY9Z+grG+uIMxOrXBXOWiFbxu5qCDraTZTz0Bq0qGkg0vWKWoHuI/3yjK68fhWlvEIKa6rw2CkywoGp7MKtYrZjek9URO3tnaJeIupAQ0Ovp0lgeIvdKqpVKqvoH7Y4NyfmtSTMct2wU+baY5e0Fd6SYpgkeo4oWbiye6dXWWtrMzq6mlEq5XH1wm2o+eR1mp+muqsFyePGpo2FBJbWqugb6EKxWMGla3fqFwwUoiDjKJDFgstll0J4fmZWHLObGpsQT+0hlaW/Wl66bI4FWHwIYaBWE7+l1hZ/3em5mIXOpBc3Znor0WiYRP6nnzgFZSEtGXkuXwBLG0nY3X7pxLheSdgOhkOYX11A4HQPBk6MYPytq1i6NCuyaeY2Ool2mDV44ve/DJvDjPu3buK7f/Qd5HaLMooLBPxQlAGLz47hJ0YQGGgVF/REOIJCLIUbr15BeC0hZwcD1Bl/QQ4VC3UWzMIxNJN8W5HLjJcJxz7sTvVEQXMFPPO5p/GFz38ahWxKVGy80BaXQ3j1jbfFFmRnJyHWDp5WOx7/woM4euY4hvoGRWDw4g9fw91r0witkdNB0nVe0D2iHn19XWhsccEasKO53y+IJs0KU9tRtDV4oCwAm5s7UBhNSBfSUHu00LqM8tko8Q+vBhHbiCPg9KGnuVdsVUJrQRjUGllb/D3IFyJKnt7LCrrGAoFGkIHWZtyfW5SzoK3dh+DKOo4M98LltIolglKtlSnCvykX6QVKsvbC2rrYSvBy47y0t6tL1tHa6jI+cWYIp04eQDpVwGuXlxGk+rGUhVqrEgd0qukY70KS90B/t9wLMzPzuHdvBuEwGy4btsNhGT+T7EvOmt3hqOdEqtTip8fnL+HMNqsowLI0dYRSjFvJo6JasX9oSP4bTi1YSJLcHtxkE3EDc3Nzchbx/CMqwazAzhYPnnniIWhqNQmJj2yHhb9FRN7ltMFuN8v4nXsLCg2qJCur6PdUxm4yhY3NbXB6I3uVPM5SSS5+jv8iTN0waUVtWOFlrGdcjlYEBczNZCEpqkMDOVhU9sYRj6dl5NRMhNHtwuLCikwBOOLjOqZFT5beafRSs9rgawmIkpMjR474icQQ4RcSda2Kr3zpi/iFX/41fP2v/hrrS9PQ6+rKS1p/0Jexrb1T4oM4FiW/ima+K7RUqlZx5MRRUWfSHJtnBYsri9UhiI+LRr6VKpbnF+E26nBooAeZQhF7hZJwuTiu6+lrF1NjNfYRXA8jla7gwYceRXAnJo0xzxaDvoZGhxHuBieWVzahUWrFroNWK3Tup1EtqRK0sHjg9FF8+Uufw/TMikytWFtRccp3yruN3lw8Ewb6utHW2oaurh5BB9n8Xbh4EbfvjGOVggUKI9S0R6kJV7UuAqCvGY+3muwlKv7oYyYh2wRbKkTxSkIFoBMB/SRFJUqElmIFWYmoCxioNDezUSqJ3RNNkelyQICGa59Ctp7uDhHtvf/eOYxPTgEqWny45JvwMxDFZZXPRpjvn420USxdyAmMC7VKUVi9UPujP30Oyxucr7bhyOHDAtOtLK8jFktCrajhwQdOCu/q7779z+InEvA3S4AsOTnJNJ1+IUTRc+fO4frN23C6GuFvDUisA6G8r/7SV9DV3YtzFy5iepYXl0UWIj1ceNlwPMLFSxkxx2rlXAZri/Mo5bI4eGAYOp0aKfIkfDbs7kWRSKUk/JhjqUg4CqfbKqGfpUwZZpVFwqxXltYF6vzyz38e7R2EOdPy8+9OTCEeT6Ld68Hv/btfELuC73z/JSjUehwY7IbBrIez24/7t+/CbSX5USnqCV7U92buCxTrsFtw+swp6DRKBCPrCKe3kUoXEdrKIxhM1ol4lTKGBgfQRCfldBLFNFVsjHf5Xzy9B3Tj930n+AFA9EKAIAASRGHvZWY4vUoajWYkW5It2XFsJ45TNvey68tddrPZ7OY52dzdXu5lS/JyuU1znOSc2F5bzVGxNDOa3iuHvYAECRIgQYIgeiPKvc+X8iVPL7GfphD4/3+/7/dTD6Kx3iL9crTERpgca2tAY2sncru7WF4O7iXCVHdFEM8vntqbaq0s21Mpl8Lo6UF4D3hFG0Tb8uLkEi6/ewvpeAE2m07osvZBPy589QQU2jxmHy3j5nvj0Bu06OzxopTWQ6smgjiH0NKyoF8Uo9PZptEbkUpuo9mnwbHnvTDrjdgtUsTeLKhWjrRrpgKzziz6g2R+B9FkHNlqHlupHaTjJdSKahgUNkTWYkgnM5KU+/rL59Df2Yon0zN469pHqOPwSU69UENvWwdeevkFrIcjQgFHojQ6rEkVRnIng+DsMowUONYqaHI0wGI1S3ZJJLoBc6sV+kajaJ/S69RMmcQFy6odlnRTA/IzipvU0c+Kq3/mZOVB19PZJYMIP3vq11hky+WBAwYPQTvrZtgXqVLtiYzTyT0dhkEvUHpVUZb8mWhkU5ydtCiX8gWkU3tZL22tbaIhsVGsqdrbcBgEyTRyZscwvJY0w7FjR7CwsIRAMCR2eTl48jlBsxgseOzYKLY3tyWFnsnmK6E1rMe2YLJZEVxZlcuDG1SdinB1HRSVKgxGDQ4f3oenzyZRLJckoqOY2dMRcUBrYtCr24ZkbBtffO1VLIXjWF6PI72TFD0bdSdErmma4Pfb+9wwRl46glgwguWbc9hZj0vHWb1ejzO/9Hn4zo1it5DF5I27+MH/+X04XW70Dvfj0fX7cPd78fwvX8Dw0f0oJ4u4+A/v4cmnN9HV55ENUbmrgl7FCi8FxsbnZaDlgcnDjN9hnVohqADT1xnXQRqLAlr+rCdOHMfnP38eG5EVya/jQMx8rLfe/hjTc8to72gT/UqDz4Kv/S+viYaxtLOL9cAmrv70Fp7en5HvvLHZJeJovr8arRr9/d3Qaw24fPmKCKGdLY3wdTahpbsRTW0OqXcJTiwiFtkRRiAc2kBLZzOMNj20zWbsqmvY5DIZ3oBVWQ9/QxuLLVAr16AoVLER3cDQyIAMRfGtbQlQZS1MJLqD4ZED0kwwPz0Jo6FOujrZR/uNn/8iloJrkk/Iei1qzagJoUC6s6NDBhs+U5QybMSTmJlfEsPQVixGEQ5+9ze+LtKGWw+m8P6VR1CoVTKoNNrNwmKQwlpZ3ZBhyudpERcnNZVMU+/0+6T+5Orli2hqsCCeK2J8OijCcJ1BK5oaosqMjeGQ0uiwy+VDVF+hqEM8sSODT5OrCXbeE94W0VKyWNrf6peFmchBfDuG8fEJjI2NwaCtQ2+nF/sHBqX3897dB0K90yHJxbjV40GbzwWjyYBEOiuLHzsNOSxywaaUYCWygVv3HkqmEd99XrpSfaZQiCGAFGR7956o++HDx3tlz3UqKdFmeXiH3yPIrcPlkKgWauUkfLZSgafZJcMu/3t2N3LwpEOd5wWHEKbMcwjXmizyDPLP5jDAIYrLIIcHo8GAN1/7Atx2Oz5+/x2hCZkH1dXVC4+vVc6ztdVVXL12HauRsOg2OYQSuU5m0uju7RSKcnp+6f/XNlFWQG10/2Af4rEdxDc24aPUQq2W+iZrgx2bOwkZiqk9ZTDq8VMjOHxoFIGZFSgVOhkoGMGwuBzEgdE+NNmtyKQS0rJQ3K2iqckl6FZ0JyZAR2Kbpd967Bar6OpsxdMnz2QA5J3I5Yj6tIWFgCwhx08cQW9Pt4Rpx7Z2cPTYMYklevDgAe7cvYv1WFx+ncQ82CgsZ2MJC8tzog+j0YIgDQd6DnCcB4hUcxnjWc8BnnouLm78OzKegXIRDnmUDhDh4jNKPSKRKpPZvPd7pLPYim1BpahguK8bXR3tUqK9HFgSHTMHN5o/ZhcCEulEHR8XQQ5czASjKYWIOL93UuhtnW1QfOvrb9Zu3X+EerMB+wb75dJhDQaHEW60FFEe3D+Em4/H8OHVO7LJ6XUqnDl9Ejq9GVMzM/Jht7d14Pbt2yIIZ04JtS/cuM+cOiHQ9+Wr1xFLUHRWkh+SF4yD9TjM1SmX4LCaZMrf2gijkM1gfm5BLqTTJ4+LFspkMWIxvCzdb0o1gUf+L4Sy4QvBi8qk0GG4s1emawrrv/kvvoJMqoD5hYiIIBlOR5dWcCGAr772OYnVDyyF5JLtb/Mitb2FXb0GJocdmxubCCxHBW5mNQtfBF6q9TazPBx0WWnqanC32RBOENbcxVowg9Dqhoj3hgYH5RDg5R1fj+D0oRE0NlgRjayLkJJBooT7tTY7PL0DkqjMbC+pvKlW5YvjZd7Z1SG1Bpy8c9kCctkdvPTLh+EfaZLvh7Z0wrXv//2HmHgSQO/+fhw6OYpTzx3C1UsfY+LhFAKPN7E8uYGO7laZ5dV1BkSj2wgFl4UyJGxP229rRwO8HTYsLobga2vA0VO9WF5cRTFXhF5tkCoif3Mb9IU63Lh2C1MLMzj35kvw9fmR3U0hvL4mn7GmasGjK8vQqDQSoHjq6DHZQscmnyGSjGMlGoGyuosOpwO9/jacOPeCcO7/+I/vwWQ2YmB/JxRKLZ6OzWArGkMqnpFKGTqEOIynuY0WC3D3++Db17pXkL1dhg5GxOMpiRQhPaaliFG755Rhzxq3XVu9VbQWHJx5mBK95cvGA5D0IxcKFrcy04q1PtTMUSvGguXtzS1AUYavyyHdZplYCbGtveGGlxsdehRPMuhQ3ETmejmkiaJwaKBjaIeXXbWCjhY7XHYjMhUFltZ3kEjx0M1je4epyErpiWSrPQ8F5n6df/GMUFEfffAxBnp7BEmYnJoVqjOZYZ5QUd49Xho8/Lng1KkUgtoRWU3m0nB6nNLzVc7vIrLEzkE16m0WZLNpsXxzc85l96qoGhsscLsaUS5moaqVwfD/mrICQ7sLxSab9Cde+ruPoKvQrVyQLshf/i//DsamBmQzm7j5vU/w4OpT/Ov/+m3cv3oH01OT+KU/+HV09vThzo8u4sO//jG2WJxcq8HVYkFLhxPNDhcS6zuIrMaQzOzKWcGfgZogSgcaXQ7RoXEYp71/bj4AndYohyjdrPn8DnQaFSxGHU6ePCJauQ8/uolgKCKtAQpDEV1HfJh5toZoIAaXxS4IUoVWcZ0OsR12LrLyZW/Iam5y4MjxI/jJP38gCD+Lkbldk4rTqKvQ2lRSteTpdsDhs6NaKCO8HIa6qEVyIwVvZyvShl1UTHVIxxJYGw9AlQc2l+LQO0xo9jRBBx0+d/osrrz/sWjPiKhodEZcuX4fhw4dgdfnlXTtUjYmtF13u1dCOW/dGcPaxgYcjVZ0d/iFauazS+E0nx0+SxzUr9x/gqXVqFAZfE7ZlGHU67C4FMRSKCy1K9QiMeOOPzO1tnR6cxhitQiNETwjKBrW1XZxerhLqJmBDjdGh7vwo09u4u5CFDspBk1mRDDOi4roAF2wRIyk7FujE6SZGl/mNbHSjc8NB5PGhkZxYJJ+6unpFhmJq8kh+kZWOxHJpbCBZ+7Na7ewODMlAwkd8oyKYXwJlzZenKuRddQUVXT0dMJud2FmgfVMu1hdXdtzZFer0vnKIYsoj+TjFTl02HDwyBERV0/PzIojkAM+F1w+WxSP8/PlwsOJQRxx/LWFPPK5ouhaCVBENjZlkKPWjEsZ0TCK+JVmM3QWqyx+PNeJavG9Y8K70+EU1PbLb7yJuSdj2I6uSbNHS4tH0LV7Dx/h2cQUloJLQqkz7JmDuaaOZgElaqWy6ExL1Nuo2ffICqAaSpWSZG7R9Ww21UsThVldwy7Dl5U1QegrNQUS6bQIygu5IgaGe0RnRnTe7iRb0kpjnkQrLCwuY3ZqEufOHIbX04yFhVWsrq7D7nJibnFRZEeW+no5eyfHZ4QSZc4gnaYUxp86c1oW1+npuT2heprSnhg21+m0TonD2+fzY5M6zEoFC6E1iR/af2BE2iP4DBTyWUHred4xAy++HRfUimcXI5rY+EK9Iyl1t6dFqnWIevHv5vf75RkNLi/D7/XIe8xnhoHcpBdpyOO/yyGLVOSpk8fgb3FjdnoSOhVz08ryfJPKJmpLnS+XVQ72ZgsHPx38Pp9o+CQapcxGjwqOHj8Oxf6ezhqtzmz3HujrgqvBJpsC7bXcxv1en1RYvPXJVdy4+wg9nR04fvywZJLcf/hYOMnXXnsFrkanBKGZ6usxPTMjMQJHjx7FTz/5GJc/vQa/xwt3SxMC4Yhw3SyQbe/ogrlOiSP9Lhw/MICFlTD++cNrmFlYFiv26OAQXnrxRRikj2kOl65fQb5SRKaYhEKjkh4k8qEtTc3YzeTx/MGj8Lpb0OJ14vO/+lUEHj7Dj374CfqHByV0jJfWrZu34HE5kIqzpLgkaFyeNmiGk5qM8HS1oq+/R+ib+48nwYyx0dF9aPa4UawkYTKqsB7eFIqhocGCmkGFyHYaie0y4lsp+fKYF+VwNsp0uxWLQkH3mhrIpljWXBakIVepwtXRB4VOJ9o0al3E8qtgCn0LbA1WybWipoTl3JyQx8aeyaF19suHceoLw/C07qUm06576/I9+Fq70d3fC1eTHQ9v3sRf/V9/iXS0iNouU5SZscXDVifhddgtQie1BQXp5mtpc+Dw6TYU8hnYnfWwuw0y5LC9nchkl78fxqoRuUgSU5MzeDgxgUNn9qGly4NStYh8OYvIxgaquxoo8hYE58Po6fZL+CK3o5tXb0NnMUJtVEOtqOKA14tqqQh3mx8VgwEPns7hJ+9cxkufP44vfvUM3n/7GlQqiwRNjj2ekA6xWpkdaXtiXDaow6GBq98JNbdFtRXR1ag4VxhauDyzhK3FDWiIMVcqAn1zm+GBKCnM5DZJP1FHlcuI2JyUm+S0aXQyaHEr5zjPTZuxE6SiGHjaM+yRuI/VQATJREaElruFXXHCccngoMxk6IaGRgnAoyOHegCitdxi271eHOj2otXrwFa2jOWNbTFUkLpk1AXfDVKfDHLNJtI4ffIYthPbuPLpNbS3t4rVfGMzJtQHlwoOkLkSC3Tr5GejEJNl1aw14sVAUbnJYUalSoRKA5evBbG1TWwEVgRy50dERIlZXCvBkEDmL5w+glIhDafZgHqtBna7BVqPFUv5NCLZAqKxGBbuz8CqNKCYLmDf4X048bXXEMmsY2cziA+/8zHOvPZFdB4exNTYOM6+eg7FQhY/+KO/waP3bohGjMnK/BlammzoHWzFenwLhWwJlWwN+UxJLgEerkTWSO3yUmbtBh2qRJJqqECtMyEWS2B2dhqZfAI729t47tRJnDv7PCafzSC0uoWxiUmhRev9GmicakzeWkU5DXn++CfwwibFVdityDZM5JjPyYULZ6UYnv1zrG+i2J8DDEXfTDziZcFC2lavFSfPDcHWY4fZb0Qlt4vURhq5WAlra3HYelvg8HkQDgQxc3cMpUwZIycOCLoz1DuErdkIHl2/Lahtu7sVOzs5OFtI02vFmUbqj8geFz5rPRsAilgKLgpSxOoTHua8vMW5VyqLzIMBmawMSeTLKFZV6Opslxqa1VAIn1z6VDK7aC5gDAojBeh4JoVGtFDqYjI59PV2y2XJ+iJnoxU/d2oQ+9qdotdlq0MimcOtmRU8Wo5hfGYNu+WiiMgZrUDRN00ZrDmiW5aoI5fvJrdbnleWvDNWhDpMDjxcTEb27xOHOAf8554/I+8h7f6kVWlKYMsEEYvHd+7hya3bCMzN7gVnGo0iEWBoNYcPhVqJcy+fhVZjwseX74ibuVopyVDD75adhfwZpMBaqRBKlYgapSzRaEzeLeq6+GcTfuRnv9fFuiudfUNDA4KMrSwF5TPnIkXEjgHaEuhMQ0CdEga1GgoOXRodqnqTXM71DMHlkJDYEbkEGST+vRlZ8Pprr+P7f/G3yGRjoiPmBc6Mt+nZeQSWgjJA0vRCyQcHamqNdGolvHY7QpsxFNQqDA5ySVXh7t1x0dxy4CPzxAFIrDy7eXRzadyOiw5VazBJgDCpUWr4+L0RlaWEg3E9W9tx2BodkvtI8bmuTokzxw+IwSKVInpYhEqjwa0794ShaetsF7aBkQw2MztJWX1WL5EZnAuePH0myDsjpagn5XDvbnLI4tjkdIp7kGHZ7Nbd3I4LEsn4BVK2RO/SqaREM9HgQlc2vxsCDlxCeQ/y7KXcgIwAPwcOUXz2iHwX6dhk4bRCIZIjbg8cyMQxGN07T4m66XRqHDlyEH4fB90K5mdmsBZcFsSOmjsO4FzYKRuZW1pBJp8TapIuaA6L7IBmqCr7dfl8uN0tUBzo6ahxAiTaMtzTjjZ3s4hp65Qa2QBIXVGo9s6HH6CltVO0VeNTMygVizCZDCKU7GzvQHx7W34YHj4UAY7sGxHx8aOnz2TbGOxuQ6vfi/mVDcyuRmXTqddoMdzhwGsvHUKtqpAwyPcv3kIkEsPzp05isK9fhH4Mnrzz4KHAdRMzk+LyMdsMyHFLJ6RYosjTjgHCrB4XvvDVVzE9OYN/+eu/j3MXzuPsS88jth3Dk8dPUavUJBuFbpr4VhJT8/NS70FHjdNejxfPnkE4siGlw8y7qq+3SWaPwVyH1i4nZucn0WhrQCZVRDiSxNpmGhvrCWxvxwTi5DZMdwMrHjjlSup+pYzVYEDKPzk5U7ys0hqRyjGBd00EsNQh8LBhLgkPef466jTojKBubWJiXGgkHvavfP0kPvdLp6C3aGVT5LZZyJaFssrR8dTQgMhyCOGpJZTSRawF1zE7FYbX27uX9aLVoZhJf8Yvq6A21tA/7MIaD7+ldVgdOnQNtqDN5xGrrdVkRyqUgQEGmNR6jM9Mo04FNJs12DZUkK+qsTC1gt0SNWVW9Pb3I5WJoVJjJUkC2ysx9HX2wmDRormtUQaeGz+9hfXgOtztHjT6fLj4yR0YzGZ867e/gng8ith6Dg0NLQgGowgtrUmlAsNULQ0m3g+IxGKoM6jQ1OaGpcEuwZCkCXggsBh4gZqSi/ehg1r4dboDuc3W19cLAsKXq1Ipib6HwYvkaYkq7fIABit3stIC7/E0y69Zj26KPoVuOjfpIx8RRY0gAYzBED2Vbq9E9unTCclnYbEwDwNLvQ7d3S3yHdRqCgleZHYcEdlsLiOiXyI3DESkhZiHOLd5uiM9zU3iyCGl2dHeLpQ9q2Noq+bGzOea75fLxnwdvfTc8eLg8xjdjMpGPXJwCNlyCc+eBNBQ3yjp806PQyjI6NKqaB7KxV3Etreg1atx/vxZGFUqzE4+QSMF393d8A90S5o3L4s76yGo9AY8u/UILZpGvPLSOXlPl5bXkDDvQGMpI7ZRxZnX3xTE1dvmx9SNx3jrP38HW0sRONzNcgAyloBbYpPdgpPHRrGwGkSymIXb0Qh9VYfJiYBYsXkJMHl7MbiEzs42eN1N6OtpQ1d3Ox48GsetW/dEK6PUKDA8PILz585hYmwSq8sRrKxtSM8ah9w6Rx1OvnEMi5PLKG1VUIjzfVJgfiGI7u4eoewpS8ims2KP7+nqQJW6vsxen5q4lZU1CWampjSZSko9SaPZgFY6ZItx2Lsb0DXQCpvXgKqyism781iLJtF38BBspJdXw1DlK6hlq8grivD3+4WyrBRZv1JGKprARjCCNqcfVoUJWyubMnAb6+uRy+ahN1EPuItMKil0KodE0kqSyg4FYltR6BS7cNosUlVWVqjFpSX5QTarXHRj1ZYCTwAAIABJREFUk9NiOGDjAhEWvo/SA1qr7VWx1ao4ceKECJAnxyfFyv+1swMYanWhUAKSeTXuPJnGpdt3kcgzb7Ak6AkNERy01MoaHI4GcVMOD43g6ZMnWFlelsuJ74qj2S0LOVmN6elJQXF5d5BSzeWzGOrrxPPPnYFeb5KYm47uTgwf3CcDDKk+sipLCwFcvXQZc3OzSMXjMkRp6xgcWpKWiS9++fOYml3CP/7wAxk+6fgmgsN3huwG33em3bd3tn+G7FTExZ7YSUociKTfi2abonx64SuSefbGG6/hueefRyFbwO1bdzAxOSE/G5kIuury6ZQYRywaxtQoUeBwQM3nVlI+Y76XzAUcHh7AN3/xG4Ke3L1xG1/7xV+Qz+9v/vwvsLLGoWrP4UztDykyanBJOVJewXeaiIuyBvR7muGoN2ExmUeyWMRQX7sMfLfvsd1lF/v2HZAljjpc6j27PC145fhhTE3P4PrDJyjTTadUoEy2xqSTbsPNWEpc8DQiccjRG0n7KkSeQ8PDbr4g+tp6Cwc+tcwEfPYY2USGgIMPP+/lxUXJEeTPSBST5zD1ryz+phyDQzE1ZHRUssmAzyeNRaQXSQWuRTaxQwRqZVU0gD63Q9IIpmYWJYKHyzGbYTjkcgHi7MGBi0Moh2QiTJQQEA3j2cwznMszqUL+PTn3SDn1TkIAEg5dMkSxzUG/J6Dnz8v0fnZhCsvEDka9QSJIaLDIEThRMYquTqJEiN5x8KKGjpEmHN5EQ3bu+OGaNLsra+jxNKG/qwsmsxXpTE4mNF7yHOznA4u482QcgdU1+Lw+OGxWoSQI/+4b2SeiWAnrqrdIXc69+w9E50CBs9NWL6F5Gp0GCpUWC+EYllZWUYis4ee+cBLDwz0wGOtl4qSlUq02oLOjRzJRSGGSW8+WdjE5Ny0/4L79/XDYLTLNc3PY2doR9xuLdP/9t/+NfBm/8T99G5liBSdOHRU3GYdFfrg81Ehptrd24EdvvyOTspu6H6MBg4O9sDXYsLq+JfQEk3qJYtAl09Xbimv3LkmIYaPNKWLBQGATwWB4T8ify0h6vEGrE0Hf8MigFFYyGI/Jx8zw4TZFXpwffHBxSf6zhIcWd8XOTfEpRXp06bDfjq4Gbnh8oMjPG4xa/OK/eg0nz+/H2JNxbG1HYW0yCIqzZ1GPwd7ohsffLpd3LpZC4NEkFsYCKOQ0yGSpWygIXBtZi0tnlNvNgEojWnxmcf7pjVq8cP4IfK0eBOYXpJDUqDTg9uVHeO74C7h//Q7yqQwGW5qhLGWhbbRgLLyNYCSDQrEq/YeHThzFo7EnMKiS+OILx9Fk82BtjRlVm1A3aKEwKrCV2EE4SNFmHRqdDmxvpHDg6KC4te7eGEMqQfdLTF44VnXQ3drAslNfIzY3IgivhCSVeT20DleTEy9+5XNwtXsFRqYj6cpPPsH0tTGxgXPwoHOWCAB/LyI+3KBcjUz7h/Dv7M7aIX3H6AC9EevRDcluIQrLAY0OWl749UY96mnbrlIHQ/OEBQYKzONJxDZjskXqDWYZqLnhEY159fUhLC9t4NrVaeyWKujs7BB3E1EzbjykZ/jcEbInLM0NXJxbOwl89NGHgm7RscVUc+kWU+tkc1sOrUg1x5fOncJIdyvCOxk8mw9KeTgHABpTOtra0GA14c6DJ4K8sruTaGl7X5vQnwxVpDV9cWYeZqseTq9dAn1zyR1ktyPwNDnhcHtQb7DBZ7Hj2oP7uBqZRUNLM7KbGRx0DWNlaVlS4W3+BngPu6CwaFDf2AaPtwPKsgJXf/gBJq8/lgypvToPojR734tKWYeWJju6O9oQWAliJ59EW5cX6e00klspjAwOQavRi+OIouJXPvcyQksLhKPkwJyYmhZ6h+XZ+/cfgL+tXd7FKxevILIex9OJCRwf3SfvmdXdiLJxF29+42to9+/H3JNpPLl6HTMTs5KDR2TFy0VHoZRBktUqjAKgLieRTSIUXsPsQhCxeAItHrfQdol4FE31FgSXw9jIxtDe48XaUhQjx7ox+lIv9FaNuANXwztwNfdDYzBg9tYTBK5PYv+rh7H/hcNYnQ5LfRFbLZSaOtQ7rbCbrdDnVZi8PQaboRFdHT14+vCJOMUosCUVVmGoKfs5af/X76XUb4ZDGO1rRXubH5lCGZlSRcwg1D5xkZmcnsPjsYm9oYOXkl4vlx0NHTwzeE4ePnxQLh5mXpktVvT6XTgx4EU8VUBV14AHT6fxeHxMtDfM3aKeiOgVv89CKYuuDj/Ov/wS7A0OTI5PY2J8Qt4h9qby4uGX39rRCQu7TXVaGSSZubeysirmgMMH+sU0s7IcRiSyKcL5/YdG0ezxSYGyhMlqNRIVEYvFJUH97rVrUrdGCt/tacIXvvwSlpY3cPXaI/lZeKEy9JeMAD3WHBAYrUANmWgx9To0OO1yNgo1Hd0Ss0FNUcKhQ8MY2b9fgpxZ48M/89mzKXzw/keCshGVEWE2g4KtFlj1e4N4qqrAZiYvZ4zX65dgyydjT4Uh+f1v/560b7z99tvS9fgLX/8FPLh7H//0g++LtGSov09ormfjkzIAElXnz6CjQSWZxGo4LOfYvg6fxDCtsomDyKxRi86uNsRiO3KO8UwLhVZFltPkbITLaobX0SBAA/uJ51dCkjPI4czrssOo1SC4uiGp6Gz64EDscDpkqeA8QJqdAziRLcoJeI7t3z8qOmLmZtLQsLUdk1R8PWl8nQFWo+mz5HStuDlptqBelRKJ1egmFlfXsH9kGI0Oh9QV0WyynUwiFk/LUEZtn1qjxNkT+2ExqHHnwTQm51kftyOyIaJ8e7lrSvmHIBApSv6dqPGiY9be2CAdwowQyeazcgaSVhVGK1fYM2QU9hgl/hoimmS6SLlTfsGhiyYKS71NZCfh8Jqgqb62VjGRcdDifc97ZWNrbzlyOJwS2s3zSPG550/UOIlbDFq0u51oa/FAZzajhRbkfFl0HFduXscHly/D5moWN5RZZ5DQOP4wZrMFfb39gpS4mly4c+cOfvzWuxIK2N3VCjc5WqNJIEhC1HRIzMwvi4bkjfOHcfTwsGTS0HrKg4Y0Vq1KNKDE0ArMzAWk0PfyjVsYn55Cf38PDh8cQYPVKJTPWjAkVJzdbsNvfOtXxHXwe7/7x2Lrdjjr5feMxnb2RMsVhq4ZcPb5s7h0+VOBNY8c3I+uNr8IGjkkTs4HZNhzNDpEu0QBHafte9N3UDWUYFA3oLpbh7XVDYRDMaTSObgsOnzzjbPYx5iChSCezIfEQcg6CtYsMACPtTDkwRk0R16Zw+Be2nhRXvqmJpZ3kl8voVypobHRIbA2qUZqKLh1eFpcaGltxHJwBel4HiqtClprARarGpZGEzqGh+HydqPB4ZKW9wcX72PpcQDb63FBS0xmDVSaDHYruyjlq0KzJncKaO+0w97I6o5mDB7oxPpmSC5OomX8TsMLa7CZGrGbqeGnb30i6J/dZESzwYD2liaMbcYRr5K+KsHW4MBOKo0WixJfv3ACiWQJn96dRHA1isnpRXQPteLMqwegs9I+XUSeLfKbceTSBaEO/u4v3sNg/xAqZRXGx5ek9sbpcqJU3JXhh8Jdq8kkdDHRRnZK0dWWVZWgMqil5ujR/TGM3XwMs9EsXWfcBHko7blDatJMr9epUcrl4HG5UMxnxMGznc6LC4d5Xty4nM5G2Xr4EnNYpmiVOgfSS4SlybsxaoAWYfbGNTWyZNyNUHhTkJp0toDOjiZYrRpMfYZmdXS0o4EuOm5TdMvl83tOukRcXFSEqs+cOYN4fFsyjbjocJMmysDPlfC5QO4aDVbXwjg61I+zR/chnS/i/vg0llbDchjy9+U21+H3wV5vQbGsxGYiBbOlHi9duIBnk89w7/5d6ZbkQR0OBaG2KiW6wWqqF8rQZd1LZNZo7Tg0fBJT9+7jj//vP4X1sB+6Jht2NwpYvBpASpnG4LFBHDx9CFpLGUqtEWp9A7ZCMbz3Zz9ELVmQLjV2d7AnkpEWL754FrMzswgGl2GzGGTBqyqA5XAINW0NKr0KKO3i1OhRdLX3ILQWRcfgELKZNG5fvSKLG7v0kumECLjpyuLWSzQ4sb2FtZU1zMwti4PP7XRhJ5kR2unQ6aP49p//dxihQx41RFdW8Ok77+LD9/4ZLrsVfhspewUGjx6VhO1HDx9ie2cbIwcZ4tiOR0/H8fDpFBIpCqJZslzE2WOjmFsKQtukR3Ynj0Q0jZH9PTJkr8bXceLNPjR3NoDgdmFXg3h0B4Fnc+ge6cPDS8+wObYBZ71VjBS71TKqLCnWKdDa6YOjxQmT1oYOZwfUZRUufvgx5hcDos3hRUG6pKenC0cPH8TK3AzKqRi62/2S9xfZjOPKvacyzFDKQARWDD0MXya6zn5IDXOq1GKsoXaJ6e9sHXj08CnyudJeMOhng8TQ0LAEGT8eeyKOb2oS2fpgNdPeXhKqkT1+brdbXHz37z8UzQtDPtk0YbfZ5NmnG1BiIRJJtLT60drm3xvs0zsoMT9LS6eZSuICdnf3qCAGB+cKRDHqpLps8OBB+IlGmUziEBt7+Ah3r93Aw/sPUFPV8AvffB3rkSQuXbonFzcXGPZccrGhRKPeYERzIxs4qrLcshhZpd2joOxOp9BXpWIWr37xORw+cgiVigKhUEzMKhOT03j04IncZxxCGIRKNGJtlch7VdAtDmvKOjW8vibsG+iBzdKA6dkAxiae4d/+7r/FwOCQDM5/8t/+G06cPoVf+eVfwZ/81z/F3ds3ceLwPnR0dODjK9cFoSaYwfu1taUF/Z0d4tAk/RaN8rzYhVGCV3eRzFD37BBWhmjLvUdPsbq2LqGuHKxdDRYcGR3G1nZS4g+oOaPWlYMF2ZLW5ibJkVoMriG2kxJEy2p3iOmHTI1kwTElvVTAQF+/9PYGFhawGd2SpTBfzAuSQ0aBnyl1zXaTCe1NzVIWzuGDzxjvOguHI2rcymWsJVI4feY5LMwvoEyHaZUUX1Jy0tRaLbYTKUGdBnv8+MU3L0BnsOD+swAe0wW7HpV0e2r1+GxUuerWIIYEVrlRhysaQb0Orf52RJk55moUVI4NM5xvmAW316ai3AvBpdOfOXHlkiCkfM5JWTLOiX8fandlQlPWBM1jYDQT9U0WVgRpJK/R7miQ55sUKWlnxYVTx2v8l2i1bvO4cHB4CH2DQzAZLbh35z4uX7uOx9OTaOvtRqVYlhiHkZFh9LS3w2Q0SOAmbdDnXjqH2fkF/M13viMvOTumSLNInscOK1I08hATmvW53fjm1z6HY2ePMelMkB0eWmw0T6ZLuHHrLgqlisC3tHfSgTYxPQ2vzycv9bkXTspQ8uO338bG2ga++Por+OVf/ZpQaN/+3T9CKLSOgV4fRvf3SZ7OfCiOtfVNqY7o6u6VFG9ScBoV4GtpEsGys8kJquxvPRgTCJRC0iQ3iskpBJaD6D7QCrVSi/UIKbG9qIC10BaGO9rxO7/6NTSxezAUkMTYqUAI4+EspoMx6YxisB8ppcHhgc+Gi6wgXxTws2PPqFVJXspOMoftdAEGy14qMwXinLaJONDaTj0ch9sDB0fF2UEtAXVnqZ1NqPUavPGtX0BHfxvyO0Vc+ecbWHgWQDaR3Gsar5bQ4FSjq7cRbq8daqUam6EY8vkSvD47OjracOzEESxH5hFaC8kFyEHU5/Ujsb6FepMLgYUQtCrCy0ZEI1vQ5Uvw2GxYZaxDuQh9gw2FYgU97kZ85YVRbIRj+JN/+BiL0QQ24zF4vS58+efOwdVsEauwWqdCoVySGo7eTtYYKbC8uIXQ0jYmJoJIJHLi9qPItLPTI88ek7zrLVZsRmMIr2/gc6+cRyi0gsXgCroHejA/Oy9J7MxcohiSQxIPV27+1CHZrVbJecnmsmi0WqGvU8nLsJPLYjOZRKVMoTOF0M0CYzN6IRrdkoiTUqkgyEmb3yfxDoHlVXGNGY1EbHV489xRJLMF3Hk6L9VV1IUxiJToB5EuDknUk9AVysuD/x1/H27cHAY5cLPOgtvRjes3xBjALZJ/78VgEPGdbUGNG602aVsgEuttcslmN70QkCwg0is8abhhHzs0ir6uDqGVorEEFgJLkoBudzgwPTONnVRCdFK9g53QN9XB0daIYnoXibUdnB4ehMtJGLyIDs8AtEU1vvNXf41qgxVFjwI5ZQELD+axsxyHrdWO/oP9sDeaceBYO6IxBbJJ4O/+4L9jN5ZDb38f0omEOAVJGVJ/Q4v/pYuX5bPlsNrV0Yk2r0f0EUVFGeW6kojv9/cPosfXgbXQOvIVBRrsjdKs8MGHHyGwsAifbw9ZIo1IyJ9akJ++/yEy6TxKxQr0BpM867OBgGzrXn87fvM//id4utrkQOelOH7jBv7HX/4l2v0tWJuZFs2dy+OXQSyyuQGtUSMHODVVNFWsRjawzuUgv4tmhw1njx/EWmwdrX3teHznGcplJeyN9UglspibW4HDb8TxC73oP9aKmk6FbLqMjfUdzI0tYvnGFnwOJ/RKplWXoFPxktBjYTkkeXxaqwmW1mYR1HqsTVh8MIGpmXkkMmkY6/UILq8IxcllsbrBpoc6Ce30uF2YmFnEbHhLEG+eG3R4G4j4siJECcSTaWwnM6JDZPgmK1Y8PrcMfI8fjYuLjugAKa0DB/aLLpeDGpc+i8WAE8dHJV283mQWnU0+U8D9+08QXA6JDpSI7spaSC4uIgWULFCKQkExITAWxxN95TD33JER9HY4pVibFVWpTF4GQta90KhBSouIMvOYiGS7/O1o8bWia2AATa1eGbzj0U08uHcfk1NP0dvjw2IgjHfe/lSYAOZhcdGmWYSLil6tQUtjg7Q+8P4TRIT5TLmcZBlS+7P/UDv6+vdCT2NbOVy/+lAyJvl3Jjniam4WFIZNHszHY+YTtZlihtFoJRuPtUnUszU5m4VKHRoelvdvdmoG3/3b7+Lp5Dh+/w/+AOcvvIIf/9P30WI3Qa9W4unUPJR6A4KraxJAS2evg/UzDjJMHGPYLRsXAwfPmJ42n2iuqlAJmDEfCEhFkbJOK8Mrcxi//PoFjO4fwY/f+wTLobAM2xTWE7VxNzsx0t8rwaWs4uHhT1clnyV+DxzKLBajZL8dOnQIVosVU1NTkjRA1IYaQZ7Vp86cgNlkwQMJHk0LItxoMsNq1KPGTkTmi9VqQn1SA0INWUWrl8gEUqpkcZhv1tzskvBdhszynSMSyuiIVm8TfN4WjBw4JNVjkxMz+OCjS+JE5Psj7Q4KMgNsAKnKMEcGoocypNwehU5kdTebFwSYWXA8EylsJ6X8Mw0v71cRydepxHhAyplxPzRP8Kzm/6XIlzPLni6beZlmceoSnGAfIodOnu/8LBUvHj9cI/d46MAIzj1/CuXdvFRu3Lx+DxnacP0+PHn6VJAZ0g69/YN7ECI7B2NxjD8dx5EDA3Ip3X/4UHhRijApYuXlxuRrjUohX5AUF5crOHFwGK997nn4/M2yTRHdYQDo1lYcj59OYyEYwvJyGMVyWX4/dhfycKjs5vGFV17CyPAgLl69hhs37+DVV87j+edPibjv448/lQ++t92D50+OylSazBXxdC6E9WgcvX39kvtV2S1hORCASa8Vlw37yeLsRJuaF91MZGsLC8FlbMV35MX0t7eii72AgUXki1k43UwiLotw91jXELTVGgqJGP71b30TTqcJCytb+PBxCO9+eF2SrImOeL1eQRk2IqsibKcwlepEWtH1GlpDNTDbGqT8lJ/fZmxLUCk+XJyIqRNS1ynhctnha+0Qay23A2oaWDlDCsbW5JDBILK8JtlARqNarLPc+I8c64fGWJQHgJ9LMbUrdUXtnS5JJh89OIrA4jxmFqahM6tFl9bU1CRC1mQsgeXFhFxa3NIXxgNoMFvQxlLenaRAwSvJbRjsNhw5dABHBvuwvbiE771zBe9dfSLIz5tvvIKRkQ7UdgsSGKg3sogzK44WXkyErvcdHMRSMIRbNyfx6P6SiCp7ujvQ39sqWp9796eg5BBRp8TS2gpcPhf2HRhBJLwuyM+dK/eRiGfks+ZlwYOCLhTCuSIg1WpQKe7K1kTkk/UIbK+Xfq3PaGURywJo7+iAxWCS4ZYvCq3z5Ocd9nqUCxlJRGY7AkuqWaDtMKvxq19+Ee9cuocr9yfk8OYWTgdjppAVtEVStmsUyn9W+6HTChrBi6jIIM5kSp4XDmIMWmXdBIXF4xNTiG5sYmSwHxqFQlA80o0My7119y6i8b33jRrBFp9fBP3dnZ3I0dmUywoiynJlbuJEpFmCQ8u+SluHeocdbV0eGLxa9O7rw71Px2BSG9HWYJbaD4ZAIlVGabuMSKGKmw/uY9sQh3fASwOm9CYyHJbRBN3DDejf342nD3O4/PcfIDazKiJ2ilGpOeMA29nZigabTVohWL/B/2F7BF1AxXQKM4F5QbXdHhfUFqWcEV+48DksTQUQ20zC3tQiOTtzcwGotXVyIHNb1uiV8llaLDZ88MElaFV1MDLPrLUN9+/fFx2mz+OWvsmu/n34xX/1v8LtY9XVLm5+8BP89J135D3KJuhWVctn3NfXLbqvxWAAOwlGymgR2aSOjf2WFonXuHD6mGT1PX02gYZG22dp2VwQIA0HDM/kd1unquGFN/aj56gLhnod0skcHtycx8Z4AWrqs/IlOfS7W5uF6oinsnIOsL6lrKjB0NwIl8OBNitNNkZspLZhH26GQqNALb8rjjFNZRcb40sobiUx1NWFwHoUt5/NivicCwb1JmaDQUqS+eyT+nO6nUK98/zke8zLi+gxnyFGRHBY5RAcCYdFR8UeQZUK+LVf+wbOnD6Kxbl5hBZXsBJcEXqdfxYHOGpmVGqlCIqfO3MGH/70klB3tMbrDCbRu9ApSXqb/aR0k1Eja7MZZGji+1NT1OHO3cei/+tq94kImkgOERidjgtLASa7A6fOvQiP3yM5TaTgqV8LBKbx3jvv4913P5ELkEM4YyPIIhDFYvyCy2ZDo5WDBt3HFUHZKOw21ltQqhTxL7/1DWQzCYSWVvHo4QzGxqYkB4znA7szOaB2dHTB7nBhcmJC0KGGBrsACnwAeM9QO0YEiEGbF16+INmTUxMzeOeddxCKhOWC/s7f/y1UCjXG7txHKZvAj999B0qNFiOj+4UeZecs8ybtdN42mEUkT8qMgyElPlziX3v5HBYWF/HgyTgypMIYl6LVSjE277m+Lj+OHBrG8koY3//R+0LFM8OPVO3B0RE8d/I4Mjtp/OT9n8q9R2qN0SLUVBGd5LJG9/X+wWHMTs9idnpKjD38vIjeE1njZ/PiubNYXFiUGidqwtgOsxXZQCkZR6vbKeHYHK5onCCi7/N4sZMrIryd2NPhalRSvs1Bjqgc0XmiSGwy4fDz6MkzaDUqvPLKBdGSkh26c/8JHo2NI56gbjIrchQuFbw3aeQjwsoye5PFjHw6g0o+Dw2jaxjf0t0Bk0EjQ2pwLYq1jS35bHkf0fjA2SDEtHsJgSZwqdxrLmDcDyMxqOFjhZfRLHQ+Rfi8U/KZFGqS06UQvZviT/6P36vpNAwC3MVWNAxfox2b4TUotAYcee4sLl69Lgc0KRmPr036gTixU5NCWH4/A+1cdinh9Ptb5TK6/WAvcI4TJvvJ2rwt4g7kVN3d5seFF07j0MFBNDnt2NzaEL6dlziDzPLFMgLBDczOB6U2ILS2JsNRaHkFg33t+NpXfw5XbtzE7Tv34fd78eJzL2ByckomS7aLO+qNGOltF8H5tftjSOfpFKigXKvg8NHj2OFA9uEH4tigY4dbUjQew1acbi8f3B43djI5bCYTsi2Qa/f7faINIzzK7q9mBhe2N0Gt0AOJEpTpFH7l51/Bi196BbHVML738RPcHlsQuJFoys+qXoiSMd24VMhhK7qBlZXQZ2WdenG8sCh5fT0ihwGHLNJHPCDosqLY2kghnlaLrZ1t6OptUtr5bPyZoFLkxAlntvrbkMumcfLQMCKxEAqKJGx2E5zOBkFMUukkyiUVIsEEXC4TPB4bWlpcAh0/fvwEpnodmv3OPQGmRiuJ7pl4GaHFDGLxDWwxgVqnx/HDB2SrWw4uSRmt0WoRB+RATzcajDo8vPsYn1x9hu7WHpw8dAAutwOJcl4eWKWSe1dFUJfFwDKmns3j+XOHcPTMAaxHogishhFYigp12d7dCWujHfOBsLjILA4rFBpgbSWIoX2DqJJS7fRhI7iOi/94GQa9STq/COvz4OQl3NPVJWF2XA443UqZMGnbXFa2P16KfAYpkGcGW721XqzAjEngYfAzVwsHZau+TjQkdLrxeaDxgb/P8dFuRKNR/NUPPhHRs6elRQ5C/j0kjdpkkqGYKCZF7eTtmUcU39nB6kpIqECWE/P3Uipr8n0xBZ/I6aMn41Iq3thgk+46bmgsCeaLzcNseN/gXh1LqSxWdg6A0bU1EenOLCxgY3MLJEj4d2FZs9mkQU1ZE+SoraMNgyN96Dvch0hwHeP35mW4a2wwwGTSyFan2NUhFk5KRENUmYbarUXPvm4ktnbgdLswMLIPkcgKWtuZd6fE7Q8DWLlK04hdqio4PDJniRTlodEhoWAZtEj63dfsxrEjhxAJhRBZj2Bhja6tOvT392JhaQZaUx1efuU8miwO2C0O/NM/vYXl5VW5bJ8/ewIroVVsxjYlduXsC89JHcr4+LzUdnR29wniOLcwL/l3tKhrjXXyrPd3j+LU6bOo5DOYHX+KR4/HpPOM6AA1X9itoq/TA7WaYmj21+kxPjErz0trRxsWl0Nw1JvxyvkX8b1/+qGgNPZGm1xMwdAGtAbd3vOUL4qA22TTobO3DSsLQTR10N1MarWA2Vtrgq6zPeFnNBDRHkbmSPZhtSpDFJssONQeGBqC2+2BQlcHy2ATCupd1FSAzmySc3n+7lOkn63BXtNgLhzxQm1CAAAgAElEQVQW8xGZh1avVwYKDljMSyIjUKuW0dHVKsHSm7Ed5HJFqY2i5pZ1aYSdqEUhckGHJnvs2Dlp0OqFwmW8yNTUjNCYVptVBMc0lGxsbcsw5nY3YXhwQMJn2bHX2uYTPSYpSWpgeFlJwK5SKTpEmnHogrTb2Ou5R+Hw13Hp7Gz3yPtLwTPPJf6zd64r0N7eJXqv3oE+iYjgMpFIxTE/NyexCDxTQsshTI5PSU6SIE3U3bDr1Eo3sElQFA6Y1FxBq8Jv/4ffwdFjRzDz9CH+3+/+Ax48GBM0rsnlwtNxXuoJuFs8MkhQCM5nnMwDzwtSuvzO+XmRbiNtevAQOx/ZD6kQVP7qzRtYDUdEc/gf/7f/iPd+8Dbefesd5Et5CXelZIGauiNHD0m8kdCwW1E5N5kGIIg4C6TTWTS5HPjKl76Ijz+5KGgn9aE01QwN9WOgt1tyyIhyM9D6wdNJXL39UOhHd4sLr7/+Mnq7O7AcWMH7P/kpFpdXRKfKz5Aa1UbXXtUTUWf+edlUWjL2OMRwUOF3yOeKxgwiVOIA3d6BmZmYdjuU5TJ2d+LQ1QENRq3El3D4IEpZx8T74q7ks9XUOqxFY3L2kneMhDfk32NvJ+M3qAXjd0e0lE0Io/uHMTw8KBo7IkqU7IxPz2FxeVXC0nkO1tUp0OTiGaQSWRCfOSvlFIxV0e6ZAOhkJ6PFZY9tBmyToQ+B2kS1VoenE9NY24hBraW+nBmJCnGrrq5vIEfjkVYDo61eUC5qudbX1pFPJaCqlCV9nnlu0XgCit/61a/UNrejUKmr0udXyPKHWYK/pQNPJpcQz2QFQSEUzPAtQqJ8mPjweOz16OvwyQG+tLQCc70NzS1u/Oidt3Hz9h2pF+jsaBP4jv1G9SYjBvu64Xe7UOGlY9SivbtNYG5WpHBIIxc+M7+OKzfv4tNr12QKJRJxYGgAx44fkpeezqdGu0PsqnT8U7i4EdmAw2qUw5HZF+wxjGznsJWkC6sOL5w9h2QyiU8vX5KyR9TKsmlQC8XDhR8KK2wezyyLYLVUg5RFUorD4YobHdElPwPajDp4231ChcTDEfR73Pjqm69iPVvEW5fvYHwhiN1i/jOBal7cDBykyCGT4yaisBZakUGUfzdumhQ4stOOXyJzODigMfCNzpVlDmQajaQP026dLhTgamvH/PyiiBR5yHM7bHa55MA+2teGcycO4lHwMQwNakSjO+JaUyiq8Pk8kobOCh2v14F4LC76I6fbBrOFKdIKgUWz+ZwMBSqFBnPjWwitRNHgMMDlMGP/0CB2c0rcvfUYWpMBDO7ly1AqsxPNgBPDw6hsxLG5uo3ewQOSSh3dSeHdB/dRUSiRyySwf2RA3JaXLl1HMZfEr//G1+F02kUXk2Q3XyqObCbFFQfWphbY7E4sLq3AYDahlM1gdTaATC4NT5cXGoMW4w8nsHhnCentvLhtKJDkxjE0PIBwKCQoLSFyah044FGnwTR1HuykSDXaOhHeM/WBrheKhAkjS82CziDfA39di8MGrYo28jqx0SsVVbgYAqhR4HvvfYo6UyNczoa91GERZu6KcJ4XNB1OHk8Lno2NI7IWkewuim9JrVGsyk3c19KMPBGo2Sm8+eoFTM/MC6ztafEKlcOQ3yaHQyJEZmZmcP78C3jzzdfxgx+8Jc/N4MCgUDRE7m4+eICL16/LpvkzKJwZb6zjsTptUr/jbm7CmeeOwaDT4Lt/+o+YnJyH09eCvpFeaM0UOGsQnA2hmMrA2+/D2OoCFLoaBg704tmNMaFNjr50Eq4WB6qVFB7dnMf0JzNIrsTECk3anCcXjQi0wTc2WmEwGVBVK1BWlOFpcEG/SwdwFIo6FbYyOfmsVCqFGCtYHt850IpTx47CbmnApx9dQyyagNGsw+Gj+xAObyC4GhIDxPnz5xFYWMFaKCLp/xRpx7biUiHC6AZnix29w52SD0VB2PrKJmr5Ivp62qWEPhyJSV4XRcg2qxHd3R4oq4Bea8T0dEgymiiQJzKvqFXx9S9/AW+996GI472Svm+QupXFlcieRi+TEeSZn/nJc4ewHAhhfnxR/gyVtop2XxuqxZqcX5uME6ADjIhSoQBnQ71UM/F53DPN0O1owtJyUDoP9+/bJ5SbwWaBpsmCKns3iyzuVWDq40fIr8elxmRjawfJnaQMF9y+6ZhmNtj29haWF5dgs9ZjeTUsQZ98JxgMyVzBo0cPybCVSqyjq6tVUCBm0nHTDywEsRZa29Mpqurksqc7maJqIn9EVDg0Hj50AOl0XgT4RLo8Ho9IMqamp2S4osuMqLWU1zPDLZ+VgmIagQx0s2nVEg+xvLIMk1ErQnieXURoGRFEdzBTvanJ4ZDZ2duNU2fOYGBoEOZ6s3R7Mrmcf6eVpRDu3LqDSz+9KO0WTH0nhchLeCO6vXcm5AtIpBP44z/7z/i13/h1zD6bwPf+8m/w8eWLcDS65F2gHIC0IodIVrcwlJJnBZdxDkBkZ1ZWV2Swoe6XlCUHPdKhpLToLD9z6rQMaldv3sQf/tF/QpOjEf/7f/gDPJucgIJp+haz3AvBxaDEmLz00ouC2LOvM7i4KCABvyNqgYjM//vf/R0szc3L4JZMpWTgO3bsMJqaXZJHSSMWQ2E5vLx/8Ro240kMDHThlZfPihGItTTBpRXcvftQnNt7GVUZvvzyubIJgMgkWQFWYEkhfT4Hq9WCnu5uQa2fjI0jFF4XhyFpRo/Xg5ZmN6qbUdjMOihqFRi0amRLBVls29taBU1moXWDw4lsqYKl0LoYNJioz0GaTmOyNkSwmLavUWpEE85qnZ3tGBSKCkYGe+GyN0iYbHI7jujGOlK5rDhaU/my6NYIqFB8T/0rBzmeC4L003lfqUg0A4c4slfSZFCtYWEhKN2/jDtpdDklm5EINb9rvotk6WjEY6acUVcHu4XxKGph+cjEURNH8Gc7EZdnS/Hvfu+FWt9QF4yVJjx9PI1gOIxCUYXYZkHSXWll1mjY62NAW3sLGurrsbSwIInxg10dQmnNzM6JeNrR1IxDx46J8Hp2YU6s8USyeHFRtc8PzWm3oVJmttMuRvo6sX+wF8paWYY4ndGAnXgOS0sxjE3PY2p2RgTQ/KD8HjfmA3M4dvwIevt7EQqxiFSJ8MYWPvj4orhfBto9OH/mKEYP7JNspRt3n+HilRt49YtvyOX06aVP0NnRCrNZj/X1MEpsj8/lBFLlg/03b11GYDMhQnhuvXRJsiCV02pgYR5WixH1BsKhTinOrpV3cfDAASgZ8JbK4+n0tHRvEZWgSI5bPDdSirZZAWK22iTtfTW0LNEBFOCxrX1rMyqDK7UWiVQSCwsL8DY5BcGgtZViQ1KCev1eVIGnowulSg1z8wt7TeXVmnwPA/3dUJeSeL6vE/FkAsvVbeyk01IVkStSe9AtGxyHQGaNWe1mxLdTIlrkwUCakXUBKh1jKspIJ/JYXylgKcBcFSXOnRtFT3e7FFj/5O1r0Ch0cLmdSOUyyO9m4XPYcHxoCKMd3dicXkB1twyz04eNeAp/9r0fIK5QYvTAATx+9EQumwP7h0Rn4m62opjJoKHehiwqeDA7B5VZi77hQYm9ePZokoHWGBw9AHODHeuhIGafjeHQ6SNY31qXfycZTmLsk3GhZJi3xNLhY8dPYDGwgLEnjzDUPyCHhvxTLEjmFTdHvnyMUaAjlS8GHVhEl7jFEYnkhUCBo0KplotGT9pCrUCb1yWwP6lQm06Fdz65hqLaKtlhfAlpwWbqP4uf+wb7sG/0oLz8N2/dEGPE5noc2XQKB/bvE2cq6ROX3YLRoV5sRtdlAKIRhAcRdR3s6KRWg6Ljk8eOyeVD98wbb3wOjx5N4J33PsTgQC9+7ktvIJ/O4sGjR5iaD4gexGjQie2YlwPpNtZi8cJmIToviKamBljqTbhx8x5MVqvEajCXKxRbwFZiSxYad7sPcdqcc0kMHu3HwoM5bAWj8Hb64O3wi6PP39ODiatjCF+fRaGwK6Jtr8eLcqW0FxNSbxMKgpdMVQ107msH49Y3ngXQ4W7CLvOVItso16qiTyJ9MTjUj3Q+DYvLiP6hLil1XpwIiCmGqODOdhbxZA79+3olZPJ73/0hHERdDEZxDFNfQ30V0aC2nmYpFc+mcuJYTNCZpVSi3eMWlIa1REQfiX43+1tQVpXR1GBHIVvD8vIWYrGYpHJbzXr8/Bc+j48vX5chxePzSuMFo25Ie3Gz5WJDBID0F4dtp6sRd+/ew+jBfWjxNGNlZQ06NRHjImZm58XwQ0MFl7FcLoPjB/fBaadTKiZ0PdsKiMqxJaC1s1nQhLXlDfh9bVLqzU9MbdRgJ5/Fx+9+jEYGELf6sL6xhe3tpJw7IgI3s6rGIsg2/3+zrV7QNyZ6Mz7CzMYPvV6WPw5ajY1maFUKTI8znV4v/9BYwqLreDIp6CdFv3u6IcWe1lCnwdBAv1wwly5fF/qUl3cml5dnjqJjIkA9XZ3y3LOHkkjIYH+vIBFLwRXYG2yiH2ICuEMykbhQR+RC5TMs4c2FXcmtWiVlCQXqNHWSh/XC2RcEleNFzfo2f1eHMDKkjR/evofJyXGEQ6tI7exIdtyziRmhJ7cTMXzpK2/ij/7LHwnd+8O//ju8+95P0Mz6KIUSTx+PyTC8b4iFyGcF/aRjkGiYwVSPT6/dFkSIiCENYHQbMqolk85hO5mWCh8GsXLQ4j1qtNnwtV/6Bt7+4Y/x3e9+F0q6zutUgoRy+SXqePTgYTFx8HPv7u6UIYHSk+DSolzyv/3b/wbroQi+//3v48yZk5+lk+tkAZ+fD0jETHdnq8QEPXg6jqXQmjjiX3rpjKAzRKcIgjDBndrq9s5uzAotr0dgJYSFxQCa3S1yTlK6wjOdOitSfw6bDR2tbYhEVkV7zUaBrXhCnP0njh2BiovsTlz+XQaic3BmPRClHIy3IBXH9o+VtTVMzgVRVWn2oiKUdVKdJHo6Un1SnK6UnDk+U8wa5PJBxMqkV4vbn8sylznmBGr0atHSJlJ5ef6JyrNBhYwEUT1mIvKBIrhDUxJlrWbmBZrN6Gz3i3aWyOBqZEueaeaQUXDPIYzPEecGDolsPDHq1KjnEEjOgHKUMnMXfRLoSrfn+Pi0CPEV33vvX9Rya0pMjG8gV+ThYEA8XhWIdrdYRrOrSaA6T7MTJp0W927dlhefSbTUWiwuMkWeynp2fCpw8swZoVpC4RAuXr4sXWkGvVHyQ+hCfP70MaHB6JzT1SmkmXyopwP79w1JLhdTocPrKWSKVXkxL1+7gqs3bsDbbMdXv/Ymunt6MT4xjXypKq6un16+Ki/3qRNHcGTfENR07TATKZPHxSs3cfr0aUml/fTSJRHnuT3NWFtZRoujARMzs6goVXA4XAgE17GV34XBrP/sgASaXW7JF+MHz4tbUSujTqmUqZ3D0fHjx8QCvL6+KTQfhW9M8i0w04WlqzWFVApwWtYbLbDa7Xg2xkyklHRccUvgpkK7bIu9HqdOHpWSzkcPHoiOiFlJrDxiBYggObu7kmlCSDOyvi66AmociLUyb6m5wYhmiw6hpVlEsjFsV3JI7TDluYyBgVYcOtwrNAUf+AYnAyxJ3ymEA2fmRzQSFaddnU4t1ur4ZlHKpauVAg4fouuqWyzK42MzyKfZmK6R0EJrnQanh/ow0NWBztZWoLD3gFPQ+2QhgNn1FZRqWrT6e3H46DFcu3oVN6/dwfHn9qFrxIvISgSGqgZHD+zHRi6FvN2K9t5uGYg++slHuPr+FWjrDBg8MCDQ7vpaCCfPHEJkeRPzk0tSulxIFSWnh7oCXmyHDh9FeG0VFy99guHBXqFWI5ENQV858PDiIa/Nw5hbHemhn7UhkArgltzI9Gnqp4pF0XO0NdtgNmixvbUjwYPsJ7PUKXD53lOspApoZV2SFvC6XTKo0oLd09cjeWrjz6bx8PEj7D80It/b9noCx0dHZQPmBW5vdKAOFfib7GhraxX07urNO7hw4TzmFoKYX2CPWg1Dw4MSudHe0YpajTSnBd/97v8QB46tvh6vvXIBDx7elwy8lhavIBEcCCkN2AtepLlAh7b2Vok5ufjJJUHyjp04Co1JizqjATPTQQlazSq20ehrgLu1GQqmwusN0FqNiIfjCD1YEf0EN7zIyiZae/148Uvn4WpyY+XRPN7+zo9F8EzkjdQUtz2eE/PzS7LU0Nrt9rvQNdyFAmNhsmVkkjmshNfRN9CPdLGAzs52sWSTYlToqjh+YRT1Zj2GW7vR4e/G9NS0RIrEMgW0t7vx7o/fx2JgVfRnfiZMb66jr79DXKR85mt1pDl0yKeLyKYysFrqpROUyet0/ZE64yYdT6URZO6Ppobhvn7sxIoIhaKfZURV8cb5F0QUff/xM9hdLuk/Iw1C8SvXdSaJkxLzeFuwHUuIe45D1/6RHrz65S+gtasT62thzM/MweFySuba1MQsPv30CsLhddG2Ui+7GlyW74tnBRFm0tQcRLoGvWjt9OL29Yd4/GBaqnZYbD/QwyywGq7fvCFaTLrN6Lbc2kpITiHRXA66vFwoSeBAxM5WEQ9DIUgwl2FWv/AMP3XqBNxuF6aePoNGpRQdy537jwWllLBYOhS7OyTihINAuapAeCOKno5WHD1yUOIaKPHweN0yKM4GltHW3i7vFRcF6peIkPH5aPV5ZPCaDyyJM5yoFgcJDsTspaUeqFBia4MW7iar5CEuBJYRWttArlQRxzMHADG8MC7F3iD0MX/9Cy+dw+FjR1HOFyUcVAooq8CPfvBDzExPC5rHANUXX3oO3/qt30SlWMQ///DH+PCjT0SIfWB0nzQDsIeR6OXL557Hz79+TpZFXtjUZFFH9cmnt3D/4VNBM1nPxuWfA6hex55Rhhk3SsYgIyiaPX4cOX1CWhr+8Nt/iMDKktCWzCGjXo13zm/95v8MVU2Bq1c+lWHIZNBJan4mlZIQ65fOv4iNyCb+/P/5KzgcVlm084USJqdnpTnB43bLIr8aiWB+OSR/F3eTU6iy7s52DA30yt1E+nd5dQ1avQlLK4wtKImMhQg6g7opTZHuXWVN0LJysSiIVj1rcDR1SG9vYbSnW4aPcIzZg03o9HuxtMQBLCFht2xqmZ1bQLXMjDUHtlg/lktLdAXd+DyOk+y0jaewk07JwMZBi5ErnDcINDDags8Lpyre8bwP99LZsxKK6vH6EA1H4Gq0w+10ihuVLSCi92NsEiVPyYQMY/zPHL4ocuds4fU0ifSCs0Rbux9udzMm/j+e3js68vO6ErxVhQIqoXIVKiDn2AidMzuwm0likEhZwZYs2Rr7aGe96z2yNLvH9vEcz8z+sbOztsceWZKtzCCJIimKmWx2s3M3gEYj51gFVKEKqBxQcc99oKd9fGzZZKPwq9/3vvfuu2FiVuoqNxKMNxI/sQq1nLFMMiNNYK6Qk7pKorz8fbQQqtZhsLNJ+g0O9NVGLRTf/6//vnz16jQC6ST0Rkp22SXqYTWbhXBrIuScy0i4c2BzS2B5ci04LdEHhMWUEzmnMsJsXnqdMIg6GsG1mzcls4+eHjQ3+9affBXqirKY5GmrtFJAQoFt+DbWUF/jQUdDgxA+03tlRBJ78G8FsbK2DK2uAs888zgCoV1MTC1gayssU9LaxgbShbyQEHt6egSmZh5fX08X5ubnZFpnftvdO3fh39qA0WzBxzdvyiH2Oh1I5EhWzSOaiMPs0cqLpFaokYhRzrkn1gD1ooTSyhfM5HaGEpPMR4IlnY2j4TA6W1vkd2IxILxMSJuXuaAlJqNkkjW3tmJlZUUiAbga4hfZ2FAvERMGJXC8ox56ew1yZTXCAb94kUzPr6JSq8PZ8+fg9XolJZ1+ZslYRHbWETZ5NDNkvIC3Vjp3mk4WlUlUaLJS9Le3udaw48SJLhRzRSmurb1eijwQi6RhsTgkemB+bl4aa62hCpVaBZKRPAK+XVlTnDxxGA11TZianEcml0auAEw9WERiO4JTg0fwzMULsJmqZUIYG5vBR1du4e7ENBKlFFoPNqD3RBs0e2ok14uoa2rD2Pg0oskwvG1WWcNMP1hFa40Xj586CGWdG1PRuBR38nb29jJoa22Tib+ntxvvv3UFbpcZTpcJsw+WsONLygVpcVBJyfVeCUODh2RtOD0zhZ7eLvELIzk3tB0Sl2W6qbM5YzYb9/Tk+vGQUYxBXpVaXSUqFzoVM36ERHOrToNWjxXVeq1M85IDmEnhxvgMJoIxtHd3CdHSYjKgs61Z3LQ5VdKxmmq/bDaF46eOi5Tdt7oBq9EqxFA2ce4aN7YCJPRb90maXK/MLKC5uQEV6irhBpEPSWUoK25LaxPS6bgc7ubmJnz40XVRx1LtUuvxigKIQ9CNG7dk0iN/hu88XdUzOcrsTcKdISeBSEZtXQPCoR2EMiG4mmsxcntcUhc6+prFSb2uzQG32SzRLKXKSsyPLyPui0GRVyIWTEhje/7MWbQf6IC2ziQrszd++jqywahM0jGGH6sU8k5T1ckL0Vith8tuQX2bF542D7RFFdanl9DQ2ChFkHwLvt/rG5uiFqY1iavZDqvbgJ6WdrTXd8KoM4lRKRsjrq3eeP1doTC0NTVJbEtHb5M805G7E4KQcFoOB3ek5hCF4IqDKiXK6fPJFJQlpXBS2IwPz04LyZUxUvMLPkF867xuXDh5DKvLy7g/Oo4ajxurvi0kcnlRLhHFIgKqgkKQmFwhj0QsIZd/R0cDnnr8nFiINLd3YHFuXkRFQ0eOSCMxM7X/HcvEHqcJcgClXB6jI8P76Rcep6CS9GHT6itx6uSQXPD/44e/xIZ/W2wWyAscPNANu4WB01Hx/RlldMtGQAYqUjNIByAhnqgCGyT+PK6C2BgSaaSqj/WNaPzgYD9Onz4lBpA0e/7w46uiQiUUwVrjtJrFJLSpzoOOznasrPklfJoWAecfOSlnbmJyCkcODciAxxUeEUaTwSicxVXfBtb9fuFDsnEgz5foGONpGBNktdhElERbE6PBKJ+RwdF9XY0wGsgbSog6fWZxDSVFhaDS5DzyBapQK6ExaFAulFCtN0q0S42LQgOnnHd6BP7kxz+RFI5YIgGzzYzv/F/fgaJUxm9/+SrefOs9+MO7MqgcGuoXlJLgA80/STRvrXXj0pkj6Otph5YxRqksrt+8h2uf3BIzVF7wHGCofnU4rbj46DkolJWYmJ5BfWMbTpw9J6riV378Mv71Fz+VuCmqjWlnQ3HFl7/4RVm9jQ4PS2yWcNlQRDoeh8NowsHBQYxOTuO//tM/C0+I5tIEBfi9kuhOhSUjfOhNef32PWTIfTNXy7kjWNDe3AS3w4q5hQWsbW5jJ54QpXRRVJgquZ9JZyBXdz+IeT9xgitdDvVc6aYSMTGu9pqNQtTn98TV8MnjhwQh/ODqTdS7a9DT1IBQNIpMoQx1pVbOF2sAt1yswWx+iPCRt8X0iutjkwinU1DzklKw+vJ/EK9mikOF1F6ziRQEPZZ9fmwFtjEwNIiO7i7cvn5DOOYuhxMWY7WgcGwmuZVQkfxvMgmBfns7KANDrceBI4N9Mrzy5zDvlwMkex/y5O6PPEAgGkdIxA+0AdEL8lvM0ZG+Qn5nbpT4u3AlKp+TdlNGPWpdDrGuIcKuePb86TIdyl0et/itUCZ8gETIcllItIQtK5SKfcOvUADBrZAESNP4kUoVhpqOT0yIEuLcuQuCBFAJ5Kmtw9jkBG7euind7//yp19He0utyIX5EkpBUlVgfnYBN0ZHMDezjMHmVpw42A+1qgr3RyZw8PABnD53RPbif/cPP8HK+pY8XLpqkz9DZQgnPRJ9F9d8UrBOHTsiPKjV1TXJKirmixgeHcXhw4NYWV/HG+9+KBcSDx4nj2w6IVwSW7MWzd01iIQTiGxmUMioYTRY5BIkh4Bmkcxo4tTR1bV/qSYjO+hub5WYE3oadbV3iIdIJJGUIE5ClTQvpYiA1hR8ocgx4OcjEsGpZXvLh2J0G4fa6pEtKKDS6GF11uDh1AzWN4OocXtR21AnqjM2aoZKFTobG2XSXVzfwOpWUFCZnp5uafZIDq/SlFFWxeDfXJPR7d/9ydPQaJXwrQXh9JpgcxvlgjHprUgl8pibWZTPr9Vr4PRaxQV3ZmxDlIzPPPOUkLevXLmGUp5y1j2srG3BY3HhG89/ES6zFdPTi5iYXcTwgwm8e+W2GF4eO05PLzMy5QTcTU6kQ1kgrkal2oBlkrhtgMGkxfwDP7a3EjBpK/DFRwcw49vEKzfvo8T1m0GL42eO4uDhIeiqLbj+4S3MTE7j8tPH4XA7ENmM4sM3r8JYbUEuVUQ4GBe0kfmKbGj5XLxuF5obG2T1S7SRniz0UuEkyuJJpIOoIkNzeVDI7eF6lpMlfX/ye+R7VaHOZkKt3SSXJnlbFcUCRsfn8OHYLDyNDftIIEnMThvW11Zl/88GnStxNnONTbVy4KPh/bBmGVSsbA5VmF5chNZiQC6dhxY08YTkcLJR50RHmTz/LkL9LAjLKyvCe2QGmKxCM3n0D/SJ2/f6ul94DCurK0hTYVUuiYKSv6M/GJRwda5kaGjKSJSAbwvLK6vib3Xo8lFYXAZMT06jp7tHiK5lRwGtTfXYi6XE44lKr4XxNSgzFUiG03AaLDh35pScpdde/y00Nh2e/cMXoFBX4Mqr7+LOlfuiqCVRnM+a6mF63liq9UJudrqtcNRaoSiWUaWgqsohOXwTFNPkGbekh91lFDNV5liqNWq4G01obWqATetEKpYWDyGz1YFbN+8L4kmCK4emsxePi8XCxoJfiKyTUwtC6n3s0TPif8eVBWM1xOk5nYaJSiObVUyW+ZxIbBWzy4oKNDY0iKx8KxDEzXujwtnIlcpijxASJ3mbXPDkgZL3wXeExppsIDZWN+D1OuSSmF9ck7UmJ2EGZNttdlEx8meQS5wVabUAACAASURBVNc/MCB1lVQANlxs6hhdNPVwXAY5QmN0rR7oaUNvZxve/uAqRmfmseLfhq6qCkcPHRSrGIYu0xeMNWIjtCMDBtGdfRuGf1u9VIi6ko2XmGHqtPL5aZ3Cy6altQVnzp2Tn/vjn/xUUClevpTO04eOqxauhJkzx++J0SOMzGqo84iaK7ITws1bdzA0cAAdLfWiug0Fd8UTye6sgd5kESSKTfLIyAjW/H4ZanqJaCZTkv+6VyqJso4IFnlcfIatTV60N7mFBkHkd2JmRSJZ1Fot9jh4Zyn6cAjfbWVxdV/RbTRhb6+wLxiqrxN+JFMd6NburLHhi1/7Enr7B/Hmy7/Gi6/8Er7QrmQw0ouJdxWbDD571j8q4OhNN3SgU4RdNIzlcPPJ9dvw+zZlmGVoMtePzU21Qqq/dWcE90bGBek+eeFRPPfFr2B+YhYvvfgzLK2vyrDLe7G/vxeXL17EwiJR7CVp9HI5oicJKBUFQQppTRHcCGA1HMb27q5whXnX0KPs7MnjkroSjSWwtR3G9MIS8sWibGSIqlKRR0SLdko0XCbSz3PGdTn513s07iXRXV0l9ZADA0ESQWsKRRw7OCARYBsbG8hlUkhGdlHKpqEmV6m6WtapTrsFc0vLWFhax4G2FvEejGUYkm2SJr6mxiW1Mp/NSjoHvy8T6R4qFaZW1jEfjiAn6RwZGaR4NrgWVJQUgsZrq6pk/d7W0YbJ2XmsrG6gf3AIBwb7EY/E8NE7b0vsGgUPtJTg+8pwaXKtLl6+LMPnhs8nA0wpl0a5sIel5VX5uxl/xr6HQ3tvT4/UDapDuSZ3udxY9m1ibnED1Vo9wuFtoQqxlvIPhxbWdLrVHx4aFGcDJneQ7K/41ld+r9ze3AgHXXo5CdssYiLGyWYnHEGhXJBumtM595QkMNPAi13u/MK8kBkJSfKLaG1pE2VFW1sb3N5aufSufnJNDMouXzgNi06DAt2Bua9PxrG6sQF/YAuRVAohrmOqNPjK55/eJ+iVSzhy7KB4BP3zD1/Cg6kVIZW2NjfjqScfFxicu2qu7EhqJkpBfkUeKnFm7exoxeFDQ1hd28D1W7clloFN4OjUrHTdRL7ojxFPxUXR46m3ovVALTKpPPbiOaiggVZTDYvZhp1QWCIE6OlBvhWn7tj2FtwWsxhU8mLg87h47hEEwzsYHZ8RA0yrwy72FI1NrdjdDQtXhVMOXxyGiDLvjTBxPLwFbT4Fg1oJb0cfCqoqPJiYkamPCpaNtQ1peLXaKrR5a1BdVSVePuuUzZaKeOypJ2WNmsxmUKVXI5dLwkC+vzKFnl4XOrsbJX6AenyTg9ECzGljHuCmZBK6abOhZoNWKWTK1YVNNNe349FHz8nUfO/ufVQqDdBrDMimczDqjXBbnFif9eP67YcYn5sTsz9mEfCl7u3pgN2uh8aoQEOHV6a0iTsLgpZWm8xC4tQbNEgn8kjFclLMLBoF/vxrl5DMpvHx7CJuLyyge+AAuvu6sbsTw71P7osS89IzJ+R3yKXy8C0EUOOtE75aZDeFpfFlIFuC1+XFlSsfC6+C0DkNSVvq6yRAeGJ6VtZdJptVOEfdnW1CnF3b2JQVFV3IGWNES3nKpomMtdY60Uq7AUVZDFbJWfEHw3j71iSUWo00ZPW1LuGYfPLJJ5idmZY9PUn0VVUVaG9vxtramkyZhK2bW5pQ760Vdc7YwwlorUZsBnaFrHrh5HGR+Y+NjYkPWCXzEZNpRCNxGVhIkKUClua1J44fw4OxMThtdhzoP4Dp2QVsb+/IORX3eSYyGIxoamwSZRrFHVzfUfzBFfDy0orkWRqqNXA6XWg+0oSuI40o54GttSCM9UZUWSoRCe6imNpDaCOCXBJQ7amR3k3jxOFD8NQ48d67H+D2/VHsFfeksXji+c/A09WImak5/Pp7rwB5wGStRrW4rfNy18haSKbv4JaY8B4+dhSRrQiSTATY8KF5qFac6xkkfOjkAaigxpXf3ZLG6bFnzkBvqoBaoUEimISJjXahLGjV2vqarE+SyRgOHuwVewKS3mn6ynidfws4Xl3fgpKEfObfZfeFC+l4EhadDp0tTXBYTcJV4mVgMZrEf2crFMVH12+iqaVFuHOqSo2snUgVsDmc8G/60dXaLrYMjHDiynhxaUnWcESPmE6QL+0XZCJGXNEwmaJcLsp0zZVnjdsl3MDm5mYR0TTU1WFlcQm3r1/fDyLO0gYC6CTvxqBDwL8pkR+GGq80m/Q0XF5cEH8+8tue/dILUu9++P1/Fe8mvbZKkC5euGy+ySGqoSmu3S40BSo6qYymwo4RZESSq81GeVdHRkcFPeQWw2bez35k9Bql7TRD5RqSYiiHzYJGrwsbG+t45dXXYdDpxSiTvnWseURDaOvT2tYuq1p69nFYj6WT6O7qlEtwTQY/3f7QsL4hjQQRqTwzgMpFDPW2oKOlVvild4YnJfWAXBgGqxOFP3K0S9CzWzdGxfWbP5fUASJebEgZecUGkajxM7/3eXzuK1/Cw7uj+M9//R8xOjklzbCnrk4ac/ouErHi72vQqXHm5HE0NTSK4ItqrFyGitp9ha6EXOu0cDlrJDxegRL8vgDi8bSQ01kfh06fw5e+8U385J9/hDd+8wo0ejVa2zvg9rjR3NiIT65dF7UlLY/Ip9QbGJqtxGOPPiImqK+/+a4g4TQN5ZqUbux0t29qrJfvkbQBX2AbmQJjZshNyu6HaJf2qSYUUZCPSv4W6zuFPdxScVIgOsQmm++Fw2JFjdUEo7ZK1pY09mTqiNVux/3hEfg2tmC3WWCzmqAo5UXdukjbJJ1GGkR2agP9vfD5A7gxPCb9RYvNBo/DIXcNqTZVVSohkqsKeUQSaUxuR5Eol1HJIZWZwHtZqWfM9+Rn5dkhstXa2oALF8/i9t0HCGyTdxXH6UdOY+DAAH7z0kvY2FgTAITecPydqckh5/OxJz8j8UYet2ffaFaI9duIxSKy6tvaCgi3ln0KBSQU7tTUOKTHobKS60qaoPP8b/gJ7qTFjJ0r9yeeeEKGINbp8fFJUVYzccFgMEHxt3/+rTKjSPYyKTnstNGndLGQ38+FozcMreQ5jZOPRUdZdnpk1y8vLwnSxSaMZDgiXSwUdFAlV4OBzCwOXJGxazQoALtBL4RrEqiDO0H5BchJoF/TiZNHZfrfJuJQLmNt3Y+VhWU5RBs7cWk2Dg0MisSYXXm1SY9yuSD+LAsLi0gnM4gkM1BWVoq/EaH8kZFxccR+9PJF5IslfHj1E/F74cTlpi3F/II0lWanAVqjFsV0AToNSZhGUXpx6tkJ74ibMaEGrnL4ZbhM1ahzOxEKhgQdonyXKsK7ww8QS2dhYl6S0SCdOIsUDwYvGSIQfK4kQfOgc8LZ3QkhGdsVuJzqOrrDpxIJaNUq+ET2zmDNNAw6LbSKsuzG+dLzs3ka69HdfwC3792Dt9GBvoFGCUreDW+hvsGMikqFHKiKqgpUaZXI0SctkZTPurWxK1NMbatbDrNcOnsFNDbSvdyO1cUNhLZ3JPm9Wu9APplHmodhahYrC36YrEYkk0Rf0iJ4IDGWEykLeGUFcOhID3S6SszNz4ptRya9nwlFa6ZKtQaLi+tin8HV8tPnDuFrnz+JcCyCX1+/jYxFj8bWFhSyJYx8MoJsIoP23hbkK9LgmpzROg6rC0qNCQZnDarZrCz6UK91oZDOYXJyQiYWGtwy3JQ33PCdYYmPqtQZMLlKLggbDAtqPDUooySTNt8xIhL8LoqlCujIi2quRSaTF86gTq1EMr2Ha6MzcDa0yOFPp2I4fvQgFucX8d777wsHJbuXRFt7GzxOh+z9iVCZLGbxyiJS1VjrkYbHaK7G+lYQE+OLgpwO9HRK4RPfKY0aZW0FipVANBPHytIi4ttxVCnU6GluEWg8FNrG4YOH4PdvCwrKtcG/ZWbSS4vqS15sgSDzztL7hnwVtFzYht5QLSRxIocLi3P47B9fENRvdmweQ5cPweQxY2VqQZIFAotBeMwNKGbL4tP25S+8AFavf/3pL7C05heFl8trg9Nll/W7s6kW3acHcf2NKxj+eFhMCsmU4MqbCJnZVC1qXtqJtHU2I5NIQ28wIbAVhqqhEv2XDyNCxdncvCAGyxPLsKiMIlQh4hHc8UkEVbXOjGqVEWtLfpnGeYkQcRBBnJL3II0G6YOWEaNbh9OJ6Zk55FjfzGY0NpHHVhb/vY11vyiwKISpq63BkfZ2mrwJis5Vyouvv40Ff1DiushjogcfBRJsNhfWA4jE03A7HZgiz0i3n4dGk0SXx7Xvk0ZSc7VRRCckPLPBIkJKVIHDLNdmpEHQhoK8SRKquQLmO0kknAMSUXtehF6XE6VMEkbNvmjDaHOKrQJRTa6xWXdZ/xpbm2UjQfEOV+dUrlktRhwcHJB4FzbaXR0dwr/jGa5SV8kFx3d1w7+FK1c/wVe+9lXUuFx44zevSvxVjcMiam8iulzJsDlgw0TzTloRKKgVzaalbt2+P4JoNIFKrnxIM1FX4MjBIXT39ODqJ9eh1+hw6sTxfZFELCrpH7xY2UAQZeQKikga15omo0kaK17QBl0FHjl5CO3NdRifnMPVOxPS8HIw0huqcPHSUWmWrn54R9BLcjI5eInqWCjOJfT1dmGwr0/idWgj8PGbb+Gt9z+Ej9m2BmaqKqSBySSTYnbb0dYkXnb06ZuaXsDogwkhVvNZc6VmMxukCeAAwQuWYAF9tbg+5rlng5fLZPHCH38TR89cxF99+7tYWZ5Gb38v7E7nvmeUqgL3793fz6vdCghSQlukvu424Um/994VxNJEaVTSmLMZ58qUvxvV+XxOiXRW1KC0TGLzyTsmm0mit7dHciV59uljxqaF3Cs+nEsXL8g67uHDcbFU4nBBZDebSqCc2xOElmpchVqNA32DmJ6dRTDE8Ota7OyGpY7zXQiGQtLgEHkkanX+3Ckxm331N28KGMGNll1D3ynmIzL+Ji0K0MBuDHFyv8hp0xE1JbGdnCyDcNvoXUX+IlF2rrofOXMcJ04ew0dXbohoiHWL38vZU6cwPjyCiamH+3E6tHBASQAgMgspoIvGExIf2Nt3QGp1W0udqDBJ8yGBLxlLILDhx81bt2SLMDTUL/F4bLQ5kAm5nT6hlZUIheNyH7a1tqKxsQm/e/N3mF1YxLp/E+oqtdz1bPQV3/tPf1l++GBYXjxyQ9jhkdSYyuaFSMlbkaz77eCOQOP0vCGJ9mcvvSIyW5vVKBMLYW5OgCT/1tfWIpXIYGXdh1MnT4uZ6fryEtI7YdS6HbDVOBFNxjG3MCsvaioexwUGdeZziEcjqK91SxNx69Z9DA70Y3JpBaPTi1DzoRULkkvHQ3v+wkk899zTwrVYW10XFZnZZMXGVhAPH0yKGVsBSozNLKKsUohHEq0LONG1NdaiqcElZFtmqFVbdehpa4K52oLV9bA0AoyOYAglDy+JpdIhUCJabUJpL4fV1WVpTnhQuTq5fXcUepNZAmlZrJOphKhE9qMkiqIk4yVIvlVfb4+8ZHSSpUozEKK6SyHTYAULwR4vdfpB0RwzJgZ5tupqNHrdIoHN5Qry7HqGhuQABHfW0d7nQleXA7u7MSFq8nAlUnv7JmvplKyxaGOgUJZhsdrhcLiQLcaQzaVlb82iz5UwG9eV5S0E/LswG21yIZFfUKEBEuk44pEMvF4XkuEcZkaCKBZVgtTxWfAiJYFcHNDDIegqKtDZ1YhYPoP1wK40yURFfRtBQXCoqmKBefzMIVw60YZ8Lo3ReBj61gZkd/ew8nAZ3po68d66cfMT1DV5hF/DuebMYxdRaTZjY2kFu4EwlpaX0epqwpeee0G4akHfJvYSSWysrGN5YRkdzS2o0huwsRtBgUeFHIpUUoQaNTV2dPU0w2whapcS52SjSomLBwcl6imVIpKgRjiZwgd3HsDb2CEDA9eQbrdT4hre/O1bgghTutzUVCtO8kSnNgM7CAR2RV5PVJWFQ6MGPLUOKaTCWUukUKmqQq3XJTwrnieKAeh6PToxhgwyaOysk/iIeCiGciSLao1WzP2IQI6MTsjBH+wfkGJNDgRX7oxL4e9oM5rks7FAEAavtprhbnKgxm3Dpn8bjjorPM1eTNyaRuvhVtg7nLh/8x6WJ5eR2I6jr20IVQUdgn4fnv/881heWMLVB3dF0Rbf4dmvgs5UCU+jC9mdNHLpPTz5jc9Ldt+vvv9LVBWUOHH0kPBD2GDxDJP7U1tXg2I5B73LAHVeg2AhjIHnj0Fd1mBucg57exEUi3moSkq01zSgokD/pzLyxRx24lHUNHiRCcThn9iA1WwT3zcWRaIHRLvpj0aEKxjYQV/vAVn5kdBbpVFjaWUdi+vLyOTT2A1G4VsKiYmjyWKEUqeCvqTA0fYOOEwWjD14KOjl9HpAhCid7Q04cXRIalsmlZEGcTeaxt2RB8gUSjLZslnKlElwphJ5T1RJPPNZ8UlSC4mWlxJZgETrOaByzUMOp95oFNSdzRU5dlRsktvCC40NOAcBfYVKVrAMF2YjSa8fja4aja3tOH72pDTRVz++Lv5uci4rlTKE8RLkuz82PiliHjrREy0iguGWuKusrOsWllYk5H7g0EEJbp8YuQevSQW7pRoLq348nFrGXoFu2joZLoeGhtDd2SGI9fTEhFzYvHg5bPLOIKfXYbeIJcFHV67K4MJn0N3Wgj/86h+IaOfq9RtYWFoWFIJqYg7H3PWwxpGr53LUyAXGtRdteo4O9cl5fffKJ2LuyVB51rjTjxwR88iPP7gBv48rHhqSFmS4InrD2khDykvnz8NZbRQH8GgkjJW1Vcys+aBilmI6LYMLPfhOHz+MY4cHMTu7jKnZBWz4adkQF5I6h37G4MgGqViW5p7CFarTm1pb5N9fmFuSGs6V1v/6f/4HeDzN+NE//gNC8S1Mzy3LepaxO7R4IQq0u8M0FY3UcY2qLNYWC7PT0lAxlzPGiDpmckpDsh+iTDVnIp2WIGaajtbUeKR2x2K7ePaZp8Tg+Ec/+Zk8Uz4HrsWZstDe0ozPPfusmCqTvzj6YFTQdyr36NdF0UJkZwc74bAM/H39/SLguH13WLYVjKhj7yA5rEqV3LEOp02Q+ANdLThz7DDuD49hZPShrOQbvC7hZ2+GwqIw5L/H+4NABPlme7l9vhM5UkToOLiT0kHAgMgTm9+nn34KfX29+MXPf4UcvQMLebG0aW5olHVhJpOQBpTPtba+VhCo1dVVxBMpaVIpcmAjxmfHdSfvPbuTpHgvnHY7NtbXxRyXnEY6JQwNHkBdnVfEKHzObPpZ//le5XMlaQhvXL8pZ5fJMgsry7KOZDJONrMHxecfOV4mNOZxWlHjMMNm1UjG0PpmDMGdBJZWNoQEy/y9XDaD55/+LBZX1/EJQ6NLZTjMBnS1eGA3019CiYbmTlSodaJ0kTTvfEnUJwygbGttgreOnkh2OUic/kdHx3D08EHZcQ+PjsFqMop6jFDg8194AWOT4/jHf/6+mKcd6OmUXTlN9Mg1uHjhtHiXuKmkqHGIAsIfiOCnP38VNku1+JjsxOKYWQvAFwhIw0H5MnfOVqMBdZ79wOAFSvA7WnDq5FFcu/UAIxMLAhGS/Mh/h5OJqVqP7s5uuSh2trelUFHNxZd9fmlJ1DbtnV0wGE0SxUDTQ04SXJ+SYNfV2YlSuSiFkkWYnTRXYXfv35MVFgsvpz6uCvZSCRgZUVAsSIAsu3X+szR+Jb8nkUogFuW0nEXXgT7Y603wBVZwYIj2DTQ+ZHgIxAmZnDIS9HkZEH3RVVfCUWNErXtI1gR7xU0YzJXiyMtDuxuOCgKT26sQtZXfH5Yp3+1xwuwwoKQsScAnUZnMNpDcUWJtlVE++38/P59KVQVHjRn5zA7KeyWYzWYEEmF09vRBrzZiZHhE0Eo2dvQJamjwwFqpQqPThIIasJ4ZgsnjxOLDWeR30hjo6JNJnyqyB8MPZMXHxIKeU4Ow2M0YuXUHc0QpJG+tAwc7h6BRVUme1o0rn2BxbkkOrNtZg1Ayi0gqKQWPE1NwO4gtvx+dna2CgkqGGMNHocC/e/4pQRCpvGTuJSHxf/n121jeSYrtCb3YvB4PzFYLrl37BNm9tKzpvG63xGOwaLIhZfwTC5PFYhNuFRs7IXZqlDCY9EIGppyaUPymfxNup1OmNm21Qd7bh+MTsnI4eKQPOrMGzlondrd2RELP5nbs7gxsJgf6+nqwsryMhblZmYgpL96JUohilKKpqlTAaNHBxLWuqVIuwCq1ToquyWXFwsyqcMgaehqRLWUwNTolqzmXvRY2vUNQqCNHD+LVX72G9UwIJ58+h/d/+jYCCwFU6ul3pkF7Twu2l7ahSJXQMdiNU89dQHBlE9FZuobzrVTB7nCJg/v66gpyqQR0djVcbTXwTfig8ehlKp+8tyCfs+1gA7bDQbgaa2Cx26AsVyIRjcNe44K1sUGQ+Ku/+A2q05VoqmuS800UiEWbiqIHo2OYmlpGpUYn8mwqSznw0Og1mY0jhRgsNXQTTyO2mYGyrJJ/l+d+cnQKv//kU4gG+T6U4G2oxfwWo6RqUetxQqUsyaVKonmFQonpiVnMzSzJZUREq6xUIEQeiIqDmkEQF3ImKfBYXVkXt3b6l+0rDZVoaagV76KSQinrSW4YeBaJhlAWT74Hmw5evnq9BmUqnYgUkvxdUbHviC32FApYZXDoFfoC8/gIyIeZFVouiPM1/ZC4RmOdffLpZ8Rs+M6NO7IGa6z14u13PpQIsP6+HvmZHRLuXYHA4jT0VWXYzFoYNEQctAhFkljaiiEU3+cDEnW6z7q2E0Z9Y5Mg94ymIQ+QzW8kFhXvImamklh95tRJuWyJatETkLFCi8srwkXMlcir3BWUjZwpfk7+fYxD4iXW2lCPem+NDDx0teeFT1W30+vE4SNH8HBkAnfvPEAskZLhl80WvzcOO1/96pdhNRqxPL8kDvdetwOPnOyX9epOIoW7w5NYWt9CIpOVRodDRXAnImgRv3euFT01DlnRkxxd4LMn75dG3UrA6XLIBoO8NgpsfBubyBWL+I//5T+jkC3i5R99Hxu7m9grKqV5YED8QH8P2ltahbvMlXM+m4HLboJGTTuCjLybvCuiiawo9Hi/8g/XvvzfyMMi55hWISabQzwn6U/Y2dEuggveP2z82dTyc2kqydlyorGhUfy5iGoqlar9/MixB/K56MvHVSiVfQRXSJ3Zy+Tx6hu/RZmhzQ77fjyZxSxrTLvDisvnzoidxcLiIo4fHoJ/w4eZmQXotFXSuHDdliuW5F0lsk/kiD+bIAK3ZplcXhotghrkPVOpSWEcN0Ok0/wff/5ngs7/5je/ledEsIKr6eKn+YQmo0EQtbb2Fuj0ekxMTIrQid8P1fy8t9no82exgZOGft+h5NOQ6X1rJ3LUiExzGLh08RGJX1qcX4a6gn6iGlRUqcUugwPX2MMxHD9xQp4Thyeuav1bW1hYXILir//9H5dJsk7EIsJJ0WkI26hgcbphNFuxuLKBh2OTAjeeOXECTz56AZ/cHcb8uh8+vw+2ah3OHOqCy2HcJ+AFozhwYAg9/UPQ6QzisUXPKBKqqQDiYWIR4hfNTpQqAP5nBnJy0ovHdqVLbGlpl1/qF6+8glA4jEolYNZrJCvw6aefFEXgD37wEyQiO/j6Hz6P48cOi2T3F698iE9u3UetmwZleVEqzvuCEv1w4fwZCfmkuSSNWQU2ZZZ7hVKcbIPbUdwdnUM4FhMFByE8FhsaLh7o6RLHcT4HrgfcbpeYvK35NsU/rKW9Davrq8LFKZeVEqPC7pZFmQQ5oi2EmKlUYENy4ECfOHvzn6fUnS7oJNmXCnnEIzvIk/haIJFavNQlfkKlKEmDytUi86jI0zp7+Ti+8I3LWFlaF4JjIhaH0aCE2ayWtQVfRqpziOIZjHrY7EYoylUI+GnUF0Bbtxl2p1ZWhETI2FDEIhmsr+4gmSjI2oLESIvVgLauOhQV/P7U0FbrEdtKYXEsTDcHQTNJSqfKUadXw1NP0jOd0E3wbflgsOqgV3jQ1zOEN177jRSVSnpWaStllaEuFqDOF9B69hDazx+Xi4HOzWsP57G1vI7ulk6kYjGM3n8gqs5INo0TT50VH6+HoyNit9Hc0Siff3VkHY+dviA8gx99/0eyBuW6lJwHqlUJmZMcygaaE5bbYZOd/x7jkKr0WFlex+GBA+hvahDfLE7ANJC8cW8YP3vvBqCuQoWShoR2MYAk92d+cUFIqESVlFDC5/PJ5Uc+GKd6IUeLVURWeEzxSFR82rr7uvaDmzVVogwk75BmslwjEean8S4VUfxd2hvr5cJisK+nyYVzl8/L1L61tgP/qg/rG8sShUOFEH9HFnkWGTY4NW47bE4rQmHyEeIo5hXi69be3QCzRQ+Tyyh2J1sbQbjdbiS3U0C6QsjpdKKnP5TFaRPC+1Z0G2dfeAyBjSCWhufh8dpgMKnR1O6BbzOI8RtT6KprQ19vL77wrd9DhbqI+29eR2GvhJa2FnmfyZ3i+mFpeUNWF9XVRAdDWFnZQGwnLgPBC88/gdm5JYxNTaJpoAFahwYWjxM6uwOt/YfETfzjX7+M67/5AE3WBrQ1UEnFlRrVlRlUsa74N7HuC0Ojt2BuYVHUoFW6KlTqKmFxGFFSZFBZpRBOnUFtRia2J01TOrmH3a1tfOHJJ/HLl3+NsycPQ6XRIZEryIqXogSL2SA2CSRb72UL2PIHcO3KdVnh0e6BL7FKXSlZgyquXvZyyBVzMqTEdndR53GK91lgMyjoFFd8oVQOe8UiXG6XrLP43q6srePqtWtCWq6urha5uN1uE4PNYnYPZUaV8V3jWU+mxFiRqC+tcFo7qXZeFZUtLwOatfK/i/k9UdyxGWloahICPtcr+Wwea8urePGXv8K6bwMum1UI5I9eikcPmQAAIABJREFUfgydPb34xY9/AotOhdOHutBab4dKWZaQ3Z1kGXen1mC1udBQW4eJ6XHhM0qGoLJCzFaJupDnwvUuzaLFZ7BYlDuBFzLRRiYX9HR2yntNz7MHExOgWIuKRNJ+6hvqUSyWJUOQFgFEO+nnpNcyS5ebmCx8mz4MHhzAufPn8cqLv8bw6JSsjcSlPZeHUlHE17/+B/ja17+KteU1fO8fv49bt27j1NFD+OaXn0Kty461zQA2AmGMTs6LAa1KrUUgHEWVTi9bCaqShbOl1woAUchmZZVOhI4rYZ7Bnp52rDP4PJoSYjazRTs6e/BXf/M3mH44iRd/9ENEsklkuQ5LpkRQ09nVhrGRCSTj+9FrTC6hXYDLaoaiVJBGhc0UER+iVawxe7kSpuZWPvWHgvgCutxuhGJJqIlIFQpiIcP8VgouWNNFVFFNDpwBE+OT8rtwRc/v5+jhI2hsbJRNA+N27t65J3c4V9SMOaqvq5NUkqW1FUGHSEsgF5Wm2vR2bKO9x1C/PKd7IxNi++BymGG3mKUGZsilJhLENX0uh0QyI/xGGoJTzEJVtNNmRpW2WmyeGG5NTjdBCyK+FHv87d/+DV579XVcv35TahzFHA6TUagiVEFrNRViFts/2C9h1USHudpkQ88hlD9bhDPKChE+be+EUaXXS/O1vLwsjT3FCcJtIy9MATx96QLamuskY9e/uS2KaKJ33/mLb2N+fh63bt2UQYB0nLr6BqFVUeVKk1TF4xdOl7cDYWnl+MtTLcFcMEu1AV5PjXSZTrsDy0trsBmNONDViUAkgav3RvbjaUjwy2fF2Zww3Jd+73mcv3gBTg+JhEwJT4r0kUnZC/Pz+1yefFF8S9iFs7kgWjM9NSWQc2NLPbq6OiRsljA8owQCm5vQV1XgQHc7mpsaxATyh//yc2nIerta4bRU4+zpo9AaTLh5Z1x2/PVep/h0jE3OoaJKi+7eXszPzyEa2ZWsPUKNfFGtZqvsjslRKhfK8qUTqqfNBLlcNG4sAlKskuIyW4PG5gYx2ZuYmIHFZkP3wABWV1axGdiUdQ+JhjJVf5rnRS8xEr75hxLt+oZGiT7h78yXi40X85j4kvOZhbYD4m4/9fChTEosUGajQfggUVo6hCPIl0uorffis5+7iHiaRGq/rB4VyhJ6ul2wWqnKzMtn5ho3X8iJM3nAzyauGrPT66Listi12MunENmNwO60wOY0IByKyyqkrrEGZptGCrgSlWK0GQqzWDRBocqjsqyD1eBGQUnj1z2M3VsS7hiDgdkUMsZBpS3DaKvG5kIEHY0DOHn2JH7643/5dAJViZ0EL6NUIovzj19C55l+pLNJiXh6eHMYmWhCAqK9JgcaXbWYm5+XafvkxUfQfrgbwd0QNtZWBb7mdJ1LZJHbyeFP/+SbGLl9Dzev3kQ8nhJjQSIP+wRQlTwPTjgs8tU0oXVa0dLSLBOP2GXUemCu0sFLZSCKEqb7q49uQFdTA7LMKmmWRx+iigqRqdscdpnSw+Fd2TCrqjQy+XKAoCvy6RPHsLsbkQFDFL2bfsmYY6L93MKy+P4MDvaKKzjfSV6oRIKriJwRjfh0BVPIFeTCPHrsCJLZBPZKe0hkopiYnEA8moa6VIG9ZE4uXvIl+fdz2m9trZcLntFBLDRUvHX2dyG8G0Zw2we9VwOjVQuNSoVIOIWdhQzctlo01NWLuSWJxMMPRwUV0NmM6DjRgypDFXaXw0gEttHeXgdzTTUWl1ahKepxsGMA+koNeo51w9ZQDf/sOizqamlCCzxn8aQECL/62lsSY8Jnfv/BQ5nAeZkcG+hGf2+HxIWU6ElUqUQkkkI4HcHpbzyJi898Dr7ZSVx7/dcopUtQ7pVhVhiQ3Y4j6Asgpyzj0qXzkqk4PDaHZHGf+8FGR2ffD7hnQxfdTYhKt6HBhWZvM8LbO+jv6UYsHEJfWwcejs3ijfevobezVdBmg8kkdh0bW1tiqXDs0AC62ttlLcbf6dXX3oDRYhZbC3oFMoeTTbbRasWuuFUnZW1CN/BL507LCpBByESr6YP2zpWbGJmYEnUmndS7e7vFlmZ2dg7DIw+k5tbWM59035KEZOkCw6jVauEu0RiU61KilVwF0cdvcnpG1HIkA9M7jEpUDjF09D5x4ghcXtYeneTDcc3h4u/psGN5fgGhTb94E1GxODAwiPfffQez4+OoczlESciVJIPMidhtblGQxCi0SsSSSVFZ83ul7c8EfyedDkMD/WKVMzVO8nsaG9thCUpvbWuR34FmyocPHpR7w7/BQGotmlrbMD23gLnFZalxFD61t7Wgrr5O4pXohdbZ1irIEnleXGc9/sQlUYK+9OKr+15bmYzUfE7j9NW7/NgFPPPsc/jkw6v4+7//JzGeZSPxmcfOQZlnckYZZx85gbUNP2LJLPyhOK7fH9/3oaNCjpyfMkc+hVzKDE3P0N6AzuZKyv3zeOTsCaiVZQQ3A9BWmxmeg67uHly+/Dje+c0b4klZZdRicnkRXd2deOTsGfG1W1xa21cY0xusXJb1sItorqIEbYVSYl3oiM87q6W5QbiWE9OLQichyka00+2tEdW6Qq3b54fpdRLxxUGP9UkaDnrcJeKCohOZ5x1O/zXy2err63H50iVZpbGxpR/W8PAw3vvgAxkmSdxnBjBXy1UahnIXZGDgWp7Pg+84kUGupYmEmgxsxGiWHOdOUAxeGXND0RyjlEKhHSwszGOH4gqtVs6WqqIKM/OLCEeZ0MKVaQ6JeBRf+b3PoqmpGX////2TNLW0qhk40It6jwepWBSR8I58z7yL6Mc1OTWDCpqgCqFdI/w0ripZ/ykuoG/iZnBbYuSoWuVWg3WcaPJ+qoVKmk5GHR3pbpdzSoEGRXR9B/rwxJNP4sWf/1y2OqxdBA64wl1cWkFhryCCLMWxwwfL7L75l5MoyCmYFysRHloj8IvkBMqoC2NVFT578bwo6975+BZ6e3vFFZXOr+2tLTh2+BCUpTyCgZBkS7HbJ2+A0wTJ9FwcsAhQyTIh9gV+aeLISWEh0Bo04sdCZOXK9esCIZurjbh84RGcOXlUVg1UuTDMNZpMw+5wIrAVFI6Wy05PrzI6u9rR1dkqhYYPnEaPOosVS0TMUmk01LqQoatsZYVcqkIK1upQLpakA6YhnBD/l5dhsdsFbZtdWBDXaEYPNTU2wl7jwLY/iGA4jLbWZvi2gpJbmMxkRC7MfCl2yAvL6/IzGHlCpIUOzjTjq6zUIBKLyKqQLyS7Zk7n/EOpLpux7a1NUQ/5NzYkhujsmVMSIUF1odPrgZsRBx4Hwjtbsv4yGLUCI1dXV6Gjxwizs0I+SyKWEZhXpapEOr4H7OkQjQDzsyuCOBYJWyciqFATei5CWVkCVDlxytVXV6G+kS75OTy8t4JsYk/ypYi4ROJh1LfWwOWxSuFLRLOoqtBIs06LDK4iK7myJFctnsWOP4tTJ08hGo9iaXkBJJZQMGC2GCWnKhpNobGzDaefeQTuRjc+fu1jjN8Yg7fOLZELTS4vtJ8qaNikk8y8GQoiSyi4WJTnW1FWIp/Zw5kLp/DkU4/j9Zd+jYX5JVlVkAjNEGOu7ajUJCxNdNBmMuDkkcOS5M5Gi1lcgUBIctGoqDFoNWIoy/wvu6dWCi2bY/7fO9tacPP6deEPNDU3SbPKwsyJxuZyC88jGg7h5NFDAkczHJpwNFc3dHjnSjgYDsk/V9dQL7ldw/eGUe/1wm61SsHifxG+r3G6ZAVLfh/l8IzJCgS2kEcBR872wV1Lg8Y01uYDSO3SQw1y4cmKxqwTLlY2m5FmzOcLSoB0ei+D9eVV8XtSmPZw8bOHkdiNY20mCEdVG4p7ZaytrIjXzcLqEjRmDSbuz2Lw4mF86TsvYGF2Bj//Ty/CWWVDfasDNS0O6DQGTFyfQj5Ggm4Zg0cH8NXvfg3+pTXMD88AyaKosgivPxibwsiDUQnaJSdyZOyhnEtyIpvrPOJJRlSBCC7PZjgYQ76yiD/9/ndhd9fg3pu/xf33r0Jn1qOuxoXMWhYzd2YRy+0hGI3hyYsnMdTTihu3xzC+GhRSNRu25oE64YUmdyk6YbwNYNBWwusg/UCFz3zmPDw2E5QZ4B9+9CtsROLwr/vFUb3WVbN/TpMk526ipaEOA709aGmsl0mbKCXNZ0kbmJycwS9/9arQIiqqdBKGTh4qz7zVXI2zJ45I7eEgxgGr3uMUhP+Nd65iYmZOUK3nPv+cXHRU9E5NTYjK1GjWS8TJ+toG/H6/eAY18j+vb8iKjGpqik7MFiusNqtM2STfU/Tj8/uFc0j1nkT91Fhx8NAQOju70dbWgfnZOdicTnhq61FttUBnMopkfnszIKalawvzWFlYkIFSp9HLeYhHd1Eo7JtLUnrPvVmY8SVEZLJZIf/zwj7/yCMi8uDQw/OxvrkplyDVXoODA9IgKIpFeU/pjE6lJterVgtFEiG43B4Zyh5MTomqmxJ/IjpELDiYEAkRVammAk9+5glkc3m8/+ENBHd2JeeOsUnHjwxI3aQynvYVH733AX716pvyO5OTzMzHQj6HzuYW1Fj16G7zSozc3PIGrpBwL9Yhqv1s0k8NSdkUcb20l9oXlFEoYTXpcfr4EBTFnIgsVv1hJDN5nDx1Ai984Qv44T98H1evfIzaxlpJVuDK6Xe/ewvDDx7C4/UI4LGzG5E8yraGWrFGCYUjomwk17NQgJgAS5KF2FcQMWRQmAK1dS50dLVSdo6r12+LMs63FUBkJyJ+cmximEtJRF/4gNV6eV+4EaHdQjyWkPeXdezpJx9Hf3+/eCRyDX/r9m3sJuKi1ufvShPrgcFeabipDEzGk5iankYwtCuEc6fVIqgZkblMdFeoQaRB0CmfHEY2rBqtHt66un30x2gUwRlpSaTucJtFPhWRI3I7zdVV6O/vwMsvvio5qrRtoiCANBhaYjBFhZ+BaCAbfMYssaYIZ5Kik0rmMjK7VCVqTIIt6Vxemjiu+nmvEmnleeHPp90JG3Sq0ZWMg6tSodFjF24x/QH/7M//NxGZvPzyi6hQqYXr1dvdLCg/edGJeBqrK34oHjt/vkzDNiGTFUvCW2lqrJNmh95C9Imgp4msPHQG/O/f/COJx9AZqNhp3DceY2RANILR4fu4ef2m5GBxajh09CDiqbSEPJJwJjlRhQK89YzlKEhhmJ2ZRz0JaE4bTp46hq3tED6+fhNWmxlOhxNVKhWeeeoJ3Lt3D6OjI3j00qO4efseZuZWhfdSra+SPb/TYcGhTz0+eBERhn/w4AHe//gmAjsRebBPP/20BJbeGR6FjYS3DR+KDOJNpaHVUMXB1U+FEOgIDSezOWzv7ApCRnhy6OAQLGaLuKjTGJE+KtZqnVygfDGdHq8UQOYtBUJhsV9QKFQw26zQMbORpFFG4kRIsK+QS5ckVh7cluamTxUkRZmMSfAkxydXyOLUmZOYGJ/AwtwinDUe8fagylNdVZT8QU6NbFR3Qymo1EWcueRG/5F6rC+HEA6lYLdbha+SjhYR21ZjeT4gKiE69jNfjp+Bf/ZyaZTUSRhNelRX6kRmX1IVZAJIJwrQQSv8iHBkG1qTEg2dbsQiSfgXdnB08BAMRh3SubggeWzsVpY2oSgqoSgwwqYKa6sbAteSqGyo1koSAIPDaQLI9SYjd84996ionW797iYioYjEWRCpKuSz6O7oELdqNtYLyysYGxtHPl+SqZc+U1wrUyH0+d//nASdvv7ya6IMYy4W13W3R8dFMcrCQkUT+XafuXReClZFZRV6ujtw7dpNjI4+FG5KIpOS/TqnMovZiuhudJ+vZ6rGY49eEOf5t995T1BXrkcYtNvd0YJCiV5qaSRScZHBUxxCTxyeAUbz6Cg3N+iFW0B7E0WFQvK+aE9CN2uirrxgOLETziLiSm4CLzeumhOpmBQLcoEox7barfjMcxfRfaAFFRVVWHqwjtnpRTnk9G/q6GuSgF1GeOztMRB1B0abCWMPHkBbqRU+2dGLbag0qkTNNnUthFSshIXFeZw7dxbzS/MIJzeFuzl2exaHLwzi8h9flGn47R+8D11Gg9a2Why8MCDf7W9/9jZuX72HOk+tXPb/4X/8tfh6/falV6HMFmA1VmNxekkSD+jU3dneJRNmaCcksm6qdvgds7HhOkih4FnZDzjvfHwAT3zr95FLp3DlBy/j3ltXUVvnRkNtE0K+mIgeknvkslTB47ThxKEuyU995XfXBIlnnqfBzotJh9hOEpkk479KcmkkowmpW59/+hyOD3ThtVc/wifji+KFRySUajI2DkSr2WBwyu/o6JDwbqZmkFRMJRvfD3K8Ru+PYG5qQjLiggyGjiVgM1ajp7NDwp1pNlvjrhFeI+OCGKRsMpnxwZXb4kxP1Son8Pff/xAeCSlXwu9bl/gdb4NXvO+Y4UfF9mefvCif8YMrt2R1SANIyvA9XrcQeol+Wa12ETaFtunJtyR2E+S00C7B7fKIT5BOVy2fIbTqg8ntwODxY4KGyLpsbw+JSARLCwvCBdwJBIWvys0Ckwe87hqZ/u8Nj4g1yeXHLomfHG0OeD7nllbFpbyzswsdHd14/733xI6DdwifxeXHHpV3n95hRPc5QA3198paa2zsIQ4PHRLbCyJhr/zmdUHPOjpaJfeP55QXHsUnfP6PPvaoiD7eef8aoom08GXYuDmtRln5Xjh3Fk1N9Xjrd2/j7v2HUFZqxMJhMxgUf0OaN/M7evbSMQz2tIltxOpWDOFoGqt+n6y/OMyzMWAfzD9cNRGRZaNWoSzhwqmj2PJvYWp2Wdb05Dd95ctfwKPnH8W1j67hrd/9Dv6AH+fPn0N3bw9eeull4YfybiLSzprOuKcau0WG2c1AWBA9sTEq5GGmb5XBgN6+3n0FYSwh7yoHOQ1rmlol3m9s1GfmaSheRpH+XrRYymb3UaJcQcAQo9kkIAjXjOQtk8NHq5CBA33iGsC1eDAYkOdIm5hYkq7uDkFYKaTjO8ZGhkaqXHePjj0Ux/ae7m4ZRP1bIVEfMrqPA26FihmB2k/XmhFRR9P3jDXS5fHIqttmd0JVWQmnywmlqoRqHQQtejA2IRmmBr0RS4tLkljAMGnapHFtyLNJ0RyFP+Qds5YyC1j87bT7IeZ8fhxCCd/RlkRvNonvoj8QkLue6uZQiNzjtFCclMpK9Hc14ckLJ2DU63Hn3kMYLXaJA/rowyvy3bIx42rUYjXBYtJIhiopKT5fAIpnn/hMeWZ+ThRpLDaEk+vqPBJQyW6SomwmltPWvtPtxVBvtzjIky/AjKlomIjQPlRMUjjlm6eOHxHO1OTcAv6fv/snCZvs6zsgkPDpM6flQYw9uI/VpUWBIauUZTxy8qisEP7l5y/DZDXh9ImjWJpfgkZfhUceOY833nhboDkGxLKJ6erqRp3HK4XxQHeXvAA0LqRyh1/++PgE7o4+lOLKQtDf24Ov/sFX8f/+t/8mjuHcQUu8Ch9ORQXsZqOQqQlZ81kUSkr4g9uy5qSfy7GTxyWziusczg0NdV50NDdgcmZOeGilXEZQDXbGVKrQ6oDGqsxy0ksXrxTODQmA7KQJ0ZK/xIuXJP6O1nYxctsKBv9n7IuYSpqqEdzeFHSAGXbRaFJUgTzMBrMWZodOLvlwaP+An3+qFu29ZgQ3Y5if2hSOEBENraES2XQJweUc1AoGzBZR2+TZ331vh6Gt1EBn2M91zMQKCG9FEYqH4ayzyUFl8Q4sb6O9ow1FVRoKzZ6sGoMre6iGGfUuLzK5FIKxAKK7adhNVBjZxRZhYWFVPNlUajWcDOU2GmWdQh8hKnHIgaJZHFdaY7MziMUzwiNIxGMyvfEAk9NBovtTjz2GppZmadivXv0Es/MLgqLRm61SrZKi++2//Av85Ac/hm91HQf6unH3xi2cOnEYN0cfyvqQREiS0ptrbDjc3YLV3SS8zS1C0ueK/PCRQzJ40OqEDuNsoBjMLRe+Ro2L505Lgfjhv/5031vG6xEDQzpkc+J85+M7YqHAg87zxMPKaY3vJhFZKs34+5M8yvQCogwmu2Mf7VSrEYnuCJdvJ7QjqG6+lBcbCErnGf1isvD7K8DnD0rTSJNIys85IDGIWaOoFF4IjUib+1zwNNixMuOH1WhDNJaEUluJxYXlfT4JI3ocetR1OgRFaG/sx/jNDUzPTsFqNUKlVmJ2aVY4XoU9BabH5mB3W/DoH12EudGK6Q+nsf0gIErIY2eH8Pizj2Js+CGiO3GEN3exG4/iz/7vbyOWSiIY8KOcTWJxZAJTD+ZRzJURCcVx6ugJAjYSKD7yYFz4EyyI5CF53E5k0nlZl9ANfPDLp9B1+hjSoR2MvPgu5j++B1u1CekiYKulDUdazimnYHLthrqbcPzoAF59+zqWgjtQViigrCijUq8S65BMMi+NDldmRGobamvRWGPBM5dP4eb9GYzM0/QXohik6spmI4+mE+urq/vc2VJZGmE29vteaSXJlmModmxnR1yzqfoM0LIlk0Wdq0YsFNhIEIXl5UW3biIyJAhvb+8imc3C7nHJ5UPFGocykfnLud9DNpdCU0sjlpbWxF6Gw9xzn70o2bL/9IOXse4PyEqSDt9evptWM0ZGx6Cp1AoiSiSbWwudQSONG4U9rK0k0jM78cnPPo1Nnw/vv/8edKJsbZYoFv673oY6qWV0NZ+bnML3/vv3sLO7KwjdF59/FpsbPvGMYuwOvcuIXt0dHcXS+qasinjJ0TaHd8Cdu7dF1cZIlmhkB8997hlBLpeXlkUkxefLWJ5kLC5DEP8+/nu8l2KptASJmywGUeuxEVhdWpU1Ijljx08fFC+z9z68DW7riwoaz6pkxeV22sVAmzy1377xNsamFpCjyo3GpNmsNDliUKpQor2xBicPdUkosS+YQDCUQDJNNXdaeJ6Vai0S/F6wrzbk5xN7gnIZnc2N+/wtEvldNTI00MqixlaD8bFxvPPuWxgdG8XBw4dx+NBBsfLhH6JPVOxRsc6cP6IwfBhU2zItgdZKbNBbmxoFCaVvFhtB8uC4smbjnN+jiCICu90ihPJdWp7Q71KhEK4SB8a9LCNvYogkOKCTR6eXAZB3EiPgxLhUqUJ3Z5e8r8Mjw4IYcvVM5JUJMIwZY7O3tekXV4LW5iZp/PnORhMJTM3OIxyJyfaJgAJRN5rdKos5CYO2mJmokBKhAdekbo8LyUQc29thRCMJ6PRGpJik4rXh7Nl+hII7WFpeF7ucLaqlHfso8OIqc3rJj9JIbedn54qa2yHeJasry7LmJerE3Ew+M9Y+DvscLPh3sFmiepp9AS2HBK2Nx2W1+K1vfhF/+MXnxFaIwNHaWgA/felXuDs8LPcZ70iubdm8MkCdCCAVqU67EUeG+qBoaWgsE8Fhw0NVAzMHCSNyWuALTG8sQokBvw87Kyv40vPPCXz7d//9e3A7rfjGV18Q0h87bRLbeGlaTBbEYimMz8wjnsmhrqER1upq2RVPz89hc30FxmqiEFVQogSn1So/j0gClRptHU2I7MRkCr781OO4d28cwe1dgZQpsayxO8QolKo1CpnoTkwUhJwk+szQ7JHy1ub2Lvi2QzItfv2rX5PP9vOf/UymIHbOjBBghE6dyy1Qo6pSJXYL9AULRxPYjSWk+Tt5+qS83JOT09L9MvHdU+OW5HsmdUdiMWz6VoUnxYLMPT19ariP5/9fDAqz+2jEypoPhXJZ1Gn0neGqgtJih9UhBZvT9fT0DKYZrEy0KZlA34FOtLU1CWRPA7ZsOo/gNhsXFQwWciuYpahG3xEjeofs2A5GkIwXUdhTyzPjqsFg1gsMLUpCXxSVlVpBzrY2wjIltLV7WY2wPrMDpUKDaDQKq9uMdCmDyO7+WtmoNaKhvhG5cgIDR2slwDm4mkMpUSmhvOSDjU/NybtQ47QKYhSPJmQS5h9VpVbQMQoE+DJyR17Kl2Si5SptdW1dIg24giWKSBSSKA6LX3tLC9qam7CytCwkV3Ia6Bl0584wrnz0Meq8dTKdn3/iguSpfefPv40vfvEFBLe2MTc5geMHD2Bxwy8iAjbeNId98mAXQtEE7i37sRNPCuG8f6BfLp9kIgWDQYOBvg4olBVY95F4W5CCTx+lf/zeDwSNe5Y5ar29gliu+9bxzkcfYzdb2je73MvKe0Z/GnrNcI1M1RNJubxEufMnqknVTXtnp/CpmJlGNh8vapqLcsp0emrEp2ptZV1S5201Ztg8RuyGd1FtdMK35kOzx4t6j1eeK9FCNuOV2goMnW9HKBrE+P1ZMYzlGonFglythiYv1lc20H+4Wy6jwFoK8+OrMmzUuJ1Qqcu4N3Zf8iPtdgcC6yEoiirotQbo3BrYBu0o5YHVD+cQ34rDbNaJmtFsMYmJKxuGI0+eQ0MHVUpxUatGglvY2djC1vI2drZimJtZwFD3oLwf5F4y9LVUVsDmsEn+JNdxVOGtrmzBaNLh9B9dQv1AL/SlMsb+9XeY/fgOdjMpQGdEbXOrnJnpmQVZRxPx7mhy4kvPPY6Prt3HpC/IbQqyuYzw0VLxFFLJLFRMmcyX4CFXTFOF7oZaHB06gNfev45oZg95Gvwmk4L4Hz1+TJAOmhiTnd3k9chFc/X6LVn5rK2uSNhsqVAQiwZy+FhfaVzMC7CQyQpx1+a0Y3Z5Rdy72dyRbEuiL41PSa6v0PDCKEqIL9EkNlhEYxg87wsGBC0gSko/PNIajh3uw2OPn8dPf/GaEJDZDJHjQxfvnp4uzM7MyrNlsyY5gkqiB1pJCWDNoRqOq34qvgcHh9DR24MP3nkXt27ekHeGvKSGxga0tLZicGgQ3d3d+NEP/kUC4hsbvOhpbYDDapEc2my+hMWVVbE44L9DcQBJ+qKQUypw6fJjuHPjFianJzHQ3ydIEM0uT50+KcjV9WvXxUySnC7Wdl54/T1dgkxQmMHv2BePaV8oAAAgAElEQVQIwlPnQWND7b6lg1ojVJErH17B4uoqHv/saagrNXjrzXvY2gnLqotnkQ3mdiiExlqX1IvMXlFW07T1IHJBVIKfm6bZrAGZVArdnQ3o62xCIpXH9s7+WoprMvJ+kqmMUGP2OOiXSsIL44qWF3udy46WxkYhVzc3twoC9Pjjj4nD+csvviTvIRugYydOYHl6RvhBHJoWl5ZFTEP+HX9feV/Ir7OYsRUMw2ix4PLlyzJIvvPOu0K4P3XiKM6dPYW19Q0EguH/2UxRYSjCH/J14xER07DR4gBODh8bZjZRVCfHxQpIJU2SIFukZZBJUlGBvr4+LC4swOffkHuU7zwbyjhzCXd2sPfpuo0DoqKskLxWbncIvjycnBEfRaLbNCrlMEoLGjbSNIDlu8UEDhL0eVbSmYQ0QHqdAbFYGqnsHmrcVnS2e2QrNjM9h2BwVxA+cvv4d0djKWm8qcgUcRG9vCqJWJWlcaMqkgg0v2M21OQ9k6xGhJQNMO1CmpsbxcGA68dFJrukGbJulEihv/rut0TFzsEhnSrg7/7x+3j/46uyiRCbDSp5MxlpblP08qQakzmm5YJEjSlqrPYyVxuEfkmWPHbksBB2VRWVstp78GBMVBzKcgmDra34y+9+G8P3RrC2uoTjhw9ga5MF0Cz+PjTotNW4iBQjnyvDaLHJRLbtpxFgHmaTHoVSVnw5JMSySiNxKSTBf3zthnwx9CRioedUcujYEVy5clc4We3tbTh85LCoHmjmGdzcwrZEiiQlWoeZWFRuEVYlz+yxJx6DPxDCrbvDsJos+O5ffAevvfG6SH/ZlfOlq3fa0dbcgFgkho1Nn7w4/L3JI+KXW6aRqoPk57Ls+A1mZsYpEQqE0dHSLi8+kRVCr3t7+75H3CMzxshFJCOXF8Uenw/hVvK4eKg3t0OCBtJni/v1+to6UTGy8WIu49jYhDhRnzh5WGwrKEf2bSwiX0ijrr4G02M+oFSJzo4WpNMx6I0KNB7Qwduqx26I5FIGLNdgYzUsTR7RgqZWD2anV/FgZF2Kis1WjchuAhUlOgJDilBkPYZ8QkSnsNksMlFFUzFo7Bp46t2odzVgacEnXk/VZtpMJBHdSUGd575/30uLiBj5fGyOPC7PPorz//P0HtCNnueZ6AOAaCQAgmADCJIg2HubQk4v0hRZ3ZKb4hrbSVziZO3czc1ukutkr5ObxE7zTfe6S7Jsy5I10sxIo+mdZWbYewdJAEQjCIAAiLLnealE5+TEcSQNCfz/973vU4nkEZHI04tweDO+g032Xe3sCMzMbYhuGPY6cqtnpAVhZB4wpHCJODIygf1t3Ij4Mn/oiSdw/PHHsLKyiv67faL9INT+8c98HKMjY7h75x5OnzmJn7/2C/DVY0Atg3gZSkqkPxIKobWqHKv+EJK8eNRqyRJKJ+KiY7CxSN1agu3IpuSYrXpC6GhvF9Ts/PnzskGySPVU7wEkUklxgC6suZBHBHIzKiLLgM+HnVQWq2trcsAUFFgwMzMjLzlROiJ6fPE7OtrEZchUZcaKUOtIOpMJ1wZGPKy5xeJOwSiptqJiE/YcbkKJvQCT4/PQIQ893fvlWVlYW8SKZ0U+p7qySjir7YgigpwiYHPLj0Q8g9XZMGxldrgmVrA8s4bjZx7H6NCCZJvRiFFgMqCnZy8uXX8fkh2QzkKRVUlYqVrJQT8pyJHBnoc8ix7qaFbiM6xOK6BXYSeSRK7GiN4Tx9DQ3YbIdhCjIzcQZvBvKiXGkVQsA61Cj51oGnYLu+dm5cDnu8T8JlrVaaqg0HVobFxKphOJGJ78youo7GhBdNWN/r9/DdloDNFsFnk2h8QkMAuHYcMDgyOSgVdcYMInnj2DwcGH6JtziX2c6ItBnyMifyIjsWgS9lIbym1lSMeT6G5ugM8fwvnrtyRxn4uU1+eXd6KpqVHoIA5URJzPHD8h1nK64h4//Tj6+wfEAcuONZ6jorNTKCSagTpQbY4STRVWWWznfLsLHS8DuzAJdnFBEQ0lM0BknhdjKOCDKrOD5548I+/Eo4lJqLS7SwvRBf9GAPpcNZ597hTGx2bxqzcvSkE0zQ90NPf29sifQaSIYnmK5vmu0LXI9Gsi9lI99UHJMy/KM2fPSgjjjZvXceX6dbk4+D/GXAM6OztRXMiz6h6cjgroVEBFsRnJjAKX7vRjm392guGhOUKbEpWk1nV2dgEOZ41Qh6++8grqqivR2dogcRf5+RbRYNEZev3GTdhsZeI85jPPd5YIBB3YrJkpYwDsTkoQ2N79e/Ghs2eF6nnv3ffQf79PspgaWiskRmRhLoi79/sQTURRbC2RTEOew1yaGPCpVFHzxKwyNgGwzHq3x3EzGNgtUiZ/oUxjX3eHoI6k41nRwhBqopd0/zGSQroKtVqUVzowMTGJ5HYEX//d3xG6anRsXIqZDUYTvvF/8f7sx7f/5juCeDiclaitq8X85KR0hPL55/fq9/rle5IYj8xuHINUYinS+Oaf/xnqahowMT6BWzduYTMUxNHDB8TkRd0eE8k5RAn1aM4XtJJNEtVVZRJXQNSHYAmNLWxMIRNCkIBZU3SrchBRMqZiO47J+RWMTC+IlopaqxKbVe5PDvHsZ2VrCQEOosEU51tLrdKJTPSMpjHe6RxOSO3RkSxLRI5a6GgijBZTnsh1gjR4Jeiq1aOmuhLV1RVCcRLK295OYDMcRGdns2TCsSKK+iuVRivAxp17D+D2UmecI8MTUSvKV/gX0wNqa6oEJCEAQLqQFCvvHb4bNCQlKTXI4T+jlqGftVTUrhGJpDb24x99BkfY37i5iXAwihu3+vA3f///Sxcqw9F5d4jxiwOtpOqr5PfjO8eOWwaMKz729HPZru522SAo2rzwzgWMjI7DFwyitLgI1pJi5BsNwrU//fgJ+eDu3bkPZ5kVsWhY6LqW9mZUOqsxOjEL15pPYiJIixHGTMZiUKVTIqQMBr1YWF4QDpQJ3XROMGV1bW1VdCL887lVEYataqjD2OgEYtsptLa2yaVM0S63fh6o62teeD1ubPg8iGfSMOUXCExItwAPlqbWVrzy2uvSTfa7X/qyHDrvXDiPvHwDgqEt5KQT6GqsEU0PBdKkNvjzUkBeUGAWCJUBgaQx6NCIkO4LhYXrpfakq6NLRHsUD7J+gS/Ao4cPJJCVmUwcHumw1OgNmJpeFCTLUliEjYBfBKCkGHmAcLug8Jkl09wybt26LaLEffu60dreJGhidNsHpToMQ74Wm/4EViZDqHfWwV5MVMQMX2wdhtqEWOITRBAry7GxFkIowA0tLA4UQqFXL43AH9hGVU0JahrK4PeG4ZrzIZtUY9sfRWVpuXzvuhwViowm7PAw1mRgbaxAQWEBVpe9SG6T01YhlqHAXIv8HAuW5jaQUeWIwJQH8eQ4Iz02JUiRQXfUEtCsUJCnl07M2Y0gdMYC+fcztoMHKF98cu3UVXCDoj4wnoyjxlElbiTm0tD+HQ4HZRsvKixGe2e7RBGwlubR0LBAv1/92lfw8NEwbly/LhoUboQalQJ7O9ux5uamsiCJ2WVWq4TO8WBV5WtR3dYoLwYHxeh6AL6VdZj1atiKiiT4MavJhWvNi+s3bgjcXeOsQlWJHeUFhQiGA3JBcCskZUynF/1Io9MzUGnzUO5wCLy8vEJqKSWbGkWaXAiYxUZRPIdIFrmTVqQAnro1lpESgeBFUFldieAmLfhqKdYtthrR1F4r5oyZsUVMDDNmoQxJdQrp3BQ8IS+0CSVMaT327+3GTm4Co/Mj8Hm3oNUYUWYtx0wfdWNF0r9Huolp4OlEDJ986aO4dvsaQtGgtNSTYsth2XooIoWqrNvi+0h9itGgQ5GtEMXFBdhW76DQYcczJ15EV/s+aKXpHljbWsbLr3xb0FlC8Qb2fGYVWJ5cgUVbhPLCchFM87JkHt3Y2IToiw707oUuR4GRsTHobAUioq072onS5jqsPBrH/X/6FfQqNbI6rTxPtIjX1dVKrtnc7JK4mbc2QyKIHxkaweTGJixEw22l0KuYB6fG9Pw8KssrUURqaMkFr9uLJ594AtfvDyCwtSVuYI8vIJq4hvpaoVempqZEn8bnm2XaDDPld3746FG8f/kypqYmd23hFHYnE+I25WBFFJPJ6Pm6HBjMFri8fkEx+PdS48moEHYA0pXFBYlaFl52emUW9hKLUB/Xbt8XMTJ/R6IzRZYCOZ+YT/XpT39YkMi3f31ZaEA+i/xMDh05LEPb6PBu4CVNF0QstsKMf9HKd8JlgpcnF0TSkQVmM77+ja9L/Mm//8d/SEyGoKV6XqalMgjHwlvinkzFo3juydO41T+EOde6iM45NLNLk3EzRMNJVSGjwLFjJ8Q5vLa2jOMHutHoLJdqsw1/SMT449NzGBufxJ7uDjEtra1vwBfwY9XtFTSSvywRPl7kuzolE44fOoynnjgjep233jonpetF9gIR+M/PecSQQL0lESUOK+xBJW1O1I+MCBE9ujypt+N3sb7ign9jQ2h/nh3UIFG/S10xP1eeTRx8+DtStsDhnT8rJTVE1wJ+LxSptCx3/FnZAci74+Dho1LT8u2/+jbe+PWvBWige5KoB1H/SDgsP1+RxSTvOQctDpj8/8W24zJ8793XjT/+kz+ROJ65mXkxNCizaXh9bFMhBR4XtKlINM4FEvJK560wQdYiGdwZnj01OS0oO004RO0YhUQ7FBH2XA4w2awsRYxcmVnx4v7IpNyhPQd7JSJjfmYG1pIitLQ04tHQKO7dHxBEiMMKw8O5APBdKbAUSGYktcDsbOSwGt9hpEdG9L4lJaUIhTdFh0fZB4OjlZk0/D73bnRFLC4LaW1ttSBfZJOIOhK5IxjDaKbZ+UWMTy3Jd0BqVOYIRjkAqK+tlAiWZdc6cvMMcK+5BYWjA5NIfTrLSHOI9prfPdkhSj7Y1ymJC8UWfPo3Pwt9jgYbq6tYmFvCP//7D7GwtIKsSiVxEDJoMS0+h1mJDBc2i8mI7ASlJowzUZx77WdZuj4o4H7llZ9hbmERDbUOHDvYC4PRiDwtIfawvNB8ufkFkSJiAFnvoS6cOHkQpaV23LjVj9HxOYHuOB0/cfasUEP99+9K1hWtqTyAOGGePnVcDof8wlJYSmzidqN4nR8M6QVTYRGGR8flBy4tLhW+lo7Du3fvyZeq1hvF3lxZlg9jfi4Ghmfw4AGF0SlYrWX44he/gEuXr+HGrds4duwYPvWpT+Fbf/GXAouWllmhVitgM5uwMjeHeCws9RK0UI+Pc6vYQkN9NaodFXLxmQsKMTo1h8npaZhNZrQ0twpsTl0EYxyWlhcxMz8rmS8s0zz12GGMjIygxukQTQE79KbmlkW8x+2H7gmtPleg9KUVl/DWFGrX1tQIJUEYmFA0XQ7cSu0OA3qP1CCS8MG7sYX+6xMoy69EV0MtVIod3Lp5H3llGhz6cKPkkHGoScTSGB+alwvRYjXLFtZ/dw4hP0XCzLgqhMmiw9SIC7FQCnqFBqcPHJRS2Pn5VVQz/8NkgiccQUCVQFqvwOqKRw7pgnxe/puwOfMk8iGxSbNEGtGthLwspJr5zHCTDwcDKDAYcJTRBh6PiNcpFs0xFaDEXok8TQ4sRm5XKniCW+K4ybfwQlVhaGgEB3v2SRsAEYSO9hahPrwbQRjyc2Uo2I7EpVaiylmNV199Dc7aKnz1a1/FT15+Ge9dfldE0oSgq2sd0Co1eHhvFJNjk6htqBFqy1ZqQVSdQmGFFUVWK7Q0LJhNeHjlHpZuP8LJPR2iyZleWMHA+CRmllagVyvRVF8nrqdMIo0DHXuQn6fFdoxVFsDM0qJslkTmMtwM1TqkVVpEk9wujaJ34QXMjVhKnd1uudjorCq2mGXTWlknAqbdDXpM0xETh0KlEIeYCK2zPBgM6OhulsNnzb0uzfe81Hc0GbhD6wjFA1hYWYJ+R4eWknpUVzgRScZx+e51lFTaUGwsQXBlC/PzLhlyw7FtyfD62PNPCcU8OP4Qkc0ItoLxXW0FnXabHLSisrHRQUvkL/7BQUh0obC8DP/6g++hzlm/qylKxqX/cHLmIa5dfQ0u16pQIvZK9vKZkI1mEVgMo6aiUZxaw4+GBD1iODLjJ9hHFw0F4Ql4UNzglLiAnqePo+NED6buPcDF77wOnYKbaxq1jQ2yzUqas/S2qmVoIj3E/LHJ0Qko9AZs7mRlWeMFR6SeMoH6KgeO7e2SZy0QDMMbCOPizTsyBDsqbXL58Gfa1cBYRLPH4cRsNMjwNDE5LcJ1LmqsJRsdHRMUgW4oDlKS3q1hEjxpcobaZJHKAh6PF9XUG+6kRKvFwa2upkYGAJ5HxaVWKNIJ5OYopFuOWteMgoGmWVkS+A+wPs0nqd1+fPF3PoMDR/bhnV9dQP/dQbmgqO378AsvyNI6MjIu/11JaZGIpAsLSySqYmlhSYYIHsr8rrnJc0ClFu3YieNYd6/h3Ll3xMhiMpgkkoe5TAwJ5t/f3liLx48dQP/whPTk8oKhppOIERkamgzMei2aGpuwnVZgcGhYzqE6uxmf/OjTiG3vYHJqVih6Liy1Tid693eL3ILBnL965xJmGXqtpRstLXpHDqJ85hh7okhl8PnPfQanT53E+fMXMTE+jr0HOtF76CBe/8V5/OyXr0Ot0wqKKwjxyqogspQrSM6XSoXOri5UVpRL2DQzl2huIDVMJseo1wj9tri6Jl2TvLu44PEvOgNJLbMqqNBWiqaaGtjNuaLDnWesQ26eNBPwefnTP/8mbMWl+OYf/6mE8PIe5SLPqBlnpR0qZGWJq6t3QKNXwxcMSAsAkaRsimhMLpqaiaprMDc1Kz8rnYQbG24JyOZ9U19bh9o6J+prKmAvK5FBkAPY5OSsCOq5eEqob1GhMDKk8JjhFQj6pLjavxHC0sI8DDq9aLVIpQe3k7g/MS8tAtRa0am3urSIqsoyiVuie7hvgEXragnGZl4Yn2FraYkwUMyT4pLSUF8jSNPi0ipicerZFLIMUE7Bn4GLMZEkxuH0dHdCy5DWZFzQOaJ9fE9IpzoqyiXA9Obtu5L1RrF8KBzD7IJL0EWew//JGLChgwNTmO0N7g2h/KkD5PCz6zyPC+tElI3VV6TT6Xw9dHCv3C119dVyv4SpCVtZxcUL7+Lc2xdhr3TI+U6Gim5Hvlel1lIJBybdvTBHs55CZEIlRflQ/N23/leW/ORg/4DEDeztaEK51YKHQ5N4NDqJYrMR3/jK7wiENjA8KhZP2h+ffP4MTp4+As/aBt5+4xLiiQy0uXqh2BjWxQf5zV//WlT9NdVVgtSUFJrwsRefEwG2WqVBa+ceFBQVi9YquROXTjEGkbKklpMircnsydv0BzHQPygt3YSKjx85KO6uZCqCn71xDr98+xqUKjqJTOjZ34uOtg78679/T6Duv/3b7+AXv3wDr/3yl6itq0aVo0JcjtOEasNbkk+1b2+XOCjdq8sIBzewZ08HfBt+zM+5MDIxjc2tCBp4kJrMyGYUEnpJ2JJwquRxmfKlV6+srFSyXzis8stkrIAuVy+Wb2opmG1EVIsp4MEPNj0++NRxJBNJQQ2j2zEJwGQNUnNHOfYerJWDLpVNwB+IwLMUQK6S27EKqx43fN4gzrzQi+Yuu2w8XDXXV0IiJLRXWhHbSeDauw8xOeaSjZS6B0tJgWwr1NtQgJ2TUsKgZLdfBvU1DugTwNjYJLzpOFQFDJdNIpGKY29vI+IJ1mYkxCIcjSSQ2VHBvxHDyhwzVNSCKirSWRQTHczNRVWFHUadTtyo6awCNvZHboaRzy0HWeksIxVJ1GB8ekY+m1AojKaGelTYrJgYHRHBbFlxKZbW15AqUqCrpw2u2XUMXh/DkUNH5JlZ97qxt2e/XIbnLvwatd11UJtIraQl22VqeA7uhXWUFZhQbilBlJVGjQ6oK0rhmluGIplGVVO9BE16JueRWfaKIPTh9Dw8gS2paeIJy9A91lSRViixFItYNFet3UUBLWZo8nYRgoWlXY5fZzBgme5JhUoCe7n1cTiieJLhfpyaDAzCZJCmRi3RKRSF0sXDA4JbO4c0qSHZDKKMAv6evaIv1GjZJ9kJm90qHZVT87MYn5qQIsjwVgiWJptk/bgn19Fc2IT66gasb3rgjQQkAmJ6eB4avVF666Ra54UnoFNp0PegH+NTC9gMROVnJp1BJNcf4MKkkmGPNmZGVsS2d0MGeaD/+Oev4bGTJ+WyXVyZwWYkgPIKJ65efQvLi4PwbQQxN7cobsK2tibsbGXx8Pq0lMSPjY9iYXZG3GdjU/MyyBIxpltWY9agrLECrnkXHvvoaew7exB952/gvX86h0wyjXxDLl74yIfFWUk65djjJ2Wgoayhoa4OroVFBFfWsJVVYnSJ9CF1KCqsedZRUWkX9xML4kvy81BpLcX4/DIm5pdEUF5TUymHMBEcIgHc5pdWSM3S2UVEm+0NIREfU6vEzXieeU8UV4vzixlDGfkfLh80d1DiwHeRtBg/W1LhRC1JU+m1LKA2Q59nlHOqoaIU5y5c3HWuEWk3mUS8z++B1CUF2B6vWxbclrYGvPjShzA1PIH33r6G2ro6eTe4wK6vM6h2Uy7LYqIGHGIjsd3Ccn9IEB3S20TW9Lo8JLZjgqjVNNShsalBnLIMrpxfWMaBQwdkGKFgnZKTw/u6ZdCfXVpFiDSr1yvmnfbWZtRXlaPWVgKHrYThMfjXV9/CwNgkdBoFvvSp59BSXy90JsNIWWmz5FqB3VomzxcHAl5k77x7FXmWYrx7/aYMNxXl5fL9MkZADAlZoKLMht/+4hfk2Xz5p69KCfMzH30Sd+89xC/fOI9UBh/cSwyo1QodlUwlJPWcz2NVVaWgJRt+HzzrbvhZf0QqVauBjV3A8QSCDM5kN5/JgGPHj+Purbu70TYscWVAaWcnNJkddFYUCfozOLeCGOvsIrv1Ov/0b/+M65cu43//279LejqpUYIIjDvpam+WM5XUGfWxIjIvNElG2brLLcPSqTNPSFF9350+3Lx+HS1t9RJwSncetXN1tTXQ5SixujQviBbz9jjwcGCVTmFBmJWCyrHiKxwKC4IjlUGkhqHE+Pg0opFNVFsLoVBkpHLu4o1+PFzySiwRETqec0SN6PgvLrZApdRgxbUudxflI96ATzSqVVUVMrxmkilB77koM2uLgn72MfLeJ5XJz5zLtU6jE6SSIbREy5wVNtTVOwW14zLAwfTR6Bhqq6skHJqyEQ5eROIqK8tRVVEpSBqf881QGDOM2snVwlpWLsXWPI9lIY0n4FpfkUGa8VJZBQe6Hflc+M+feewwvvLlz8NqtYoLNuT3i4aMtTwXLlzCyPCYLNC5RhO0ejbiQMrUrTY7rl6/KaJ4foeMANnf3YqOlnoovvDJT2X7+u7L1MmMmEKDVuBSt2dDilSfOHUctdU1iEZ3MDU3j8WlRZw8dRiHzhzG8OAk/uXvvrcLgTbWiQiZsQccjtgDRM6XibKjI8OCEn3k+adFKLi86pH8KlOuQQpJyUHnmvJw4PABOShHR8aRZ8qTL4bZMRwASWGeOHwQzfV1CAUCmF1awIPhIWwiDo3RCI8rioAn/F9I2re/87f45G+8hDNnz+CP/uefyOCWX2BEV1cHwptRLC4u7UKF2wm5vJ588jTUijTMRgq7dZiZXkL/wxF4/H7pxCLFxAOUtTebkRjqm1skp4UXLQ9Eusn4MtLN2NbeLsPk8MQI3r96VaymdNVVVFTulhrrcuUhI6y7srSERCwihyxF0iy8TKQSKCjV4ciJLvj8UUxMriGV2YFSFZMXMbq5DY1uB0eO70GeSY+C4jwk41GhFjY81BZsSy5UfCeO9dUAvCshWO02yZ3ZyaYlwHN1xQuNSodYOC4ibZaIGqgxYDntyjo8m1vY4WG8HYNSk8WhE+1o6XTI8LjhDiES3pZB07MaRMAdgU5hgF5Nl1QEJoMBZoMBqfi21C2wJmXF5UG+pVioEfaoJdLMJlHDZiuW75q3wfLKCiZn5uB0OHfF5PFtFBjydnUqmyE0n2xDw9EGeXHnxhZw4dXryMYVsJbacObsE+Lg+9FPfojtnQjq9jYit9goVMqDuw+h16fhqC2GQaPHRt8G1AwUdRYjkogjE4gjs0U3phqjg4+wMDkpaE1sJ4OMRi/dVrSP0zbNZ5UapgKDUd6P+voGTM3MYWp2TvRbtU4H7MWFgmJwoHwwOoZQNCa0iMmQK2gLe7EmJyaEXjfkGxElDZXJSN9lSknKiTk51JAQdmbwqVJoIg6MttIi0enV1jtgKTRi6MEYHj4YkawYQ2Ee0kyoVqXhOFANY1EhbrxxHTkqLZQ7Chxu74HDXiHNB7Tab2/TOcxDJIrnn3pcesr67/VJY8D07Bq2EwkZ+KiHIIXA2hpeSrycST3RNMNBkHS4rawcf/fdfxQUdXFhDvk2Pdo62xALp/Dyy9+F02kR7V7QH0BeTh58rk1pFKgsr5bl6Rc/5+WYg+LCQoxOz0lIJM8KQvvNe5tgKDVifmIBPY/tw4lPnMKlH72N2z+7TjBLLsiGWqfkOTGWpqm1RbSbHGwoIQizssrjx+17Y8iqc6Ah9S0GEo00NESjCQT8YWhVWVSXWORSVusNQulQkM64GB7YbHiYnKadfAv+wKZQGxzYuDAwTJiBmYwI+K/yWQrakRV0S2qMaYpJxKWajNUf3OYpxGX5MV1qRLniWyE4rVbUV1ehsaocs0vL6B+fgkKllqgdqVdRquR7MOaZJK9Pn0e9lgapTBLPf/ykoB9rcz6hSUhzMviUjj9SUR63V3oiOSDuJNOyALLGTEI4P9AH8X3jgix5R4EAjh47iuPHjgmK9c47FwTp+s+ePNLY9U4H3nvvJhZd67vUixI4ffIwWhvqJNHcXlwkcpLFpQX85LVz8EUjePzYPpw4uFdSzdl+wt9pK2igSsEAACAASURBVBbBdjIBDZdmg0FQL6KPJiNdZWu4eP0m4hmFFD6T6uLvQqqfTjFS8s21DXjs8RPwu1cxNTKM3scPCb0zPDKH+WU3pmZmJDaAyCeXUr7XfE/5LNP5TQSSiBcDVCloZnsIO2fpKKd2lzmKrFzZ37sb2zA8PCquY4ZTdnV3IlepgG5nG5VFBZIjpreWS7L5wMOH6OnZj2efex4/+dEPRdtGdLu3Z58sb5TVEMmim5KoFJE7VugwL3B2fk7ew2efe0Hcf1fev4xb167hhY99CJ/77c+gwGiGSmcBkIts3IexgX7k5dLVrJHhldIDPmuhQFg+L4Zw09XI3j8ORVuR3bob/iVuu1AQujwduuur0VpTLtFI794ZxuZ2Sp5xlQqCNNlspbvatGQCRYVFMogT5eYATFE64zw862sYGxmRJY2UHulfOvj4/HO4oSOW2loOk3TpcbDnP08NGCNMiPJzseWyRTcrzx3KbchS8N6gq53f3eTUFHr3duPxk8fkZ2IAKwd9xp1QR7UejOJu/5AYLvSa3W5R6roZcq3XaJFnNAu9yzuc99rjJ3rwR//374mjcX5uBquLyxK7wziV9y5dFp2sXqffLalGjvSAFpeUYd3jFS0mw42piWMFED8v1s0pWmobsoQHmeWTqzciX6PCY73t6GxvlKC2VJKhiqwJgAxBnDC7ejpw+fptfP9fX8bTTz2B1tZmoUree++yoF1nz5wUa+35i5clnb2tvRlNjfUSjdD3aASLK+vy0uebTeKuYqM5XR46SQiPypbEiZXZSccOH8TxY4fli1pzreLhg4dY3djAVnwb+w92o2F/NUYejuPO+2PwuUP4/d//PVy7cQuDg4P45p/9P5iansLPfv4LuQCYS8QplOgYkShqEnih8yE/fvQQNtZd8kXQ6RMMRZDiYSMcfVYCWOliMRYQ0rfBmG8Bq4t4SFlLSuTAXXWtye9UUrJbHn3r7i0MjQzJ9M80WfLRFeWVwqEzzIyZTkxC5qVO+JtDKTOy4jvbaO+pkkDPsdF1QJWLWHQHNQ3UcdESv4aDR+tFjLnIZO5ICM2t1YIKbsfScHt9Uh2UVmUErert3otjJ49hbHwCl29eAZRqzI2ui6iZw87ew82Ib8Xhmw+AtwypVLUuV8qOaYOnsNRg0kGl0sG3HsTq0ppw8XzJPOs+VJWU4+iBw0J7+f0hpHayyOwkod5JQ5lJSk/dijuEeDIrFRZ8SCm+pTauoalekpR50FOwSG0OrbuLDLxllURpKbY2t6BQZXHg8X1QmxRIK5lwHsDNi/fhcYVQYinB809/GPmF+Rideij8OPN5mntaYCopRFa5hY49XBYiGLoxgWJNKZz1tVgP+GTwi64GsDC9iAdDo/B7PHDYrAKpz695oDUaJUrEbrdJjxdfOL7cDGbcv2evpG5P8tD6QDOSy2dEo5FaEELLDJAU+NxiQSZNQawRU1OzKLMVo8Rahrk59mYppWmAg0VhabHQEBy6pdDUWiyxDny5Wb3Dy5ovMfUhpEg2A6R4atDa1QCjRY8cQw7MDos4RR9cGkY8mha9CmsjcqHFwe5eOVxJEyuUekHN9ne34Py5c3A6KoXmWXGtYGnVi2BwS2gV0l90gdJJxEHTve6VGhBezLzoiOC1NNeia0+bOOfyTBb8wR//MRQZJf7+r/8C4cQiyiqLBO0ut5Th/o2HWJzfEOHuF7/webGtX758SbSFBSYjNugOkoqMIKrraqE16JA2ZBD0BWAuNuHAmV6894O3EFrZgsVkEUu/tbhYHHZrqy4pLmfqvN5ggKO5Dl2nexGJR3Hv3B1M9s8ikoxIPlyuQYuikiIoFRpEN2mi2UHQ6wWY3G6zCrKdjNGssY5KuuqsNjwamRZXGHOGSHMSUeFhLf1tXo8sLYLqKlWy7VJbw/eUriSmVNNRSySDlBtd17mGXBl2suksCnRa5CnSKDGb0FRXJbVbb968D7XBKEMos5uIxPAyIQVDjZW858igsaUZDmcZHDUW5BtNeP2nF3Dj+h05WxgF0NbRLoXBTPinu5abO88JInU84fRajTyb1ANxsZVWSuoildTWJEQcz1oXOui4rdOd3Vxfj+7OdiwtzOLR0ASW1jxyYTL098jeDvTs6ZACa4ZY8yLm77wZDonek32z1PvxJmLMABFAUkjUYRJ5YWg0tZv8Paljvfju+1IyHUcOxhYYW6MVZxnRIjrquLxEQkHYWQwsaJECzfs7JR4oEIzj3KVbQjNx+BY3IQdCpn6LA00h3xHjNiiKJwrJnzWTYr9vDJn4NrJElT8YEjioMUU9v8AirRVkBTLJBDLhELqqynejd8rKceDUGXGw/eJXb0rTCbVCs3Nz0GhVOP34CQmC7ht8hBqHXXpWKS2hGJ2uwfU1j2j7tHotPvGZ38C+fftx/849/PiHP4a9zII//1//A0eOHhREV5HNEQfy4vSMDIi+4IYYNChtIUozOTcnZh2iNvzZ+dnyz6HOkL87/6LTl88FTUiklEmhIb0jsQvRaFy0RpygSXMWF5kl4Z9xJQOU7LDejX9/Jo0yaroNBqHCeS5UO53iDNUw6T6exOzqOiaXXAJSkLqjrpRGASJqFJCTKeCQxYGLQyLPOf5n6v5S8QRSyaSYUjram9DUVCP6M84MlKjYOOgxc21oSPS9e/Z0ihHlzqNxRLfTkj7Af76yvEw+B7pP+ferGWaqJjvFDMsYDvV24uu//wXRKc7PzcoZy+zMN994U+jHs2ePiRNVmVLj+t1xXLszICNXa0crjh05LGHvLtcS+vsHRWtLFFTxO5/5XJbUECd59q812ovxoROHBIIlcjM1OY+CEivcGx5JV3XWOvGz19/Eyy//Cl/67U+LE+vO3QG88eav0dJSh099+iWMjY5jYWFJrKrllWUYnpjCg0cjWFhcloJV/lLx7SiUVEKDVnO/oBZ8CVgB0uR0oq2lCQ11TslOYtwBqRgK0CiuptX86Q8/g1NPncKqzy3p39/9y39Cd3sn9u3vwd985x/Q0dmGL3/lS/jWt/4CM/NzaGhpEovtpSvXxHnC4YnFwCzU3L+3C2ZDLh4M9MkXQR2AIdckqBxfOn755F5Z+KrW50qUBOP1800FUCl2uWhmzIQ2aWHPEYfd3PyciA3ppuNgxawOUmA8XLyeddnIeKAoVVycU4gEN0W7wcNErVejprlMrK4FllIoVYWIJ5RYdy0jvOXC8dMMRdRhwx2GQW+CzV4kQY2zsz4kdxRQaBUwFGigyEmgtrIch3sOiPbqvfcvo6K2BNHNNBbH/PJAM+C0bW8t/GshqJKMZSjC0SPHZNAh71xkLUD/0KCIZaPhNDZWfGiqrZELmJc37bZOazmOHtqPSpbuzi+j//4g4pEojMzmytUjQkHwVkxMELSKS/3J5ibMhKClfT5H7PykzKanZjAzMyt6ClIrtN9yg5EXQqVAXmEOKrrK5XN95XtvIp2grqVOAk+PfOQYwr4ApgfHoVJkkVZsQ5mXRUV1iVAzUX8KupQRPk8A6XhKDnF/OIy1JY8cerpcDfJyNFBT4JrJYC0UFpj76NEjOH78hOjwrly5IrTwoYMHcfG99zE5Oyd0I0WePBT4/KhzNLKp0jlKGohPOZERWrT5rOfn50ttBgWd/HfRNeTZ8EsDAC86oji0xRPxZMGyiJRLS7D6gduGgx6pQnHoOMpQXGjE7MocipxWNLbUIO4J4+57gwiS4tYBJXXF4t5cX3SjzFwusRsdbc0SKsvuwUvvv4eHfQ9wnKJpOeg0gjozPoBUA0OHuXCwe4/IrMliEsR7O8qC193gv7q6ClRXFuHg4YM4+fwnkYgm8W9/+x0sr0+irssBfV4OMlvAzUt3sBmKw7MRhDHPiJdeegl37t/COhsektswG0wyeDFjjAMqRcRzS4sorC5BYXmB5PaxLiew4EWltRY50MC/EZQSbmb4MM2/sa5K3p2BoSH0j46g+9QhHHrmsMQrjF0ewuD7Q4jtRJFfbJZ8Ip97A1kG66rzkN7JSqcmBck1ZTbEAkGUOSux78h+rLnduHjpDjY2QoL6U4fE55/hkOyh43fOpZUifA5FpONo7OAFSkqNkTNcMOhsYuUSEZT/LA7O06lhzlFgJ8I6qyiOH+mRANFXzl8W3SLfAYp/mYPG4YKXDylNLrge/waee/YZdHS1Ym1jGm17GvDaD97GwJ0xEb7z3Dl6jIL4KAYHHsnSyYGPuWWcqPjvIqJDhJIoHYdn3r81lZUywC4sLgqC1dLeirNnz6K/vx+DAwM4fuSIhCpneSEHA3D7Q0L3EpnmoNXa0Ch0TU2FDWWlRRJGyz+LXY6MKSGUxRggOghJLVHPwtxCPgs0PvFn48/C5f1OXz9OHO1BS1MN+obnENjaFvs8NY5EYGNbUVjyjeiucciSV1nthKO+GmW1DjS0tOFv/+qfcf79q7vhsxEiJjkyaGXSit3waJ16d+iQ0m62d9CRqJI4Cn6B6VgU21sRQWR26V7q6MyCPFO3qCUqiDTaHXYZTDN5JjR275N349dvvS3RJfwMicQwzZw9eRPTPDt08ozQWEaNFIcPDp3UBbLe5oWPfgQHDhzCvbv38P3v/0Doewq8P/nxj0gOlXvZhTQlI0qlRHQMPBwWhyx1r0S0qAhcXFtDkk0A6bSct3S/kn7WKBWynLBUfjMcRTJFU5JKOhGpQZNsuPlZaVQxMr5mZVWcioXFFvkZi4pK4Pb5JeSVzzFR2bLiAmQZthqLocBsQmGBGdFQCLkKFXo6GB2lxMDsHMZcbhRYSxGObIsZiM0ojHNihhm/By4CDkeFvMf8PXY7gnfpcia/G3J1aKyvhN1eKkMfs+BYDs6mGD6fRGObWxpgLixEOK2WYvFg0A9jvhHbkSgqy21Y93pkKXryidPCIly4dFUyMNuaG/DH//MrkiG3vr4md8+5N8/jwjvvoqqqBq0t9fKsGXKN8EcSSGayKC4pFLbq2vXb0kvKCjcuF6w4o45P8a0//VMmd8lLZsrVo0ivQ2STFngFIlvcOJTYSSdE9Maur0vXbuDqjXvYv79LbOiv/+oNDA2PYm93Kz79mY+IWPmf/+X7og3gl3WNSfFeH9o6WsXBMze/hPn5BbGCctDhQ8kMLXKq1EDsbG/jpReex4dOnxIY+saNG3KokwsvLinB3v17sHdPtyAhsRQfnhR+/srrWJpZQGdHJy6+ewk76Sy+9NXfETr0lVdfkcCzYqtVeGRSU8y7oIiVgnVWynDQmZubwdjwsGwmrU0NogMw5O0GCyq1eomK4IFZ19QgeViPhkfFhUaqgAdZeVkZyisrpFqEF+38wryESvIAs5bZBIYeHRmVIY4oDRE6/4ZXgvF8Xq+U6upzjXC53cgoMigqNQpFVFJix9JyDGOjk0ilIjj9bBvKKgxQZRQI+ZKSWO7zejA15oLN1oqKqmrZYKHIYDvhhd6QwrtvX8XEyKKIGDlQM/vI72VuSggNTeXo7m7H/NSsoC7lZeWyXfNy58vFIk930CcI0N3r/ehqaEJhfj6WV/14NDIlv3tdTbXw9dzMIwx+VKuFCuO/b3h0TIYQRn/wAOUWSk0Ftxddnh6bUjORlYOCQwjDHSlMpUuLehdetkRxgl4flOYkanuqxOXxzqsXMD3swu9/42sIb8ewEffC6rDjwY0BKeO2lRagwKxFRZUNBr1BYPPNjShWVv0fCGs1cDbXoqyxChM3x3D99UtCyzE9Oo+CSobVRZOiy+DhZLeXIxQKCG9fZivD5avXMDY9IxsgD4HSktIPtu/degceEIS2mflGyJodhSuuZYlgkM/VzeiHFNa9fIa2JRiVYZraXB0cToe4ilxLq4gnk7I5E/H1BXmR5UhSPTUXHHpIl5FSLLBZoKdzbnwBexrr4A1sYHp+CcX1xajvrsPEwChKC8qwNr8BjTKLz3/644LCvvPe+3D7fVK3FWVXokohwbuDg8O74nqpssjKQMFF4LEzvSgpK8H01BI2/THpBqQ4l1RMR0sVDh/uhanAJvUiy8vLKKspQuPeGsQ3whi6wzRlC1ZWNxCJJnBgX48sIRMLE4hRFEuHnUaP4gKzhCaT4r/fP4hoIg5jqRElziJx2aoyKRg0eXAvbyISSMC16BKLdn1tLfZ0tKJ3f5d8j651L777T/8mOU6dZ/Zj/1N7YDJrEVwIwDezCcRV4mpye1dRYi8Vusbvi0nWWonZiJztGEz63cWgoNyCQnsxpmeWMTE6h81QTOJgWH1C15SLui0AFoNR9JZyqbGUlpRYJCLDBJ9bDhg8uBnSycJ3OjM1WS6YnAPTCMSSSIRD+B9f/oz0qd17NCb/Lp3RIOW6RDvKKypRZCmU94hDPqnDluYmPBp+hGg8iNPP9eLuzUe4+MZtMX2QdqbtnoOha31N9FwMkxTqI8Nhg7hWdhc5ILrDm02hQAk1hRUVoiPi9s/z95t/9k3RTt24eh2LcwuYX5wV0TTDhol8Cm8IBcoKLVhbXoVGq0NTjRPWQjNW19ySfbS9k8TkHANzWbcTF7SPhiAiFWQ91rxeaPOYD5gQjaughjo99rc14Jknj2HNHUI4msbdwYcYGhuTS5UD2pkjB9BQZMDOdhRJaNhBhS/90e/BWlaKH/3zD/EP33sVnmBIBgtq1DgESoglzyR+mPIp7A5eDBQWqpDp4VzKc/XI53fLPkFS/fL3qWSAzqNZIhaBQQl0N9TBTS1jrglPPv9heWd++IMfiiuwuaURddXVGBmdkO5GUDOlUCKeSqK0yIjevXtFM8Y6mbKKcpx96kmJnLlx5RZ++KMfYnV9TeIMqOmlfEGZyYpQng/C48eO4Nbde6JF4t1CKQEp6yjDVDlwyRFLqlQlSz6TBFgbVemwCbpIqcnc/CrmlzwSadLY0ACkU3jQ1yffEelZNqmU2a3SwHLl6m0Ul5ZJPMbw6Ij8GYwJYeFeY61DBqZMckcABH6PhYx+MuhhMVAyk4c4EUONFgtcPpCDuflFOTPFFZnakUiGJz50Bm++cU5QUjoYiXYy8oYGVsYH8T1jXMqTp46gvalWglEnxibkLGJ1oC/ox1YCuDswKmYWahNHRodlETp5ZA/2drVhf1e3sE33Bwbxk1+cg2t9A88+expf/u1Piv6LTtDRkSn84AevIJPKCJ3Ys68Hba3NghBS7sG4CIIScwtLuHuvT+5Y5tMViJbVjBXXEhSHe/dlmTtB7po8Oq2vnH6VWZVYze2lRnR2tAiESPHuqTOnBVYPbATx8qs/x+qaC5/77Is4feqQbPO/fusKApsRiSuQPJBQBP7gprin+EDwQygqMiNHy7A3lv1GhIqYnV2ETq3F00+cxcmjRzA/O4uB/gFxSVgsZkE2mpqbZdih4pu0EjeO9Q0PYpGY2DXfees8OjvbcfD4CZQ7nXj30rtY97hFzM5EeeqfmPFFtIL0wp49XRLkx6j9VdcikrFtdLe1oKGuGjqdRn7eNFQYnV7A9PSsDAftHa1obKiVsEn5cOdIU63K1FpQWCTOmenJaYF9JSw034jOzg5MTU4JH00aiE8l0RsFKEoMo6LSipOPH8Lbb1/FnXsPYczPQ3W1HVU1dui0JswtMeNkHW3dVhw6uWtBjgeBkC8iw03A40dH01HUNRyW3CYm4e5ktqDO3cGFS7/G1Yt3kUkqRMyYp80TalKfqxGdj9Npw8zUjATX5enzEPAFRVDvdDjQ2togw/J6KCDQfaE2H+XFRZIkP7foweTsAqprauVS4+/K8D3GbHATJexKrlwcLpYCuFbX5bvmwcBohZaWZnmxJD9JR5t0ShAvVrhQWE13Gi3pPMSLi0qgJ2qyvxJ5VTpEgluYm5hDckuF/d2H4YsEkdSl4FpYgtu1jj0H9iMnGsM2e7II/SsBjTEfGotZhpEsn8NMClW1VSKM/Mnf/AShRTcqbVYpS2URsMe1LsNFAhmBt5nZdub0KaFHBx88lMDIHenjYiJznlRYFH2QiEw6msMYDwN+v9R8EL3iYtHa0oL0zjYK1ArJlVlyb4j+RqlToq2rFZmsEkF/SAL52DHIgFw6gfiZ8kDmn0UXDjduN0W7Gz4JM6U+gggTaYsj+zvk8LzSdxvdj3fh+vmbcJY6YbNV4O23LqDWWYHPfPJFKXl9/e1zmFtckuwp75ofZnOB9Kyxu06XlytaCl6EvGCsRSYcO9GOC+fvYCvGjCbmzmik84ufC/9Moht0EHK5iUUTaN1fi5rmKvRduIFmZzUqnVV45+IVOGqdaKxrxOCDYSyuLsNWYZVnUK1TwVFbjnR4B/5Vv2S1JRRpxNIJ+Swqa0qgUKbg93gRYA7V8hZsljJUVznEDVnB2A6DXnQ/szOzUqhNbcjKqhtFtSU4++kTsDYXYzuQxOSVGawOropOrvNAmwwifffHZCivKrOi0eFA2B8UlBkmpaB6LAdnp+S5Czex7vbjwKEeGQQHBh7KwU8mgOG9yXgCXq9HLhwiHhyujdRVmUxiiPG6N0S7wuJdoxIivE9oDXB5AzDlpPHlF87itdfPyb+T7rCmnv3YEfgb0ChzJEWcl6roqdglm4xjybWKAosJL33hSflsbl8ZFhEvXYnUNTMZnh2kdG9FkzsyrEvOHs+TeFxQz9QOJRU7gmxwyGD9FfVPvBOokXnyySfwW1/8ghhibt24g5WVZQwM9MudsL0d3U3Or68TuoXPMSMySLf3tLcIfba47ha6kLQT33MKn0kvmfIM4uZl5tyd/j7JpSKVSfE/ES2tKgeH9nbgUM8eLMwvIbGdQmArgqGJKcTZXJFI4mxvJ5qsOlgKDFh0B7Huj+PEqWPobG+Qoeb3/vD/w9Vb94XeJsLNJZH6HwlsJW2ZkyPDMJFCvqtcsrk0EeFiSCdrh6hB5b1DqQMXSqnL4TMaobNSjYaKMjCX1VhYjM59PXKODQ8NwVzAKINC6WjtPXIcKwvz6OsfwOLyEk4e6cSzzz+FzXAS167egsVSjKaOdlQ4nLhx7SZ++urPxFlMhIWZVDxriehw+OMQw2efYvDXf/WW3C9ltlLkqJXSf8mfk128/Jz4PUsHpoEaU1aAZUXqUl3FAGnqQhXoHxyV999aVIyAPyDOdy4UrCyjhuzMqePoaG/GuXfeR44mD/Zyu0h11qjpZml4ax0+98kX8faFKxifmkUKgDGP8VBRbAZD0KqUKDbmwqTToqy0GOUNTkwur2FwbFoaBTiYEyV0VNnxuc9+Em+8cQ4T49OScSYRCszJYii41OfwZ2Z4bAynD+8TsId5lRyqHg6PweOPYGnFjawyKwv76PiYnMnmfAP+8KufxYHuTtGKr3s2ROJx78EI+h48wtf/8Ks4feoIghsBeFY9+Pf/eBm37g6iqbYWn/7sSyK5uX2nT9pnQqGg5HERZPFshGRRthYXIswhL7wliwKzzBRPPPZYltUwtJu7pZzYhOIiKxTJHbTVO3DoQBd++ct3JATtv/3+10QA/f6VK/ISMRfjzKmDOHSwW6Btok4Ly36ZCnmxRLcTkkXFh4MwoLPGiYDfJxUjfMFpTyZ/uTC7gDpnLX7jE5+QYevOnXu4ef2G1K44KstxoGe/5HFwA2NYHOkW8rG8cKYX5qWmZGl2AQd79uLZZ55GWW093jj3LkZGhqHSa9DX/0Bs30RJeFDRafjsUx+SIEQeVswD8rPcF6xTsUohKF+w2E4as/PLwnfzZaQ2IZ1OoKOjBd3tLbCXFEngqrHABJ0hVy7f9y/fwoULl7G2tsv/MgqCei0eFhxQuMHK755libVanIrt7Y3SAfb2uSuC0FEAXWazStFmTZ0Tmrw48oq4MeQgGU/B796BzxVFQytrEMzwrQbhXQ1hcnIVW1tJ0Ww07KmEQpnGUN8s1pZ9EnxHd+RmICKbf3kl80uYYhuWB9dWViwvAzOqmIXFUDv+fQtLi1hYW4Y5zwyzxiBOvFgsifHJeYmpsJSUituFEP/8wpxshHz4ya9zw5dKi2RStnAKdplSzToLakWofSksLBSnILd/WsyprWLODrdqujdqa2thyM2Ds8KOxqZa5BQqkNGx7iAAv2cLe7qOYODREGBUSWq+370hOqPg8ip8bjcqmypQ2VoPR2MzIuEoUsm0OPHMhfnyc7798ttYG1nEwX1dcFY5xGU6eL8f3bU18G5tIZjckWGPuVl8uflzMWR0xeWSmirWHxF+djiYKmwVVIAIGOtvXK4VeRG5cFAcSp0Vhbykt5SxsFRPMImYz0d9RyNyC8y4fbdfOrzW132osJMy3kFwMy5VWBSTs7+surZaloOgfwN6Ju1XVkrYKz9ToifN1UzwrkRIEZZL8/a793H6zFMipKWg3261wmjQ4OTxg7g32I+b9+6Jq3gnynqoXUcp6TAeUEUlJYhE47Lx7mulbdyOn79xHVvbSUEa+VmkhKPg28mQURZZ72bdEIroPNiK1ZVVFCjVONjTLRfw/NwCGloaoVBqcOP+AEJbYaEiCuxGtO9vQGFpIULeLexsxlFWYhWUnBcjQy/1Zh2U6hS2tzfFFWXKFKLO0SiXyLm338Wayy3NDHx2LCYzFDl0MaWlX5UVW6veddQcq8KR549Ka8Hw5SGEl71obGlAPJTBVjAlEgpewEQMiXDb66zY8PjQUF0vCxb1LEOjsxh6NAlDfgHMhQXSaLAqw3lUYhooTeDPFN4MIZ6ICYrNQaappUkQJRZOE+UkImoRIboWnjDPyjAOtFRDvb2Fh2MTqLRbpQA4mGTCtxL1Vgts1kJMrXqxHAiLwYLDXTAYxuLyGgKbAfzG55+RofvKu30yCDPzjHZ4fiGUOjDTakeCjBmauyM/F6kk5hjxP/OcpAGAerNdp1pGspZoICEF/twzz+D06ccEBb36/hUMjw7LZcKhks5qWuMDwQhWVtbQ/+AByu127O9oE2Rsen4Bai0DHtmIsCNp8UQ4wqFNNDbUwbW2Kp8BWx9MhWb5flHx/gAAIABJREFUzigIPLjvAFqaiLJk8M4br4t2rKGpCQ9pnpqal3vmYye70NFohd5iQFiRRWAjLSaQjq52Mdj8wR99S9gVGpp4NtGIwMGSDAcjM3h+x5NcIHKQb84Xape/E4OGfRteoSn5XhCF5aDIb5kDtITTsi83B+hyliNXpUKYMRC6XPkdiUjuxnpAksRPnzkD99oqVqZGYCsyoLauHuMLLnHbkvZjn++zL7yIkUdj+Pt//C6mF+dkUNCqdbKc2stKEQ6F5HPiQH/syBEJD6VTt6SoSITuDOL+xEefFw3uwsoq5tmKEQjKnRkNb4kMhUJziua5mJNpYZxMrb1MNKgsTd+MxqWaiIgwUabGpmb09nQLEnjh4iXotNSn6aU2bidF/VQMzzx1BgqFBv0PRpFrMmErHpdcMoIMnB0EVctRIMM+TkUahw50Qmcyw7sZwbovCBdr71IZOee++pXfwr2+R7h9u080XHRH8q7i8MiFk+dPDhdBlqgnE9jTWit6cA661272Y3p+RaIbKFFacS3gSG83jvbuQ43TLhpadgffu38f7o0AQuGIMGFcML72ja+gutohg+bU6BT+7h++B7fXj2ee+pDklF248J48A/w5+CBxeSIFqtNr0NnZhEpboXRUzswsY2XdK8u44oWnn84uLi8j32gUpKbQbIQxV4PSonyoFBpcu9knJarUPA30PxKnRfeeDkFccvU52NmOyxbj8W9hbHoBS2tueHw+yd5i+GdDfb0I6BgnwIdaRHoJogB04VWI6Le+tgb79uzFwsIyLl++iomxSaFbWL5K4Zp33S20ii+exPD4pByATns5jh47hFhyG6+/9ivkKIHf/sJv4tjxEzh38RrOv3cZCjVko00meTmy+ykkBdQvPPuUTLF86emW4gPA0FQK9LmNs6eLiBQzw3YD3pKCrlCcrMwBzAV6GHJUcJTuZnTU1tegc28HKqsd0BnypOj3ytUbmJleRDi8jZnpeSwurMhhxsA/oXrMuTK5M7eLuTXUffFfzgOXbgzajRk5MTDwQLYtlVqBnSSHM0KvRnFOVdUwXDWLpdlV0d1EthIIh5NQ67WI7iTgXvXL9G0uzYOjxoZ4IIWW+nbJvxoeGZFE5txcgr1phIIb0gygUjCHRCUQNqt+eEA0NdfDs+7CDl0cOVrMzC1JhU9dY6PEMZAunZiYkOTugoIi6e6TCAj2LBqMaG1vkyGP2znpJK+bVtuYbKwcXin+5t/PTZvxEy1tLYKs8rLmv4MWYSa203XT1FqHtDqFGzdu4+Dh41BpNXj35jUce+IEFufn8O5b78jgrM/PRW1jBTZcPniXQhLkSvEnUcqCkkIZ2klXJzY20Vpbh/IKO+70D2FofApH2xqxt7YW7/X1I6nWoMJukxRtbm+nT5/BD374A9F5EDrmEEV9gaWgENNT0x+0vafkIKBgl88Uh3Rx9ehz4XA6Bcn1Upgbi6CsxIyifDOc1RWw2AoxPr2E0dEplJTmw1FWhEAkCXcoheUVj7zUzHbhMDU2NibhuNVVDOQrwuDQmAjWiXRt+nw4eeYwmg40YfDmAzRWteDG9VvidGSqdmDDC51aiQ+/8JRQg3PLC0J3L02vCqVPLROpEzqJqZu81/9A/u+iAj0SiZTEmwT80V1aIpUWRy7REWZS8fuS2hCJREijocmBQoNRiqS97jUZ5olmFhYUCsp5Y+ABNkIBOBoq4aivEOpLb9DCZrejrakFya0k3C6vZNgRUV5fcwHqDHYQw/LsClYn19Ha1IqHw1MYeDQmkQvM3+IBnMseuq2IuMuOHNsPZ00F1tY88ueZasw4/vHHoM1TIbTswuSNcSxMrMFWakdOhgihDZo8IhyAd3kNpUUlcFZVyjlCfZ1ao8fcrAuvv/E2cvQ6VNdVizTh0eCY0FxcBtVKthsoUFhETZtHRMXMTuMzzkw6fnY7O1kxQSjVGnn+jTkZHO5qBs9kndmM4aExQeKpVasozMdzx/aipaEK824PIhoDtLxw0ilZfKem5xGOhPH42WPi1HvjVxexth6Aim88l0waGFSknrkwZCWEmf8dl8pdSlotfx8HDP751JyytYLnNkXH0pyhVMGYm4sXX3wePb09eP/iJUnJ5yAwNzcnFyLpEhopvL4NyRo7efy4LBl37tzF3NIyyispy9BLrlokkZROOvaFEgEg28D4Cw7bhSWFyDfm4dChY6KZXV1y4/z5c7h985q840cOHxJDwrVb99HeUInPP3sQ8WwSsVylINfbfmBhYl3CuLdjCbzz3jVYaPTh8DEzJ7Us/P1JA3Lw0xtoxNgU3RGXKg4ldAZT+sBsSC5O7DSlicHl9srQQESIy6LHtQZNjgK1BUY4C/ORZynEEJ29iThytHqo1DqkqPXKZNCzdw80yjQK9NRjZfDmpTuYX3UL8t3W1oq/+uu/kPiOv/zWX+O9q5dFYtHS2gKDwSjDVXFBvgyHXOSp6zqwv1eo64Y2mnbKcfm9S1ArIblVXOiJ4PkCQZGw1NbWwbvhxcD9PqSTcdH7kRWJU+pQYEGpOV+GST8NAxnAt0mEKI3KSof8b7OEKmukXotDJv87AhSbG2uorODyHsHlm4MS0sz+XKkV8+66Keki5FDGQZdn4/OPnUTK7xbpQpnTLpQnMz3XN3wosVvR2rUHt++N4vLVO2IaIUqya44g1Ut2WyFAB1G629dvotJeipc++mHU1NXi/IUbuHH7LgqLCrGTicNuteDZM49J1AKHdGbYURPG724zsi3ZbpRBNLbU4ROf/JiE1LK55db1AfzLv/xY3glrmfWDtH2D3LceambTGal0I0V8/ORBpLYTWFlYku+Z+Vlt7a3igFYcPdCb1UKBSocdChbtVthQWWXDxNQqxsamcOhIr9g333jznDgmLJZCefHJ1+vzDLuCTrUaM4RzUzuyDduKC+WXIafKbC1BK3iRJpNCHRLK5oPSWF+Do0eOiDaBYaTjkzPS70Z9FAc/NbIoNJvkIAnEYpihC0zQobg8SL3798BR7ZDpnhvCiy98BJNTS/j2331XgtWyyoxAnnRZkMdnwNrxwwcxNT6Nh2PjqK6rR0W5A0PDI0IN8aJiJL/T6RQrMjdBP0uAdVopyuSWXGI1obK8GA1VTuSqczExswhvMIxcrVbch937OlHusKOswipfDN0tE6OTeDDwCAH/BuLbERkcWZvh9TBzrAILy2vYjCZgLipGSVEJzIY8+Wz4UF67dRvKHI3w0rv6rmJY7Qxd1UgqrtezBq2SQ4BFohwiIVK0KtFzUFCazdnBY8/3Qp3NQWZTB583iuXl1V2+W6VAbDsMq61AoGhujj7PJrajSZRYbcjV5aGstBRIJ7G1uSH2Xj7gHLTMRUXivsxmVZienZaQNkLWzMra2tqE3VYKe/luNg03LNrMiSpSIEjhPA/3mbllEXvTXUYROAf6lpYWgezpbqIFnVoWJvnSMl/rcKC2phrDk2Moq7Cjc89e/PjlV+BsrUV9cx1e/fHPoMlVo+1gG7p6O+Bb9OHH334ZdAKa8/Ml4NBkzUOuWQ/fhg86lRbOAqsgUFfvP4QvFJWMllMt9Qj7/Xi0uIyG1mZ5dmhtP3TooBy8t+/cRngrKmnZ/Ln/UwjPKiv2OJKOzkIpqAhRK9qZmYbOzDh2cRLlo+g8V5mFISeLbDwKizEXVkcl7vQNoKq6DM6qUuTpc3H9wSIeTbrkAuzq7kAOB6JllzgoWZHEd08uJ61e9GOk93mJffYbn5XDYHs9gvt3+kS8zNiNVJoltSqYjXk4cfQwikuLMTjySDKu1l0bEizMQ+bQoQOwl5fD7V6XS5hi82s3rsNSXIh8iwF+bwRT00siVBV9p9EgQwj7zPi9GY1a2G3FcJRbxRjBjKStUAjNjQ3/ZRCYmJzBtMeN+s4GoZBu3LyDnmOdaNnTCLVSi4XJRYS8AVSUVcJsyscKv4/mOqFHR2ZHkJObiw33FiLuOMZHphGNR2G1FUn2DwcuUqosi2Y9TUNbpVjqGebbd2tYfp6nv/AUDjzTg4xqGwMX72BpeBlajQmO8irocvKQoDZMnQe/a0OoUIUqKeXa6hwdTAYLzIWMKonAHfDCXMR6lgjGxxewFdqG2WSS8EYmWuv1OZI1RvMMkW2aa0gnEoWhwJjPSk6OFtFNP156+pSgUDceDWNqdl50iyz37uxowL6uNmyteoBYCCdPdGF8fhXX+yfR3N4uxgtWDsV36Ji0iT7w1VfewP2+MTG98JymPpJBjkUW426v3HZcKH6icLF4TDRSRFCJLJMmZS4Ql4nhkWHotPrd2IpMRlCVnv378Pnf+k1Boq68ewnBQFAWQyaQX75yTbLGnFXVaGmoQ4ZF9bEELt+8IQhwcWkJfP4NHD35OE6eOYvFqRF41teleqxrb7egbGvrayJFOHvmFI4cPS4Zav/y3X/D1PQ4DEY6NRPoPbBPAl6v37yLJ4624NThRixFI9hWsOeVi70KC2MbCAciqKmqx7Ubd9E3PioIFAdx0oOUlHFg4Rnf2NwsUQ1MqZ8l8qbWora+Xt5v0l7UqzLLjkuimjmKpL8q7IJget0eqBVAbWUZctMJ5KlV8G1GkVEq4PFTh6SS4FKe2yz/Ztei3WbFnb5B3H8wDL3RIBlP//2//wEOHezFT3/0U3zv+9+XYOaCokJUOZ0CBpDeJNDARZhO+NKiAllamG9Z19KI51/4sOTyvfbKK5ianJTcSN4TLI8mvcrv59ChHnkXWQXEfDXS/tTy7erUdjVQknNlykckFkV7WxtKigoxMjwig15hvhk6Y56kyh88dBg3Ll6Aa34GR44cQHBrC/0j81hwrQqlJpo3PkvFxVCrlPAFQpiYnsaXv/ZVfP0bv4fv/80/4vqFt1FWWSIABwGY+oYqZBgIntZibnEd33/5F1KJx9Bffmd8jnmWEeSgZCMU3MTY2LjU6r343LP42Ec+ggsXL+Onr76GAz1d+K3Pv4RENIaHg4Nyf/BO4R3FuJrRyVk8fDSKkbFJkXl85Xc/h56eLjHr8b795S/ex/DYDIqLi+S74OcjOV3SQ5mPPGMeZubnhWEjs9HfN4C2jg5YTPkYGn6E6io7KittUDy5rysrehq3G8ePHZSspfsPJzG/uI7Tp08KFM0AUfLCpD8IHXOCK690Cnrj9fplWlYpMmLQaKxzosJiEc0Nn+IckwneQACrq6uiSaDyn43kZ888jsdOHMfUxDQuXrgoNmVuCN1dnfJnjI8M49D+veju6sDk9BT6Ho0hvzQfVQ086PVIJVQYfbiIg737RbhX5ajBxOgC/vz//StocrWyYXOSZJUAH8y6hhrs6+7C0OCQNNlrDAY0tbXBtbwmUyphQk6l9c31chgy+4rICwMNuZ1TmO90lMJo0kOZTqPWWYfJqUXEkilEEymhL/M0u3kuRE14wHJILSu3wumww1ZSILQNUTVmkc3NLmCBMf3eALy+MJRag1zeuRyq4tviBgmEN/GQOSQ76Q80BMrdQ7S0RFADCrVDQeb/KLAdCWInnhJxJxO8NXo9VDo1dHlqVFSVwre2iWQsixTLT5mBpFRhbe3/8PQewI3n55XgA0gQBIhARCYw59wMzW527umJmqQZTVCOlmTrztbKut269a1rd8+uurLXvrWunLSqtbJG0kijyal7uqdzbuacIxjAAIIECCZcvQdpWaWSNNNNhP8vfN/7XphFYXEOaqpK9Ww4lpyfWUZuXr6I88S6KbFmJELAm4n8PL9QqOGxKaxtxhDfTyidna7C5A9Q4k4fIxZcRLJIcCQyyIKDqkxaangynWg/0qrvoadnQCoqkq7Jz+J8ndAsixka3pJwyO6Ra4Pu6TaLRQ7NGS47vvi1L+GVn/8SF69cRWFlqQ5uKsle/NpLyApkY2lyGZd+cwmJ+AHKK4sULh0oyEbdQw1Y3VjDWN8wPGmZMGztYXhyCiMTC/D4suC2WpGXYVY0kM3rwU4ioUBhXjgkgjYfasb0/KxUtlQKsltmEcBRHrsrS1qa4nVIWmUxSSxrgx0ciy2HUzw5drFUtllSEmisCMAY38Li3AKmF5fQdLgB2dkupBkPEFyM4J2bo3Bn5+mCZCPAQ5E2HgzRZdfEMTRHmyxweEHyIHR5XTh27ijuXbuLrbUIJicm5LvEMeXho4dB56f1xSDauNeQwMfXr4lkPTQ8Ku6j1+uRQIENTCAvB21tzeJVbkTDGJ0bRHaOH6N9M3jr9asaJ/HyIIfFnenR6CmQ60VrU6WQihmiRQPD8HhdGv0YE8ySM8vH7vrd+0j3uISk9vT1ou1sC1qPt2J5cgnXP7yukQZJu4GcfHWX5bVFaG5rxT/+3T/Dme1Bdl0pBjpGMdE1KVSivoZB7V50dQ+h+WgF7H4jTOYkr4mxRgYYsbK0ipXgJtJNFizNreD4C+1oe5L2Jhu4/NodbC0yzzFZWLKIzPFlw53mhiFhxOzclHJDl0NrmJqag9vn04jBl030xSGS8draFkypdO8nYpVUFo+NjooDK0UfbWU4DjtIYGpiUogbi2jyYtiRnznejktXbuB6Z5dEKUUFeXj44Xa0trbg9rXb+PjiVRTlePDF545pnHqzcwwWTxbsmV5k5WYhOz8HMzMzGB4exvjoJOZm6dK+r/fMMS9VkXQMJ/eGe5XnhTvTIdPm2dmgMh7pncfM2XRzOgYGR2W4zDsiHN5Qo8tCiGaXL77wPM4+clYB0f/4vX9UIHtNdSUuXPwY6+EIjrQ2oyg/H/29A2pUUmjeCqPGQxxF/+w3r+HRR8/i/JuvYmJsBFeu3UJqmhljYxMYG+eateO7//67KMwtxj/9wz/h+q1ryubzedxqvng2PPLwWSwvrqCswILqQzkIxZjDGUeU59NeHMP90zDvO1FX1iR/wLevXJLaTKHDRPB+36iw0CqvroLd5UYkuiNKy8Lcgvh7GxuMJ9rTiGg1tKIilKpAcnTJX6SYYI8iqtpKNVB9nV3w2SyoKMrX9zW3tIL51Q2E1jdV0NG+iI0Jx2Cra6uw2JzIyHCipakef/EX/wED/YP467/6a4Ugk3tpc7lki8EziJ+Zey0aiWB/J47j7UcUrUS6BV3ov/HH38Czzz6Dd958Cx9+8J6UqxRkMd6so2dAY8GG2lpkZ3lkLLsaWsci6Tj0LWSKARMMOJJLYZwbEb8DKcedNidWFhfgsFtRWVwmmhG9p9qaGmGMb4rHFtvZkUnoex/fwkZsW5FGtKdYWgjK0Jmmsl29fUikGvEv3/8XNB5qwI0LV/H9v/1bmNOSr8M/zwKK46hASSnSbQ4sr0cwvbCoaYjoO7SYcDGSyghjGsOpDTp3lheXJID7xle/Ip7l22+8ie9++49QUVmmM+jB/QfIdNp1VmfYHRibmMG7F69gfX1TCHNpYTb+7E+/gIrKYuTxDllcwvf++0/Q1T+O7V3aUZhU4LI4J62JgjqrhRmHqaJcMSmhre0wjh5pxa9+9RsZcJtNZljMVhj+6gsvJ272DMBk4ygvgI2tXZgz7Dh58gRGx0fx+htvCQ7mw3n49Amkp6UpUHd0cgYz83OqDqmM4ojuRHubFAej/cMK5SwuDKgK7JuYxsT0LCZnFhDdiuCJR86huroS167ewOtvvqVYFnZdnC+TpJdhNsGVSd8pvx4sPTEmZ2aQVWrHoWOlSDEn0HF3EgMdMzhUV4+XX/4SerpH8H//1/8m+S4jREh0ZCdC08HGQ3XI8vlx68Yt+Y3w/ZbU1WL3wIDJ8Qkd/IRBs3JyFGOzuBTC7PQkWpobxKnq7u4Drfzrq/NhzTDDlGLB+loc2zQGXAhiZCzpBE1CpyIL1lclRWUArd3p0IOhM3KO363PWV5ZDK+fyel2mEwWhdr+6Me/EpmRLuNWs0kHVHd3t8zc9ikzNqQiTXYTJnm3cHzIw5JVNw9kom+UjfMQ5OVLojKRDsrJFcBJZ+t4TMaf5NRw1FBdVYrq6mKMDo/rO1hdXoHd4ZaahAuPY0yiE0QWtyNrKMxLEpZJTKRzfefgKO51devQoHIjx+8RysJumeIB8k9Y5dMugB0+89i4JmiMSXSJnSSRS4ZuM/CZrugsJliUU5hB7hddqckpuX3zttCbw0cO49nnn8UHH5yX4z+JyHuJfVjdVrz41Rd1ML7yr79EcDSo588sQF7WDCMtys9GXm0A9jy3Xju2sonJ/nEpyRjSnZ8XQFleQLmMszNT6qr58OhyzwKGyE5hSbE8pOaDwWRWZbpZKQL0RMv2epFiYIe8Kw80XqhEtPYMJnizSFBNU6HFUXRsK4p0owEPtdcg4LHjw/cuIt3BUVC6stQimzEsRBLIcOcgxUiBQ3KswguGBRWbHvG+9g+wqwwxpw5xuizXNtYhOEeO2qLI7fHYpt4TVaCE1Tky2Q2v4/FHH5E0e3B4RMXs/OJSMv7G6USm3SrpPiXm6RYTjvFA7+/CriEKb7ZHaO79W2OYnFlUo8JRKTthp8OG1qZaeDLJ80vFwPCQPMlKS0okliHvx+Py4hevvobQRkTjmqqGIrScasTi/ArmhuYQXlmXko6u9DzMpibm0dfbi//y9/8JvQP9+PCN97itETWlori6CnNDs4gsreNYY60EDfcGRrBn3kNmnhHlVQXih8gRm7wZw4HQruGeWcxPrcCbY8epTzeiqrkMSxOLeP+HHdiNHojjtjC/hC0a8x6koSArXw0Am/6h8RFxsohSsRHJsFuQ4TDh2MlmOO1u9HSMip9E5J2HOvdcVlbSm42jhv3EPvJzc5NFy04yVoRoEg1PRwaGNKqjDQoFQ0faWyVpf+fdj7CwsIJAIF8xW4dKnWipzcfY9ALuDc0iv6QKg8OjqKuvhc2ZCqudFjpx9DwYRGgpqqzV4FJI4xYKUvgsuCbyA9k4fqwN3T392Nra0RicFweD7HOz/RgamZIXGK1uOK4jV5ZTh431TRXvn/vSp1WQ/cPf/3f9Tq4FigRsNgtamxrlLUgVHZGVtpYGDIxO437foNTmn/vCVzS9GB/uwGOPHcfFy7fw29fe116lmvPb3/0zPHT6Yfzif/4Mv33tt9g5IF/KgQANoldX5a1EpR4Lyqb2fLScLMfudgLRzbjQc3oYGVPSEfCXIBKMwrBjRO/oGO710PspaWHBUG3ymDjiq6iuwmp4C+PTs7DZnfouOMUgqsOR70oopOKITSqLJT5LjtEIENgy0vCJx8/io0tXVcyTcpK6u41Cvxtmqx2jc4tYZCwXUwISSQ4SM4YzbE7MzTNVw4i//E//J4oKC/C9//d7uHLtmuxdeAZznXDfG5g0wLB5iiIMgNeRgaqSMlz46LIKMQbTf/rll/HvvvNtoVnvvvsORoZHxR/m+JB2TbMzQdk70DmeQeYc1w0MjwpdPXmkBSfa6jDG5mhyEbH4vgQOpBqUlxSLypOfm617bnxiSrQXIkUcRY7PzGi8vRWN4yA1BQUlJcjOzkNoZUmj9Pwsr6wert68jk9//rN46umnlS7w+q9ew/2bN5Hvz4Tfk6licmZ2QehfekYGahrrsWcwwJCWBrszEy4n/8y2QB1+CeTNESHm/UufQa7TFz/5rCg60xMTONbeqKaAY0KG1Pd39ylPkiT53pFpLK2Fkyp5owGV5UU4fqQGL774BJpPHMHNC1fwrf/tv2ApHNX0jo0SaSxGQ6rMTWmdwvOeoMDo2CRqa2rw0gvP4d2338Wb732AFE6NjGZU19bC8On2tsRKNKI8H7qHZ2a6YXP78e758+jo7EJRQaHUPkwvz/Fkwma2CP5NpBrQ0tqk7pdxAfsHhAhT0NvdhXt378KaZsJzTz0Ou9WsQo1cTJqm0QsmxWzFlVu3cf6jS4oPYCHFmSl5XOUcu/l8ckBeWVmTo7zRdIBU2z78hS65nbOD6bw/Dk+mD9/65p/B7c7Dd779HzEyOSlvkKb65IIgvJwTCGjU+c7b7yKxdwAnM+5Ki5FXVIx5GYZy3GkR+ZEbhsXL9Pg4KgNezdY/unJLHbHbnYHTJxuQYXFgfHJZG5Jp3nQDJw+BpoVctFzMc4uL6nQIRXOcw4gJcp0YVErPJI0A/X5V7iyO6FBN75nlBcb+jEuBRMSDXQIP3ERKKlbCYewwTTwnR50Vuwn+O3aZJGpSeUmuDJEh8h34XEaGRyRFZhGW2KUb9C58/izFgBAaPdzWIhNadWfbMamlDh1qFmfKmGbGynpEnJzJ8WEEpybQUleJI22t6nziu8Dtrj4d4HxNkmEZQs6xAnO+iIwQ5aSBJC8Y7gseGOSpkcPG900khDYgHNHwuystLtVGowu5ApLj2ygpZgRKKm7evK3L/Mtf/bKEA//fP/2LyIv0dCF/j6HLNpcdnXe7sDwXQiCQq1gUXkws8MgRaWttgC0jHUuRVZFf/YFcrIVWsB3eht+VDa/TLW4h0QB24LyIaD6n+Iq0NLlkk3RODyTyVZiZxvfrsDtQUFCA0OIixsZGhaD63C4VKvt8b6XlmuevrodFLudIgiN0uyUdVcV5sKYcaC1S/ceoHk9WDg6MZqxHd5T/tbm+CnuGBe5Muw7Eiak5qVvZhWZYTEg1HEgdSBds8vm4j1kwMcB4L76Dg13GjewpjJ0XLQ8jn9OBgpxc5OXnwuG0obOnD2uRZP4mi9wCoiN+jzLvnn76CSzOJ4udldUltBxthCHVjPt3RqQwJtGartK05qBaiVQBT2YGsvzJGBWOFunLxufRWF+PxeUQ3nrnQ6HBh08fwgtfehbvv3EB1z66jbQUko0tyC/MFVeEmWH37zzAybPH8d3/+h/wq1//GtHoJlZnQxgfmMKJRx7D/s4Brl2+Br/LiTNH28SzG5qaQV6FD0bTLtJtRmTn+bC7uaNUBe4Tmn3SD2kxuAJndho+/e3HdTle/FEXUvat4qIM9U3AYXNKHBLd2NKlzKKivLpC/CZe5ByXxne3YTLt4eHHjog0v7YcRYYtE3do6DrxAAAgAElEQVTvdaO3fxBGE4UaFqQaUuD20E/Pgvm5RSkqiXIXFhQgi1yS7ZjUf8HZOfgcdjS11sHp9+PHP/kVNra2tc/8/lypIz12Cx5pK4I1IwXh/QwMT9Dj65KQzsrqfDz6ZDt2YvuYGp7FzNQCJqbmFWTPJos+WtxbgUAWHn3ktIj5C8EVFfcsOrgX6RNWVFyIgaFRWbOwcSTvjB5wNIgkr4dN3cnTx3G0/ajGMpcufKSihz9PfuIxjIyMoX9wWOcVfRGJzt240yHiM53faZrJwqW1tQYNtRW4fu0efvHKa3C6M/Gd/+M7OHfuUXz/7/4ZH5x/B/5slxoNjpSIJNJugoV8yh5QUuXFs58/oTN2Z3MfszOLCC4sY3WFqs5k+kh/1yQy0h1obGjC/Y5O3LpzC+HIuhRxtHrgT0VlpRR6Q+OTKCuvFALIG500C9rQsJBkgDTvCdJdWKgRneaFT1rK6ZOHcfn6XWzHabBpVKxWPBKWQSrNr612mxBErhkWWrQ84jSWPKkTR44o23VkZBw/+MEPhHzSg09Ns9Govx/b25EJLqPqWDg1VZXDnm7FlSvXNGWigCHH70dtdbV4gAQ/evv7kVtEsYxN6n5618mElV59gTw9zz7xa/dxsrUOT50gn9aBlfgO3vu4A1OLYextb+P00RY1rR0dHbh7/74EbnweTG/hHIXeaETB2dzmFxUq7WA+uKi/Q/uhh06140FHh+Llvvy1r2JkdAT37txXo+imr6DJhOJcv57DBxcuwJgwSATl8noxs7CIcDSK7EC+7i+q2Gl3w+aEdim0UlhaXBCPkOfM0594AtVVVbh04TL8Pjuc9nSR/h3ODCm1H3QN49rtB1iPRkWz0fe7v6/7OD/Xh8baYjz/5CO4dr0D//LjV+HweMSZ4/iQ5rTMhGXaAostjpEJ3Hjdbnzq2WcwODiMD85fhIU5zTleNB2qloG74T//8ZcTDJik2oyBpfOhNbz70UUd+pxB0sOEBD2O/OgFlZXpQXV5KT710vO6zAmvkWOzvLSEtXBEF/i9e3dUsBXk5qA4QDf0HBGmeeGTANs3NYd3L14UAZemZxMz0+o6+YVne0jGS8X+fnJWTFUdTHuw+QwIlPgwPTmP0b4FNNS2KG+qtKQKX//mn6O7Z1CXYl1lEdyODBVAvGRHJmZw+fpNPfii0lIESosVx8OOn8ogFohEb2jSRhInC8JSnxPVOVn415+9gp5JXjxWNDfVIjeQhYnxBWyGI8jzudBSU4EsjwcDgwNYo5Gg8rC2sLgaRnx/D1l5OaioqtR4gEHTIXpBKXLDIq8iht6Sm1BVWQp/lgd3bt9NZkXm5qC+pkaF4uTUjJQrVGY1NrXIW4eoQHF5qT7H5MQkdrfj2rxKCYcBZ86cEnl/cS4ohR+9RmqrysV94kEyPT0Dj58O7KuKCWiorBAEShsMztAdjkzEDgxYo3NzAlKKYmcbj544gjUaEy4twer04OrtDs252dmx8+KoSJYWdoded7C/V1EN/B3kpNiUpbYrTpuLGXopyYR6TvJ3afuR6dIFR1IweVG8dLhB+D6p/jnUUCcU8Ord+5hZXFIBTzUrjS7JEaEEnQVoTk4uNjfWkePNkjpEfJGCPBxtb5bnVeft++ju6YXT54bFYUOaIRW2dJtGnTPTM0LYCDGzUGT3xzVBM0Uebiygewfp1UIE0STOQ2NDIybHpvCgs0MXB8nzNO8jubWh+ZDWPPkzNMuj7QD5gx6XQ1YEzAskwseAYz5rFtJmqw0r4U2NV1MS+yjMzcHq8iIsVrPiOXiQ251UTe7BaoLMdjM9XozOzGNlfUMiBY7mjDjA8vyCTGgzPW509Q2p2SCvgDYM1tRUfPLpx1BSWoSOzm7c6+wW6kGIPNORgXxxrHLQ3NyIoYF+daC5uX4RZF/97SXZDlAWzgOWo2OiiYypYRBvfq5fSM7S0iqcbqdQTgbH19dUo6unBx9fu4XDp5rxqc8/hZ//6Dfo6xpGtj9LsTGS2RsOkJfv1/ioqb4Bh460YHhgAAub63B6MjHyYADhhU3k55dIqUbpOZ2jqysZygwEV9dg81pR01iOrGwfDmK76LzbiZy8HOTm+aU8ZWfb3deHno5BFFa70XS2ArGpFIRnDzA3t4i9ODMFU7Wu92V5sYuCogKY0tOTSufp6SQ51uFEQSAbbUeq4fE7cf1qB65dvyckaOeA5pDJg5yXckNNlYLF3373Q7h9XmRleRHw5SCxe6BumcaWly5e0p44VF+tqKDpuSVsxZP+QvTxoYSfn9fvdqI434Oa+kaMTU7j9v0ueR/6/TY8/EQbdqMJhGZWJUMvLSrSRbGwtobR6QUVStVVZRIn0YOKxQDPm8I8n/imXKdsiChIoemjLFF2d+DzeMXXIb2D/DLSEBjRU1hcgBvXr+HB7fviEs7PBvHgQRfSrTZ19uShkQxO1JW8GiLKtDyoqq7Avbt3FKHCsdad2/fx+a98FYcaD+NXP34FP/rxv8HqsKCCxqOFfsR2jRieYCRZQgawpeVufOVbj2pSsLLIaLA4ZqYXMTO5hIH+eakvKyqKEVxYg8+Tje9++9tCqX70059gdm5G3FxOM+gDRtuGA4MR6Tanzh6WUBytr7PIiu9o9Mlil+gXCy2iKhw9smAsyvfjWFsTLl27j2g8ifAaDKnYjif9nnjOJi0JIHSKjSmRcfrv8XfQaJmCkaGRYZ2JvLyJfNO7kj9Bet3Rb83C8RrBDgPaGxrFtSI4wIKFptjkWYVCy8oMLSwuEb2Eylg6zRM1oyky216e6YzI4d5kA8w9TNWyI2UfX/7s4ygszFO28I2uaVy93aOilk00DVOZIkCLhJqaSgywqRkagy8rS0HVHMmREE/OLi2ZeNdY02iL0o7XfvcWHnnqcczNzuLiR5cU0E6wgAg6S93W+gYZfDLxgnN7jmMz3R5lZE7MB9XkSBBA89/FBeXG0kCVCv1HHjqNTKdVCFd5aQVqamrx85/+CquhJbS1JZXuREpv3O5Cz8iUbBc4DpR3586uhDxsFu12B9JTEzh5tAWj41Po7B+U4Kuqqvp/WerwzuHrbEWiogoRTfvEY4+J9kIfz9r6Gjz/wlM4efKwKCQ93f0w/PNffjthNKbBaLZicGIer3/4kQJ6LaY0+WjV11ShqemQDj9eGCZwllkAb6Ydu3vbiG5sKjKF4zIZlqWbhb5wHkzo+tET7Xjk1FFdih1dvbjV04vBqSkRGgM5uUKtuGFIEKYaz+2wgaTireg2NtYiSDGnoKQuG22ni5Cb78P1Cw+wu56K2vomHDt+Gn/z//wjXn/7vMhEh6pKUFES0GLw+bMxODyBwdFxoVeVNdVa2HzI9IPRiIsREympep809CsrL9P/L/C6kRLjYt/GysYW1kkQhVGeWWazEa0VZajIyhKZnPmPfcOD4kRF4wzUXEckxt9tQFYggILCQnR1denSoekbuVB+Euu4IGmeZ05FcWEuSkuLNGNnECzjJMZGx/Hxx5c1r9+IRtF+rB0GownvfXgBldVVQlDu3rsvsr/h4EBcEKqy2EF4XW50dnSgsa4O2R4XigoCmmvfvntPByz/rjXDppFFrt+N0oIA7JlOzc9ZQOTm5OByZ78+Mx26ZynPpUgh24uV0Ar8OTlypDaQT5aAsrjIw7IwcT60jKqKCgXVUr1GH67BoRGNyjIsJPCbkoaLPi+GR5JjpejWpvhAlSWlKtJ4oLPL4yiZ4wlCw9nZWVheW5NJ6DaMCK2t6QLk4RXficmfih02NwzRivysLOT5fEKzSATmAUTGFNfu2OAIRmemsG80qPhkwUdI/sCwr24pKyuA8YkJrC6Fkqqc3V3EdndRXlUhRI6iEHJQSPSknJ1FLos8FkyUB0fCYUWfHDt+TBfZtes3UV5VpkupMBBAIDcH/uwsfU5aUTBJYWVlVZ+FgbUOlwsL5Bs4bLDT7DQeEwGTcTGB/EKpsegMT7J1GlUhSGBoZBwPenql1mOXRs4C1zlJ/0cONytuhSoyFp66UNghRyI4d+wwjp9olTVLV2+/FDjk8yT2YmgqL0HD4UP67j++RCKzQSPA37zxIQaGJ/VdECXlP6NFBxFY2g1UlRXrWbzz3gVEd5PFAZXFgWw/qspLcfHyZWzRGua5x3DnVifu3rmrImB7c0cKJSJiROryC3x49JGHEJwNqsjp6eiGLd+PrHw/Chx+5OWU4uNL18U1YcHbdKheEuvJaXoU3UVFLVWq1ViYC+Lt332gooVBvI5MC1xuO3w5Pjy424Pw0iY2dtfQ9EQuZu9vYCtohtVq17iIzR6756VgEHm5AUzNzWBsclIcIJlV2q3I8Wcj1Uj+RiqqKgslTx8eG0fvwKBUnVQk0imbeW18/rQxMKanweFyiAu1uRLBxOD079f+rtR6RKNpaMzvNMGJAAziZDU1HtLlze6dogeu6YcfPivOTEf3gIj6hcVuHD1Zg4H7Y5gdC8KekQ53hkXfzcpWHPcGpqR0ZNIHzxwiOiwWOMavLgmo4e0ZGFHjQfLxfsIok096q1ktGcjJ8ikpgwULEVCiu43N9SouQsFF9Hb3YHFhGZluL4bHJ2XaSm4WI244iuaeXg2vw+/xiidGdOPk8TacPH4MOdm5SM9w4dev/A7vvPMmUtNT4fa4kZaWgnx/Ei2trC/G7kEcM7PzOHmuGjkBvzzgdrYPZP47MjyNG1cGsRlNTisYRcMGlD5in335ZQmwbty5jV/++pfYikRQUlaq75kcUZrWEg2mMpF0AY4oOeakMp1yfopQiDJxL7NpI7+OXKam+hK0tdTi17+9gMj2rkaf5OVlet1aQ9MT4zKn1h7PsKooYVPJv6sQ69CyFHe0TvCx6GMe484OHjl3TobgswtBGFJTZclBzhUR0rLcXLngc502NDWrWKIPGRXqz3/qeXizcrGbMKoxprlsD9NZxsc0AVEYc+JASSb87AdMNoBRoEBZwIvPfepRNNZXYHJuET979TyGZ0JK8KC3H5sGCjNeeuFZNZM9Pf1SqpN3d/HjawJcOBKempoULejRs6eEzE/OzKoRvnv3gURyxQEfHjvdjgcD04pUO3fqJAZHRxRVRS4az5ftyCZmOQI2p+szs5ghr62hvlGvHYms6c42GQ0oKWBKhgtNzS1oampR6Pf16zfgdFqxGdkQwjazsAyH2wWzzarin+pbnvEUOrDA5X3mdrNxyhPXlsW235eMR+JollFsi3QoiMWURsIz/9zpYzh6tA2jo8MoKi7QSJgio57uIVz48Bo6Orph+NKTjyXSbC6sxbYVisiZLBU5DpsF7S2tyMnyi2fEkR/9b5aXV7EZWkJjWSFy8/IwPTeLOVZ30S0hXBwLLqxG9KUza+h4SxM211bwwYWL6BwaBu31ikuK1Mkxu5CjED5wml4STqacmE6rwwNjcLhsOPJwGXKKrNhPxBCNxLAW3EQguxqfePQ5/PSHr+G1197C2dPtKC3KRW1VmfgXt+93472L14WcFJaWwGqzixzHTUOiOyFgxgPwsCB6shbekCN6WWmZkJm+ni4Ywms4daRZHjDTC0u4fPueCOK8wHc2N2C3W2Vu96CrK5nezlysAwN2Dw6wuh6R/LWprU0E9+6eTsGshJgL8nPR2lKvERYRmqKCYnEzuNlGRifkGHz/fqcIoYSoiU8H8gM4feY0Pr52E2aLTXE1LEwYJcSREF2xXU6XTGIJf85MTaMgLxe15WVIS01JjjTX13RZE2mhJxWRobBywnZUMFKqT+idn8NgSkX/9AL2EikaF+3HYzh35iRGxsbQNziC7LxkNhfVnAzXpW1CU2MtwmvLOgiJVJKbwsszEt5S50vki+Tw/IJC2YFMT01J/cP5NtGoXL9Xrtry7jGbVQiwSGWxQEichO85ohbM2zqAZMNsBEjWLMjPR0V5GTq6ekQU5RrItKYjweianBzlEtJs0JvpUOYWi4rRyQnYqejxuTXzZ+FTXJyvMVdP15DGfCuhVT1PY1qaJP0VpaWyGxmfnECE3ITFZSGHHJNyzMhDc2sropSA48eOy0Kjs6MLNXXVIrVyF7tdDqFk/L7JX6Maq69/UM+ZNgS8jDRq39lBvjyU0mC1peugJwqQnmHDwkII46MMyLXon93r7ERofUP2FwaTEdu7e8rVJD+DxRj9wXr7BjT+tDucyHRxr9mxsrwCl9WEr3zxRUnu33v/A0xOzaqAzHdZYTEaceKpJzA6NoWf/OjXaDvcAr/fi6GxCXFION4lulJeViaxgsvl0vrmiPBnv3wNbm8mSkrLMT4+LRHDS889o39/8eIFOH1eDE5MIxLhuiNymYpImPEzMZSWFqIgkAVgD6H5BRSXFWnM96/f/7nIunWN5Th99Bjycgrw05+8IruM8ooyXWBj48NIMyejpPidNhxqRl/nEDa2Ysq9S0uj706KEOSd/R1MjMzBaEpF01PVSE2N4uZPe7C1AY3EednRwJbcEiJCHJESSSKiwXOEhUVFebGanb6+MRnyBnL9oi0UFgfQ09+DueVFeB1ubC6v6pxz+71q+CKxLeSVBHDm9HHcv3oPKwsk2M+LC8KLj3tqdHRUl3mC4yuGBHNEVVyk5sduy9Aly/XGfXZZppGLKAgUI1DkxOFT5bj+QQcic5vwu9ORlpIiblhkz4i59W3lOhJpY4PB5phowe72LtJSyDHcw3JoVd8fkQyvxy3PIq57cnKJPnPP0XF+LbymPEM2GEeOHdOafPv1t2QMTZRtjmkQZrOsfqory3Gs/Si2ImFMjE1gZn5RyLXDZUf70TbFofHsf/CgF+99wObZII4vkVw2RCyWuH/bTxajoMINr9+BlNR0rIWiiEd3lSQwNxPE9auDSq4gT4cFGkfFXpcH8xqdOfHn3/mOFG6/ff0N2aRsbUfVCFoddiFWNM0k+rFJg2vyqRg+nZoqKwXZChgZEQNxHum+Tv+0E0fr8dCpZvzmzctYiyTzLHnvMOieiSD0UyPHk8UQkRNONGgXRC9BooN8/cXlBUXJ0PCSpq/07yLi9cGHFzS63YhuKnmD4cvNlSV4/OxJTVKCoTAGRugnOSkVbElpseKysnLy0H7iBBoaGnSu0ftveHAIwdkZzM3NaH0RHaJlgrh7zmSqAcVU9ND8ymefRMuhGnT2TeDN8zcxObcAZsaR/hCPboLShnPnTsuQm3QiZtfSP3NichbXbtwUcZ0jTAq7RkdHkJOTLU++pZVVZHls+KMXn0Qsso0fvvo+CkqK0NzUhDfefVfCoSQ6Z0gqf+0O7O7vqfDh+/Nn+2WNQvI7ub/LVEYzhWF/F06rBRUVFXjiqad1fjO2iCM+2jhwXEvaDM0YmE3L1BveSZxoMbmBhTBpFVxnHM/zPiQFhWcvkWsi/aHFoHyxDvbicGc60dzajK/90edVFFrMJu2bzs5ePOjokf8XjYOLSwphONF+KkFODW0HArlZSe+jDKse9A6JycEFVZTJ0NuIDo4nDjfj6UcfwfjcHEYnp7G4tAi/26UObw+pyC0qQmVVhS7/udlp5TTNBINIZRfntAsKJRzr9blUBNBAsbGhTvA1L4Du7n7YPGY0n8tGhjOByGpMXfjy/CpmxxbwuRe/CUuqH3/3N9/DFz/3HE4da0Hs9x0m3+f0/DzuD09jJRxV57aqbEOoiuc45dmnnxQsOzI2kSS0pqQIySgtLkNPT6/CIBmrkO204rGTR4ROsCigg/fk9ByKakqQ1VCMzb24EIm98DbGu0YVRE3Fy3ZsF/tGo2Il5pcWUVtficJ8P4oKC1FRXpqUy0e3MTE2JlO6B/c7MDU5LVkx88D4fvhQOQKx2R1CDDiSGZuZFbFdqkh6ijBfigZwKZAFB5ENwv88DG1pJqwuBLFO5MnIEUhSHeNypONwQyWCoQ2sRaI6APkfom2KbkhNw+TcPGaXVzA4NCrF1Odeeh4vPPcM/ubv/gE3H3RpcdGtfXRoWHNySsnNphT09fUIUVsLr4tfQKLv8ChDk5MZavwMJGfzMCgO5KCyrBQ3797BXDAoUik5OUS62D3sJYDN2I4OMY7ImpoaBBMzhoIpBfxh8UauU31tlfgU/HsshrlxjCTxGwziwkU3NxQJ9Acl6eTUlFRFGTxYbVYESuilZhIEzYt+dnYBW7EdjVHtmZlw+XMUInyM0UDpqbh05YoUf5R4s0Mlv40FY5bXCyeDsP1ZsmBgZAXNGN0elzh4bEQYLLu+Gtbr8Tvha5DozuQEFloHu/tYoQrIbJLbMz3ViOZEt7cQjcYlZSaRl2uJOaDsri9duaouPCeQL7TFm+tXduO9W/ckUuBFzHgIPg9eeqVlpSpS2UU7zEZ84bPPy9m7t68fC/NB2C1WcdTIBTlx5hQ++PAShgYnYU43orysWGgov3uiG2wQKNv2ejwKBO8bGMbb77yPSGwX5aXFKC/Lx8j4PNJTU/Hv//xPcf3aDQyPjGAtuo01+kpxREtT0V1aXmxqZPD8J5/SWGNwoBd5eV589etfxo/+7WfoG5ySF1lDXRWqKiswNTmD27duKfIiEomqgDGlAYF8H5wOC7weH3y+Aty81Y3l9RW4aGS5EUGayarPyyKe/K68piw8+b8/gVf/7hV8/Mot8dw4qmbBrngYr1diIKKONKVlA0Q0ksas7LzpXzU9O6fCjJl/tA547NwZ1NSXYzMaQe/9PiTiexJQcPyzZzzA6UdOo6nlEN5/8z1YU82yw7l+64EIxVToFhYU6iym8IGjUQp0KPQxWdJlkUKEmjwqktnpcTY6PinEkvugojYLT3/mIXReGUB4LIQcn50hdlrTY8E1hMIxNcIc9VrMFhWoLJ54uShbcGtb/kvkUJI4X1tRrPdNg2ciACwa2PFT6UqvNBaW5OVyavDc8y+gq7MLb775Nqam51WQ8PkcbWvFmZPHtF+vXL4ilHR9PaIIoYoaGs4mnfzHJ6fR2z+swooNPt3AiaQSt2Vk0WYkjDNPlOLw0Wo1GQuz64ht0tTUqGzUyxf7MDm5JONcCXRIXTigJ1IMwcWQkODWllZ8/WtfEWH++//jB+jq7VYTwnOZPCoPfbeYYxmOiMNFxXkstgmn3ZpUbDOjljzlfejyJ7pxpKkSjz3Uil+9fhXLYSoi05V1STT9DwUN7RtooMALnOcjR5ZsHGh1FN+KYWuL4exVsFnM8rUqLS3VaKuzo0cIG5XmPMvvPejE1z/znND5O91D+PVbH6j4obXH/Py8RB8sEFkcuknhKSiUiIHNSNOhFuWm7sa3xc/t7O7QlIfWS8ncyz2hS0SOqB5++ZmHlSm5Fo6hZ3hcbvzEDAYHB5BqSMBwkBDlJjsnV6rTI23Nqhd+9rNXNFrn2c9GhGuUHoAc48e3NnCq9RAWZ6YxMjaDnuEZZHo92ENClCVSN8iFJTWBBRI5swRJKAJgI8pz2uNxyuIhODevfGTyzkjDYENBKyY6CtRU1+DGzZu4c/uOiiwWUOQosrkgOszxM/llTPggj5Dj3MHBISG1GnOnmbWOyLPmFGoltIT52Xnsx2J4or0NB3u7qG5rQu2hBjWTzHNmAg0bWH7uQJ4fLU1VqCjLh6Gxqj5BmSt5JTz4OYclDEfIm/BaJLYt8zl24fPTUwhk+/D5554RP2jXYMSlq1dFKOaDo0qi/dRppbMH5xd00YxNTiAciSST0Z1OFTSqKQ8O4OXDLy1RGGznvS5E4xGUtmQiNWMf3nLOs+NYXdiEaT8Di/PrmBiehCPdhbqKo/jgvWuor63D6fbj2FhbFULEqp/QLkn3v3z7Y1X//Gfk2BABYpbdn3zjq7jf0Y3fvPaGDhEWLTyc2tpaVIj09veqS6f3S11lBUqIYIyMyWcqPzsLpTUVsBZ4sY6YOj6OncY7hzDUMZwcdaaaBZPLAX53B+ceO4tHnnhI49jhoVGN5ybGZ5Ukv7MfF/kaewYFa3K2z/fCCpq/u6ikJGkKt5OcAxNVJLRL1JHu1DQJ5OLb2Y2Ly+TXODNFXA6SXbEdk2MxLwaRo80mtLfUwpjYx8zSOkKh9SQRfo9GoRaUVVTK72l3/0Cv9c4772N6egqf+/QL4gr85Oe/hCHNjKISKhXHtNCz/W7N/vv7+6UyJN+AowFeug8edAqOJSeJB/Op48fQ1duLvdg22luaYE03w0zjQqKN6+s6VKcFy+4oz49FM9cjSciEolfWVrSmiAxmupyIx+Ia69TV1mB4ZBgHJKfiQJ5ETqrwmAhvTkO6KU1rOjgzg8nJCV2SHIVsbW+juq4KvlyvCKA8HDfCETnIL4ZWhYKwqGAsjhyYj7eDRVpHf6+4J7wIub44UohFwnCkp8GAFAwPjwgtIJeBCimr3YmRyWlxK5IF4b4sI3iZMJOMBGR2U2lGo1BeWkuQy0Q0js9uK0p7CQpGVjSKpOcdO77a6hpkOjOksCW/jr5LA0RBMqwKrQ0thlBXU62xEMe3SQ8jkkk9WAst6XXcmcw8y8Xps6c0or178zbGxqfV2RNFfPb5Z3D+wscKW6Uz+bGjR8WxYYfX39uvz8DxCXkezKmj8S75D8wda60tRnlpDn73zk184hNPSL35m9ffEHE3uMy4pkxU19aI+zY/O60OlB3quVPtMliN70Tx7777dcxMTOPO7W6MjM/osn343FlYbRb0dPcpaaCUSGRqCoJLc5gNzkj5NDY0isPNLUgYrLjT2YO5+RlUVperqKWVAhsixpdYUkx46T9+ElUnqvHXX/tbDFyfQHa2L6lIszuwFdlA86EGrT+KCShaGB0dQ6bfIW5bRio9nXb0XJkCoNsqAe2JspJCpQBwrc3NcVoQg8uTCbc/E4uL85gan0BvRy8+88IL4mYtrzGZIUUEZTY8NKlkIc+RxfLqCrr7+4VWci36vJnYjTF67EDTAY7H+D5MlhQ88fxxZAU8mOifQddHnbBb7cgpzEdX7yDmQ2E1n1k52UlLFWbRiW/IhsRe4/8AACAASURBVM2gtc5GKEmKN0o5abMyigZSD6cYISSWFAP+kLhOVHygrx8OlxMvf+YzODgw4J2330N/Xz+ysrNERifnlNMBRgex0GYBwgKD4zAWKrQY4BpeWl2ToSWbN57PVFjTSZxqT3ox1rXm4PCxUhXIW5EYttaTlifkPU2OhTHUv6REDCrW2djR+JoZq7Q3IApCmgjH2p9+8SU89sijuHjhAq5cvaxik4ggzx+ffMh8wMGevMMY+MxYpwoqjjmx2NhAaJWGrMmxFc/ionwPnjh3BL/63SUE18LwK9PUkcw9ZUblfBClpcXy3qOVEIu6gqJCocCra2saTTuVGuFANMLQchNaWlsQ2YhhYnxaaCRVoCmKTDrAF196DqMTC/iXn/wSkZ0d5Obn6Fwk5UTrkAuYRd3envYoCy0+N4/bh0BeQH52St2wZ2A5tITB/gGsrawKeerq6MQ+V7LRAK/Tof1Fn6gkj80kheHIyIgUxnbaTaRb0TswpBzLhoZa3aVDAwP67LRyKispUPE1Gwzi8UdOob25CdcvXVGRWlxagIHhWaxGoljf3NS5Qe4UvSNJ5SEtgMbh/F0sHBsb61FcXCSkkip6Q2JPnELGsjGaiUgvhVZEC59++lnk5ObhnXfexvVr1+HxuFVQ7+zvJot3Nh/xXamtSyvLJeIi+sjLlncwi2o50adbUVlZDIfdgsnRSdSWlMBLgQR5c4aETG77Zxcws7QMn8+NM+2tqCgtUHQgf1hjGL758ssJWgYQ8qM7NzsHzmDNNhssrkwRwcj0341uwWI0oDgQwPLiPBqam/Hr197Ates31B2z+z579iE94K7OTqFFDHWkJwdnvxw5UGHGcSM39NrKCtJJJqaKLjMDS+sT8BTuw1uSihSzASZLKqbG5rAdSWBxMqwgYxZmqUYzBrqn4LRkIctXgsmJECwpKTh38jCcTps20bvnL+HN8zcA8q+26QqbhdqqChw7dlRKoR//7JWkRcFeMin8cFsb3B4HpifHUV0akF+Uw+HF3NyqDnypqTwuRSucfeoheJvKsL2XhBZnBsZw/jfvY3NjG263Xzyt7egWCnKS0llGgGxsRjAbXMDM4gIyfR74CvyobK3QhbQ8vYBLvz6P3RgXlwklpaUKESbpnAchO2vaN1BVyAOQyBMRR6/XrUuDXTZRF1bfBpNJG5eHIgm7kdAKVjmzT0nRa9WUlSA/243FtYhEAlT38WDnoUe1CHlXVNhQscGNycXIMRDRMnoasTOjoIDjE/LDCHkT7VtbXVGeJXlB5CyxaKF5LS94BjrTNoR2Ha3NTZqrE2UbHRuV0oruzizQqNTs7OtFT/8Q8goKkyHQa0wXsEmNyjHvMqOQ9vf0+/m72YW3tx8VGshcOfpHpRAZs1iwtrquEFh+VzvkMqUYsLjAwi2iMRZXpcOVCX82lSQWFRIKjGU3s09nd5vQw/XNCHZ3GALsl5KQ0ULBtXWkpKYhw+lUp+b2eLC3vYWdjXXcuXlH30tRQb5g9uq6egQ58kxAlxMLz43IenK0YEnXfuHYkUHJLDydGRbkE22JJlPt2cGzwzalW9DZ2S1jQf45fn6OIMpLi1BRUaYmoaOzA7mBgA6IhZUVXXg0JFxYDonwTEuBNBaTfA9rq8j2uWESx2sfjx5tRWIzgt6uATVQ7O5MNiuOnT2FQRJCOb6xkNe3IR4VBSIcU/cPDsnmgmqc+dlZqcsYI5XY38aJIzUILixgIbSLs2fP4f33P0Qv888MRjUoHEexSGXByggRdq1svPifd959H9/8ky+ipqYCly9eh9niEMJKRSfVUoToL167Id4UHZh95FxlOYSqX712Xw7oj557RPljNzrui7tHfzeKcpyZNlQ3+YCUOELr6zj63EkcIA3/7Vv/hN3QPsoqy0Vwn52eUdfaUFeLoaERXQTkLXHsnlvshSElgZ3wDrCbEEJDVIr7iMUx6Re8qP1ur/YkC4nYThxtRw7LImYfccniQzMLcFlsuHrjFlwuD8wpKbJ0Wd7cxO5uMoOP4hSOmlfoe5Vi1KVXUV2OlWAQ4bUVpKYk4Pd4NDauOlSKDHuqiuaVlQ1cevcODDsU/CREsE76ubF7z1TRToUxkVkWEDz3WVyxCCCyRZRDe9pkgt/nRlEBA9WzMD4xg7nZBRWVNTVVUtrycotsRRSL89Qzz0ikMzo8LEEVkR81IzSPjoRFDyDKQU4vG0nmUMZJyI9tI7wV/b2LfYp4ThxrsslfXw/hocercerheqytRLCyRB6hEdtb21KVB2dXsTjLOJ1t7VGed9xrPD+JzLHIIIrNRAcWXIUFRfjsiy8qZuy1374qjyYWFrRtoNKN742q4bmZGRXK5P6Qr0xElEHwi6F18TQ5TqZa0+W06nIdHJmQoIyxTG6vT8Xe+tqqbJEoFBofn9Cdw2aF1Ah+J0TsKSZLNxlQnJ+DtsPNatIyrOQzdSEc3hRSxfMYezt48bmn0HaoCd/7wS/w8e3bao4bmw/priNHbXFhUcWbUNn0dBWdBFEoSOK5wedJrjAnJRzX0T29troKleVlmJqexI3rN3Dt2g0MjYyogOXIm3dvY3U1cgN5CIaWVexvhtdlTs6mgv5rLDiIujIphfeA0ZiAxZSifMr+3m7xIsuLS3Hpo8tSbJOPzPOd6LvD5cX47LysNbhO7S6X6g7mzs7NzWt98ZxmAa780O2oxpI8L6mupseiw2pRYUN7ICKBx44dw5NPPa3C8fyFj8Td5nfEIiqd1BK6u8sXLUXiMjZfzOcllYV7Qd4tFETsMY6wFMePNGsisB2JYX5sFGmcQhiMWN3YxDjFDH4fTrY3I8vn0kidkxdOndj8G/7iT/4ooRTzlBR1ePRSmg+FsBLeQFV9Aw63Hk7KKMPrCM0H0dfXi7MPncLQyAR++otXUVgUwMkT7SIxErru6uoUfya6vcO2ThcMgV+OTKprqnVhiuu1tKw4jqOHa3D4dB4OMtawFWclDtgyrVhapCoijLWVLbjMdlSXFjFMXIfP5voezKk+fHxxAPHtA5QE8tBYXYqighyZ6125eRcfXLyutHg66pJXU1lZoYLitdffkjEjCeFUMNAfxOPNxMFuDDkeJwK52ZgNLqGnbxjbu5zDu6QAmhofh9PnxEOfexxZJXkKdt1eDKPn6m2szgYFSQ/P8FJbh8eTCWeGVYueXdI6Q68tqfCU5aDpVAtKqktgsVm1IezWDLz7g99hay0Gr9srKH99gxYJMUH0FAiQ7O52OMTdIeRMkvjBPomeKUgYUnSZDI2PqSqn4R8hUqImu/E9bEfCmvsrwNZmFfGdF+3mzh5iNFQ0cUNn6BCXv9LOvtRlvOzOnjklftNOLJ48gDIzYbXaNK4kIZGX14XzH2n2z86bqBo3NmmV5ARwPEYINScrGw8edKCiuBhHjx7WRfTeB+9ja2MTjz58TtE2E1NTeP399xHd2UVTc6tsLoi28eDkiIaoazRCdMyj58iRWVFBgWwb7ty5K98qWoLQGoEcC/IrqLCjn1u2y4m9eBQrK0uC6nkIOGwOwcgstjm+YwQKiyuagXLUwUKWqjEqr+gXw66QyFkiYcTg+BQyrA5xvPj7vG6PeGXzs5OYHZ+C2+nQ2J0FBcfN7C1ZVASDQXn/5BGBiMf0rPhcNKahbNwAVJYVYkLcliUV8jrkfT6NcDmG9Hk84tPwdQmB88Bjwba5uSGVTmNttbgt+wYjOh706nLhmIwXaJ7XLzQvvEUZPwtiq7q7tHgMh3NpUGnFBvfX3i4W52Z1uRRVVWF8ehr7FqvWNp//Bk1ymflmt4iHQ0UTeV+M/OAYgYdZbhal1xvoHxjD2XOPC+KnZQyjuniAZXl8MvYlz4X8To6PicKee+gsSsvKZSlz5EizTG1JxuZekZVCjATYDYxNzehilpghlZFRqVian4Pf5xQn8HjbEZQUFKK7bwBXOjo1BvW4nFqfx85UIzN3H933R+At8aL1kRMw7Jnwb//XKzDuWVBTXyME4ub1GyKrs6jkmDHxe1I3xxAbkbAc562mVDhtDmxvRbEd29EBTaRZyRkWxlhtK76Ho5yRkWEd4jRoPXS4TikSu+FNfPDOeyoAIithFTwco+ynpmJqPoj1DTZYDHyOIycvV4R5NgmZnkzENjdFmOeaIl+EYcrHH2rF7dv3ZIHBEfGlS7d1ptvSLcjx5cBmtQtBojKM40MW+my2dOHTF8qcJmSEDQ2VbGzSuF8DlL3XVYr4vMBA7Bh5WnnweV0YGhxBwmBAhlS1+6hvqMejjz6CxM4+PvzgvNS0RAbMJLTn5WJ6alqFABsINhMUm5CEHtna1v6n3xz5r2wkiRinpB3gyIkiHDlejq2tXUyNBVUAeN1OrK+woIwgFIwjtk4Oo0XFNsd+vPT5e0iN4A+Np/n7/sB3rCorw7NPP4Pw6orAAWX92jN0jrBYY1PI6QC/J6LGGTwLZfQalj8eEfjkd0ULBiA3Jxn1M7+4ijRbBgpLSrG4sKDmiFMc+u3xe6V6kXublzZHz+RI0V2eI6aasmLxXEkBcWV6MTY6jfHxSXR2dorz1FBXiW9+5UsY7B/BD3/5G8RTUxRxRloP9xI5YGP0ddT1jiRtI4W+aDxfkia65CUHFxblIsCCjuuVxqfH2tsVO5RI7OPtt97Ra9LclU0zqR20QKIwgeNCyhssRHvMZsSiW0lfxz2uXS82Y4wdY2h3msa2tEt6+GQ9/uTrn8eFC9dx716fCm9yQUlI51g6uLSC7sFxcaVYOBZVlKluYLPL75R+l6GVUDKLU/FIThQUFKkIYlNBQ1SHKQX2DLOeCfl4Lp8Xx48fR3FJCUZHxvDee+/ps7PQju/G5ZTPYosNt8OdKfEChRs0/OX7571JdXZRbhZOH2nSv792u0ONbJTGqdtx5LlsQi+tmS64fW4h7dxDRPbpmWY0mjA/twDDM2fPJGiQR9dojkxIDGfFnkdloc8nS4bY9pY6/djWJpobGiR1/MEPf64wWzr7hpYXBVmyM6HqjKGhTMPmSIBjKG5CRsdUVlVjcGhQRRYzvo4crsLTzzUiM5DAxua6zM3c2U51ccM9k0jscwSXitriSo3P2KEQTl5dNmE1ZMSDB0O4d69LJPr6+hqcbDskewhe9Pe7BvSA2GVxc9TW1KoAYWfJ2TdN4qi+KMzLQn6OF7l+jxb9K799G3fu96KqqgIth1vUjTKEk1L73NZiFDaW6cDYiWwjPrGIqd5+HGxvwrC3L1dws9mKzvEgEqnpGB+fQm/fMHJqCnH0+ZMobyj/vXeWCfMz8zLtpNfGh7/4LbzeVPi92Zjq3FZGIjk/lBAzH4pFG/+bn5+5ZeQ5FBbk4NChBty+16nZcKAgD3kFAUS2yS/ZU/fjtNMqYRvrRDf2EzCkmsSlInmbvidUYXHDk/tD/hOjTVhsRzajWiwkk9Lbh95pD509pdFER3evxsC8UJltxnk+c6tYkNIVOSMz6X5uT7eo6yCnhuM2qk7YHzz95CdUxPUP9Mt0lBD2sePtij3iWHFwalqmeoRbkyn1VpEoya+j+qeupkaoBP83TTrHhkZ0qZDgSH4FEVgiTIxCYCxGdVE+cr1ubNDQLxzGgTGhqAt6GvHC4qXDUcVmLKqOiURkeXylJc3pyMdgYCoPsNbWVoWL9gzS6TsdZqtVsTquTLcEBOzUeTgQoVqam9G4mmgolZWc9RNV82bawAGjwofTzNjY2tRB+AfCPw/Iqdk5ZNAckyojg0FIz97eDjJpmpdigj83WwUY1b60V+FzsaWnIzuQAZcjE4novqJ+YvFdeaoxv3NjdQ0eh/N/XWYshqqL83VQbC8tYS8eh8HiQCxxgLG5GTgsaShmoHR0G/EUYMecgUSKSaHNDLcmqlZdXarmipfmqVPH4cjISBrkEumdmZbnTm1tA555+incunMHFy9fw9oWvZNShVLmZWVpP3cx4oXqur19NDXV45lnPolbt+6hu6dPWZYs6OmzZzCkqCC1E7ne34fL7dGYjZ06zyeiO2WF+WRi4OTRI/IYevP8RfRPTQuhMhnTYDIbUVybhbVIWNEgtcfKcPb5cwgvhPGz//wq1leTRQ0v+by8bCl2aQ2ztb0nVJrcHe4t5TqmGWD9QxwI8wGnZrC6uo5YPKZin0Ro8vU4BuLIlaTc8xc+1J4rLilA86FaTI6NwuF2ypqFo5tNmiNaM7C0soKc/FzcvNONnv4RFBUV4tzDD+HmzTtY39xScc1xPy8sFoXLCwt44bkn5Cn3P3/4czQcqkWGLV2F9eG2Gvmb9T0YxfTknLhRSyvr8mbiZ2EBwoZFZpq/H32SX8Q9zsKUoxSaVQ4NDUi5RY4O7XjKy0vlZ/UHx3hyzojSsSD+1rf+GLa0dHx04SN5cbHA9Pnd4hwODg5KOMKGgWcJCe/R7V2EN+PYiG4J4SHPlWq5Y2fL8PDjTXC6rJibXsLKYhwroYhQWAOLlyXmuR7AZnUix5sn6sYDqryMBng8fmxsRSTF5/4l2Z5FPv0e2SxGwhuoq6zGuTNnxAm8dfsWlldD+rMcxFgzbeJ8riyHdBZxL7IZYFQL+UM8L7hfec+wsaVwbHR0EglTGoqrqsTnYZHHKCzG5whySGHbzpMnmTHJ84aIrk3cI69U97TrYQPR1zeM8bFJ0Sd4/9TUlOMTjz+KeDSOzp4BTOueLtKd62CSB6CCRBxVI9nIB3qmLLL4OmksYFNYcCV5U3wGRLbZ6HEiwuxheoktBOdUZPLOoCH3Ng2WY9tqgPg7FhfmRKlJp/H06oq4jCTImkidMJmQlpGhv8MfqgYL/Bn4q7/8U4yMTuLK5Tswp9vkyaYMWEMKlkMrmA6GMBlclGLcbLMgw+VS48vgchayPD9ZaPJ9cX2wkZcnmBTf28gwGZHlyNC9xUKK9IGl1RW4PB584QufF+L//vsfYGJiAomEQUU4z14ixIy+o0iF/obBxQWhtiwmi3KylLpysBNFS10Vfv3ORfQMT4jcT1uH2YlpNBZmo6q0QAHcrmyfKDMkw3OUzwaZVAOeh4ZH2o8l+FC3o5uCu9kJ8wvlYRMOh9DYUCvjUmb25WXl4EhTM8bGx+Dy+FFSVibOzL1799Q5KLh5fUPQnzndJM4Wq0Z6k7Bw66HhYWhFRVdZYTZOnCtFXmW6uuqNlQ3s78fBEMOV5TV4rU5UFpfCyLFZNIadOPOoXOgbWsLMTFwJ4UTVCBsT+qRhI8dEhX4XDIr/SVXBQV8SHpStza3KU6TtPzvU5YVF1FWV6FDmWIukO2Z0vfP+JaSYLMjKyUIWnfKJRiEFrlwH6h5rRHZ+lnK0VieX0XfpFlaDc/Bl2eF12FGVm4uJqSVMLGwgkZKOS3fv4ORL53DqmTNIs6bJ04WwLR8SieSR8CoMuzHsbiwiv9SJxK4FH/5iGBvLEb0n8ni4sIle8VAlX4CHBD2eOCal6nA6uChUpKAogJy8gKJx6GrMoowH/8pqSEUFNxplwAwVZvcjZ2WNE7bVPXFjkjBPaJxKOqJcRKiim5t44elPKCOKo4ah0THMzM1jnReV0SiuDrtiK5U6CwtaXJVFRTLOG5+dQ9/gEHZxIBUcC+hcvw8njrbpcO7o7BTps6GxHi+9/JIEEr9+4y10DwyJv8FLil0zrTjIvWO36cqkM3VYz5YIDy9sEsnJYSDZuKC4BB6XG+ff/0C+NMWBPOzEiQpsqEuVvJpeNGazQn5ZSHAky1m7I9OhZz07P6/vj4hOcWmRDErXQmt44oknhO50DwwrE5PjMiLBouoaUpBuyVDHzA4vuhFWA5JiSGjk6Mwwo6K4EBtr67hz+56KRaKt3B89fQPiH/D12d2H1tbh9rrln8aul8gaD3oSeq12i2KgaIlh2DcIaaGBZENTOUoqcjHxYAJ7sT0pFWlwyyKMiMU+EUzyKnf3EVpfU87ducZauYz3jU3I6yhQGIDdnYnV1ZAI7ohEkJ/lQ2qGBTGDCcsbMeUmsnisrq3CmTMnMTc9JaEAx0hEW+ip96CL2aFLONp+BJ/+zGe0pu7df4B3PziPPaSIV8fvlrme/VRDmlLlb0UH+0+98BQWl1bw2qvvIt3hhNXhQF9/n5431SFcl0TjsrKzNWJn9NJuLK7GhAhwWVE+WusqJa7p6RnEm+cvwZBGs1AjGk9UwpGVhpySHOwbDiRsqG2q1oE+2TuBO7+5j4O9NKn6aNfAC4DGkSxYZ+cXsLvHcPptGA72UVqYj6b6MricdvT3D2F5aQ0Dw2NaA7S84Hfvz84WshrdiKCtpVkEfvo20ReupLgQQ8ODSLeacORYi3yBJC8/OEBkI6pg43OPnsGdu724erNT43eOycKbmyKh0yiXzRcvSRpCkg/2zJOP42/+5u+xGAqhuYX+bbMyaXzoXDtSUw8QnF7C2OAk9nb2EY7EEWYTQDUfkY7dPb0240z+cEkzboioNBFpXqRcSyzMeGmxMeMz4Z6iCIFNLDk7VGnJjNlug91iVmE1PDKG6zfv0ktHSk2qpKmq5eiHBQ1Hlzt7CZk9UxW2s8OYt22cfqIan3zppLhZi/NhDPbSmmcXMSrXZkOIbsWFbJN7wyzGovxCrbWrN26jqJSWIw7xJfleSRcgj4/cT1nipKbIGyuxvYPPvfwSDh06pILso48uyBKGXB56jlHpSYU6uZQskcR/ShyImE4yPhsNjrL4nfFs2jeaYLRaxC2i8IcgBi0kaO8jVCklVYUWC1uZVVtpQGrTOc/Cn2htipGWNTuYnpjU98RGjAkBDfVVmJmaF8eRxXam3y8VIS102GzwfObzSE1N2tbwu+APETz9fnJozUkiPxs2Iui05aGvFlFGjXMt6eIoU1GsM4cxb5EIqmqqVcQMDQyirbUFvsxMXPzwgp4lR7wc7xJ9MqUbUFpWorOLAEdZng9PPnIG93qG8ItX39JUhPf9WmhDhTytR4LBZaVEEJgh35NUkqIKcqYo/lnX2mfxlzSJpTE6M3dZ9MbV0DjMaciyW4Tes+ClbQnrgSQiHMELzz+HI4db0dHRiYuXLut9UWlMXuVqeA3e7Bzk5Ac01m07VKc7ilxRehGev3gZx1uqUd/QgP/x09c1XiaoQO4fLX3yvU7sbawhvLGJNLsdY7MMj49L5EM+IBt2PlfD48dOJhZDy+KV1DXUITs/F0tLIc1GXU4LmptrpOjh5gxk5WrR0LGVsRBTJAb39GFidh6FhYXy6CHCQWjNYqUPV5pUOt68PP2ZsdExkcUcNjNys22oaHAgEmdQZ1SVdyxKTsCuTPPqy4thOkiOwDYicYxP7ONexxzW1hmAGhO5OzUtRSo9m82h1yZUSaRjeX4eB9vkByXVRWUlZXK/nV9YhNftkxP36eMtODAYMDc3i7zcXIxNTChNnvLirdg+Nrb34MrOht3lkLFoZVsFjjxxWLPd9dAaOj+8haEb91FcytBOdlTpuhBDizEEAkWIWg1oeuY4AuUB7G7RtG4X+3sJGb+ye9reWsdUXzciyysory5Ut9f18TIWxtbg97nkK0beAqt1D2FNK2XMayo6GDHEjDVW5lMzc2htboY5wyqEY2FlXS7SHV1d2qzsVLh42T2RU1NVVSmuFYsr8oR4kbDLI5pA6Sxl2rwwyf/hocoD6vEzx1TQkM/BuJuVtQ1ZepDMyJFOCgu59HTk+rxI0ETzD3/XYkVsbx+zS8t6vuR+ECHNcrvQUFcndSKLdBZUFWXl4gvRwPZeT698djgGNqelI+WAXLBMjV/oB8VDg0Tq6GZEzyY7J0teQ/TkIb9mfSGE2MaGClUeZtvkT+0x2DamIlsqq91dcSsYFsxujVwQjrXZLXFUyG6JhyQN5+jZVVxYiOeeeQrvf3QRTh+joTjCScZpDA+OJHMS/XlJDlhKqg4xWmrEI+s4iEXhpGFuQZ66z9m5OXHgDvYNGB4dg8vv07iNFgs8bDh2Z24Yix8qcRn9QcJtXkUOsgtdGt25vXbFPSUVfy6sLaxibngBe5txHZYci1JlRUsPqtgcVptCzNnh8zOX5+ahlqa5kRiW11axvhmW55TdkaF9wGazyOuAy2zUJdg7tYDg6oYKtmMnjqrwZndo3IshN5sxXHtaUxwzEH7nWnc6XRoLLCwui0MnG4wE4Pf6pKq7evW6RuRslFweOz714lN4cLcTP//5G0KqmDXJPcCMMl3IvCRg1POn4KayskrKphn68tkyEGM4rt2Cb37ji+jvHZLE2p2dq8BlNofPffscrK4UmMw2uP0emWeurqxrTdr2M3D9dzcxPbosAjiz7Qyp6QoZ5sWocc72DrJ8magrL4HJsI/6xnKNtwcHRjEzHUQwGBLJnyN6c7pV1i7RaESIO5shGhE31dWp0ZmampbNSNORBlTVFmNmYlwE44KCPKRnsICnTYoZExPLGJvheTynyzOvoEjFMvcuOYocjRsNCfzRl7+A2ZkZfP8HP4Qjk42YXYU7v+eF+XmY0vfQ0tqA6fEZREIbGBqd1z4mIkbVJ0eHshihcEZTjDhM5lQ1TIqZMRj1+hwn2mxJPymS6Kn0DUfIzYlJZNDSdAh1VZUyitzajODY8SOaRlz4+LrQY3L/OO4mEsKGkcUK+2I2tFyzFlsmrI40PPvpdjz13EmE1zcxPT6LePQA4yNLmJzg855HdCP6+3OKUVTJ8RtD2M2mdEXEpVozhIAwT5YDKl6E1RyrG4wYGRxV45mX7ZWQi87/X//6N5CdlYNf/fwnuN9xT2Kw1RhHSybFUZUUFejsJueGaRcMPybRnw0hCyiiq+TSBUOr6B8eFUeLhQLPVMa6schjAUB0gzSCZJQPR4RUeLLgoSFysmBTLmZamoqxnfgWsnw+lBYXYim4oEKNogELOYQzcxLM8EyJbUZFCSkry8ORtkO4c/f/L+lsWhKIojB8RCloY6ExfoCOMv+hhaugXSDj2l8Q9MMEcdGiTS1aJYJhJZKSD6gmWwAAAQtJREFUjSgSA1a7Fn5MKs/bYhazGebO3Hu457zPue+rff/AV/33Z1BF5eKeZJAqJjiG6xYkOT53e0qU2biWS65UCmQ9lIiyV5L1G2oHRvOp4xO7aTa1MSUuc7QBY6HqVPMv1Gk8nUyFbsAZ9weBvYzn4gLPK2d2e/dgb8N3sY/hZ2jh10KFHJCQtJOx04wjJhE5HWea4GOsjnESIPjjePxAMjf/nHl4xHj+Ij3D4bie1cp+l2t5zMJH875+9VLq1GO7I6senZtIQe0wYTW/KgYul06qiY1moO5TT3hCIZ+166u6NVr3NhgF5nlFxTDWCfMuFm0ttllbYre14WQmSx+wh80uUszmO8O+7wF2pTG2HKPeHQAAAABJRU5ErkJggg=="/>
          <p:cNvSpPr>
            <a:spLocks noChangeAspect="1" noChangeArrowheads="1"/>
          </p:cNvSpPr>
          <p:nvPr/>
        </p:nvSpPr>
        <p:spPr bwMode="auto">
          <a:xfrm>
            <a:off x="155575" y="-868363"/>
            <a:ext cx="2428875" cy="1819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 Placeholder 7">
            <a:extLst>
              <a:ext uri="{FF2B5EF4-FFF2-40B4-BE49-F238E27FC236}">
                <a16:creationId xmlns:a16="http://schemas.microsoft.com/office/drawing/2014/main" id="{E746CA91-877D-4C46-8D73-834B0BC4DC95}"/>
              </a:ext>
            </a:extLst>
          </p:cNvPr>
          <p:cNvSpPr>
            <a:spLocks noGrp="1"/>
          </p:cNvSpPr>
          <p:nvPr>
            <p:ph type="body" sz="quarter" idx="13"/>
          </p:nvPr>
        </p:nvSpPr>
        <p:spPr>
          <a:xfrm>
            <a:off x="4764505" y="6352032"/>
            <a:ext cx="1792706" cy="2491179"/>
          </a:xfrm>
        </p:spPr>
        <p:txBody>
          <a:bodyPr>
            <a:normAutofit/>
          </a:bodyPr>
          <a:lstStyle/>
          <a:p>
            <a:pPr marL="0" indent="0">
              <a:buNone/>
            </a:pPr>
            <a:r>
              <a:rPr lang="en-GB" sz="980" b="0" dirty="0"/>
              <a:t> "Lots of children have been coming to school with fancy earrings, jewellery and a variety of toys. Please keep these at home so your child is not disappointed if they become lost or broken. Next Thursday is the RW parent worship, we would love to see as many parents there as possible. It will take place at 9am in the KS1 hall. RG will have their parent worship on Wednesday 9th July at 9am."</a:t>
            </a:r>
          </a:p>
          <a:p>
            <a:endParaRPr lang="en-GB" sz="980" b="0" dirty="0"/>
          </a:p>
        </p:txBody>
      </p:sp>
    </p:spTree>
    <p:extLst>
      <p:ext uri="{BB962C8B-B14F-4D97-AF65-F5344CB8AC3E}">
        <p14:creationId xmlns:p14="http://schemas.microsoft.com/office/powerpoint/2010/main" val="2897803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18B52B-183A-2C42-BDF7-A188892BB81B}"/>
              </a:ext>
            </a:extLst>
          </p:cNvPr>
          <p:cNvSpPr>
            <a:spLocks noGrp="1"/>
          </p:cNvSpPr>
          <p:nvPr>
            <p:ph type="body" sz="quarter" idx="10"/>
          </p:nvPr>
        </p:nvSpPr>
        <p:spPr>
          <a:xfrm>
            <a:off x="160082" y="3551851"/>
            <a:ext cx="3665522" cy="1874838"/>
          </a:xfrm>
        </p:spPr>
        <p:txBody>
          <a:bodyPr>
            <a:noAutofit/>
          </a:bodyPr>
          <a:lstStyle/>
          <a:p>
            <a:pPr fontAlgn="base"/>
            <a:r>
              <a:rPr lang="en-GB" sz="1400" dirty="0"/>
              <a:t>Well done to all the children this week for completing their Phonics screening. We are extremely proud This week, we have been writing an information text about bugs. See what interesting facts they can tell you about the bugs they have learnt </a:t>
            </a:r>
            <a:r>
              <a:rPr lang="en-GB" sz="1400" dirty="0" err="1"/>
              <a:t>about.of</a:t>
            </a:r>
            <a:r>
              <a:rPr lang="en-GB" sz="1400" dirty="0"/>
              <a:t> all their hard work.</a:t>
            </a:r>
          </a:p>
        </p:txBody>
      </p:sp>
      <p:sp>
        <p:nvSpPr>
          <p:cNvPr id="3" name="Text Placeholder 2">
            <a:extLst>
              <a:ext uri="{FF2B5EF4-FFF2-40B4-BE49-F238E27FC236}">
                <a16:creationId xmlns:a16="http://schemas.microsoft.com/office/drawing/2014/main" id="{9D1F77BF-DDC4-5948-9C1F-700427AFF0C3}"/>
              </a:ext>
            </a:extLst>
          </p:cNvPr>
          <p:cNvSpPr>
            <a:spLocks noGrp="1"/>
          </p:cNvSpPr>
          <p:nvPr>
            <p:ph type="body" sz="quarter" idx="11"/>
          </p:nvPr>
        </p:nvSpPr>
        <p:spPr>
          <a:xfrm>
            <a:off x="4837220" y="3601480"/>
            <a:ext cx="1860698" cy="2084191"/>
          </a:xfrm>
        </p:spPr>
        <p:txBody>
          <a:bodyPr>
            <a:normAutofit/>
          </a:bodyPr>
          <a:lstStyle/>
          <a:p>
            <a:pPr marL="0" indent="0">
              <a:buNone/>
            </a:pPr>
            <a:r>
              <a:rPr lang="en-GB" sz="1400" b="0" dirty="0"/>
              <a:t>Please remember to sign their diaries once they have read with you. </a:t>
            </a:r>
          </a:p>
          <a:p>
            <a:pPr marL="0" indent="0">
              <a:buNone/>
            </a:pPr>
            <a:r>
              <a:rPr lang="en-GB" sz="1400" b="0" dirty="0"/>
              <a:t>Thank you again for all your support.</a:t>
            </a:r>
          </a:p>
        </p:txBody>
      </p:sp>
      <p:sp>
        <p:nvSpPr>
          <p:cNvPr id="4" name="Text Placeholder 3">
            <a:extLst>
              <a:ext uri="{FF2B5EF4-FFF2-40B4-BE49-F238E27FC236}">
                <a16:creationId xmlns:a16="http://schemas.microsoft.com/office/drawing/2014/main" id="{8123D7CC-18AF-724E-9EEE-0C87594EE7D7}"/>
              </a:ext>
            </a:extLst>
          </p:cNvPr>
          <p:cNvSpPr>
            <a:spLocks noGrp="1"/>
          </p:cNvSpPr>
          <p:nvPr>
            <p:ph type="body" sz="quarter" idx="12"/>
          </p:nvPr>
        </p:nvSpPr>
        <p:spPr>
          <a:xfrm>
            <a:off x="160082" y="6451172"/>
            <a:ext cx="3563938" cy="1874838"/>
          </a:xfrm>
        </p:spPr>
        <p:txBody>
          <a:bodyPr>
            <a:noAutofit/>
          </a:bodyPr>
          <a:lstStyle/>
          <a:p>
            <a:pPr fontAlgn="base"/>
            <a:r>
              <a:rPr lang="en-GB" sz="1400" dirty="0"/>
              <a:t>The children have worked hard carrying out tests this week. They have completed grammar, spelling, reading and maths tests. We are so proud of them! We hope they have a good rest in the weekend sunshine!</a:t>
            </a:r>
          </a:p>
        </p:txBody>
      </p:sp>
      <p:sp>
        <p:nvSpPr>
          <p:cNvPr id="5" name="Text Placeholder 4">
            <a:extLst>
              <a:ext uri="{FF2B5EF4-FFF2-40B4-BE49-F238E27FC236}">
                <a16:creationId xmlns:a16="http://schemas.microsoft.com/office/drawing/2014/main" id="{7371085B-83F7-5445-B793-BBD6BA556941}"/>
              </a:ext>
            </a:extLst>
          </p:cNvPr>
          <p:cNvSpPr>
            <a:spLocks noGrp="1"/>
          </p:cNvSpPr>
          <p:nvPr>
            <p:ph type="body" sz="quarter" idx="13"/>
          </p:nvPr>
        </p:nvSpPr>
        <p:spPr>
          <a:xfrm>
            <a:off x="4837220" y="6515832"/>
            <a:ext cx="1588168" cy="1874838"/>
          </a:xfrm>
        </p:spPr>
        <p:txBody>
          <a:bodyPr>
            <a:noAutofit/>
          </a:bodyPr>
          <a:lstStyle/>
          <a:p>
            <a:pPr marL="0" indent="0" fontAlgn="base">
              <a:buNone/>
            </a:pPr>
            <a:r>
              <a:rPr lang="en-GB" sz="1100" b="0" dirty="0"/>
              <a:t>2W class assembly is on Wednesday 1st July at 8:50. Parents are welcome to come to watch in KS1 hall. </a:t>
            </a:r>
          </a:p>
        </p:txBody>
      </p:sp>
    </p:spTree>
    <p:extLst>
      <p:ext uri="{BB962C8B-B14F-4D97-AF65-F5344CB8AC3E}">
        <p14:creationId xmlns:p14="http://schemas.microsoft.com/office/powerpoint/2010/main" val="1675933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B02698-B292-2846-B1CF-EBAA34A7B0A4}"/>
              </a:ext>
            </a:extLst>
          </p:cNvPr>
          <p:cNvSpPr>
            <a:spLocks noGrp="1"/>
          </p:cNvSpPr>
          <p:nvPr>
            <p:ph type="body" sz="quarter" idx="10"/>
          </p:nvPr>
        </p:nvSpPr>
        <p:spPr>
          <a:xfrm>
            <a:off x="218186" y="3509843"/>
            <a:ext cx="4062211" cy="2455570"/>
          </a:xfrm>
        </p:spPr>
        <p:txBody>
          <a:bodyPr>
            <a:noAutofit/>
          </a:bodyPr>
          <a:lstStyle/>
          <a:p>
            <a:r>
              <a:rPr lang="en-GB" sz="1600" dirty="0"/>
              <a:t>The children had a lovely day at Ribchester Roman Museum yesterday. They children explored all the Roman artefacts and even got to march up and down wearing a </a:t>
            </a:r>
            <a:r>
              <a:rPr lang="en-GB" sz="1600" dirty="0" err="1"/>
              <a:t>sheild</a:t>
            </a:r>
            <a:r>
              <a:rPr lang="en-GB" sz="1600" dirty="0"/>
              <a:t> and sword. The children asked and answered many question and were very curious about the past.</a:t>
            </a:r>
          </a:p>
        </p:txBody>
      </p:sp>
      <p:sp>
        <p:nvSpPr>
          <p:cNvPr id="3" name="Text Placeholder 2">
            <a:extLst>
              <a:ext uri="{FF2B5EF4-FFF2-40B4-BE49-F238E27FC236}">
                <a16:creationId xmlns:a16="http://schemas.microsoft.com/office/drawing/2014/main" id="{58D84EFE-3EB9-C443-BC7A-570D1F6F3BA8}"/>
              </a:ext>
            </a:extLst>
          </p:cNvPr>
          <p:cNvSpPr>
            <a:spLocks noGrp="1"/>
          </p:cNvSpPr>
          <p:nvPr>
            <p:ph type="body" sz="quarter" idx="11"/>
          </p:nvPr>
        </p:nvSpPr>
        <p:spPr>
          <a:xfrm>
            <a:off x="4968456" y="3509843"/>
            <a:ext cx="1543180" cy="2106655"/>
          </a:xfrm>
        </p:spPr>
        <p:txBody>
          <a:bodyPr>
            <a:noAutofit/>
          </a:bodyPr>
          <a:lstStyle/>
          <a:p>
            <a:pPr marL="0" indent="0">
              <a:buNone/>
            </a:pPr>
            <a:r>
              <a:rPr lang="en-GB" sz="1400" b="0" dirty="0"/>
              <a:t>Please remember to sign their diaries once they have read with you. </a:t>
            </a:r>
          </a:p>
          <a:p>
            <a:pPr marL="0" indent="0">
              <a:buNone/>
            </a:pPr>
            <a:r>
              <a:rPr lang="en-GB" sz="1400" b="0" dirty="0"/>
              <a:t>Thank you again for all your support.</a:t>
            </a:r>
          </a:p>
          <a:p>
            <a:pPr marL="0" indent="0">
              <a:buNone/>
            </a:pPr>
            <a:endParaRPr lang="en-GB" sz="1400" b="0" dirty="0"/>
          </a:p>
        </p:txBody>
      </p:sp>
      <p:sp>
        <p:nvSpPr>
          <p:cNvPr id="4" name="Text Placeholder 3">
            <a:extLst>
              <a:ext uri="{FF2B5EF4-FFF2-40B4-BE49-F238E27FC236}">
                <a16:creationId xmlns:a16="http://schemas.microsoft.com/office/drawing/2014/main" id="{B35DA520-90E2-F54A-A39E-E2D6AB532B0D}"/>
              </a:ext>
            </a:extLst>
          </p:cNvPr>
          <p:cNvSpPr>
            <a:spLocks noGrp="1"/>
          </p:cNvSpPr>
          <p:nvPr>
            <p:ph type="body" sz="quarter" idx="12"/>
          </p:nvPr>
        </p:nvSpPr>
        <p:spPr>
          <a:xfrm>
            <a:off x="211426" y="6515080"/>
            <a:ext cx="3563938" cy="1874838"/>
          </a:xfrm>
        </p:spPr>
        <p:txBody>
          <a:bodyPr>
            <a:normAutofit/>
          </a:bodyPr>
          <a:lstStyle/>
          <a:p>
            <a:pPr fontAlgn="base"/>
            <a:r>
              <a:rPr lang="en-GB" sz="1400" dirty="0"/>
              <a:t>It’s been lots of fun in the sun this week for year 4! In science we have been out and about photographing living things. We will use them as evidence to stop the governors (pretend) plan to tarmac over our green spaces. In maths we found the area of rectilinear shapes and in RE we created art to depict religious stories.</a:t>
            </a:r>
          </a:p>
        </p:txBody>
      </p:sp>
      <p:sp>
        <p:nvSpPr>
          <p:cNvPr id="5" name="Text Placeholder 4">
            <a:extLst>
              <a:ext uri="{FF2B5EF4-FFF2-40B4-BE49-F238E27FC236}">
                <a16:creationId xmlns:a16="http://schemas.microsoft.com/office/drawing/2014/main" id="{158E0588-F765-964E-A463-F0057D9F536F}"/>
              </a:ext>
            </a:extLst>
          </p:cNvPr>
          <p:cNvSpPr>
            <a:spLocks noGrp="1"/>
          </p:cNvSpPr>
          <p:nvPr>
            <p:ph type="body" sz="quarter" idx="13"/>
          </p:nvPr>
        </p:nvSpPr>
        <p:spPr>
          <a:xfrm>
            <a:off x="4876943" y="6487999"/>
            <a:ext cx="1726205" cy="1874838"/>
          </a:xfrm>
        </p:spPr>
        <p:txBody>
          <a:bodyPr>
            <a:normAutofit/>
          </a:bodyPr>
          <a:lstStyle/>
          <a:p>
            <a:pPr marL="0" indent="0">
              <a:buNone/>
            </a:pPr>
            <a:r>
              <a:rPr lang="en-GB" sz="1400" b="0" dirty="0"/>
              <a:t>Swimming lessons will begin next week, so please make sure your child has all of their swimming kit ready by Monday. Please continue to read with your child 3 times per week.</a:t>
            </a:r>
          </a:p>
          <a:p>
            <a:pPr marL="0" indent="0">
              <a:buNone/>
            </a:pPr>
            <a:endParaRPr lang="en-GB" sz="1400" b="0" dirty="0"/>
          </a:p>
        </p:txBody>
      </p:sp>
      <p:sp>
        <p:nvSpPr>
          <p:cNvPr id="12" name="Rectangle 11">
            <a:extLst>
              <a:ext uri="{FF2B5EF4-FFF2-40B4-BE49-F238E27FC236}">
                <a16:creationId xmlns:a16="http://schemas.microsoft.com/office/drawing/2014/main" id="{47EB03D5-7CBF-45BE-BA27-4E4C27D87243}"/>
              </a:ext>
            </a:extLst>
          </p:cNvPr>
          <p:cNvSpPr/>
          <p:nvPr/>
        </p:nvSpPr>
        <p:spPr>
          <a:xfrm>
            <a:off x="346364" y="3078956"/>
            <a:ext cx="3429000" cy="430887"/>
          </a:xfrm>
          <a:prstGeom prst="rect">
            <a:avLst/>
          </a:prstGeom>
        </p:spPr>
        <p:txBody>
          <a:bodyPr>
            <a:spAutoFit/>
          </a:bodyPr>
          <a:lstStyle/>
          <a:p>
            <a:endParaRPr lang="en-GB" sz="1000">
              <a:solidFill>
                <a:srgbClr val="121826"/>
              </a:solidFill>
              <a:latin typeface="Roboto Light" panose="02000000000000000000"/>
            </a:endParaRPr>
          </a:p>
          <a:p>
            <a:endParaRPr lang="en-GB" sz="1200" dirty="0">
              <a:solidFill>
                <a:srgbClr val="121826"/>
              </a:solidFill>
              <a:latin typeface="Roboto Light" panose="02000000000000000000"/>
            </a:endParaRPr>
          </a:p>
        </p:txBody>
      </p:sp>
    </p:spTree>
    <p:extLst>
      <p:ext uri="{BB962C8B-B14F-4D97-AF65-F5344CB8AC3E}">
        <p14:creationId xmlns:p14="http://schemas.microsoft.com/office/powerpoint/2010/main" val="631182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0F4F20-984D-8941-9570-D55F90859FCB}"/>
              </a:ext>
            </a:extLst>
          </p:cNvPr>
          <p:cNvSpPr>
            <a:spLocks noGrp="1"/>
          </p:cNvSpPr>
          <p:nvPr>
            <p:ph type="body" sz="quarter" idx="10"/>
          </p:nvPr>
        </p:nvSpPr>
        <p:spPr>
          <a:xfrm>
            <a:off x="183681" y="3551986"/>
            <a:ext cx="4088280" cy="1874838"/>
          </a:xfrm>
        </p:spPr>
        <p:txBody>
          <a:bodyPr>
            <a:normAutofit/>
          </a:bodyPr>
          <a:lstStyle/>
          <a:p>
            <a:pPr fontAlgn="base"/>
            <a:r>
              <a:rPr lang="en-GB" sz="1400" dirty="0"/>
              <a:t>It's been a busy assessment week in Year 5 this week. The children have really impressed us with their concentration, commitment and excitement to show us what they can do! We've completed SATs tests from a previous year which will help familiarise pupils with what to expect next year. We have also been considering which leadership roles we would like to apply for next year, including Head Boy &amp; Head Girl.</a:t>
            </a:r>
          </a:p>
        </p:txBody>
      </p:sp>
      <p:sp>
        <p:nvSpPr>
          <p:cNvPr id="3" name="Text Placeholder 2">
            <a:extLst>
              <a:ext uri="{FF2B5EF4-FFF2-40B4-BE49-F238E27FC236}">
                <a16:creationId xmlns:a16="http://schemas.microsoft.com/office/drawing/2014/main" id="{E260E5F3-5118-AE4C-8BA0-3EE528593473}"/>
              </a:ext>
            </a:extLst>
          </p:cNvPr>
          <p:cNvSpPr>
            <a:spLocks noGrp="1"/>
          </p:cNvSpPr>
          <p:nvPr>
            <p:ph type="body" sz="quarter" idx="11"/>
          </p:nvPr>
        </p:nvSpPr>
        <p:spPr>
          <a:xfrm>
            <a:off x="4910138" y="3611746"/>
            <a:ext cx="1841500" cy="1874838"/>
          </a:xfrm>
        </p:spPr>
        <p:txBody>
          <a:bodyPr>
            <a:normAutofit fontScale="92500" lnSpcReduction="10000"/>
          </a:bodyPr>
          <a:lstStyle/>
          <a:p>
            <a:pPr marL="0" indent="0">
              <a:buNone/>
            </a:pPr>
            <a:r>
              <a:rPr lang="en-GB" sz="1300" b="0" dirty="0"/>
              <a:t>We've asked pupils to continue drafting their letters for Head Boy &amp; Girl or a committee at home. We will have another lesson in class next week on this and the deadline for submission is Wednesday 2nd July. Please feel free to support them with ideas for their letters at home.</a:t>
            </a:r>
          </a:p>
          <a:p>
            <a:pPr marL="0" indent="0">
              <a:buNone/>
            </a:pPr>
            <a:endParaRPr lang="en-GB" sz="1300" b="0" dirty="0">
              <a:solidFill>
                <a:schemeClr val="bg1"/>
              </a:solidFill>
            </a:endParaRPr>
          </a:p>
        </p:txBody>
      </p:sp>
      <p:sp>
        <p:nvSpPr>
          <p:cNvPr id="4" name="Text Placeholder 3">
            <a:extLst>
              <a:ext uri="{FF2B5EF4-FFF2-40B4-BE49-F238E27FC236}">
                <a16:creationId xmlns:a16="http://schemas.microsoft.com/office/drawing/2014/main" id="{7F0E701B-915C-794F-BC4C-EBED8DD8BAD2}"/>
              </a:ext>
            </a:extLst>
          </p:cNvPr>
          <p:cNvSpPr>
            <a:spLocks noGrp="1"/>
          </p:cNvSpPr>
          <p:nvPr>
            <p:ph type="body" sz="quarter" idx="12"/>
          </p:nvPr>
        </p:nvSpPr>
        <p:spPr>
          <a:xfrm>
            <a:off x="183681" y="6547435"/>
            <a:ext cx="3563938" cy="1874838"/>
          </a:xfrm>
        </p:spPr>
        <p:txBody>
          <a:bodyPr>
            <a:normAutofit fontScale="92500" lnSpcReduction="10000"/>
          </a:bodyPr>
          <a:lstStyle/>
          <a:p>
            <a:pPr fontAlgn="base"/>
            <a:r>
              <a:rPr lang="en-GB" sz="1400" dirty="0"/>
              <a:t>Y6 have truly impressed us with their dedication and creativity! Over the past weeks, they have worked incredibly hard to improve their writing — not just putting words on paper, but thoughtfully shaping their ideas, refining their language, and learning how to make their stories and messages stronger. They listened carefully to feedback, took on challenges with a positive attitude, and showed real determination to make their work the best it could be.</a:t>
            </a:r>
          </a:p>
        </p:txBody>
      </p:sp>
      <p:sp>
        <p:nvSpPr>
          <p:cNvPr id="5" name="Text Placeholder 4">
            <a:extLst>
              <a:ext uri="{FF2B5EF4-FFF2-40B4-BE49-F238E27FC236}">
                <a16:creationId xmlns:a16="http://schemas.microsoft.com/office/drawing/2014/main" id="{D7B510E3-06CB-674F-9187-F3AF956C8350}"/>
              </a:ext>
            </a:extLst>
          </p:cNvPr>
          <p:cNvSpPr>
            <a:spLocks noGrp="1"/>
          </p:cNvSpPr>
          <p:nvPr>
            <p:ph type="body" sz="quarter" idx="13"/>
          </p:nvPr>
        </p:nvSpPr>
        <p:spPr>
          <a:xfrm>
            <a:off x="4832819" y="6581274"/>
            <a:ext cx="1841500" cy="1981608"/>
          </a:xfrm>
        </p:spPr>
        <p:txBody>
          <a:bodyPr>
            <a:noAutofit/>
          </a:bodyPr>
          <a:lstStyle/>
          <a:p>
            <a:pPr marL="0" indent="0">
              <a:buNone/>
            </a:pPr>
            <a:r>
              <a:rPr lang="en-GB" sz="1000" b="0" dirty="0"/>
              <a:t>Swimming starts next week. </a:t>
            </a:r>
          </a:p>
        </p:txBody>
      </p:sp>
    </p:spTree>
    <p:extLst>
      <p:ext uri="{BB962C8B-B14F-4D97-AF65-F5344CB8AC3E}">
        <p14:creationId xmlns:p14="http://schemas.microsoft.com/office/powerpoint/2010/main" val="2478272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C84DCB-317E-DA40-9E6A-4089FFBD1BA8}"/>
              </a:ext>
            </a:extLst>
          </p:cNvPr>
          <p:cNvSpPr>
            <a:spLocks noGrp="1"/>
          </p:cNvSpPr>
          <p:nvPr>
            <p:ph type="body" sz="quarter" idx="12"/>
          </p:nvPr>
        </p:nvSpPr>
        <p:spPr>
          <a:xfrm>
            <a:off x="642026" y="2591397"/>
            <a:ext cx="5583676" cy="2750623"/>
          </a:xfrm>
        </p:spPr>
        <p:txBody>
          <a:bodyPr>
            <a:normAutofit/>
          </a:bodyPr>
          <a:lstStyle/>
          <a:p>
            <a:pPr algn="ctr">
              <a:lnSpc>
                <a:spcPct val="120000"/>
              </a:lnSpc>
              <a:spcBef>
                <a:spcPts val="0"/>
              </a:spcBef>
            </a:pPr>
            <a:r>
              <a:rPr lang="en-GB" sz="1600" dirty="0"/>
              <a:t>Dear God</a:t>
            </a:r>
          </a:p>
          <a:p>
            <a:pPr algn="ctr">
              <a:lnSpc>
                <a:spcPct val="120000"/>
              </a:lnSpc>
              <a:spcBef>
                <a:spcPts val="0"/>
              </a:spcBef>
            </a:pPr>
            <a:endParaRPr lang="en-GB" sz="1600" dirty="0"/>
          </a:p>
          <a:p>
            <a:pPr algn="ctr">
              <a:lnSpc>
                <a:spcPct val="120000"/>
              </a:lnSpc>
              <a:spcBef>
                <a:spcPts val="0"/>
              </a:spcBef>
            </a:pPr>
            <a:r>
              <a:rPr lang="en-GB" sz="1600" dirty="0"/>
              <a:t>Help us to love the world we live in.</a:t>
            </a:r>
          </a:p>
          <a:p>
            <a:pPr algn="ctr">
              <a:lnSpc>
                <a:spcPct val="120000"/>
              </a:lnSpc>
              <a:spcBef>
                <a:spcPts val="0"/>
              </a:spcBef>
            </a:pPr>
            <a:r>
              <a:rPr lang="en-GB" sz="1600" dirty="0"/>
              <a:t>Help us to have the courage to be exceptional in all we do.</a:t>
            </a:r>
          </a:p>
          <a:p>
            <a:pPr algn="ctr">
              <a:lnSpc>
                <a:spcPct val="120000"/>
              </a:lnSpc>
              <a:spcBef>
                <a:spcPts val="0"/>
              </a:spcBef>
            </a:pPr>
            <a:r>
              <a:rPr lang="en-GB" sz="1600" dirty="0"/>
              <a:t>Help us to respect the people around us</a:t>
            </a:r>
          </a:p>
          <a:p>
            <a:pPr algn="ctr">
              <a:lnSpc>
                <a:spcPct val="120000"/>
              </a:lnSpc>
              <a:spcBef>
                <a:spcPts val="0"/>
              </a:spcBef>
            </a:pPr>
            <a:r>
              <a:rPr lang="en-GB" sz="1600" dirty="0"/>
              <a:t>Thank you for making our school your home.</a:t>
            </a:r>
          </a:p>
          <a:p>
            <a:pPr algn="ctr"/>
            <a:endParaRPr lang="en-GB" sz="1600" dirty="0"/>
          </a:p>
          <a:p>
            <a:pPr algn="ctr"/>
            <a:r>
              <a:rPr lang="en-GB" sz="1600" dirty="0"/>
              <a:t>Amen</a:t>
            </a:r>
          </a:p>
          <a:p>
            <a:pPr algn="ctr"/>
            <a:endParaRPr lang="en-GB" dirty="0"/>
          </a:p>
          <a:p>
            <a:pPr algn="ctr">
              <a:lnSpc>
                <a:spcPct val="120000"/>
              </a:lnSpc>
              <a:spcBef>
                <a:spcPts val="0"/>
              </a:spcBef>
            </a:pPr>
            <a:endParaRPr lang="en-GB" dirty="0"/>
          </a:p>
          <a:p>
            <a:pPr algn="ctr">
              <a:lnSpc>
                <a:spcPct val="120000"/>
              </a:lnSpc>
              <a:spcBef>
                <a:spcPts val="0"/>
              </a:spcBef>
            </a:pPr>
            <a:endParaRPr lang="en-GB" dirty="0"/>
          </a:p>
        </p:txBody>
      </p:sp>
      <p:sp>
        <p:nvSpPr>
          <p:cNvPr id="4" name="Text Placeholder 3">
            <a:extLst>
              <a:ext uri="{FF2B5EF4-FFF2-40B4-BE49-F238E27FC236}">
                <a16:creationId xmlns:a16="http://schemas.microsoft.com/office/drawing/2014/main" id="{8310299F-6E8B-D640-A715-540AFA5D7759}"/>
              </a:ext>
            </a:extLst>
          </p:cNvPr>
          <p:cNvSpPr>
            <a:spLocks noGrp="1"/>
          </p:cNvSpPr>
          <p:nvPr>
            <p:ph type="body" sz="quarter" idx="13"/>
          </p:nvPr>
        </p:nvSpPr>
        <p:spPr>
          <a:xfrm>
            <a:off x="3800475" y="6557355"/>
            <a:ext cx="2678529" cy="1552737"/>
          </a:xfrm>
        </p:spPr>
        <p:txBody>
          <a:bodyPr>
            <a:normAutofit fontScale="85000" lnSpcReduction="20000"/>
          </a:bodyPr>
          <a:lstStyle/>
          <a:p>
            <a:pPr algn="ctr"/>
            <a:r>
              <a:rPr lang="en-US" sz="1400" dirty="0"/>
              <a:t>Follow the school on social media to keep up to date on what is happening in and around school!</a:t>
            </a:r>
          </a:p>
          <a:p>
            <a:pPr algn="ctr"/>
            <a:r>
              <a:rPr lang="en-US" sz="1400" dirty="0"/>
              <a:t>Facebook: </a:t>
            </a:r>
            <a:r>
              <a:rPr lang="en-US" sz="1400" dirty="0">
                <a:hlinkClick r:id="rId2"/>
              </a:rPr>
              <a:t>@</a:t>
            </a:r>
            <a:r>
              <a:rPr lang="en-US" sz="1400" dirty="0" err="1">
                <a:hlinkClick r:id="rId2"/>
              </a:rPr>
              <a:t>StJamesCofEBlackburn</a:t>
            </a:r>
            <a:r>
              <a:rPr lang="en-US" sz="1400" dirty="0">
                <a:hlinkClick r:id="rId2"/>
              </a:rPr>
              <a:t> </a:t>
            </a:r>
            <a:endParaRPr lang="en-US" sz="1400" dirty="0"/>
          </a:p>
          <a:p>
            <a:pPr algn="ctr"/>
            <a:r>
              <a:rPr lang="en-US" sz="1400" dirty="0"/>
              <a:t>Twitter: </a:t>
            </a:r>
            <a:r>
              <a:rPr lang="en-US" sz="1400" dirty="0">
                <a:hlinkClick r:id="rId3"/>
              </a:rPr>
              <a:t>@</a:t>
            </a:r>
            <a:r>
              <a:rPr lang="en-US" sz="1400" dirty="0" err="1">
                <a:hlinkClick r:id="rId3"/>
              </a:rPr>
              <a:t>st_blackburn</a:t>
            </a:r>
            <a:endParaRPr lang="en-US" sz="1400" dirty="0"/>
          </a:p>
          <a:p>
            <a:pPr algn="ctr"/>
            <a:r>
              <a:rPr lang="en-US" sz="1400" dirty="0"/>
              <a:t>Please note that you don’t need to have an account to view our social media pages.</a:t>
            </a:r>
          </a:p>
        </p:txBody>
      </p:sp>
      <p:sp>
        <p:nvSpPr>
          <p:cNvPr id="3" name="Rectangle 2">
            <a:extLst>
              <a:ext uri="{FF2B5EF4-FFF2-40B4-BE49-F238E27FC236}">
                <a16:creationId xmlns:a16="http://schemas.microsoft.com/office/drawing/2014/main" id="{40229FF7-552D-41C0-BD4B-203B22E362CF}"/>
              </a:ext>
            </a:extLst>
          </p:cNvPr>
          <p:cNvSpPr/>
          <p:nvPr/>
        </p:nvSpPr>
        <p:spPr>
          <a:xfrm>
            <a:off x="642026" y="6092938"/>
            <a:ext cx="2161332" cy="2288616"/>
          </a:xfrm>
          <a:prstGeom prst="rect">
            <a:avLst/>
          </a:prstGeom>
          <a:solidFill>
            <a:srgbClr val="F5F5F5"/>
          </a:solidFill>
          <a:ln>
            <a:solidFill>
              <a:srgbClr val="006D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1100" dirty="0">
              <a:solidFill>
                <a:srgbClr val="006DAD"/>
              </a:solidFill>
            </a:endParaRPr>
          </a:p>
        </p:txBody>
      </p:sp>
      <p:sp>
        <p:nvSpPr>
          <p:cNvPr id="5" name="Rectangle 4">
            <a:extLst>
              <a:ext uri="{FF2B5EF4-FFF2-40B4-BE49-F238E27FC236}">
                <a16:creationId xmlns:a16="http://schemas.microsoft.com/office/drawing/2014/main" id="{20B2C48D-100C-4E71-93F9-2E5C5BC92E98}"/>
              </a:ext>
            </a:extLst>
          </p:cNvPr>
          <p:cNvSpPr/>
          <p:nvPr/>
        </p:nvSpPr>
        <p:spPr>
          <a:xfrm>
            <a:off x="642026" y="6214454"/>
            <a:ext cx="2174748" cy="2308324"/>
          </a:xfrm>
          <a:prstGeom prst="rect">
            <a:avLst/>
          </a:prstGeom>
        </p:spPr>
        <p:txBody>
          <a:bodyPr wrap="square">
            <a:spAutoFit/>
          </a:bodyPr>
          <a:lstStyle/>
          <a:p>
            <a:pPr lvl="0"/>
            <a:r>
              <a:rPr lang="en-GB" sz="1200" b="1" u="sng" dirty="0">
                <a:solidFill>
                  <a:srgbClr val="FF0000"/>
                </a:solidFill>
              </a:rPr>
              <a:t>AFTER SCHOOL CLUBS</a:t>
            </a:r>
          </a:p>
          <a:p>
            <a:pPr lvl="0"/>
            <a:r>
              <a:rPr lang="en-GB" sz="1200" b="1" u="sng" dirty="0">
                <a:solidFill>
                  <a:schemeClr val="tx1">
                    <a:lumMod val="75000"/>
                  </a:schemeClr>
                </a:solidFill>
              </a:rPr>
              <a:t>MONDAY</a:t>
            </a:r>
          </a:p>
          <a:p>
            <a:pPr lvl="0"/>
            <a:r>
              <a:rPr lang="en-GB" sz="1200" dirty="0">
                <a:solidFill>
                  <a:schemeClr val="tx1">
                    <a:lumMod val="75000"/>
                  </a:schemeClr>
                </a:solidFill>
              </a:rPr>
              <a:t>KS1 Art Club 3:05pm – 3:30pm</a:t>
            </a:r>
          </a:p>
          <a:p>
            <a:pPr lvl="0"/>
            <a:r>
              <a:rPr lang="en-GB" sz="1200" dirty="0">
                <a:solidFill>
                  <a:schemeClr val="tx1">
                    <a:lumMod val="75000"/>
                  </a:schemeClr>
                </a:solidFill>
              </a:rPr>
              <a:t>Year 2 Performing Arts </a:t>
            </a:r>
          </a:p>
          <a:p>
            <a:pPr lvl="0"/>
            <a:r>
              <a:rPr lang="en-GB" sz="1200" dirty="0">
                <a:solidFill>
                  <a:schemeClr val="tx1">
                    <a:lumMod val="75000"/>
                  </a:schemeClr>
                </a:solidFill>
              </a:rPr>
              <a:t> 3:05pm – 3:30pm</a:t>
            </a:r>
          </a:p>
          <a:p>
            <a:pPr lvl="0"/>
            <a:r>
              <a:rPr lang="en-GB" sz="1200" b="1" u="sng" dirty="0">
                <a:solidFill>
                  <a:schemeClr val="tx1">
                    <a:lumMod val="75000"/>
                  </a:schemeClr>
                </a:solidFill>
              </a:rPr>
              <a:t>TUESDAY</a:t>
            </a:r>
          </a:p>
          <a:p>
            <a:pPr lvl="0"/>
            <a:r>
              <a:rPr lang="en-GB" sz="1200" b="1" u="sng" dirty="0">
                <a:solidFill>
                  <a:schemeClr val="tx1">
                    <a:lumMod val="75000"/>
                  </a:schemeClr>
                </a:solidFill>
              </a:rPr>
              <a:t>Year 3 &amp; 4 Gymnastics Club</a:t>
            </a:r>
          </a:p>
          <a:p>
            <a:pPr lvl="0"/>
            <a:r>
              <a:rPr lang="en-GB" sz="1200" b="1" u="sng" dirty="0">
                <a:solidFill>
                  <a:srgbClr val="FF0000"/>
                </a:solidFill>
              </a:rPr>
              <a:t> </a:t>
            </a:r>
            <a:r>
              <a:rPr lang="en-GB" sz="1200" dirty="0">
                <a:solidFill>
                  <a:schemeClr val="tx1">
                    <a:lumMod val="75000"/>
                  </a:schemeClr>
                </a:solidFill>
              </a:rPr>
              <a:t>3:05pm – 3:30pm</a:t>
            </a:r>
          </a:p>
          <a:p>
            <a:pPr lvl="0"/>
            <a:r>
              <a:rPr lang="en-GB" sz="1200" b="1" u="sng" dirty="0">
                <a:solidFill>
                  <a:schemeClr val="tx1">
                    <a:lumMod val="75000"/>
                  </a:schemeClr>
                </a:solidFill>
              </a:rPr>
              <a:t>KS2 Athletics Club </a:t>
            </a:r>
          </a:p>
          <a:p>
            <a:pPr lvl="0"/>
            <a:r>
              <a:rPr lang="en-GB" sz="1200" dirty="0">
                <a:solidFill>
                  <a:schemeClr val="tx1">
                    <a:lumMod val="75000"/>
                  </a:schemeClr>
                </a:solidFill>
              </a:rPr>
              <a:t>3:05pm – 3:30pm</a:t>
            </a:r>
          </a:p>
          <a:p>
            <a:pPr lvl="0"/>
            <a:endParaRPr lang="en-GB" sz="1200" dirty="0">
              <a:solidFill>
                <a:srgbClr val="006DAD"/>
              </a:solidFill>
            </a:endParaRPr>
          </a:p>
          <a:p>
            <a:pPr lvl="0"/>
            <a:endParaRPr lang="en-GB" sz="1200" dirty="0">
              <a:solidFill>
                <a:srgbClr val="006DAD"/>
              </a:solidFill>
            </a:endParaRPr>
          </a:p>
        </p:txBody>
      </p:sp>
    </p:spTree>
    <p:extLst>
      <p:ext uri="{BB962C8B-B14F-4D97-AF65-F5344CB8AC3E}">
        <p14:creationId xmlns:p14="http://schemas.microsoft.com/office/powerpoint/2010/main" val="455280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8CF8E3-59DD-49E4-881A-268855BC20F0}"/>
              </a:ext>
            </a:extLst>
          </p:cNvPr>
          <p:cNvSpPr/>
          <p:nvPr/>
        </p:nvSpPr>
        <p:spPr>
          <a:xfrm>
            <a:off x="-6365818" y="2757699"/>
            <a:ext cx="6093995" cy="3693319"/>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5" name="Rectangle 4">
            <a:extLst>
              <a:ext uri="{FF2B5EF4-FFF2-40B4-BE49-F238E27FC236}">
                <a16:creationId xmlns:a16="http://schemas.microsoft.com/office/drawing/2014/main" id="{6C6724AB-8996-46DC-AA2B-8F699912E702}"/>
              </a:ext>
            </a:extLst>
          </p:cNvPr>
          <p:cNvSpPr/>
          <p:nvPr/>
        </p:nvSpPr>
        <p:spPr>
          <a:xfrm>
            <a:off x="7261860" y="1961743"/>
            <a:ext cx="3429000" cy="646331"/>
          </a:xfrm>
          <a:prstGeom prst="rect">
            <a:avLst/>
          </a:prstGeom>
        </p:spPr>
        <p:txBody>
          <a:bodyPr>
            <a:spAutoFit/>
          </a:bodyPr>
          <a:lstStyle/>
          <a:p>
            <a:endParaRPr lang="en-GB" dirty="0"/>
          </a:p>
          <a:p>
            <a:endParaRPr lang="en-GB" dirty="0"/>
          </a:p>
        </p:txBody>
      </p:sp>
      <p:sp>
        <p:nvSpPr>
          <p:cNvPr id="3" name="Rectangle 2">
            <a:extLst>
              <a:ext uri="{FF2B5EF4-FFF2-40B4-BE49-F238E27FC236}">
                <a16:creationId xmlns:a16="http://schemas.microsoft.com/office/drawing/2014/main" id="{A22976F8-CF0F-4493-8597-F7B8A1692276}"/>
              </a:ext>
            </a:extLst>
          </p:cNvPr>
          <p:cNvSpPr/>
          <p:nvPr/>
        </p:nvSpPr>
        <p:spPr>
          <a:xfrm>
            <a:off x="112776" y="1538516"/>
            <a:ext cx="6632448" cy="7201972"/>
          </a:xfrm>
          <a:prstGeom prst="rect">
            <a:avLst/>
          </a:prstGeom>
        </p:spPr>
        <p:txBody>
          <a:bodyPr wrap="square">
            <a:spAutoFit/>
          </a:bodyPr>
          <a:lstStyle/>
          <a:p>
            <a:r>
              <a:rPr lang="en-GB" sz="2000" b="1" u="sng" dirty="0">
                <a:solidFill>
                  <a:srgbClr val="006DAD"/>
                </a:solidFill>
              </a:rPr>
              <a:t>Diary Dates:</a:t>
            </a:r>
          </a:p>
          <a:p>
            <a:endParaRPr lang="en-GB" b="1" dirty="0">
              <a:solidFill>
                <a:srgbClr val="006DAD"/>
              </a:solidFill>
            </a:endParaRPr>
          </a:p>
          <a:p>
            <a:r>
              <a:rPr lang="en-GB" b="1" dirty="0">
                <a:solidFill>
                  <a:srgbClr val="006DAD"/>
                </a:solidFill>
              </a:rPr>
              <a:t>Wednesday 25th June </a:t>
            </a:r>
            <a:r>
              <a:rPr lang="en-GB" dirty="0">
                <a:solidFill>
                  <a:srgbClr val="006DAD"/>
                </a:solidFill>
              </a:rPr>
              <a:t>Class 5R Linking Schools visit to Shadsworth</a:t>
            </a:r>
          </a:p>
          <a:p>
            <a:endParaRPr lang="en-GB" dirty="0">
              <a:solidFill>
                <a:srgbClr val="006DAD"/>
              </a:solidFill>
            </a:endParaRPr>
          </a:p>
          <a:p>
            <a:r>
              <a:rPr lang="en-GB" b="1" dirty="0">
                <a:solidFill>
                  <a:srgbClr val="006DAD"/>
                </a:solidFill>
              </a:rPr>
              <a:t>Wednesday 2</a:t>
            </a:r>
            <a:r>
              <a:rPr lang="en-GB" b="1" baseline="30000" dirty="0">
                <a:solidFill>
                  <a:srgbClr val="006DAD"/>
                </a:solidFill>
              </a:rPr>
              <a:t>nd</a:t>
            </a:r>
            <a:r>
              <a:rPr lang="en-GB" b="1" dirty="0">
                <a:solidFill>
                  <a:srgbClr val="006DAD"/>
                </a:solidFill>
              </a:rPr>
              <a:t> July </a:t>
            </a:r>
            <a:r>
              <a:rPr lang="en-GB" dirty="0">
                <a:solidFill>
                  <a:srgbClr val="006DAD"/>
                </a:solidFill>
              </a:rPr>
              <a:t>Class 5B Linking Schools visit to Shadsworth</a:t>
            </a:r>
          </a:p>
          <a:p>
            <a:endParaRPr lang="en-GB" sz="1600" dirty="0">
              <a:solidFill>
                <a:srgbClr val="006DAD"/>
              </a:solidFill>
            </a:endParaRPr>
          </a:p>
          <a:p>
            <a:r>
              <a:rPr lang="en-GB" b="1" dirty="0">
                <a:solidFill>
                  <a:srgbClr val="006DAD"/>
                </a:solidFill>
              </a:rPr>
              <a:t>Thursday 3rd July </a:t>
            </a:r>
            <a:r>
              <a:rPr lang="en-GB" dirty="0">
                <a:solidFill>
                  <a:srgbClr val="006DAD"/>
                </a:solidFill>
              </a:rPr>
              <a:t>(one-hour slot to be confirmed) -  New Reception Intake 2025 Parent and Child’s transition session in school</a:t>
            </a:r>
          </a:p>
          <a:p>
            <a:endParaRPr lang="en-GB" dirty="0">
              <a:solidFill>
                <a:srgbClr val="006DAD"/>
              </a:solidFill>
            </a:endParaRPr>
          </a:p>
          <a:p>
            <a:r>
              <a:rPr lang="en-GB" b="1" dirty="0">
                <a:solidFill>
                  <a:srgbClr val="006DAD"/>
                </a:solidFill>
              </a:rPr>
              <a:t>Thursday 3</a:t>
            </a:r>
            <a:r>
              <a:rPr lang="en-GB" b="1" baseline="30000" dirty="0">
                <a:solidFill>
                  <a:srgbClr val="006DAD"/>
                </a:solidFill>
              </a:rPr>
              <a:t>rd</a:t>
            </a:r>
            <a:r>
              <a:rPr lang="en-GB" b="1" dirty="0">
                <a:solidFill>
                  <a:srgbClr val="006DAD"/>
                </a:solidFill>
              </a:rPr>
              <a:t> July  </a:t>
            </a:r>
            <a:r>
              <a:rPr lang="en-GB" dirty="0">
                <a:solidFill>
                  <a:srgbClr val="006DAD"/>
                </a:solidFill>
              </a:rPr>
              <a:t>Transition day in school</a:t>
            </a:r>
          </a:p>
          <a:p>
            <a:endParaRPr lang="en-GB" sz="1600" b="1" dirty="0">
              <a:solidFill>
                <a:srgbClr val="006DAD"/>
              </a:solidFill>
            </a:endParaRPr>
          </a:p>
          <a:p>
            <a:r>
              <a:rPr lang="en-GB" b="1" dirty="0">
                <a:solidFill>
                  <a:srgbClr val="006DAD"/>
                </a:solidFill>
              </a:rPr>
              <a:t>Monday 7th July </a:t>
            </a:r>
            <a:r>
              <a:rPr lang="en-GB" sz="1600" b="1" dirty="0">
                <a:solidFill>
                  <a:srgbClr val="006DAD"/>
                </a:solidFill>
              </a:rPr>
              <a:t>(pm – timings to be confirmed)   </a:t>
            </a:r>
            <a:r>
              <a:rPr lang="en-GB" dirty="0">
                <a:solidFill>
                  <a:srgbClr val="006DAD"/>
                </a:solidFill>
              </a:rPr>
              <a:t>New Reception Intake 2025 Parent and Child Teddy Bear’s Picnic</a:t>
            </a:r>
          </a:p>
          <a:p>
            <a:endParaRPr lang="en-GB" dirty="0">
              <a:solidFill>
                <a:srgbClr val="006DAD"/>
              </a:solidFill>
            </a:endParaRPr>
          </a:p>
          <a:p>
            <a:r>
              <a:rPr lang="en-GB" b="1" dirty="0">
                <a:solidFill>
                  <a:srgbClr val="006DAD"/>
                </a:solidFill>
              </a:rPr>
              <a:t>Tuesday 8</a:t>
            </a:r>
            <a:r>
              <a:rPr lang="en-GB" b="1" baseline="30000" dirty="0">
                <a:solidFill>
                  <a:srgbClr val="006DAD"/>
                </a:solidFill>
              </a:rPr>
              <a:t>th</a:t>
            </a:r>
            <a:r>
              <a:rPr lang="en-GB" b="1" dirty="0">
                <a:solidFill>
                  <a:srgbClr val="006DAD"/>
                </a:solidFill>
              </a:rPr>
              <a:t> July </a:t>
            </a:r>
            <a:r>
              <a:rPr lang="en-GB" dirty="0">
                <a:solidFill>
                  <a:srgbClr val="006DAD"/>
                </a:solidFill>
              </a:rPr>
              <a:t>EYC Graduation </a:t>
            </a:r>
            <a:r>
              <a:rPr lang="en-GB" b="1" dirty="0">
                <a:solidFill>
                  <a:srgbClr val="006DAD"/>
                </a:solidFill>
              </a:rPr>
              <a:t>10:30 am</a:t>
            </a:r>
          </a:p>
          <a:p>
            <a:r>
              <a:rPr lang="en-GB" b="1" dirty="0">
                <a:solidFill>
                  <a:srgbClr val="006DAD"/>
                </a:solidFill>
              </a:rPr>
              <a:t>					         2:15pm</a:t>
            </a:r>
          </a:p>
          <a:p>
            <a:endParaRPr lang="en-GB" dirty="0">
              <a:solidFill>
                <a:srgbClr val="006DAD"/>
              </a:solidFill>
            </a:endParaRPr>
          </a:p>
          <a:p>
            <a:r>
              <a:rPr lang="en-GB" b="1" dirty="0">
                <a:solidFill>
                  <a:srgbClr val="006DAD"/>
                </a:solidFill>
              </a:rPr>
              <a:t>Thursday 17th July </a:t>
            </a:r>
            <a:r>
              <a:rPr lang="en-GB" dirty="0">
                <a:solidFill>
                  <a:srgbClr val="006DAD"/>
                </a:solidFill>
              </a:rPr>
              <a:t>Church Service </a:t>
            </a:r>
            <a:r>
              <a:rPr lang="en-GB" b="1" dirty="0">
                <a:solidFill>
                  <a:srgbClr val="006DAD"/>
                </a:solidFill>
              </a:rPr>
              <a:t>KS1 at 10:30am  </a:t>
            </a:r>
          </a:p>
          <a:p>
            <a:r>
              <a:rPr lang="en-GB" b="1" dirty="0">
                <a:solidFill>
                  <a:srgbClr val="006DAD"/>
                </a:solidFill>
              </a:rPr>
              <a:t>						   KS2 at 11:00am</a:t>
            </a:r>
          </a:p>
          <a:p>
            <a:endParaRPr lang="en-GB" b="1" dirty="0">
              <a:solidFill>
                <a:srgbClr val="006DAD"/>
              </a:solidFill>
            </a:endParaRPr>
          </a:p>
          <a:p>
            <a:r>
              <a:rPr lang="en-GB" b="1" dirty="0">
                <a:solidFill>
                  <a:srgbClr val="006DAD"/>
                </a:solidFill>
              </a:rPr>
              <a:t>Thursday 17th July </a:t>
            </a:r>
            <a:r>
              <a:rPr lang="en-GB" dirty="0">
                <a:solidFill>
                  <a:srgbClr val="006DAD"/>
                </a:solidFill>
              </a:rPr>
              <a:t>Year 6 Leavers Celebration at 1:30pm </a:t>
            </a:r>
            <a:r>
              <a:rPr lang="en-GB" sz="1600" dirty="0">
                <a:solidFill>
                  <a:srgbClr val="006DAD"/>
                </a:solidFill>
              </a:rPr>
              <a:t>(Parents welcome)</a:t>
            </a:r>
            <a:endParaRPr lang="en-GB" sz="1600" b="1" dirty="0">
              <a:solidFill>
                <a:srgbClr val="006DAD"/>
              </a:solidFill>
            </a:endParaRPr>
          </a:p>
          <a:p>
            <a:endParaRPr lang="en-GB" b="1" dirty="0">
              <a:solidFill>
                <a:srgbClr val="006DAD"/>
              </a:solidFill>
            </a:endParaRPr>
          </a:p>
          <a:p>
            <a:r>
              <a:rPr lang="en-GB" b="1" dirty="0">
                <a:solidFill>
                  <a:srgbClr val="006DAD"/>
                </a:solidFill>
              </a:rPr>
              <a:t>Thursday 17</a:t>
            </a:r>
            <a:r>
              <a:rPr lang="en-GB" b="1" baseline="30000" dirty="0">
                <a:solidFill>
                  <a:srgbClr val="006DAD"/>
                </a:solidFill>
              </a:rPr>
              <a:t>th</a:t>
            </a:r>
            <a:r>
              <a:rPr lang="en-GB" b="1" dirty="0">
                <a:solidFill>
                  <a:srgbClr val="006DAD"/>
                </a:solidFill>
              </a:rPr>
              <a:t> July </a:t>
            </a:r>
            <a:r>
              <a:rPr lang="en-GB" dirty="0">
                <a:solidFill>
                  <a:srgbClr val="006DAD"/>
                </a:solidFill>
              </a:rPr>
              <a:t>School closure for summer</a:t>
            </a:r>
          </a:p>
          <a:p>
            <a:endParaRPr lang="en-GB" dirty="0">
              <a:solidFill>
                <a:srgbClr val="006DAD"/>
              </a:solidFill>
            </a:endParaRPr>
          </a:p>
          <a:p>
            <a:r>
              <a:rPr lang="en-GB" b="1" dirty="0">
                <a:solidFill>
                  <a:srgbClr val="006DAD"/>
                </a:solidFill>
              </a:rPr>
              <a:t>Wednesday 3</a:t>
            </a:r>
            <a:r>
              <a:rPr lang="en-GB" b="1" baseline="30000" dirty="0">
                <a:solidFill>
                  <a:srgbClr val="006DAD"/>
                </a:solidFill>
              </a:rPr>
              <a:t>rd</a:t>
            </a:r>
            <a:r>
              <a:rPr lang="en-GB" b="1" dirty="0">
                <a:solidFill>
                  <a:srgbClr val="006DAD"/>
                </a:solidFill>
              </a:rPr>
              <a:t> September </a:t>
            </a:r>
            <a:r>
              <a:rPr lang="en-GB" dirty="0">
                <a:solidFill>
                  <a:srgbClr val="006DAD"/>
                </a:solidFill>
              </a:rPr>
              <a:t>School reopens</a:t>
            </a:r>
          </a:p>
        </p:txBody>
      </p:sp>
      <p:pic>
        <p:nvPicPr>
          <p:cNvPr id="6" name="Picture 5">
            <a:extLst>
              <a:ext uri="{FF2B5EF4-FFF2-40B4-BE49-F238E27FC236}">
                <a16:creationId xmlns:a16="http://schemas.microsoft.com/office/drawing/2014/main" id="{8DBC69F1-5150-404B-9552-6086AD943305}"/>
              </a:ext>
            </a:extLst>
          </p:cNvPr>
          <p:cNvPicPr>
            <a:picLocks noChangeAspect="1"/>
          </p:cNvPicPr>
          <p:nvPr/>
        </p:nvPicPr>
        <p:blipFill>
          <a:blip r:embed="rId2"/>
          <a:stretch>
            <a:fillRect/>
          </a:stretch>
        </p:blipFill>
        <p:spPr>
          <a:xfrm>
            <a:off x="5385725" y="7851835"/>
            <a:ext cx="1167953" cy="1034473"/>
          </a:xfrm>
          <a:prstGeom prst="rect">
            <a:avLst/>
          </a:prstGeom>
        </p:spPr>
      </p:pic>
    </p:spTree>
    <p:extLst>
      <p:ext uri="{BB962C8B-B14F-4D97-AF65-F5344CB8AC3E}">
        <p14:creationId xmlns:p14="http://schemas.microsoft.com/office/powerpoint/2010/main" val="3744336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CAF6CB-5155-4881-9ED1-65FAB76842D6}"/>
              </a:ext>
            </a:extLst>
          </p:cNvPr>
          <p:cNvSpPr/>
          <p:nvPr/>
        </p:nvSpPr>
        <p:spPr>
          <a:xfrm>
            <a:off x="158496" y="1825759"/>
            <a:ext cx="6303264" cy="7232749"/>
          </a:xfrm>
          <a:prstGeom prst="rect">
            <a:avLst/>
          </a:prstGeom>
        </p:spPr>
        <p:txBody>
          <a:bodyPr wrap="square">
            <a:spAutoFit/>
          </a:bodyPr>
          <a:lstStyle/>
          <a:p>
            <a:pPr>
              <a:spcAft>
                <a:spcPts val="0"/>
              </a:spcAft>
            </a:pPr>
            <a:r>
              <a:rPr lang="en-GB" sz="1600" dirty="0">
                <a:latin typeface="Calibri" panose="020F0502020204030204" pitchFamily="34" charset="0"/>
                <a:ea typeface="Calibri" panose="020F0502020204030204" pitchFamily="34" charset="0"/>
                <a:cs typeface="Calibri" panose="020F0502020204030204" pitchFamily="34" charset="0"/>
              </a:rPr>
              <a:t>From 23</a:t>
            </a:r>
            <a:r>
              <a:rPr lang="en-GB" sz="1600" baseline="30000" dirty="0">
                <a:latin typeface="Calibri" panose="020F0502020204030204" pitchFamily="34" charset="0"/>
                <a:ea typeface="Calibri" panose="020F0502020204030204" pitchFamily="34" charset="0"/>
                <a:cs typeface="Calibri" panose="020F0502020204030204" pitchFamily="34" charset="0"/>
              </a:rPr>
              <a:t>rd</a:t>
            </a:r>
            <a:r>
              <a:rPr lang="en-GB" sz="1600" dirty="0">
                <a:latin typeface="Calibri" panose="020F0502020204030204" pitchFamily="34" charset="0"/>
                <a:ea typeface="Calibri" panose="020F0502020204030204" pitchFamily="34" charset="0"/>
                <a:cs typeface="Calibri" panose="020F0502020204030204" pitchFamily="34" charset="0"/>
              </a:rPr>
              <a:t> June 2025 through ‘Pro Sport Coaching – Pools to Schools’, Year 4 and Year 6 pupils will have the chance to develop their swimming skills to meet the end of the Key Stage 2 curriculum requirement of swimming 25 metres unaided.</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a:latin typeface="Calibri" panose="020F0502020204030204" pitchFamily="34" charset="0"/>
                <a:ea typeface="Calibri" panose="020F0502020204030204" pitchFamily="34" charset="0"/>
                <a:cs typeface="Calibri" panose="020F0502020204030204" pitchFamily="34" charset="0"/>
              </a:rPr>
              <a:t>Pupils will participate in swimming lesson with a registered swimming teacher and a qualified lifeguard to help develop water confidence and water safety. The pool will be located on the upper Key Stage playground and the children will require the following items: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a:latin typeface="Calibri" panose="020F0502020204030204" pitchFamily="34" charset="0"/>
                <a:ea typeface="Calibri" panose="020F0502020204030204" pitchFamily="34" charset="0"/>
                <a:cs typeface="Calibri" panose="020F0502020204030204" pitchFamily="34"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en-GB" sz="1600" b="1" dirty="0">
                <a:latin typeface="Calibri" panose="020F0502020204030204" pitchFamily="34" charset="0"/>
                <a:ea typeface="Calibri" panose="020F0502020204030204" pitchFamily="34" charset="0"/>
                <a:cs typeface="Calibri" panose="020F0502020204030204" pitchFamily="34" charset="0"/>
              </a:rPr>
              <a:t>Swimming costume or swim shorts (tight fitting and non-cotton fabric)</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en-GB" sz="1600" b="1" dirty="0">
                <a:latin typeface="Calibri" panose="020F0502020204030204" pitchFamily="34" charset="0"/>
                <a:ea typeface="Calibri" panose="020F0502020204030204" pitchFamily="34" charset="0"/>
                <a:cs typeface="Calibri" panose="020F0502020204030204" pitchFamily="34" charset="0"/>
              </a:rPr>
              <a:t>Swim cap</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en-GB" sz="1600" b="1" dirty="0">
                <a:latin typeface="Calibri" panose="020F0502020204030204" pitchFamily="34" charset="0"/>
                <a:ea typeface="Calibri" panose="020F0502020204030204" pitchFamily="34" charset="0"/>
                <a:cs typeface="Calibri" panose="020F0502020204030204" pitchFamily="34" charset="0"/>
              </a:rPr>
              <a:t>Goggles, if required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en-GB" sz="1600" b="1" dirty="0">
                <a:latin typeface="Calibri" panose="020F0502020204030204" pitchFamily="34" charset="0"/>
                <a:ea typeface="Calibri" panose="020F0502020204030204" pitchFamily="34" charset="0"/>
                <a:cs typeface="Calibri" panose="020F0502020204030204" pitchFamily="34" charset="0"/>
              </a:rPr>
              <a:t>Towel</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en-GB" sz="1600" b="1" dirty="0">
                <a:latin typeface="Calibri" panose="020F0502020204030204" pitchFamily="34" charset="0"/>
                <a:ea typeface="Calibri" panose="020F0502020204030204" pitchFamily="34" charset="0"/>
                <a:cs typeface="Calibri" panose="020F0502020204030204" pitchFamily="34" charset="0"/>
              </a:rPr>
              <a:t>Sliders/flip flops</a:t>
            </a:r>
            <a:r>
              <a:rPr lang="en-GB" sz="1600" dirty="0">
                <a:latin typeface="Calibri" panose="020F0502020204030204" pitchFamily="34" charset="0"/>
                <a:ea typeface="Calibri" panose="020F0502020204030204" pitchFamily="34" charset="0"/>
                <a:cs typeface="Calibri" panose="020F0502020204030204" pitchFamily="34" charset="0"/>
              </a:rPr>
              <a:t> (for walking to and from the KS2 building to the pool on the playground)</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Wingdings" panose="05000000000000000000" pitchFamily="2" charset="2"/>
              <a:buChar char=""/>
            </a:pPr>
            <a:r>
              <a:rPr lang="en-GB" sz="1600" b="1" dirty="0">
                <a:latin typeface="Calibri" panose="020F0502020204030204" pitchFamily="34" charset="0"/>
                <a:ea typeface="Calibri" panose="020F0502020204030204" pitchFamily="34" charset="0"/>
                <a:cs typeface="Calibri" panose="020F0502020204030204" pitchFamily="34" charset="0"/>
              </a:rPr>
              <a:t>Cover</a:t>
            </a:r>
            <a:r>
              <a:rPr lang="en-GB" sz="1600" dirty="0">
                <a:latin typeface="Calibri" panose="020F0502020204030204" pitchFamily="34" charset="0"/>
                <a:ea typeface="Calibri" panose="020F0502020204030204" pitchFamily="34" charset="0"/>
                <a:cs typeface="Calibri" panose="020F0502020204030204" pitchFamily="34" charset="0"/>
              </a:rPr>
              <a:t>-</a:t>
            </a:r>
            <a:r>
              <a:rPr lang="en-GB" sz="1600" b="1" dirty="0">
                <a:latin typeface="Calibri" panose="020F0502020204030204" pitchFamily="34" charset="0"/>
                <a:ea typeface="Calibri" panose="020F0502020204030204" pitchFamily="34" charset="0"/>
                <a:cs typeface="Calibri" panose="020F0502020204030204" pitchFamily="34" charset="0"/>
              </a:rPr>
              <a:t>up</a:t>
            </a:r>
            <a:r>
              <a:rPr lang="en-GB" sz="1600" dirty="0">
                <a:latin typeface="Calibri" panose="020F0502020204030204" pitchFamily="34" charset="0"/>
                <a:ea typeface="Calibri" panose="020F0502020204030204" pitchFamily="34" charset="0"/>
                <a:cs typeface="Calibri" panose="020F0502020204030204" pitchFamily="34" charset="0"/>
              </a:rPr>
              <a:t>, </a:t>
            </a:r>
            <a:r>
              <a:rPr lang="en-GB" sz="1600" b="1" dirty="0">
                <a:latin typeface="Calibri" panose="020F0502020204030204" pitchFamily="34" charset="0"/>
                <a:ea typeface="Calibri" panose="020F0502020204030204" pitchFamily="34" charset="0"/>
                <a:cs typeface="Calibri" panose="020F0502020204030204" pitchFamily="34" charset="0"/>
              </a:rPr>
              <a:t>such as a towelling robe or onesie</a:t>
            </a:r>
            <a:r>
              <a:rPr lang="en-GB" sz="1600" dirty="0">
                <a:latin typeface="Calibri" panose="020F0502020204030204" pitchFamily="34" charset="0"/>
                <a:ea typeface="Calibri" panose="020F0502020204030204" pitchFamily="34" charset="0"/>
                <a:cs typeface="Calibri" panose="020F0502020204030204" pitchFamily="34" charset="0"/>
              </a:rPr>
              <a:t> (for walking to and from the KS2 building to the pool on the playground)</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a:latin typeface="Calibri" panose="020F0502020204030204" pitchFamily="34" charset="0"/>
                <a:ea typeface="Calibri" panose="020F0502020204030204" pitchFamily="34" charset="0"/>
                <a:cs typeface="Calibri" panose="020F0502020204030204" pitchFamily="34"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a:latin typeface="Calibri" panose="020F0502020204030204" pitchFamily="34" charset="0"/>
                <a:ea typeface="Calibri" panose="020F0502020204030204" pitchFamily="34" charset="0"/>
                <a:cs typeface="Calibri" panose="020F0502020204030204" pitchFamily="34" charset="0"/>
              </a:rPr>
              <a:t>Your child may wish to wear their swimwear underneath their school uniform/school PE kit. When changing, before and after swimming, girls will use the KS2 Girls toilets and the boys will use the KS2 Library. Please ensure no jewellery is worn on the days your child will swim.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b="1" dirty="0">
                <a:latin typeface="Calibri" panose="020F0502020204030204" pitchFamily="34" charset="0"/>
                <a:ea typeface="Calibri" panose="020F0502020204030204" pitchFamily="34" charset="0"/>
                <a:cs typeface="Calibri" panose="020F0502020204030204" pitchFamily="34" charset="0"/>
              </a:rPr>
              <a:t>To group children accurately, please complete and return the</a:t>
            </a:r>
            <a:r>
              <a:rPr lang="en-GB" sz="1600" dirty="0">
                <a:latin typeface="Calibri" panose="020F0502020204030204" pitchFamily="34" charset="0"/>
                <a:ea typeface="Calibri" panose="020F0502020204030204" pitchFamily="34" charset="0"/>
                <a:cs typeface="Calibri" panose="020F0502020204030204" pitchFamily="34" charset="0"/>
              </a:rPr>
              <a:t> </a:t>
            </a:r>
            <a:r>
              <a:rPr lang="en-GB" sz="1600" b="1" dirty="0">
                <a:latin typeface="Calibri" panose="020F0502020204030204" pitchFamily="34" charset="0"/>
                <a:ea typeface="Calibri" panose="020F0502020204030204" pitchFamily="34" charset="0"/>
                <a:cs typeface="Calibri" panose="020F0502020204030204" pitchFamily="34" charset="0"/>
              </a:rPr>
              <a:t>attached form</a:t>
            </a:r>
            <a:r>
              <a:rPr lang="en-GB" sz="1600" dirty="0">
                <a:latin typeface="Calibri" panose="020F0502020204030204" pitchFamily="34" charset="0"/>
                <a:ea typeface="Calibri" panose="020F0502020204030204" pitchFamily="34" charset="0"/>
                <a:cs typeface="Calibri" panose="020F0502020204030204" pitchFamily="34" charset="0"/>
              </a:rPr>
              <a: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600" dirty="0">
                <a:latin typeface="Calibri" panose="020F0502020204030204" pitchFamily="34" charset="0"/>
                <a:ea typeface="Calibri" panose="020F0502020204030204" pitchFamily="34" charset="0"/>
                <a:cs typeface="Calibri" panose="020F0502020204030204" pitchFamily="34" charset="0"/>
              </a:rPr>
              <a:t>You will be aware that the school holds medical information on your child.  Please contact the school prior to the visit if there has been any recent illness of which we should be aware.  Please also inform the school immediately if your land line or mobile telephone number has changed.</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6FDA3B6-BB0B-4CBA-B3DF-6937CFC6C362}"/>
              </a:ext>
            </a:extLst>
          </p:cNvPr>
          <p:cNvSpPr/>
          <p:nvPr/>
        </p:nvSpPr>
        <p:spPr>
          <a:xfrm>
            <a:off x="1968792" y="1354574"/>
            <a:ext cx="2920415" cy="369332"/>
          </a:xfrm>
          <a:prstGeom prst="rect">
            <a:avLst/>
          </a:prstGeom>
        </p:spPr>
        <p:txBody>
          <a:bodyPr wrap="none">
            <a:spAutoFit/>
          </a:bodyPr>
          <a:lstStyle/>
          <a:p>
            <a:pPr algn="ctr">
              <a:spcAft>
                <a:spcPts val="0"/>
              </a:spcAft>
            </a:pPr>
            <a:r>
              <a:rPr lang="en-GB" b="1" u="sng" dirty="0">
                <a:latin typeface="Calibri" panose="020F0502020204030204" pitchFamily="34" charset="0"/>
                <a:ea typeface="Calibri" panose="020F0502020204030204" pitchFamily="34" charset="0"/>
                <a:cs typeface="Calibri" panose="020F0502020204030204" pitchFamily="34" charset="0"/>
              </a:rPr>
              <a:t>Year 4 and Year 6  Swimming</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7405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id:image002.png@01DBCBDA.A4A49480">
            <a:extLst>
              <a:ext uri="{FF2B5EF4-FFF2-40B4-BE49-F238E27FC236}">
                <a16:creationId xmlns:a16="http://schemas.microsoft.com/office/drawing/2014/main" id="{197FBB1E-9B75-4AE9-8F0A-ECBABC8DB77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0689" y="6463425"/>
            <a:ext cx="2327148" cy="8311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1" descr="A black text on a white background&#10;&#10;AI-generated content may be incorrect.">
            <a:extLst>
              <a:ext uri="{FF2B5EF4-FFF2-40B4-BE49-F238E27FC236}">
                <a16:creationId xmlns:a16="http://schemas.microsoft.com/office/drawing/2014/main" id="{9547C621-B20B-40FC-A501-A43AACBBB7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689" y="1380361"/>
            <a:ext cx="1999488" cy="5349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9">
            <a:extLst>
              <a:ext uri="{FF2B5EF4-FFF2-40B4-BE49-F238E27FC236}">
                <a16:creationId xmlns:a16="http://schemas.microsoft.com/office/drawing/2014/main" id="{4E4FC5EB-A4E4-4C84-87C3-605356261AA9}"/>
              </a:ext>
            </a:extLst>
          </p:cNvPr>
          <p:cNvSpPr>
            <a:spLocks noChangeArrowheads="1"/>
          </p:cNvSpPr>
          <p:nvPr/>
        </p:nvSpPr>
        <p:spPr bwMode="auto">
          <a:xfrm>
            <a:off x="0" y="164782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2" name="Picture 11">
            <a:extLst>
              <a:ext uri="{FF2B5EF4-FFF2-40B4-BE49-F238E27FC236}">
                <a16:creationId xmlns:a16="http://schemas.microsoft.com/office/drawing/2014/main" id="{9BAEBF36-A69B-4EB5-A0BB-149F8A1DA72A}"/>
              </a:ext>
            </a:extLst>
          </p:cNvPr>
          <p:cNvPicPr>
            <a:picLocks noChangeAspect="1"/>
          </p:cNvPicPr>
          <p:nvPr/>
        </p:nvPicPr>
        <p:blipFill>
          <a:blip r:embed="rId5"/>
          <a:stretch>
            <a:fillRect/>
          </a:stretch>
        </p:blipFill>
        <p:spPr>
          <a:xfrm>
            <a:off x="181940" y="2089436"/>
            <a:ext cx="3247060" cy="4347940"/>
          </a:xfrm>
          <a:prstGeom prst="rect">
            <a:avLst/>
          </a:prstGeom>
        </p:spPr>
      </p:pic>
      <p:pic>
        <p:nvPicPr>
          <p:cNvPr id="13" name="Picture 12">
            <a:extLst>
              <a:ext uri="{FF2B5EF4-FFF2-40B4-BE49-F238E27FC236}">
                <a16:creationId xmlns:a16="http://schemas.microsoft.com/office/drawing/2014/main" id="{75F0E1AD-638C-41BD-BC8F-CDC766A38E88}"/>
              </a:ext>
            </a:extLst>
          </p:cNvPr>
          <p:cNvPicPr>
            <a:picLocks noChangeAspect="1"/>
          </p:cNvPicPr>
          <p:nvPr/>
        </p:nvPicPr>
        <p:blipFill>
          <a:blip r:embed="rId6"/>
          <a:stretch>
            <a:fillRect/>
          </a:stretch>
        </p:blipFill>
        <p:spPr>
          <a:xfrm>
            <a:off x="3561477" y="4425696"/>
            <a:ext cx="3164045" cy="4562888"/>
          </a:xfrm>
          <a:prstGeom prst="rect">
            <a:avLst/>
          </a:prstGeom>
        </p:spPr>
      </p:pic>
    </p:spTree>
    <p:extLst>
      <p:ext uri="{BB962C8B-B14F-4D97-AF65-F5344CB8AC3E}">
        <p14:creationId xmlns:p14="http://schemas.microsoft.com/office/powerpoint/2010/main" val="1269406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299095-D75C-49CD-BBF6-4666DC427EC1}"/>
              </a:ext>
            </a:extLst>
          </p:cNvPr>
          <p:cNvPicPr>
            <a:picLocks noChangeAspect="1"/>
          </p:cNvPicPr>
          <p:nvPr/>
        </p:nvPicPr>
        <p:blipFill>
          <a:blip r:embed="rId2"/>
          <a:stretch>
            <a:fillRect/>
          </a:stretch>
        </p:blipFill>
        <p:spPr>
          <a:xfrm>
            <a:off x="3621024" y="4324859"/>
            <a:ext cx="3166872" cy="4479917"/>
          </a:xfrm>
          <a:prstGeom prst="rect">
            <a:avLst/>
          </a:prstGeom>
        </p:spPr>
      </p:pic>
      <p:pic>
        <p:nvPicPr>
          <p:cNvPr id="7" name="Picture 6">
            <a:extLst>
              <a:ext uri="{FF2B5EF4-FFF2-40B4-BE49-F238E27FC236}">
                <a16:creationId xmlns:a16="http://schemas.microsoft.com/office/drawing/2014/main" id="{2969EC08-27EA-400D-A3A7-51336F5B933E}"/>
              </a:ext>
            </a:extLst>
          </p:cNvPr>
          <p:cNvPicPr>
            <a:picLocks noChangeAspect="1"/>
          </p:cNvPicPr>
          <p:nvPr/>
        </p:nvPicPr>
        <p:blipFill>
          <a:blip r:embed="rId3"/>
          <a:stretch>
            <a:fillRect/>
          </a:stretch>
        </p:blipFill>
        <p:spPr>
          <a:xfrm>
            <a:off x="131064" y="1442497"/>
            <a:ext cx="3429000" cy="4850071"/>
          </a:xfrm>
          <a:prstGeom prst="rect">
            <a:avLst/>
          </a:prstGeom>
        </p:spPr>
      </p:pic>
    </p:spTree>
    <p:extLst>
      <p:ext uri="{BB962C8B-B14F-4D97-AF65-F5344CB8AC3E}">
        <p14:creationId xmlns:p14="http://schemas.microsoft.com/office/powerpoint/2010/main" val="236002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rol 1">
            <a:extLst>
              <a:ext uri="{FF2B5EF4-FFF2-40B4-BE49-F238E27FC236}">
                <a16:creationId xmlns:a16="http://schemas.microsoft.com/office/drawing/2014/main" id="{81142559-4230-431D-BE3A-02D609146186}"/>
              </a:ext>
            </a:extLst>
          </p:cNvPr>
          <p:cNvSpPr>
            <a:spLocks noChangeArrowheads="1" noChangeShapeType="1"/>
          </p:cNvSpPr>
          <p:nvPr/>
        </p:nvSpPr>
        <p:spPr bwMode="auto">
          <a:xfrm>
            <a:off x="639930" y="2016710"/>
            <a:ext cx="6378575" cy="6321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7" name="Rectangle 6">
            <a:extLst>
              <a:ext uri="{FF2B5EF4-FFF2-40B4-BE49-F238E27FC236}">
                <a16:creationId xmlns:a16="http://schemas.microsoft.com/office/drawing/2014/main" id="{05ECB407-A0AB-40C0-87EB-F9298BDB0379}"/>
              </a:ext>
            </a:extLst>
          </p:cNvPr>
          <p:cNvSpPr/>
          <p:nvPr/>
        </p:nvSpPr>
        <p:spPr>
          <a:xfrm>
            <a:off x="7682162" y="938087"/>
            <a:ext cx="5997743" cy="1341649"/>
          </a:xfrm>
          <a:prstGeom prst="rect">
            <a:avLst/>
          </a:prstGeom>
        </p:spPr>
        <p:txBody>
          <a:bodyPr wrap="square">
            <a:spAutoFit/>
          </a:bodyPr>
          <a:lstStyle/>
          <a:p>
            <a:pPr algn="ctr">
              <a:lnSpc>
                <a:spcPct val="119000"/>
              </a:lnSpc>
              <a:spcAft>
                <a:spcPts val="600"/>
              </a:spcAft>
            </a:pPr>
            <a:r>
              <a:rPr lang="en-GB" sz="1000" kern="1400" dirty="0">
                <a:solidFill>
                  <a:srgbClr val="000000"/>
                </a:solidFill>
                <a:latin typeface="Sassoon Infant Rg" panose="02000503030000020003" pitchFamily="50" charset="0"/>
              </a:rPr>
              <a:t>.</a:t>
            </a:r>
            <a:endParaRPr lang="en-GB" sz="1000" kern="1400" dirty="0">
              <a:solidFill>
                <a:srgbClr val="000000"/>
              </a:solidFill>
              <a:latin typeface="Calibri" panose="020F0502020204030204" pitchFamily="34" charset="0"/>
            </a:endParaRPr>
          </a:p>
          <a:p>
            <a:pPr algn="r">
              <a:lnSpc>
                <a:spcPct val="119000"/>
              </a:lnSpc>
              <a:spcAft>
                <a:spcPts val="600"/>
              </a:spcAft>
            </a:pPr>
            <a:r>
              <a:rPr lang="en-GB" sz="4000" b="1" u="sng" kern="1400" dirty="0">
                <a:solidFill>
                  <a:srgbClr val="000000"/>
                </a:solidFill>
                <a:latin typeface="Sassoon Infant Rg" panose="02000503030000020003" pitchFamily="50" charset="0"/>
              </a:rPr>
              <a:t> </a:t>
            </a:r>
            <a:endParaRPr lang="en-GB" sz="1050" kern="1400" dirty="0">
              <a:solidFill>
                <a:srgbClr val="000000"/>
              </a:solidFill>
              <a:latin typeface="Calibri" panose="020F0502020204030204" pitchFamily="34" charset="0"/>
            </a:endParaRPr>
          </a:p>
          <a:p>
            <a:pPr>
              <a:lnSpc>
                <a:spcPct val="119000"/>
              </a:lnSpc>
              <a:spcAft>
                <a:spcPts val="600"/>
              </a:spcAft>
            </a:pPr>
            <a:r>
              <a:rPr lang="en-GB" sz="1050" kern="1400" dirty="0">
                <a:solidFill>
                  <a:srgbClr val="000000"/>
                </a:solidFill>
                <a:latin typeface="Calibri" panose="020F0502020204030204" pitchFamily="34" charset="0"/>
              </a:rPr>
              <a:t> </a:t>
            </a:r>
            <a:endParaRPr lang="en-GB" sz="1050" kern="1400" dirty="0">
              <a:ln>
                <a:noFill/>
              </a:ln>
              <a:solidFill>
                <a:srgbClr val="000000"/>
              </a:solidFill>
              <a:effectLst/>
              <a:latin typeface="Calibri" panose="020F0502020204030204" pitchFamily="34" charset="0"/>
            </a:endParaRPr>
          </a:p>
        </p:txBody>
      </p:sp>
      <p:sp>
        <p:nvSpPr>
          <p:cNvPr id="10" name="Rectangle 9">
            <a:extLst>
              <a:ext uri="{FF2B5EF4-FFF2-40B4-BE49-F238E27FC236}">
                <a16:creationId xmlns:a16="http://schemas.microsoft.com/office/drawing/2014/main" id="{9EFDD0DD-57FA-4B50-A788-64CA98395528}"/>
              </a:ext>
            </a:extLst>
          </p:cNvPr>
          <p:cNvSpPr/>
          <p:nvPr/>
        </p:nvSpPr>
        <p:spPr>
          <a:xfrm>
            <a:off x="114301" y="1139475"/>
            <a:ext cx="6542531" cy="2084738"/>
          </a:xfrm>
          <a:prstGeom prst="rect">
            <a:avLst/>
          </a:prstGeom>
        </p:spPr>
        <p:txBody>
          <a:bodyPr wrap="square">
            <a:spAutoFit/>
          </a:bodyPr>
          <a:lstStyle/>
          <a:p>
            <a:pPr algn="ctr">
              <a:lnSpc>
                <a:spcPct val="119000"/>
              </a:lnSpc>
              <a:spcAft>
                <a:spcPts val="600"/>
              </a:spcAft>
            </a:pPr>
            <a:r>
              <a:rPr lang="en-GB" sz="1050" b="1" kern="1400" dirty="0">
                <a:solidFill>
                  <a:srgbClr val="000000"/>
                </a:solidFill>
                <a:latin typeface="Sassoon Infant Rg" panose="02000503030000020003" pitchFamily="50" charset="0"/>
              </a:rPr>
              <a:t>PE Dates </a:t>
            </a:r>
          </a:p>
          <a:p>
            <a:pPr algn="ctr">
              <a:lnSpc>
                <a:spcPct val="119000"/>
              </a:lnSpc>
              <a:spcAft>
                <a:spcPts val="600"/>
              </a:spcAft>
            </a:pPr>
            <a:r>
              <a:rPr lang="en-GB" sz="1050" b="1" kern="1400" dirty="0">
                <a:solidFill>
                  <a:srgbClr val="000000"/>
                </a:solidFill>
                <a:latin typeface="Sassoon Infant Rg" panose="02000503030000020003" pitchFamily="50" charset="0"/>
              </a:rPr>
              <a:t>Summer 2</a:t>
            </a:r>
          </a:p>
          <a:p>
            <a:pPr algn="ctr">
              <a:lnSpc>
                <a:spcPct val="119000"/>
              </a:lnSpc>
              <a:spcAft>
                <a:spcPts val="600"/>
              </a:spcAft>
            </a:pPr>
            <a:r>
              <a:rPr lang="en-GB" sz="1050" b="1" kern="1400" dirty="0">
                <a:solidFill>
                  <a:srgbClr val="000000"/>
                </a:solidFill>
                <a:latin typeface="Sassoon Infant Rg" panose="02000503030000020003" pitchFamily="50" charset="0"/>
              </a:rPr>
              <a:t>This is a list of dates your child will have PE this half term. It is important that your child wears the correct PE uniform for their PE lesson.  </a:t>
            </a:r>
          </a:p>
          <a:p>
            <a:pPr algn="ctr">
              <a:lnSpc>
                <a:spcPct val="119000"/>
              </a:lnSpc>
              <a:spcAft>
                <a:spcPts val="600"/>
              </a:spcAft>
            </a:pPr>
            <a:r>
              <a:rPr lang="en-GB" sz="1050" b="1" kern="1400" dirty="0">
                <a:solidFill>
                  <a:srgbClr val="000000"/>
                </a:solidFill>
                <a:latin typeface="Sassoon Infant Rg" panose="02000503030000020003" pitchFamily="50" charset="0"/>
              </a:rPr>
              <a:t>This half term your child will be outside completing their PE lessons, so suitable clothing should be worn, </a:t>
            </a:r>
          </a:p>
          <a:p>
            <a:pPr algn="ctr">
              <a:lnSpc>
                <a:spcPct val="119000"/>
              </a:lnSpc>
              <a:spcAft>
                <a:spcPts val="600"/>
              </a:spcAft>
            </a:pPr>
            <a:r>
              <a:rPr lang="en-GB" sz="1050" b="1" kern="1400" dirty="0">
                <a:solidFill>
                  <a:srgbClr val="000000"/>
                </a:solidFill>
                <a:latin typeface="Sassoon Infant Rg" panose="02000503030000020003" pitchFamily="50" charset="0"/>
              </a:rPr>
              <a:t>including trainers. Please make sure your child does not wear studs.</a:t>
            </a:r>
          </a:p>
          <a:p>
            <a:pPr algn="ctr">
              <a:lnSpc>
                <a:spcPct val="119000"/>
              </a:lnSpc>
              <a:spcAft>
                <a:spcPts val="600"/>
              </a:spcAft>
            </a:pPr>
            <a:r>
              <a:rPr lang="en-GB" sz="1050" b="1" kern="1400" dirty="0">
                <a:solidFill>
                  <a:srgbClr val="000000"/>
                </a:solidFill>
                <a:latin typeface="Sassoon Infant Rg" panose="02000503030000020003" pitchFamily="50" charset="0"/>
              </a:rPr>
              <a:t>A reminder that when it is your child’s PE day they must </a:t>
            </a:r>
            <a:r>
              <a:rPr lang="en-GB" sz="1050" kern="1400" dirty="0">
                <a:solidFill>
                  <a:srgbClr val="FF0000"/>
                </a:solidFill>
                <a:latin typeface="Sassoon Infant Rg" panose="02000503030000020003" pitchFamily="50" charset="0"/>
              </a:rPr>
              <a:t>NOT</a:t>
            </a:r>
            <a:r>
              <a:rPr lang="en-GB" sz="1050" b="1" kern="1400" dirty="0">
                <a:solidFill>
                  <a:srgbClr val="000000"/>
                </a:solidFill>
                <a:latin typeface="Sassoon Infant Rg" panose="02000503030000020003" pitchFamily="50" charset="0"/>
              </a:rPr>
              <a:t> wear earrings to school. </a:t>
            </a:r>
          </a:p>
          <a:p>
            <a:pPr algn="ctr">
              <a:lnSpc>
                <a:spcPct val="119000"/>
              </a:lnSpc>
              <a:spcAft>
                <a:spcPts val="600"/>
              </a:spcAft>
            </a:pPr>
            <a:r>
              <a:rPr lang="en-GB" sz="1050" b="1" kern="1400" dirty="0">
                <a:solidFill>
                  <a:srgbClr val="000000"/>
                </a:solidFill>
                <a:latin typeface="Sassoon Infant Rg" panose="02000503030000020003" pitchFamily="50" charset="0"/>
              </a:rPr>
              <a:t>Week 1 will start from Monday 2nd June. </a:t>
            </a:r>
          </a:p>
        </p:txBody>
      </p:sp>
      <p:sp>
        <p:nvSpPr>
          <p:cNvPr id="4" name="Control 1">
            <a:extLst>
              <a:ext uri="{FF2B5EF4-FFF2-40B4-BE49-F238E27FC236}">
                <a16:creationId xmlns:a16="http://schemas.microsoft.com/office/drawing/2014/main" id="{80D2759B-EA92-4BC0-8C4E-23F97F2DAA0F}"/>
              </a:ext>
            </a:extLst>
          </p:cNvPr>
          <p:cNvSpPr>
            <a:spLocks noChangeArrowheads="1" noChangeShapeType="1"/>
          </p:cNvSpPr>
          <p:nvPr/>
        </p:nvSpPr>
        <p:spPr bwMode="auto">
          <a:xfrm>
            <a:off x="950913" y="3244850"/>
            <a:ext cx="6356350" cy="6321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5" name="Control 1">
            <a:extLst>
              <a:ext uri="{FF2B5EF4-FFF2-40B4-BE49-F238E27FC236}">
                <a16:creationId xmlns:a16="http://schemas.microsoft.com/office/drawing/2014/main" id="{210E1D6D-AC3C-41EF-B961-F9BB37996014}"/>
              </a:ext>
            </a:extLst>
          </p:cNvPr>
          <p:cNvSpPr>
            <a:spLocks noChangeArrowheads="1" noChangeShapeType="1"/>
          </p:cNvSpPr>
          <p:nvPr/>
        </p:nvSpPr>
        <p:spPr bwMode="auto">
          <a:xfrm>
            <a:off x="-6011505" y="2434431"/>
            <a:ext cx="6378575" cy="6310313"/>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8" name="Control 1">
            <a:extLst>
              <a:ext uri="{FF2B5EF4-FFF2-40B4-BE49-F238E27FC236}">
                <a16:creationId xmlns:a16="http://schemas.microsoft.com/office/drawing/2014/main" id="{A933570A-BDD4-44F8-BCF6-AC7552CF17F6}"/>
              </a:ext>
            </a:extLst>
          </p:cNvPr>
          <p:cNvSpPr>
            <a:spLocks noChangeArrowheads="1" noChangeShapeType="1"/>
          </p:cNvSpPr>
          <p:nvPr/>
        </p:nvSpPr>
        <p:spPr bwMode="auto">
          <a:xfrm>
            <a:off x="928688" y="3260725"/>
            <a:ext cx="6378575" cy="6310313"/>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11" name="Control 1">
            <a:extLst>
              <a:ext uri="{FF2B5EF4-FFF2-40B4-BE49-F238E27FC236}">
                <a16:creationId xmlns:a16="http://schemas.microsoft.com/office/drawing/2014/main" id="{CFD05F16-A643-4A24-A15A-10E1F8076C2D}"/>
              </a:ext>
            </a:extLst>
          </p:cNvPr>
          <p:cNvSpPr>
            <a:spLocks noChangeArrowheads="1" noChangeShapeType="1"/>
          </p:cNvSpPr>
          <p:nvPr/>
        </p:nvSpPr>
        <p:spPr bwMode="auto">
          <a:xfrm>
            <a:off x="-5907087" y="3174594"/>
            <a:ext cx="6378575" cy="6310313"/>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Control 1">
            <a:extLst>
              <a:ext uri="{FF2B5EF4-FFF2-40B4-BE49-F238E27FC236}">
                <a16:creationId xmlns:a16="http://schemas.microsoft.com/office/drawing/2014/main" id="{8C211268-AD9D-4D70-B5F8-38248DA956CF}"/>
              </a:ext>
            </a:extLst>
          </p:cNvPr>
          <p:cNvSpPr>
            <a:spLocks noChangeArrowheads="1" noChangeShapeType="1"/>
          </p:cNvSpPr>
          <p:nvPr/>
        </p:nvSpPr>
        <p:spPr bwMode="auto">
          <a:xfrm>
            <a:off x="1493838" y="3021013"/>
            <a:ext cx="4960937" cy="642778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12" name="Control 1">
            <a:extLst>
              <a:ext uri="{FF2B5EF4-FFF2-40B4-BE49-F238E27FC236}">
                <a16:creationId xmlns:a16="http://schemas.microsoft.com/office/drawing/2014/main" id="{63E035B2-D3C2-4737-BC55-3A0D62A48A82}"/>
              </a:ext>
            </a:extLst>
          </p:cNvPr>
          <p:cNvSpPr>
            <a:spLocks noChangeArrowheads="1" noChangeShapeType="1"/>
          </p:cNvSpPr>
          <p:nvPr/>
        </p:nvSpPr>
        <p:spPr bwMode="auto">
          <a:xfrm>
            <a:off x="1493838" y="3021013"/>
            <a:ext cx="4960937" cy="642778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14" name="Control 1">
            <a:extLst>
              <a:ext uri="{FF2B5EF4-FFF2-40B4-BE49-F238E27FC236}">
                <a16:creationId xmlns:a16="http://schemas.microsoft.com/office/drawing/2014/main" id="{74B8294A-505D-4ACD-ADD1-F903C57F55A8}"/>
              </a:ext>
            </a:extLst>
          </p:cNvPr>
          <p:cNvSpPr>
            <a:spLocks noChangeArrowheads="1" noChangeShapeType="1"/>
          </p:cNvSpPr>
          <p:nvPr/>
        </p:nvSpPr>
        <p:spPr bwMode="auto">
          <a:xfrm>
            <a:off x="1562100" y="3094038"/>
            <a:ext cx="4960938" cy="659606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15" name="Control 1">
            <a:extLst>
              <a:ext uri="{FF2B5EF4-FFF2-40B4-BE49-F238E27FC236}">
                <a16:creationId xmlns:a16="http://schemas.microsoft.com/office/drawing/2014/main" id="{C134E320-121D-4654-9D9D-0529CB4C350E}"/>
              </a:ext>
            </a:extLst>
          </p:cNvPr>
          <p:cNvSpPr>
            <a:spLocks noChangeArrowheads="1" noChangeShapeType="1"/>
          </p:cNvSpPr>
          <p:nvPr/>
        </p:nvSpPr>
        <p:spPr bwMode="auto">
          <a:xfrm>
            <a:off x="1562100" y="3094038"/>
            <a:ext cx="4960938" cy="659606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9" name="Control 1">
            <a:extLst>
              <a:ext uri="{FF2B5EF4-FFF2-40B4-BE49-F238E27FC236}">
                <a16:creationId xmlns:a16="http://schemas.microsoft.com/office/drawing/2014/main" id="{33FD642B-94CD-4757-A15B-DEED6120E077}"/>
              </a:ext>
            </a:extLst>
          </p:cNvPr>
          <p:cNvSpPr>
            <a:spLocks noChangeArrowheads="1" noChangeShapeType="1"/>
          </p:cNvSpPr>
          <p:nvPr/>
        </p:nvSpPr>
        <p:spPr bwMode="auto">
          <a:xfrm>
            <a:off x="1976438" y="2673350"/>
            <a:ext cx="4960937" cy="7961313"/>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13" name="Control 1">
            <a:extLst>
              <a:ext uri="{FF2B5EF4-FFF2-40B4-BE49-F238E27FC236}">
                <a16:creationId xmlns:a16="http://schemas.microsoft.com/office/drawing/2014/main" id="{3FF2887F-3A0A-45A0-9BBB-F090F8D27B6B}"/>
              </a:ext>
            </a:extLst>
          </p:cNvPr>
          <p:cNvSpPr>
            <a:spLocks noChangeArrowheads="1" noChangeShapeType="1"/>
          </p:cNvSpPr>
          <p:nvPr/>
        </p:nvSpPr>
        <p:spPr bwMode="auto">
          <a:xfrm>
            <a:off x="1411288" y="2657475"/>
            <a:ext cx="5668962" cy="71564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17" name="Control 1">
            <a:extLst>
              <a:ext uri="{FF2B5EF4-FFF2-40B4-BE49-F238E27FC236}">
                <a16:creationId xmlns:a16="http://schemas.microsoft.com/office/drawing/2014/main" id="{660378F0-C7EF-4E42-8D3E-687F8F25C0DD}"/>
              </a:ext>
            </a:extLst>
          </p:cNvPr>
          <p:cNvSpPr>
            <a:spLocks noChangeArrowheads="1" noChangeShapeType="1"/>
          </p:cNvSpPr>
          <p:nvPr/>
        </p:nvSpPr>
        <p:spPr bwMode="auto">
          <a:xfrm>
            <a:off x="1411288" y="2657475"/>
            <a:ext cx="5668962" cy="71564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aphicFrame>
        <p:nvGraphicFramePr>
          <p:cNvPr id="2" name="Table 1">
            <a:extLst>
              <a:ext uri="{FF2B5EF4-FFF2-40B4-BE49-F238E27FC236}">
                <a16:creationId xmlns:a16="http://schemas.microsoft.com/office/drawing/2014/main" id="{6E3C9AF9-4151-4E79-A4FE-45A739621D4A}"/>
              </a:ext>
            </a:extLst>
          </p:cNvPr>
          <p:cNvGraphicFramePr>
            <a:graphicFrameLocks noGrp="1"/>
          </p:cNvGraphicFramePr>
          <p:nvPr>
            <p:extLst>
              <p:ext uri="{D42A27DB-BD31-4B8C-83A1-F6EECF244321}">
                <p14:modId xmlns:p14="http://schemas.microsoft.com/office/powerpoint/2010/main" val="2633192"/>
              </p:ext>
            </p:extLst>
          </p:nvPr>
        </p:nvGraphicFramePr>
        <p:xfrm>
          <a:off x="938761" y="3174594"/>
          <a:ext cx="5413986" cy="5813577"/>
        </p:xfrm>
        <a:graphic>
          <a:graphicData uri="http://schemas.openxmlformats.org/drawingml/2006/table">
            <a:tbl>
              <a:tblPr/>
              <a:tblGrid>
                <a:gridCol w="656506">
                  <a:extLst>
                    <a:ext uri="{9D8B030D-6E8A-4147-A177-3AD203B41FA5}">
                      <a16:colId xmlns:a16="http://schemas.microsoft.com/office/drawing/2014/main" val="2199683009"/>
                    </a:ext>
                  </a:extLst>
                </a:gridCol>
                <a:gridCol w="679640">
                  <a:extLst>
                    <a:ext uri="{9D8B030D-6E8A-4147-A177-3AD203B41FA5}">
                      <a16:colId xmlns:a16="http://schemas.microsoft.com/office/drawing/2014/main" val="3109538739"/>
                    </a:ext>
                  </a:extLst>
                </a:gridCol>
                <a:gridCol w="679640">
                  <a:extLst>
                    <a:ext uri="{9D8B030D-6E8A-4147-A177-3AD203B41FA5}">
                      <a16:colId xmlns:a16="http://schemas.microsoft.com/office/drawing/2014/main" val="3571299641"/>
                    </a:ext>
                  </a:extLst>
                </a:gridCol>
                <a:gridCol w="679640">
                  <a:extLst>
                    <a:ext uri="{9D8B030D-6E8A-4147-A177-3AD203B41FA5}">
                      <a16:colId xmlns:a16="http://schemas.microsoft.com/office/drawing/2014/main" val="601772527"/>
                    </a:ext>
                  </a:extLst>
                </a:gridCol>
                <a:gridCol w="679640">
                  <a:extLst>
                    <a:ext uri="{9D8B030D-6E8A-4147-A177-3AD203B41FA5}">
                      <a16:colId xmlns:a16="http://schemas.microsoft.com/office/drawing/2014/main" val="3260580625"/>
                    </a:ext>
                  </a:extLst>
                </a:gridCol>
                <a:gridCol w="679640">
                  <a:extLst>
                    <a:ext uri="{9D8B030D-6E8A-4147-A177-3AD203B41FA5}">
                      <a16:colId xmlns:a16="http://schemas.microsoft.com/office/drawing/2014/main" val="1363899733"/>
                    </a:ext>
                  </a:extLst>
                </a:gridCol>
                <a:gridCol w="679640">
                  <a:extLst>
                    <a:ext uri="{9D8B030D-6E8A-4147-A177-3AD203B41FA5}">
                      <a16:colId xmlns:a16="http://schemas.microsoft.com/office/drawing/2014/main" val="3877910001"/>
                    </a:ext>
                  </a:extLst>
                </a:gridCol>
                <a:gridCol w="679640">
                  <a:extLst>
                    <a:ext uri="{9D8B030D-6E8A-4147-A177-3AD203B41FA5}">
                      <a16:colId xmlns:a16="http://schemas.microsoft.com/office/drawing/2014/main" val="1891105067"/>
                    </a:ext>
                  </a:extLst>
                </a:gridCol>
              </a:tblGrid>
              <a:tr h="259026">
                <a:tc>
                  <a:txBody>
                    <a:bodyPr/>
                    <a:lstStyle/>
                    <a:p>
                      <a:pPr marR="0" indent="0" algn="l" rtl="0">
                        <a:lnSpc>
                          <a:spcPct val="119000"/>
                        </a:lnSpc>
                        <a:spcBef>
                          <a:spcPts val="0"/>
                        </a:spcBef>
                        <a:spcAft>
                          <a:spcPts val="600"/>
                        </a:spcAft>
                      </a:pPr>
                      <a:r>
                        <a:rPr lang="en-US" sz="1200" kern="1400">
                          <a:ln>
                            <a:noFill/>
                          </a:ln>
                          <a:solidFill>
                            <a:srgbClr val="000000"/>
                          </a:solidFill>
                          <a:effectLst/>
                          <a:latin typeface="Sassoon Infant Rg" panose="02000503030000020003" pitchFamily="50" charset="0"/>
                        </a:rPr>
                        <a:t> </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0070C0"/>
                    </a:solidFill>
                  </a:tcPr>
                </a:tc>
                <a:tc>
                  <a:txBody>
                    <a:bodyPr/>
                    <a:lstStyle/>
                    <a:p>
                      <a:pPr marR="0" indent="0" algn="ctr" rtl="0">
                        <a:lnSpc>
                          <a:spcPct val="119000"/>
                        </a:lnSpc>
                        <a:spcBef>
                          <a:spcPts val="0"/>
                        </a:spcBef>
                        <a:spcAft>
                          <a:spcPts val="600"/>
                        </a:spcAft>
                      </a:pPr>
                      <a:r>
                        <a:rPr lang="en-US" sz="1000" b="1" u="sng" kern="1400">
                          <a:ln>
                            <a:noFill/>
                          </a:ln>
                          <a:solidFill>
                            <a:srgbClr val="000000"/>
                          </a:solidFill>
                          <a:effectLst/>
                          <a:latin typeface="Sassoon Infant Rg" panose="02000503030000020003" pitchFamily="50" charset="0"/>
                        </a:rPr>
                        <a:t>Week 1</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0070C0"/>
                    </a:solidFill>
                  </a:tcPr>
                </a:tc>
                <a:tc>
                  <a:txBody>
                    <a:bodyPr/>
                    <a:lstStyle/>
                    <a:p>
                      <a:pPr marR="0" indent="0" algn="ctr" rtl="0">
                        <a:lnSpc>
                          <a:spcPct val="119000"/>
                        </a:lnSpc>
                        <a:spcBef>
                          <a:spcPts val="0"/>
                        </a:spcBef>
                        <a:spcAft>
                          <a:spcPts val="600"/>
                        </a:spcAft>
                      </a:pPr>
                      <a:r>
                        <a:rPr lang="en-US" sz="1000" b="1" u="sng" kern="1400">
                          <a:ln>
                            <a:noFill/>
                          </a:ln>
                          <a:solidFill>
                            <a:srgbClr val="000000"/>
                          </a:solidFill>
                          <a:effectLst/>
                          <a:latin typeface="Sassoon Infant Rg" panose="02000503030000020003" pitchFamily="50" charset="0"/>
                        </a:rPr>
                        <a:t>Week 2</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0070C0"/>
                    </a:solidFill>
                  </a:tcPr>
                </a:tc>
                <a:tc>
                  <a:txBody>
                    <a:bodyPr/>
                    <a:lstStyle/>
                    <a:p>
                      <a:pPr marR="0" indent="0" algn="ctr" rtl="0">
                        <a:lnSpc>
                          <a:spcPct val="119000"/>
                        </a:lnSpc>
                        <a:spcBef>
                          <a:spcPts val="0"/>
                        </a:spcBef>
                        <a:spcAft>
                          <a:spcPts val="600"/>
                        </a:spcAft>
                      </a:pPr>
                      <a:r>
                        <a:rPr lang="en-US" sz="1000" b="1" u="sng" kern="1400">
                          <a:ln>
                            <a:noFill/>
                          </a:ln>
                          <a:solidFill>
                            <a:srgbClr val="000000"/>
                          </a:solidFill>
                          <a:effectLst/>
                          <a:latin typeface="Sassoon Infant Rg" panose="02000503030000020003" pitchFamily="50" charset="0"/>
                        </a:rPr>
                        <a:t>Week 3</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0070C0"/>
                    </a:solidFill>
                  </a:tcPr>
                </a:tc>
                <a:tc>
                  <a:txBody>
                    <a:bodyPr/>
                    <a:lstStyle/>
                    <a:p>
                      <a:pPr marR="0" indent="0" algn="ctr" rtl="0">
                        <a:lnSpc>
                          <a:spcPct val="119000"/>
                        </a:lnSpc>
                        <a:spcBef>
                          <a:spcPts val="0"/>
                        </a:spcBef>
                        <a:spcAft>
                          <a:spcPts val="600"/>
                        </a:spcAft>
                      </a:pPr>
                      <a:r>
                        <a:rPr lang="en-US" sz="1000" b="1" u="sng" kern="1400" dirty="0">
                          <a:ln>
                            <a:noFill/>
                          </a:ln>
                          <a:solidFill>
                            <a:srgbClr val="000000"/>
                          </a:solidFill>
                          <a:effectLst/>
                          <a:latin typeface="Sassoon Infant Rg" panose="02000503030000020003" pitchFamily="50" charset="0"/>
                        </a:rPr>
                        <a:t>Week 4</a:t>
                      </a:r>
                      <a:endParaRPr lang="en-US" sz="900" kern="1400" dirty="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FFFF00"/>
                    </a:solidFill>
                  </a:tcPr>
                </a:tc>
                <a:tc>
                  <a:txBody>
                    <a:bodyPr/>
                    <a:lstStyle/>
                    <a:p>
                      <a:pPr marR="0" indent="0" algn="ctr" rtl="0">
                        <a:lnSpc>
                          <a:spcPct val="119000"/>
                        </a:lnSpc>
                        <a:spcBef>
                          <a:spcPts val="0"/>
                        </a:spcBef>
                        <a:spcAft>
                          <a:spcPts val="600"/>
                        </a:spcAft>
                      </a:pPr>
                      <a:r>
                        <a:rPr lang="en-US" sz="1000" b="1" u="sng" kern="1400">
                          <a:ln>
                            <a:noFill/>
                          </a:ln>
                          <a:solidFill>
                            <a:srgbClr val="000000"/>
                          </a:solidFill>
                          <a:effectLst/>
                          <a:latin typeface="Sassoon Infant Rg" panose="02000503030000020003" pitchFamily="50" charset="0"/>
                        </a:rPr>
                        <a:t>Week 5</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0070C0"/>
                    </a:solidFill>
                  </a:tcPr>
                </a:tc>
                <a:tc>
                  <a:txBody>
                    <a:bodyPr/>
                    <a:lstStyle/>
                    <a:p>
                      <a:pPr marR="0" indent="0" algn="ctr" rtl="0">
                        <a:lnSpc>
                          <a:spcPct val="119000"/>
                        </a:lnSpc>
                        <a:spcBef>
                          <a:spcPts val="0"/>
                        </a:spcBef>
                        <a:spcAft>
                          <a:spcPts val="600"/>
                        </a:spcAft>
                      </a:pPr>
                      <a:r>
                        <a:rPr lang="en-US" sz="1000" b="1" u="sng" kern="1400">
                          <a:ln>
                            <a:noFill/>
                          </a:ln>
                          <a:solidFill>
                            <a:srgbClr val="000000"/>
                          </a:solidFill>
                          <a:effectLst/>
                          <a:latin typeface="Sassoon Infant Rg" panose="02000503030000020003" pitchFamily="50" charset="0"/>
                        </a:rPr>
                        <a:t>Week 6</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0070C0"/>
                    </a:solidFill>
                  </a:tcPr>
                </a:tc>
                <a:tc>
                  <a:txBody>
                    <a:bodyPr/>
                    <a:lstStyle/>
                    <a:p>
                      <a:pPr marR="0" indent="0" algn="ctr" rtl="0">
                        <a:lnSpc>
                          <a:spcPct val="119000"/>
                        </a:lnSpc>
                        <a:spcBef>
                          <a:spcPts val="0"/>
                        </a:spcBef>
                        <a:spcAft>
                          <a:spcPts val="600"/>
                        </a:spcAft>
                      </a:pPr>
                      <a:r>
                        <a:rPr lang="en-US" sz="1000" b="1" u="sng" kern="1400">
                          <a:ln>
                            <a:noFill/>
                          </a:ln>
                          <a:solidFill>
                            <a:srgbClr val="000000"/>
                          </a:solidFill>
                          <a:effectLst/>
                          <a:latin typeface="Sassoon Infant Rg" panose="02000503030000020003" pitchFamily="50" charset="0"/>
                        </a:rPr>
                        <a:t>Week 7</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0070C0"/>
                    </a:solidFill>
                  </a:tcPr>
                </a:tc>
                <a:extLst>
                  <a:ext uri="{0D108BD9-81ED-4DB2-BD59-A6C34878D82A}">
                    <a16:rowId xmlns:a16="http://schemas.microsoft.com/office/drawing/2014/main" val="3769110919"/>
                  </a:ext>
                </a:extLst>
              </a:tr>
              <a:tr h="727868">
                <a:tc>
                  <a:txBody>
                    <a:bodyPr/>
                    <a:lstStyle/>
                    <a:p>
                      <a:pPr marR="0" indent="0" algn="ctr" rtl="0">
                        <a:lnSpc>
                          <a:spcPct val="119000"/>
                        </a:lnSpc>
                        <a:spcBef>
                          <a:spcPts val="0"/>
                        </a:spcBef>
                        <a:spcAft>
                          <a:spcPts val="600"/>
                        </a:spcAft>
                      </a:pPr>
                      <a:r>
                        <a:rPr lang="en-US" sz="1000" b="1" u="sng" kern="1400">
                          <a:ln>
                            <a:noFill/>
                          </a:ln>
                          <a:solidFill>
                            <a:srgbClr val="000000"/>
                          </a:solidFill>
                          <a:effectLst/>
                          <a:latin typeface="Sassoon Infant Rg" panose="02000503030000020003" pitchFamily="50" charset="0"/>
                        </a:rPr>
                        <a:t>Reception </a:t>
                      </a:r>
                      <a:endParaRPr lang="en-US" sz="900" kern="1400">
                        <a:ln>
                          <a:noFill/>
                        </a:ln>
                        <a:solidFill>
                          <a:srgbClr val="000000"/>
                        </a:solidFill>
                        <a:effectLst/>
                        <a:latin typeface="Calibri" panose="020F0502020204030204" pitchFamily="34" charset="0"/>
                      </a:endParaRPr>
                    </a:p>
                    <a:p>
                      <a:pPr marR="0" indent="0" algn="ctr" rtl="0">
                        <a:lnSpc>
                          <a:spcPct val="119000"/>
                        </a:lnSpc>
                        <a:spcBef>
                          <a:spcPts val="0"/>
                        </a:spcBef>
                        <a:spcAft>
                          <a:spcPts val="600"/>
                        </a:spcAft>
                      </a:pPr>
                      <a:r>
                        <a:rPr lang="en-US" sz="1000" b="1" u="sng" kern="1400">
                          <a:ln>
                            <a:noFill/>
                          </a:ln>
                          <a:solidFill>
                            <a:srgbClr val="000000"/>
                          </a:solidFill>
                          <a:effectLst/>
                          <a:latin typeface="Sassoon Infant Rg" panose="02000503030000020003" pitchFamily="50" charset="0"/>
                        </a:rPr>
                        <a:t>(RG &amp; RW)</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4475A1"/>
                    </a:solidFill>
                  </a:tcPr>
                </a:tc>
                <a:tc>
                  <a:txBody>
                    <a:bodyPr/>
                    <a:lstStyle/>
                    <a:p>
                      <a:pPr marR="0" indent="0" algn="l" rtl="0">
                        <a:lnSpc>
                          <a:spcPct val="119000"/>
                        </a:lnSpc>
                        <a:spcBef>
                          <a:spcPts val="0"/>
                        </a:spcBef>
                        <a:spcAft>
                          <a:spcPts val="600"/>
                        </a:spcAft>
                      </a:pPr>
                      <a:r>
                        <a:rPr lang="en-US" sz="900" kern="1400">
                          <a:ln>
                            <a:noFill/>
                          </a:ln>
                          <a:solidFill>
                            <a:srgbClr val="000000"/>
                          </a:solidFill>
                          <a:effectLst/>
                          <a:latin typeface="Sassoon Infant Rg" panose="02000503030000020003" pitchFamily="50" charset="0"/>
                        </a:rPr>
                        <a:t>Friday 6th June</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US" sz="900" kern="1400">
                          <a:ln>
                            <a:noFill/>
                          </a:ln>
                          <a:solidFill>
                            <a:srgbClr val="000000"/>
                          </a:solidFill>
                          <a:effectLst/>
                          <a:latin typeface="Sassoon Infant Rg" panose="02000503030000020003" pitchFamily="50" charset="0"/>
                        </a:rPr>
                        <a:t>Friday 13th June</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US" sz="900" kern="1400">
                          <a:ln>
                            <a:noFill/>
                          </a:ln>
                          <a:solidFill>
                            <a:srgbClr val="000000"/>
                          </a:solidFill>
                          <a:effectLst/>
                          <a:latin typeface="Sassoon Infant Rg" panose="02000503030000020003" pitchFamily="50" charset="0"/>
                        </a:rPr>
                        <a:t>Friday 20th June</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US" sz="900" kern="1400" dirty="0">
                          <a:ln>
                            <a:noFill/>
                          </a:ln>
                          <a:solidFill>
                            <a:srgbClr val="000000"/>
                          </a:solidFill>
                          <a:effectLst/>
                          <a:latin typeface="Sassoon Infant Rg" panose="02000503030000020003" pitchFamily="50" charset="0"/>
                        </a:rPr>
                        <a:t>Friday 27th</a:t>
                      </a:r>
                      <a:endParaRPr lang="en-US" sz="9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US" sz="900" kern="1400" dirty="0">
                          <a:ln>
                            <a:noFill/>
                          </a:ln>
                          <a:solidFill>
                            <a:srgbClr val="000000"/>
                          </a:solidFill>
                          <a:effectLst/>
                          <a:latin typeface="Sassoon Infant Rg" panose="02000503030000020003" pitchFamily="50" charset="0"/>
                        </a:rPr>
                        <a:t>June</a:t>
                      </a:r>
                      <a:endParaRPr lang="en-US" sz="900" kern="1400" dirty="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FFFF00"/>
                    </a:solidFill>
                  </a:tcPr>
                </a:tc>
                <a:tc>
                  <a:txBody>
                    <a:bodyPr/>
                    <a:lstStyle/>
                    <a:p>
                      <a:pPr marR="0" indent="0" algn="l" rtl="0">
                        <a:lnSpc>
                          <a:spcPct val="119000"/>
                        </a:lnSpc>
                        <a:spcBef>
                          <a:spcPts val="0"/>
                        </a:spcBef>
                        <a:spcAft>
                          <a:spcPts val="600"/>
                        </a:spcAft>
                      </a:pPr>
                      <a:r>
                        <a:rPr lang="en-US" sz="900" kern="1400">
                          <a:ln>
                            <a:noFill/>
                          </a:ln>
                          <a:solidFill>
                            <a:srgbClr val="000000"/>
                          </a:solidFill>
                          <a:effectLst/>
                          <a:latin typeface="Sassoon Infant Rg" panose="02000503030000020003" pitchFamily="50" charset="0"/>
                        </a:rPr>
                        <a:t>Friday 4th July</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US" sz="900" kern="1400">
                          <a:ln>
                            <a:noFill/>
                          </a:ln>
                          <a:solidFill>
                            <a:srgbClr val="000000"/>
                          </a:solidFill>
                          <a:effectLst/>
                          <a:latin typeface="Sassoon Infant Rg" panose="02000503030000020003" pitchFamily="50" charset="0"/>
                        </a:rPr>
                        <a:t>Friday 11th July</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US" sz="900" kern="1400">
                          <a:ln>
                            <a:noFill/>
                          </a:ln>
                          <a:solidFill>
                            <a:srgbClr val="000000"/>
                          </a:solidFill>
                          <a:effectLst/>
                          <a:latin typeface="Sassoon Infant Rg" panose="02000503030000020003" pitchFamily="50" charset="0"/>
                        </a:rPr>
                        <a:t>n/a</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extLst>
                  <a:ext uri="{0D108BD9-81ED-4DB2-BD59-A6C34878D82A}">
                    <a16:rowId xmlns:a16="http://schemas.microsoft.com/office/drawing/2014/main" val="412474307"/>
                  </a:ext>
                </a:extLst>
              </a:tr>
              <a:tr h="805461">
                <a:tc>
                  <a:txBody>
                    <a:bodyPr/>
                    <a:lstStyle/>
                    <a:p>
                      <a:pPr marR="0" indent="0" algn="ctr" rtl="0">
                        <a:lnSpc>
                          <a:spcPct val="119000"/>
                        </a:lnSpc>
                        <a:spcBef>
                          <a:spcPts val="0"/>
                        </a:spcBef>
                        <a:spcAft>
                          <a:spcPts val="600"/>
                        </a:spcAft>
                      </a:pPr>
                      <a:r>
                        <a:rPr lang="en-US" sz="1000" b="1" u="sng" kern="1400">
                          <a:ln>
                            <a:noFill/>
                          </a:ln>
                          <a:solidFill>
                            <a:srgbClr val="000000"/>
                          </a:solidFill>
                          <a:effectLst/>
                          <a:latin typeface="Sassoon Infant Rg" panose="02000503030000020003" pitchFamily="50" charset="0"/>
                        </a:rPr>
                        <a:t>Year 1</a:t>
                      </a:r>
                      <a:endParaRPr lang="en-US" sz="900" kern="1400">
                        <a:ln>
                          <a:noFill/>
                        </a:ln>
                        <a:solidFill>
                          <a:srgbClr val="000000"/>
                        </a:solidFill>
                        <a:effectLst/>
                        <a:latin typeface="Calibri" panose="020F0502020204030204" pitchFamily="34" charset="0"/>
                      </a:endParaRPr>
                    </a:p>
                    <a:p>
                      <a:pPr marR="0" indent="0" algn="ctr" rtl="0">
                        <a:lnSpc>
                          <a:spcPct val="119000"/>
                        </a:lnSpc>
                        <a:spcBef>
                          <a:spcPts val="0"/>
                        </a:spcBef>
                        <a:spcAft>
                          <a:spcPts val="600"/>
                        </a:spcAft>
                      </a:pPr>
                      <a:r>
                        <a:rPr lang="en-US" sz="1000" b="1" u="sng" kern="1400">
                          <a:ln>
                            <a:noFill/>
                          </a:ln>
                          <a:solidFill>
                            <a:srgbClr val="000000"/>
                          </a:solidFill>
                          <a:effectLst/>
                          <a:latin typeface="Sassoon Infant Rg" panose="02000503030000020003" pitchFamily="50" charset="0"/>
                        </a:rPr>
                        <a:t>(1A &amp; 1F)</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4475A1"/>
                    </a:solidFill>
                  </a:tcPr>
                </a:tc>
                <a:tc>
                  <a:txBody>
                    <a:bodyPr/>
                    <a:lstStyle/>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Monday 2nd June</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Wednesday 4th June</a:t>
                      </a:r>
                      <a:endParaRPr lang="en-GB"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Monday 9th June</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Wednesday 11th June </a:t>
                      </a:r>
                      <a:endParaRPr lang="en-GB"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Monday 16th June</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Wednesday 18th June</a:t>
                      </a:r>
                      <a:endParaRPr lang="en-GB"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GB" sz="900" kern="1400" dirty="0">
                          <a:ln>
                            <a:noFill/>
                          </a:ln>
                          <a:solidFill>
                            <a:srgbClr val="000000"/>
                          </a:solidFill>
                          <a:effectLst/>
                          <a:latin typeface="Sassoon Infant Rg" panose="02000503030000020003" pitchFamily="50" charset="0"/>
                        </a:rPr>
                        <a:t>Monday 23rd June</a:t>
                      </a:r>
                      <a:endParaRPr lang="en-GB" sz="9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900" kern="1400" dirty="0">
                          <a:ln>
                            <a:noFill/>
                          </a:ln>
                          <a:solidFill>
                            <a:srgbClr val="000000"/>
                          </a:solidFill>
                          <a:effectLst/>
                          <a:latin typeface="Sassoon Infant Rg" panose="02000503030000020003" pitchFamily="50" charset="0"/>
                        </a:rPr>
                        <a:t>Wednesday 25th June</a:t>
                      </a:r>
                      <a:endParaRPr lang="en-GB" sz="900" kern="1400" dirty="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FFFF00"/>
                    </a:solidFill>
                  </a:tcPr>
                </a:tc>
                <a:tc>
                  <a:txBody>
                    <a:bodyPr/>
                    <a:lstStyle/>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Monday 30th June</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Wednesday 2nd July</a:t>
                      </a:r>
                      <a:endParaRPr lang="en-GB"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Monday 7th July</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Wednesday 9th July</a:t>
                      </a:r>
                      <a:endParaRPr lang="en-GB"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Monday 14th July</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Wednesday 16th July</a:t>
                      </a:r>
                      <a:endParaRPr lang="en-GB"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extLst>
                  <a:ext uri="{0D108BD9-81ED-4DB2-BD59-A6C34878D82A}">
                    <a16:rowId xmlns:a16="http://schemas.microsoft.com/office/drawing/2014/main" val="2300512454"/>
                  </a:ext>
                </a:extLst>
              </a:tr>
              <a:tr h="666882">
                <a:tc>
                  <a:txBody>
                    <a:bodyPr/>
                    <a:lstStyle/>
                    <a:p>
                      <a:pPr marR="0" indent="0" algn="ctr" rtl="0">
                        <a:lnSpc>
                          <a:spcPct val="119000"/>
                        </a:lnSpc>
                        <a:spcBef>
                          <a:spcPts val="0"/>
                        </a:spcBef>
                        <a:spcAft>
                          <a:spcPts val="600"/>
                        </a:spcAft>
                      </a:pPr>
                      <a:r>
                        <a:rPr lang="en-US" sz="1000" b="1" u="sng" kern="1400">
                          <a:ln>
                            <a:noFill/>
                          </a:ln>
                          <a:solidFill>
                            <a:srgbClr val="000000"/>
                          </a:solidFill>
                          <a:effectLst/>
                          <a:latin typeface="Sassoon Infant Rg" panose="02000503030000020003" pitchFamily="50" charset="0"/>
                        </a:rPr>
                        <a:t>Year 2 </a:t>
                      </a:r>
                      <a:endParaRPr lang="en-US" sz="900" kern="1400">
                        <a:ln>
                          <a:noFill/>
                        </a:ln>
                        <a:solidFill>
                          <a:srgbClr val="000000"/>
                        </a:solidFill>
                        <a:effectLst/>
                        <a:latin typeface="Calibri" panose="020F0502020204030204" pitchFamily="34" charset="0"/>
                      </a:endParaRPr>
                    </a:p>
                    <a:p>
                      <a:pPr marR="0" indent="0" algn="ctr" rtl="0">
                        <a:lnSpc>
                          <a:spcPct val="119000"/>
                        </a:lnSpc>
                        <a:spcBef>
                          <a:spcPts val="0"/>
                        </a:spcBef>
                        <a:spcAft>
                          <a:spcPts val="600"/>
                        </a:spcAft>
                      </a:pPr>
                      <a:r>
                        <a:rPr lang="en-US" sz="1000" b="1" u="sng" kern="1400">
                          <a:ln>
                            <a:noFill/>
                          </a:ln>
                          <a:solidFill>
                            <a:srgbClr val="000000"/>
                          </a:solidFill>
                          <a:effectLst/>
                          <a:latin typeface="Sassoon Infant Rg" panose="02000503030000020003" pitchFamily="50" charset="0"/>
                        </a:rPr>
                        <a:t>(2K &amp; 2W)</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4475A1"/>
                    </a:solidFill>
                  </a:tcPr>
                </a:tc>
                <a:tc>
                  <a:txBody>
                    <a:bodyPr/>
                    <a:lstStyle/>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Tuesday 3rd June</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Thursday 5th June</a:t>
                      </a:r>
                      <a:endParaRPr lang="en-GB"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Tuesday 10th June</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Thursday 12th June</a:t>
                      </a:r>
                      <a:endParaRPr lang="en-GB"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Tuesday 17th June</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Thursday 19th June</a:t>
                      </a:r>
                      <a:endParaRPr lang="en-GB"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Tuesday 24th June</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Thursday  26th June</a:t>
                      </a:r>
                      <a:endParaRPr lang="en-GB"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FFFF00"/>
                    </a:solidFill>
                  </a:tcPr>
                </a:tc>
                <a:tc>
                  <a:txBody>
                    <a:bodyPr/>
                    <a:lstStyle/>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Tuesday 1st July</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Thursday 3rd July</a:t>
                      </a:r>
                      <a:endParaRPr lang="en-GB"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Tuesday 8th July</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Thursday 10th July</a:t>
                      </a:r>
                      <a:endParaRPr lang="en-GB"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Tuesday 15th July</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Thursday 17th July </a:t>
                      </a:r>
                      <a:endParaRPr lang="en-GB"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extLst>
                  <a:ext uri="{0D108BD9-81ED-4DB2-BD59-A6C34878D82A}">
                    <a16:rowId xmlns:a16="http://schemas.microsoft.com/office/drawing/2014/main" val="3539643477"/>
                  </a:ext>
                </a:extLst>
              </a:tr>
              <a:tr h="805461">
                <a:tc>
                  <a:txBody>
                    <a:bodyPr/>
                    <a:lstStyle/>
                    <a:p>
                      <a:pPr marR="0" indent="0" algn="ctr" rtl="0">
                        <a:lnSpc>
                          <a:spcPct val="119000"/>
                        </a:lnSpc>
                        <a:spcBef>
                          <a:spcPts val="0"/>
                        </a:spcBef>
                        <a:spcAft>
                          <a:spcPts val="600"/>
                        </a:spcAft>
                      </a:pPr>
                      <a:r>
                        <a:rPr lang="en-US" sz="1000" b="1" u="sng" kern="1400">
                          <a:ln>
                            <a:noFill/>
                          </a:ln>
                          <a:solidFill>
                            <a:srgbClr val="000000"/>
                          </a:solidFill>
                          <a:effectLst/>
                          <a:latin typeface="Sassoon Infant Rg" panose="02000503030000020003" pitchFamily="50" charset="0"/>
                        </a:rPr>
                        <a:t>Year 3 </a:t>
                      </a:r>
                      <a:endParaRPr lang="en-US" sz="900" kern="1400">
                        <a:ln>
                          <a:noFill/>
                        </a:ln>
                        <a:solidFill>
                          <a:srgbClr val="000000"/>
                        </a:solidFill>
                        <a:effectLst/>
                        <a:latin typeface="Calibri" panose="020F0502020204030204" pitchFamily="34" charset="0"/>
                      </a:endParaRPr>
                    </a:p>
                    <a:p>
                      <a:pPr marR="0" indent="0" algn="ctr" rtl="0">
                        <a:lnSpc>
                          <a:spcPct val="119000"/>
                        </a:lnSpc>
                        <a:spcBef>
                          <a:spcPts val="0"/>
                        </a:spcBef>
                        <a:spcAft>
                          <a:spcPts val="600"/>
                        </a:spcAft>
                      </a:pPr>
                      <a:r>
                        <a:rPr lang="en-US" sz="1000" b="1" u="sng" kern="1400">
                          <a:ln>
                            <a:noFill/>
                          </a:ln>
                          <a:solidFill>
                            <a:srgbClr val="000000"/>
                          </a:solidFill>
                          <a:effectLst/>
                          <a:latin typeface="Sassoon Infant Rg" panose="02000503030000020003" pitchFamily="50" charset="0"/>
                        </a:rPr>
                        <a:t>(3B &amp; 3M)</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4475A1"/>
                    </a:solidFill>
                  </a:tcPr>
                </a:tc>
                <a:tc>
                  <a:txBody>
                    <a:bodyPr/>
                    <a:lstStyle/>
                    <a:p>
                      <a:pPr marR="0" indent="0" algn="l" rtl="0">
                        <a:lnSpc>
                          <a:spcPct val="119000"/>
                        </a:lnSpc>
                        <a:spcBef>
                          <a:spcPts val="0"/>
                        </a:spcBef>
                        <a:spcAft>
                          <a:spcPts val="600"/>
                        </a:spcAft>
                      </a:pPr>
                      <a:r>
                        <a:rPr lang="en-US" sz="900" kern="1400">
                          <a:ln>
                            <a:noFill/>
                          </a:ln>
                          <a:solidFill>
                            <a:srgbClr val="000000"/>
                          </a:solidFill>
                          <a:effectLst/>
                          <a:latin typeface="Sassoon Infant Rg" panose="02000503030000020003" pitchFamily="50" charset="0"/>
                        </a:rPr>
                        <a:t>Wednesday 4th June</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Monday 9th June</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Wednesday 11th June </a:t>
                      </a:r>
                      <a:endParaRPr lang="en-GB"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US" sz="900" kern="1400" dirty="0">
                          <a:ln>
                            <a:noFill/>
                          </a:ln>
                          <a:solidFill>
                            <a:srgbClr val="000000"/>
                          </a:solidFill>
                          <a:effectLst/>
                          <a:latin typeface="Sassoon Infant Rg" panose="02000503030000020003" pitchFamily="50" charset="0"/>
                        </a:rPr>
                        <a:t>Wednesday 18th June</a:t>
                      </a:r>
                      <a:endParaRPr lang="en-US" sz="900" kern="1400" dirty="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Monday 23rd June</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Wednesday 25th June</a:t>
                      </a:r>
                      <a:endParaRPr lang="en-GB"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FFFF00"/>
                    </a:solidFill>
                  </a:tcPr>
                </a:tc>
                <a:tc>
                  <a:txBody>
                    <a:bodyPr/>
                    <a:lstStyle/>
                    <a:p>
                      <a:pPr marR="0" indent="0" algn="l" rtl="0">
                        <a:lnSpc>
                          <a:spcPct val="119000"/>
                        </a:lnSpc>
                        <a:spcBef>
                          <a:spcPts val="0"/>
                        </a:spcBef>
                        <a:spcAft>
                          <a:spcPts val="600"/>
                        </a:spcAft>
                      </a:pPr>
                      <a:r>
                        <a:rPr lang="en-US" sz="900" kern="1400">
                          <a:ln>
                            <a:noFill/>
                          </a:ln>
                          <a:solidFill>
                            <a:srgbClr val="000000"/>
                          </a:solidFill>
                          <a:effectLst/>
                          <a:latin typeface="Sassoon Infant Rg" panose="02000503030000020003" pitchFamily="50" charset="0"/>
                        </a:rPr>
                        <a:t>Wednesday 2nd July</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Monday 7th July</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Wednesday 9th July</a:t>
                      </a:r>
                      <a:endParaRPr lang="en-GB"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US" sz="900" kern="1400">
                          <a:ln>
                            <a:noFill/>
                          </a:ln>
                          <a:solidFill>
                            <a:srgbClr val="000000"/>
                          </a:solidFill>
                          <a:effectLst/>
                          <a:latin typeface="Sassoon Infant Rg" panose="02000503030000020003" pitchFamily="50" charset="0"/>
                        </a:rPr>
                        <a:t>Wednesday 16th July</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extLst>
                  <a:ext uri="{0D108BD9-81ED-4DB2-BD59-A6C34878D82A}">
                    <a16:rowId xmlns:a16="http://schemas.microsoft.com/office/drawing/2014/main" val="870714918"/>
                  </a:ext>
                </a:extLst>
              </a:tr>
              <a:tr h="666882">
                <a:tc>
                  <a:txBody>
                    <a:bodyPr/>
                    <a:lstStyle/>
                    <a:p>
                      <a:pPr marR="0" indent="0" algn="ctr" rtl="0">
                        <a:lnSpc>
                          <a:spcPct val="119000"/>
                        </a:lnSpc>
                        <a:spcBef>
                          <a:spcPts val="0"/>
                        </a:spcBef>
                        <a:spcAft>
                          <a:spcPts val="600"/>
                        </a:spcAft>
                      </a:pPr>
                      <a:r>
                        <a:rPr lang="en-US" sz="1000" b="1" u="sng" kern="1400">
                          <a:ln>
                            <a:noFill/>
                          </a:ln>
                          <a:solidFill>
                            <a:srgbClr val="000000"/>
                          </a:solidFill>
                          <a:effectLst/>
                          <a:latin typeface="Sassoon Infant Rg" panose="02000503030000020003" pitchFamily="50" charset="0"/>
                        </a:rPr>
                        <a:t>Year 4 </a:t>
                      </a:r>
                      <a:endParaRPr lang="en-US" sz="900" kern="1400">
                        <a:ln>
                          <a:noFill/>
                        </a:ln>
                        <a:solidFill>
                          <a:srgbClr val="000000"/>
                        </a:solidFill>
                        <a:effectLst/>
                        <a:latin typeface="Calibri" panose="020F0502020204030204" pitchFamily="34" charset="0"/>
                      </a:endParaRPr>
                    </a:p>
                    <a:p>
                      <a:pPr marR="0" indent="0" algn="ctr" rtl="0">
                        <a:lnSpc>
                          <a:spcPct val="119000"/>
                        </a:lnSpc>
                        <a:spcBef>
                          <a:spcPts val="0"/>
                        </a:spcBef>
                        <a:spcAft>
                          <a:spcPts val="600"/>
                        </a:spcAft>
                      </a:pPr>
                      <a:r>
                        <a:rPr lang="en-US" sz="1000" b="1" u="sng" kern="1400">
                          <a:ln>
                            <a:noFill/>
                          </a:ln>
                          <a:solidFill>
                            <a:srgbClr val="000000"/>
                          </a:solidFill>
                          <a:effectLst/>
                          <a:latin typeface="Sassoon Infant Rg" panose="02000503030000020003" pitchFamily="50" charset="0"/>
                        </a:rPr>
                        <a:t>(4A &amp; 4S)</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4475A1"/>
                    </a:solidFill>
                  </a:tcPr>
                </a:tc>
                <a:tc>
                  <a:txBody>
                    <a:bodyPr/>
                    <a:lstStyle/>
                    <a:p>
                      <a:pPr marR="0" indent="0" algn="l" rtl="0">
                        <a:lnSpc>
                          <a:spcPct val="119000"/>
                        </a:lnSpc>
                        <a:spcBef>
                          <a:spcPts val="0"/>
                        </a:spcBef>
                        <a:spcAft>
                          <a:spcPts val="600"/>
                        </a:spcAft>
                      </a:pPr>
                      <a:r>
                        <a:rPr lang="en-US" sz="900" kern="1400">
                          <a:ln>
                            <a:noFill/>
                          </a:ln>
                          <a:solidFill>
                            <a:srgbClr val="000000"/>
                          </a:solidFill>
                          <a:effectLst/>
                          <a:latin typeface="Sassoon Infant Rg" panose="02000503030000020003" pitchFamily="50" charset="0"/>
                        </a:rPr>
                        <a:t>Thursday 5th June</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Monday 9th June</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Thursday 12th June</a:t>
                      </a:r>
                      <a:endParaRPr lang="en-GB"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US" sz="900" kern="1400" dirty="0">
                          <a:ln>
                            <a:noFill/>
                          </a:ln>
                          <a:solidFill>
                            <a:srgbClr val="000000"/>
                          </a:solidFill>
                          <a:effectLst/>
                          <a:latin typeface="Sassoon Infant Rg" panose="02000503030000020003" pitchFamily="50" charset="0"/>
                        </a:rPr>
                        <a:t>Thursday 19th June</a:t>
                      </a:r>
                      <a:endParaRPr lang="en-US" sz="900" kern="1400" dirty="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Monday 23rd June</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Thursday  26th June</a:t>
                      </a:r>
                      <a:endParaRPr lang="en-GB"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FFFF00"/>
                    </a:solidFill>
                  </a:tcPr>
                </a:tc>
                <a:tc>
                  <a:txBody>
                    <a:bodyPr/>
                    <a:lstStyle/>
                    <a:p>
                      <a:pPr marR="0" indent="0" algn="l" rtl="0">
                        <a:lnSpc>
                          <a:spcPct val="119000"/>
                        </a:lnSpc>
                        <a:spcBef>
                          <a:spcPts val="0"/>
                        </a:spcBef>
                        <a:spcAft>
                          <a:spcPts val="600"/>
                        </a:spcAft>
                      </a:pPr>
                      <a:r>
                        <a:rPr lang="en-US" sz="900" kern="1400">
                          <a:ln>
                            <a:noFill/>
                          </a:ln>
                          <a:solidFill>
                            <a:srgbClr val="000000"/>
                          </a:solidFill>
                          <a:effectLst/>
                          <a:latin typeface="Sassoon Infant Rg" panose="02000503030000020003" pitchFamily="50" charset="0"/>
                        </a:rPr>
                        <a:t>Thursday 3rd July</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Monday 7th July</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Thursday 10th July</a:t>
                      </a:r>
                      <a:endParaRPr lang="en-GB"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US" sz="900" kern="1400">
                          <a:ln>
                            <a:noFill/>
                          </a:ln>
                          <a:solidFill>
                            <a:srgbClr val="000000"/>
                          </a:solidFill>
                          <a:effectLst/>
                          <a:latin typeface="Sassoon Infant Rg" panose="02000503030000020003" pitchFamily="50" charset="0"/>
                        </a:rPr>
                        <a:t>Thursday 17th July </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extLst>
                  <a:ext uri="{0D108BD9-81ED-4DB2-BD59-A6C34878D82A}">
                    <a16:rowId xmlns:a16="http://schemas.microsoft.com/office/drawing/2014/main" val="2142303785"/>
                  </a:ext>
                </a:extLst>
              </a:tr>
              <a:tr h="847249">
                <a:tc>
                  <a:txBody>
                    <a:bodyPr/>
                    <a:lstStyle/>
                    <a:p>
                      <a:pPr marR="0" indent="0" algn="ctr" rtl="0">
                        <a:lnSpc>
                          <a:spcPct val="119000"/>
                        </a:lnSpc>
                        <a:spcBef>
                          <a:spcPts val="0"/>
                        </a:spcBef>
                        <a:spcAft>
                          <a:spcPts val="600"/>
                        </a:spcAft>
                      </a:pPr>
                      <a:r>
                        <a:rPr lang="en-US" sz="1000" b="1" u="sng" kern="1400">
                          <a:ln>
                            <a:noFill/>
                          </a:ln>
                          <a:solidFill>
                            <a:srgbClr val="000000"/>
                          </a:solidFill>
                          <a:effectLst/>
                          <a:latin typeface="Sassoon Infant Rg" panose="02000503030000020003" pitchFamily="50" charset="0"/>
                        </a:rPr>
                        <a:t>Year 5 </a:t>
                      </a:r>
                      <a:endParaRPr lang="en-US" sz="900" kern="1400">
                        <a:ln>
                          <a:noFill/>
                        </a:ln>
                        <a:solidFill>
                          <a:srgbClr val="000000"/>
                        </a:solidFill>
                        <a:effectLst/>
                        <a:latin typeface="Calibri" panose="020F0502020204030204" pitchFamily="34" charset="0"/>
                      </a:endParaRPr>
                    </a:p>
                    <a:p>
                      <a:pPr marR="0" indent="0" algn="ctr" rtl="0">
                        <a:lnSpc>
                          <a:spcPct val="119000"/>
                        </a:lnSpc>
                        <a:spcBef>
                          <a:spcPts val="0"/>
                        </a:spcBef>
                        <a:spcAft>
                          <a:spcPts val="600"/>
                        </a:spcAft>
                      </a:pPr>
                      <a:r>
                        <a:rPr lang="en-US" sz="1000" b="1" u="sng" kern="1400">
                          <a:ln>
                            <a:noFill/>
                          </a:ln>
                          <a:solidFill>
                            <a:srgbClr val="000000"/>
                          </a:solidFill>
                          <a:effectLst/>
                          <a:latin typeface="Sassoon Infant Rg" panose="02000503030000020003" pitchFamily="50" charset="0"/>
                        </a:rPr>
                        <a:t>(5B &amp; 5R)</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4475A1"/>
                    </a:solidFill>
                  </a:tcPr>
                </a:tc>
                <a:tc>
                  <a:txBody>
                    <a:bodyPr/>
                    <a:lstStyle/>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Monday 2nd June</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Friday 6th June</a:t>
                      </a:r>
                      <a:endParaRPr lang="en-GB"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US" sz="900" kern="1400">
                          <a:ln>
                            <a:noFill/>
                          </a:ln>
                          <a:solidFill>
                            <a:srgbClr val="000000"/>
                          </a:solidFill>
                          <a:effectLst/>
                          <a:latin typeface="Sassoon Infant Rg" panose="02000503030000020003" pitchFamily="50" charset="0"/>
                        </a:rPr>
                        <a:t>Friday 13th June</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GB" sz="900" kern="1400" dirty="0">
                          <a:ln>
                            <a:noFill/>
                          </a:ln>
                          <a:solidFill>
                            <a:srgbClr val="000000"/>
                          </a:solidFill>
                          <a:effectLst/>
                          <a:latin typeface="Sassoon Infant Rg" panose="02000503030000020003" pitchFamily="50" charset="0"/>
                        </a:rPr>
                        <a:t>Monday 16th June</a:t>
                      </a:r>
                      <a:endParaRPr lang="en-GB" sz="9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900" kern="1400" dirty="0">
                          <a:ln>
                            <a:noFill/>
                          </a:ln>
                          <a:solidFill>
                            <a:srgbClr val="000000"/>
                          </a:solidFill>
                          <a:effectLst/>
                          <a:latin typeface="Sassoon Infant Rg" panose="02000503030000020003" pitchFamily="50" charset="0"/>
                        </a:rPr>
                        <a:t>Friday 20th June</a:t>
                      </a:r>
                      <a:endParaRPr lang="en-GB" sz="900" kern="1400" dirty="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US" sz="900" kern="1400">
                          <a:ln>
                            <a:noFill/>
                          </a:ln>
                          <a:solidFill>
                            <a:srgbClr val="000000"/>
                          </a:solidFill>
                          <a:effectLst/>
                          <a:latin typeface="Sassoon Infant Rg" panose="02000503030000020003" pitchFamily="50" charset="0"/>
                        </a:rPr>
                        <a:t>Friday 27th</a:t>
                      </a:r>
                      <a:endParaRPr lang="en-US"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US" sz="900" kern="1400">
                          <a:ln>
                            <a:noFill/>
                          </a:ln>
                          <a:solidFill>
                            <a:srgbClr val="000000"/>
                          </a:solidFill>
                          <a:effectLst/>
                          <a:latin typeface="Sassoon Infant Rg" panose="02000503030000020003" pitchFamily="50" charset="0"/>
                        </a:rPr>
                        <a:t>June</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FFFF00"/>
                    </a:solidFill>
                  </a:tcPr>
                </a:tc>
                <a:tc>
                  <a:txBody>
                    <a:bodyPr/>
                    <a:lstStyle/>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Monday 30th June</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Friday 4th July</a:t>
                      </a:r>
                      <a:endParaRPr lang="en-GB"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US" sz="900" kern="1400">
                          <a:ln>
                            <a:noFill/>
                          </a:ln>
                          <a:solidFill>
                            <a:srgbClr val="000000"/>
                          </a:solidFill>
                          <a:effectLst/>
                          <a:latin typeface="Sassoon Infant Rg" panose="02000503030000020003" pitchFamily="50" charset="0"/>
                        </a:rPr>
                        <a:t>Friday 11th July</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US" sz="900" kern="1400">
                          <a:ln>
                            <a:noFill/>
                          </a:ln>
                          <a:solidFill>
                            <a:srgbClr val="000000"/>
                          </a:solidFill>
                          <a:effectLst/>
                          <a:latin typeface="Sassoon Infant Rg" panose="02000503030000020003" pitchFamily="50" charset="0"/>
                        </a:rPr>
                        <a:t>Monday 14th July</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extLst>
                  <a:ext uri="{0D108BD9-81ED-4DB2-BD59-A6C34878D82A}">
                    <a16:rowId xmlns:a16="http://schemas.microsoft.com/office/drawing/2014/main" val="2424385032"/>
                  </a:ext>
                </a:extLst>
              </a:tr>
              <a:tr h="666882">
                <a:tc>
                  <a:txBody>
                    <a:bodyPr/>
                    <a:lstStyle/>
                    <a:p>
                      <a:pPr marR="0" indent="0" algn="ctr" rtl="0">
                        <a:lnSpc>
                          <a:spcPct val="119000"/>
                        </a:lnSpc>
                        <a:spcBef>
                          <a:spcPts val="0"/>
                        </a:spcBef>
                        <a:spcAft>
                          <a:spcPts val="600"/>
                        </a:spcAft>
                      </a:pPr>
                      <a:r>
                        <a:rPr lang="en-US" sz="1000" b="1" u="sng" kern="1400">
                          <a:ln>
                            <a:noFill/>
                          </a:ln>
                          <a:solidFill>
                            <a:srgbClr val="000000"/>
                          </a:solidFill>
                          <a:effectLst/>
                          <a:latin typeface="Sassoon Infant Rg" panose="02000503030000020003" pitchFamily="50" charset="0"/>
                        </a:rPr>
                        <a:t>Year 6 </a:t>
                      </a:r>
                      <a:endParaRPr lang="en-US" sz="900" kern="1400">
                        <a:ln>
                          <a:noFill/>
                        </a:ln>
                        <a:solidFill>
                          <a:srgbClr val="000000"/>
                        </a:solidFill>
                        <a:effectLst/>
                        <a:latin typeface="Calibri" panose="020F0502020204030204" pitchFamily="34" charset="0"/>
                      </a:endParaRPr>
                    </a:p>
                    <a:p>
                      <a:pPr marR="0" indent="0" algn="ctr" rtl="0">
                        <a:lnSpc>
                          <a:spcPct val="119000"/>
                        </a:lnSpc>
                        <a:spcBef>
                          <a:spcPts val="0"/>
                        </a:spcBef>
                        <a:spcAft>
                          <a:spcPts val="600"/>
                        </a:spcAft>
                      </a:pPr>
                      <a:r>
                        <a:rPr lang="en-US" sz="1000" b="1" u="sng" kern="1400">
                          <a:ln>
                            <a:noFill/>
                          </a:ln>
                          <a:solidFill>
                            <a:srgbClr val="000000"/>
                          </a:solidFill>
                          <a:effectLst/>
                          <a:latin typeface="Sassoon Infant Rg" panose="02000503030000020003" pitchFamily="50" charset="0"/>
                        </a:rPr>
                        <a:t>(6H &amp; 6V)</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4475A1"/>
                    </a:solidFill>
                  </a:tcPr>
                </a:tc>
                <a:tc>
                  <a:txBody>
                    <a:bodyPr/>
                    <a:lstStyle/>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Monday 2nd June</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Tuesday 3rd June</a:t>
                      </a:r>
                      <a:endParaRPr lang="en-GB"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US" sz="900" kern="1400">
                          <a:ln>
                            <a:noFill/>
                          </a:ln>
                          <a:solidFill>
                            <a:srgbClr val="000000"/>
                          </a:solidFill>
                          <a:effectLst/>
                          <a:latin typeface="Sassoon Infant Rg" panose="02000503030000020003" pitchFamily="50" charset="0"/>
                        </a:rPr>
                        <a:t>Tuesday 10th June</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GB" sz="900" kern="1400" dirty="0">
                          <a:ln>
                            <a:noFill/>
                          </a:ln>
                          <a:solidFill>
                            <a:srgbClr val="000000"/>
                          </a:solidFill>
                          <a:effectLst/>
                          <a:latin typeface="Sassoon Infant Rg" panose="02000503030000020003" pitchFamily="50" charset="0"/>
                        </a:rPr>
                        <a:t>Monday 16th June</a:t>
                      </a:r>
                      <a:endParaRPr lang="en-GB" sz="9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900" kern="1400" dirty="0">
                          <a:ln>
                            <a:noFill/>
                          </a:ln>
                          <a:solidFill>
                            <a:srgbClr val="000000"/>
                          </a:solidFill>
                          <a:effectLst/>
                          <a:latin typeface="Sassoon Infant Rg" panose="02000503030000020003" pitchFamily="50" charset="0"/>
                        </a:rPr>
                        <a:t>Tuesday 17th June</a:t>
                      </a:r>
                      <a:endParaRPr lang="en-GB" sz="900" kern="1400" dirty="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US" sz="900" kern="1400">
                          <a:ln>
                            <a:noFill/>
                          </a:ln>
                          <a:solidFill>
                            <a:srgbClr val="000000"/>
                          </a:solidFill>
                          <a:effectLst/>
                          <a:latin typeface="Sassoon Infant Rg" panose="02000503030000020003" pitchFamily="50" charset="0"/>
                        </a:rPr>
                        <a:t>Tuesday 24th June</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FFFF00"/>
                    </a:solidFill>
                  </a:tcPr>
                </a:tc>
                <a:tc>
                  <a:txBody>
                    <a:bodyPr/>
                    <a:lstStyle/>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Monday 30th June</a:t>
                      </a:r>
                      <a:endParaRPr lang="en-GB" sz="9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900" kern="1400">
                          <a:ln>
                            <a:noFill/>
                          </a:ln>
                          <a:solidFill>
                            <a:srgbClr val="000000"/>
                          </a:solidFill>
                          <a:effectLst/>
                          <a:latin typeface="Sassoon Infant Rg" panose="02000503030000020003" pitchFamily="50" charset="0"/>
                        </a:rPr>
                        <a:t>Tuesday 1st July</a:t>
                      </a:r>
                      <a:endParaRPr lang="en-GB"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US" sz="900" kern="1400">
                          <a:ln>
                            <a:noFill/>
                          </a:ln>
                          <a:solidFill>
                            <a:srgbClr val="000000"/>
                          </a:solidFill>
                          <a:effectLst/>
                          <a:latin typeface="Sassoon Infant Rg" panose="02000503030000020003" pitchFamily="50" charset="0"/>
                        </a:rPr>
                        <a:t>Tuesday 8th July</a:t>
                      </a:r>
                      <a:endParaRPr lang="en-US" sz="900" kern="140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tc>
                  <a:txBody>
                    <a:bodyPr/>
                    <a:lstStyle/>
                    <a:p>
                      <a:pPr marR="0" indent="0" algn="l" rtl="0">
                        <a:lnSpc>
                          <a:spcPct val="119000"/>
                        </a:lnSpc>
                        <a:spcBef>
                          <a:spcPts val="0"/>
                        </a:spcBef>
                        <a:spcAft>
                          <a:spcPts val="600"/>
                        </a:spcAft>
                      </a:pPr>
                      <a:r>
                        <a:rPr lang="en-GB" sz="900" kern="1400" dirty="0">
                          <a:ln>
                            <a:noFill/>
                          </a:ln>
                          <a:solidFill>
                            <a:srgbClr val="000000"/>
                          </a:solidFill>
                          <a:effectLst/>
                          <a:latin typeface="Sassoon Infant Rg" panose="02000503030000020003" pitchFamily="50" charset="0"/>
                        </a:rPr>
                        <a:t>Monday 14th July</a:t>
                      </a:r>
                      <a:endParaRPr lang="en-GB" sz="900" kern="1400" dirty="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900" kern="1400" dirty="0">
                          <a:ln>
                            <a:noFill/>
                          </a:ln>
                          <a:solidFill>
                            <a:srgbClr val="000000"/>
                          </a:solidFill>
                          <a:effectLst/>
                          <a:latin typeface="Sassoon Infant Rg" panose="02000503030000020003" pitchFamily="50" charset="0"/>
                        </a:rPr>
                        <a:t>Tuesday 15th July</a:t>
                      </a:r>
                      <a:endParaRPr lang="en-GB" sz="900" kern="1400" dirty="0">
                        <a:ln>
                          <a:noFill/>
                        </a:ln>
                        <a:solidFill>
                          <a:srgbClr val="000000"/>
                        </a:solidFill>
                        <a:effectLst/>
                        <a:latin typeface="Calibri" panose="020F0502020204030204" pitchFamily="34" charset="0"/>
                      </a:endParaRPr>
                    </a:p>
                  </a:txBody>
                  <a:tcPr marL="31929" marR="31929" marT="31929" marB="31929">
                    <a:lnL>
                      <a:noFill/>
                    </a:lnL>
                    <a:lnR>
                      <a:noFill/>
                    </a:lnR>
                    <a:lnT>
                      <a:noFill/>
                    </a:lnT>
                    <a:lnB>
                      <a:noFill/>
                    </a:lnB>
                    <a:solidFill>
                      <a:srgbClr val="BED7EF"/>
                    </a:solidFill>
                  </a:tcPr>
                </a:tc>
                <a:extLst>
                  <a:ext uri="{0D108BD9-81ED-4DB2-BD59-A6C34878D82A}">
                    <a16:rowId xmlns:a16="http://schemas.microsoft.com/office/drawing/2014/main" val="1924082398"/>
                  </a:ext>
                </a:extLst>
              </a:tr>
            </a:tbl>
          </a:graphicData>
        </a:graphic>
      </p:graphicFrame>
      <p:sp>
        <p:nvSpPr>
          <p:cNvPr id="18" name="Control 1">
            <a:extLst>
              <a:ext uri="{FF2B5EF4-FFF2-40B4-BE49-F238E27FC236}">
                <a16:creationId xmlns:a16="http://schemas.microsoft.com/office/drawing/2014/main" id="{54B837A4-9E30-49D0-9F8E-A55BCE3A7A45}"/>
              </a:ext>
            </a:extLst>
          </p:cNvPr>
          <p:cNvSpPr>
            <a:spLocks noChangeArrowheads="1" noChangeShapeType="1"/>
          </p:cNvSpPr>
          <p:nvPr/>
        </p:nvSpPr>
        <p:spPr bwMode="auto">
          <a:xfrm>
            <a:off x="1411288" y="2657475"/>
            <a:ext cx="5668962" cy="71564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Tree>
    <p:extLst>
      <p:ext uri="{BB962C8B-B14F-4D97-AF65-F5344CB8AC3E}">
        <p14:creationId xmlns:p14="http://schemas.microsoft.com/office/powerpoint/2010/main" val="596936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979A4D-05D0-4309-B8B5-C0418A5EE283}"/>
              </a:ext>
            </a:extLst>
          </p:cNvPr>
          <p:cNvPicPr>
            <a:picLocks noChangeAspect="1"/>
          </p:cNvPicPr>
          <p:nvPr/>
        </p:nvPicPr>
        <p:blipFill>
          <a:blip r:embed="rId2"/>
          <a:stretch>
            <a:fillRect/>
          </a:stretch>
        </p:blipFill>
        <p:spPr>
          <a:xfrm>
            <a:off x="355138" y="1670304"/>
            <a:ext cx="5929838" cy="7120127"/>
          </a:xfrm>
          <a:prstGeom prst="rect">
            <a:avLst/>
          </a:prstGeom>
        </p:spPr>
      </p:pic>
    </p:spTree>
    <p:extLst>
      <p:ext uri="{BB962C8B-B14F-4D97-AF65-F5344CB8AC3E}">
        <p14:creationId xmlns:p14="http://schemas.microsoft.com/office/powerpoint/2010/main" val="3246055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C88BDF-EE2B-4701-8247-CB92E57257E5}"/>
              </a:ext>
            </a:extLst>
          </p:cNvPr>
          <p:cNvSpPr/>
          <p:nvPr/>
        </p:nvSpPr>
        <p:spPr>
          <a:xfrm flipH="1">
            <a:off x="5723354" y="2582527"/>
            <a:ext cx="1147973" cy="6359623"/>
          </a:xfrm>
          <a:prstGeom prst="rect">
            <a:avLst/>
          </a:prstGeom>
          <a:solidFill>
            <a:srgbClr val="F5F5F5"/>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516F0BD-EF12-49C8-A16C-273CFD25D39D}"/>
              </a:ext>
            </a:extLst>
          </p:cNvPr>
          <p:cNvSpPr/>
          <p:nvPr/>
        </p:nvSpPr>
        <p:spPr>
          <a:xfrm>
            <a:off x="372979" y="1299411"/>
            <a:ext cx="3862137" cy="109487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95169AD-6E1C-4CB1-B641-0BEDB917574B}"/>
              </a:ext>
            </a:extLst>
          </p:cNvPr>
          <p:cNvPicPr>
            <a:picLocks noChangeAspect="1"/>
          </p:cNvPicPr>
          <p:nvPr/>
        </p:nvPicPr>
        <p:blipFill>
          <a:blip r:embed="rId2"/>
          <a:stretch>
            <a:fillRect/>
          </a:stretch>
        </p:blipFill>
        <p:spPr>
          <a:xfrm>
            <a:off x="589546" y="1160826"/>
            <a:ext cx="3429001" cy="1534478"/>
          </a:xfrm>
          <a:prstGeom prst="rect">
            <a:avLst/>
          </a:prstGeom>
        </p:spPr>
      </p:pic>
      <p:pic>
        <p:nvPicPr>
          <p:cNvPr id="7" name="Picture 6">
            <a:extLst>
              <a:ext uri="{FF2B5EF4-FFF2-40B4-BE49-F238E27FC236}">
                <a16:creationId xmlns:a16="http://schemas.microsoft.com/office/drawing/2014/main" id="{927DD574-65DA-4A55-A977-0024ED443F1D}"/>
              </a:ext>
            </a:extLst>
          </p:cNvPr>
          <p:cNvPicPr>
            <a:picLocks noChangeAspect="1"/>
          </p:cNvPicPr>
          <p:nvPr/>
        </p:nvPicPr>
        <p:blipFill rotWithShape="1">
          <a:blip r:embed="rId3"/>
          <a:srcRect l="6951" t="8942" r="6951" b="9455"/>
          <a:stretch/>
        </p:blipFill>
        <p:spPr>
          <a:xfrm rot="314194">
            <a:off x="4656005" y="1433011"/>
            <a:ext cx="1463273" cy="1317931"/>
          </a:xfrm>
          <a:prstGeom prst="rect">
            <a:avLst/>
          </a:prstGeom>
        </p:spPr>
      </p:pic>
      <p:sp>
        <p:nvSpPr>
          <p:cNvPr id="8" name="Rectangle 7">
            <a:extLst>
              <a:ext uri="{FF2B5EF4-FFF2-40B4-BE49-F238E27FC236}">
                <a16:creationId xmlns:a16="http://schemas.microsoft.com/office/drawing/2014/main" id="{E4A319FC-6BB9-4F64-9454-3708D9280913}"/>
              </a:ext>
            </a:extLst>
          </p:cNvPr>
          <p:cNvSpPr/>
          <p:nvPr/>
        </p:nvSpPr>
        <p:spPr>
          <a:xfrm>
            <a:off x="9" y="2800331"/>
            <a:ext cx="6857982"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solidFill>
                  <a:srgbClr val="F7C071"/>
                </a:solidFill>
                <a:effectLst/>
                <a:uLnTx/>
                <a:uFillTx/>
                <a:latin typeface="Calibri" panose="020F0502020204030204"/>
                <a:ea typeface="+mn-ea"/>
                <a:cs typeface="+mn-cs"/>
              </a:rPr>
              <a:t>CONGRATULATIONS TO CLASS </a:t>
            </a:r>
            <a:r>
              <a:rPr lang="en-US" sz="2000" b="1" dirty="0">
                <a:ln/>
                <a:solidFill>
                  <a:srgbClr val="F7C071"/>
                </a:solidFill>
                <a:latin typeface="Calibri" panose="020F0502020204030204"/>
              </a:rPr>
              <a:t>2W </a:t>
            </a:r>
            <a:r>
              <a:rPr kumimoji="0" lang="en-US" sz="2000" b="1" i="0" u="none" strike="noStrike" kern="1200" cap="none" spc="0" normalizeH="0" baseline="0" noProof="0" dirty="0">
                <a:ln/>
                <a:solidFill>
                  <a:srgbClr val="F7C071"/>
                </a:solidFill>
                <a:effectLst/>
                <a:uLnTx/>
                <a:uFillTx/>
                <a:latin typeface="Calibri" panose="020F0502020204030204"/>
                <a:ea typeface="+mn-ea"/>
                <a:cs typeface="+mn-cs"/>
              </a:rPr>
              <a:t>WHO ARE THE ATTENDANCE WINNERS FROM LAST WEEK!</a:t>
            </a:r>
          </a:p>
        </p:txBody>
      </p:sp>
      <p:sp>
        <p:nvSpPr>
          <p:cNvPr id="9" name="TextBox 8">
            <a:extLst>
              <a:ext uri="{FF2B5EF4-FFF2-40B4-BE49-F238E27FC236}">
                <a16:creationId xmlns:a16="http://schemas.microsoft.com/office/drawing/2014/main" id="{E12C9C7E-A177-4337-BFE6-3463D16F0E3F}"/>
              </a:ext>
            </a:extLst>
          </p:cNvPr>
          <p:cNvSpPr txBox="1"/>
          <p:nvPr/>
        </p:nvSpPr>
        <p:spPr>
          <a:xfrm>
            <a:off x="372979" y="3489158"/>
            <a:ext cx="601353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CAF"/>
                </a:solidFill>
                <a:effectLst/>
                <a:uLnTx/>
                <a:uFillTx/>
                <a:latin typeface="Calibri" panose="020F0502020204030204"/>
                <a:ea typeface="+mn-ea"/>
                <a:cs typeface="+mn-cs"/>
              </a:rPr>
              <a:t>WHO WILL BE THE WINNERS NEXT WEEK?</a:t>
            </a:r>
          </a:p>
        </p:txBody>
      </p:sp>
      <p:graphicFrame>
        <p:nvGraphicFramePr>
          <p:cNvPr id="10" name="Table 9">
            <a:extLst>
              <a:ext uri="{FF2B5EF4-FFF2-40B4-BE49-F238E27FC236}">
                <a16:creationId xmlns:a16="http://schemas.microsoft.com/office/drawing/2014/main" id="{3DB8EA06-1206-4486-BE42-36AE69F3C228}"/>
              </a:ext>
            </a:extLst>
          </p:cNvPr>
          <p:cNvGraphicFramePr>
            <a:graphicFrameLocks noGrp="1"/>
          </p:cNvGraphicFramePr>
          <p:nvPr>
            <p:extLst>
              <p:ext uri="{D42A27DB-BD31-4B8C-83A1-F6EECF244321}">
                <p14:modId xmlns:p14="http://schemas.microsoft.com/office/powerpoint/2010/main" val="2906739286"/>
              </p:ext>
            </p:extLst>
          </p:nvPr>
        </p:nvGraphicFramePr>
        <p:xfrm>
          <a:off x="1143000" y="3899990"/>
          <a:ext cx="4572000" cy="4824936"/>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82671443"/>
                    </a:ext>
                  </a:extLst>
                </a:gridCol>
                <a:gridCol w="2286000">
                  <a:extLst>
                    <a:ext uri="{9D8B030D-6E8A-4147-A177-3AD203B41FA5}">
                      <a16:colId xmlns:a16="http://schemas.microsoft.com/office/drawing/2014/main" val="155248493"/>
                    </a:ext>
                  </a:extLst>
                </a:gridCol>
              </a:tblGrid>
              <a:tr h="346198">
                <a:tc>
                  <a:txBody>
                    <a:bodyPr/>
                    <a:lstStyle/>
                    <a:p>
                      <a:pPr algn="ctr"/>
                      <a:r>
                        <a:rPr lang="en-GB" sz="1600" b="0" dirty="0">
                          <a:solidFill>
                            <a:schemeClr val="bg2">
                              <a:lumMod val="10000"/>
                            </a:schemeClr>
                          </a:solidFill>
                          <a:effectLst>
                            <a:outerShdw blurRad="38100" dist="38100" dir="2700000" algn="tl">
                              <a:srgbClr val="000000">
                                <a:alpha val="43137"/>
                              </a:srgbClr>
                            </a:outerShdw>
                          </a:effectLst>
                          <a:latin typeface="+mj-lt"/>
                        </a:rPr>
                        <a:t>RG</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spcAft>
                          <a:spcPts val="0"/>
                        </a:spcAft>
                      </a:pPr>
                      <a:r>
                        <a:rPr lang="en-GB" sz="1800" b="0" dirty="0">
                          <a:solidFill>
                            <a:schemeClr val="accent2"/>
                          </a:solidFill>
                          <a:effectLst/>
                          <a:latin typeface="Calibri" panose="020F0502020204030204" pitchFamily="34" charset="0"/>
                          <a:ea typeface="Calibri" panose="020F0502020204030204" pitchFamily="34" charset="0"/>
                        </a:rPr>
                        <a:t>97.7%</a:t>
                      </a:r>
                      <a:endParaRPr lang="en-GB" sz="1100" b="0" dirty="0">
                        <a:solidFill>
                          <a:schemeClr val="accent2"/>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B050"/>
                    </a:solidFill>
                  </a:tcPr>
                </a:tc>
                <a:extLst>
                  <a:ext uri="{0D108BD9-81ED-4DB2-BD59-A6C34878D82A}">
                    <a16:rowId xmlns:a16="http://schemas.microsoft.com/office/drawing/2014/main" val="982437130"/>
                  </a:ext>
                </a:extLst>
              </a:tr>
              <a:tr h="346198">
                <a:tc>
                  <a:txBody>
                    <a:bodyPr/>
                    <a:lstStyle/>
                    <a:p>
                      <a:pPr algn="ctr"/>
                      <a:r>
                        <a:rPr lang="en-GB" sz="1600" b="0" dirty="0">
                          <a:solidFill>
                            <a:schemeClr val="bg2">
                              <a:lumMod val="10000"/>
                            </a:schemeClr>
                          </a:solidFill>
                          <a:effectLst>
                            <a:outerShdw blurRad="38100" dist="38100" dir="2700000" algn="tl">
                              <a:srgbClr val="000000">
                                <a:alpha val="43137"/>
                              </a:srgbClr>
                            </a:outerShdw>
                          </a:effectLst>
                          <a:latin typeface="+mj-lt"/>
                        </a:rPr>
                        <a:t>RW</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spcAft>
                          <a:spcPts val="0"/>
                        </a:spcAft>
                      </a:pPr>
                      <a:r>
                        <a:rPr lang="en-GB" sz="1800" dirty="0">
                          <a:solidFill>
                            <a:schemeClr val="accent2"/>
                          </a:solidFill>
                          <a:effectLst/>
                          <a:latin typeface="Calibri" panose="020F0502020204030204" pitchFamily="34" charset="0"/>
                          <a:ea typeface="Calibri" panose="020F0502020204030204" pitchFamily="34" charset="0"/>
                        </a:rPr>
                        <a:t>92.4%</a:t>
                      </a:r>
                      <a:endParaRPr lang="en-GB" sz="1100" dirty="0">
                        <a:solidFill>
                          <a:schemeClr val="accent2"/>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FFC000"/>
                    </a:solidFill>
                  </a:tcPr>
                </a:tc>
                <a:extLst>
                  <a:ext uri="{0D108BD9-81ED-4DB2-BD59-A6C34878D82A}">
                    <a16:rowId xmlns:a16="http://schemas.microsoft.com/office/drawing/2014/main" val="1150455828"/>
                  </a:ext>
                </a:extLst>
              </a:tr>
              <a:tr h="346198">
                <a:tc>
                  <a:txBody>
                    <a:bodyPr/>
                    <a:lstStyle/>
                    <a:p>
                      <a:pPr algn="ctr"/>
                      <a:r>
                        <a:rPr lang="en-GB" sz="1600" b="0" dirty="0">
                          <a:solidFill>
                            <a:schemeClr val="bg2">
                              <a:lumMod val="10000"/>
                            </a:schemeClr>
                          </a:solidFill>
                          <a:effectLst>
                            <a:outerShdw blurRad="38100" dist="38100" dir="2700000" algn="tl">
                              <a:srgbClr val="000000">
                                <a:alpha val="43137"/>
                              </a:srgbClr>
                            </a:outerShdw>
                          </a:effectLst>
                          <a:latin typeface="+mj-lt"/>
                        </a:rPr>
                        <a:t>1A</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spcAft>
                          <a:spcPts val="0"/>
                        </a:spcAft>
                      </a:pPr>
                      <a:r>
                        <a:rPr lang="en-GB" sz="1800" dirty="0">
                          <a:solidFill>
                            <a:schemeClr val="accent2"/>
                          </a:solidFill>
                          <a:effectLst/>
                          <a:latin typeface="Calibri" panose="020F0502020204030204" pitchFamily="34" charset="0"/>
                          <a:ea typeface="Calibri" panose="020F0502020204030204" pitchFamily="34" charset="0"/>
                        </a:rPr>
                        <a:t>91.3%</a:t>
                      </a:r>
                      <a:endParaRPr lang="en-GB" sz="1100" dirty="0">
                        <a:solidFill>
                          <a:schemeClr val="accent2"/>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FFC000"/>
                    </a:solidFill>
                  </a:tcPr>
                </a:tc>
                <a:extLst>
                  <a:ext uri="{0D108BD9-81ED-4DB2-BD59-A6C34878D82A}">
                    <a16:rowId xmlns:a16="http://schemas.microsoft.com/office/drawing/2014/main" val="3749608190"/>
                  </a:ext>
                </a:extLst>
              </a:tr>
              <a:tr h="346198">
                <a:tc>
                  <a:txBody>
                    <a:bodyPr/>
                    <a:lstStyle/>
                    <a:p>
                      <a:pPr algn="ctr"/>
                      <a:r>
                        <a:rPr lang="en-GB" sz="1600" b="0" dirty="0">
                          <a:solidFill>
                            <a:schemeClr val="bg2">
                              <a:lumMod val="10000"/>
                            </a:schemeClr>
                          </a:solidFill>
                          <a:effectLst>
                            <a:outerShdw blurRad="38100" dist="38100" dir="2700000" algn="tl">
                              <a:srgbClr val="000000">
                                <a:alpha val="43137"/>
                              </a:srgbClr>
                            </a:outerShdw>
                          </a:effectLst>
                          <a:latin typeface="+mj-lt"/>
                        </a:rPr>
                        <a:t>1F</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spcAft>
                          <a:spcPts val="0"/>
                        </a:spcAft>
                      </a:pPr>
                      <a:r>
                        <a:rPr lang="en-GB" sz="1800" dirty="0">
                          <a:solidFill>
                            <a:schemeClr val="accent2"/>
                          </a:solidFill>
                          <a:effectLst/>
                          <a:latin typeface="Calibri" panose="020F0502020204030204" pitchFamily="34" charset="0"/>
                          <a:ea typeface="Calibri" panose="020F0502020204030204" pitchFamily="34" charset="0"/>
                        </a:rPr>
                        <a:t>91.8%</a:t>
                      </a:r>
                      <a:endParaRPr lang="en-GB" sz="1100" dirty="0">
                        <a:solidFill>
                          <a:schemeClr val="accent2"/>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FFC000"/>
                    </a:solidFill>
                  </a:tcPr>
                </a:tc>
                <a:extLst>
                  <a:ext uri="{0D108BD9-81ED-4DB2-BD59-A6C34878D82A}">
                    <a16:rowId xmlns:a16="http://schemas.microsoft.com/office/drawing/2014/main" val="2053619061"/>
                  </a:ext>
                </a:extLst>
              </a:tr>
              <a:tr h="346198">
                <a:tc>
                  <a:txBody>
                    <a:bodyPr/>
                    <a:lstStyle/>
                    <a:p>
                      <a:pPr algn="ctr"/>
                      <a:r>
                        <a:rPr lang="en-GB" sz="1600" b="0" dirty="0">
                          <a:solidFill>
                            <a:schemeClr val="bg2">
                              <a:lumMod val="10000"/>
                            </a:schemeClr>
                          </a:solidFill>
                          <a:effectLst>
                            <a:outerShdw blurRad="38100" dist="38100" dir="2700000" algn="tl">
                              <a:srgbClr val="000000">
                                <a:alpha val="43137"/>
                              </a:srgbClr>
                            </a:outerShdw>
                          </a:effectLst>
                          <a:latin typeface="+mj-lt"/>
                        </a:rPr>
                        <a:t>2K</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spcAft>
                          <a:spcPts val="0"/>
                        </a:spcAft>
                      </a:pPr>
                      <a:r>
                        <a:rPr lang="en-GB" sz="1800" dirty="0">
                          <a:solidFill>
                            <a:schemeClr val="accent2"/>
                          </a:solidFill>
                          <a:effectLst/>
                          <a:latin typeface="Calibri" panose="020F0502020204030204" pitchFamily="34" charset="0"/>
                          <a:ea typeface="Calibri" panose="020F0502020204030204" pitchFamily="34" charset="0"/>
                        </a:rPr>
                        <a:t>97.2%</a:t>
                      </a:r>
                      <a:endParaRPr lang="en-GB" sz="1100" dirty="0">
                        <a:solidFill>
                          <a:schemeClr val="accent2"/>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B050"/>
                    </a:solidFill>
                  </a:tcPr>
                </a:tc>
                <a:extLst>
                  <a:ext uri="{0D108BD9-81ED-4DB2-BD59-A6C34878D82A}">
                    <a16:rowId xmlns:a16="http://schemas.microsoft.com/office/drawing/2014/main" val="1707836441"/>
                  </a:ext>
                </a:extLst>
              </a:tr>
              <a:tr h="346198">
                <a:tc>
                  <a:txBody>
                    <a:bodyPr/>
                    <a:lstStyle/>
                    <a:p>
                      <a:pPr algn="ctr"/>
                      <a:r>
                        <a:rPr lang="en-GB" sz="1600" b="0" dirty="0">
                          <a:solidFill>
                            <a:schemeClr val="bg2">
                              <a:lumMod val="10000"/>
                            </a:schemeClr>
                          </a:solidFill>
                          <a:effectLst>
                            <a:outerShdw blurRad="38100" dist="38100" dir="2700000" algn="tl">
                              <a:srgbClr val="000000">
                                <a:alpha val="43137"/>
                              </a:srgbClr>
                            </a:outerShdw>
                          </a:effectLst>
                          <a:latin typeface="+mj-lt"/>
                        </a:rPr>
                        <a:t>2W</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spcAft>
                          <a:spcPts val="0"/>
                        </a:spcAft>
                      </a:pPr>
                      <a:r>
                        <a:rPr lang="en-GB" sz="1800" dirty="0">
                          <a:solidFill>
                            <a:schemeClr val="accent2"/>
                          </a:solidFill>
                          <a:effectLst/>
                          <a:latin typeface="Calibri" panose="020F0502020204030204" pitchFamily="34" charset="0"/>
                          <a:ea typeface="Calibri" panose="020F0502020204030204" pitchFamily="34" charset="0"/>
                        </a:rPr>
                        <a:t>98.5%</a:t>
                      </a:r>
                      <a:endParaRPr lang="en-GB" sz="1100" dirty="0">
                        <a:solidFill>
                          <a:schemeClr val="accent2"/>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B050"/>
                    </a:solidFill>
                  </a:tcPr>
                </a:tc>
                <a:extLst>
                  <a:ext uri="{0D108BD9-81ED-4DB2-BD59-A6C34878D82A}">
                    <a16:rowId xmlns:a16="http://schemas.microsoft.com/office/drawing/2014/main" val="2354549333"/>
                  </a:ext>
                </a:extLst>
              </a:tr>
              <a:tr h="346198">
                <a:tc>
                  <a:txBody>
                    <a:bodyPr/>
                    <a:lstStyle/>
                    <a:p>
                      <a:pPr algn="ctr"/>
                      <a:r>
                        <a:rPr lang="en-GB" sz="1600" b="0" dirty="0">
                          <a:solidFill>
                            <a:schemeClr val="bg2">
                              <a:lumMod val="10000"/>
                            </a:schemeClr>
                          </a:solidFill>
                          <a:effectLst>
                            <a:outerShdw blurRad="38100" dist="38100" dir="2700000" algn="tl">
                              <a:srgbClr val="000000">
                                <a:alpha val="43137"/>
                              </a:srgbClr>
                            </a:outerShdw>
                          </a:effectLst>
                          <a:latin typeface="+mj-lt"/>
                        </a:rPr>
                        <a:t>3B</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spcAft>
                          <a:spcPts val="0"/>
                        </a:spcAft>
                      </a:pPr>
                      <a:r>
                        <a:rPr lang="en-GB" sz="1800">
                          <a:solidFill>
                            <a:schemeClr val="accent2"/>
                          </a:solidFill>
                          <a:effectLst/>
                          <a:latin typeface="Calibri" panose="020F0502020204030204" pitchFamily="34" charset="0"/>
                          <a:ea typeface="Calibri" panose="020F0502020204030204" pitchFamily="34" charset="0"/>
                        </a:rPr>
                        <a:t>96.0%</a:t>
                      </a:r>
                      <a:endParaRPr lang="en-GB" sz="1100">
                        <a:solidFill>
                          <a:schemeClr val="accent2"/>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B050"/>
                    </a:solidFill>
                  </a:tcPr>
                </a:tc>
                <a:extLst>
                  <a:ext uri="{0D108BD9-81ED-4DB2-BD59-A6C34878D82A}">
                    <a16:rowId xmlns:a16="http://schemas.microsoft.com/office/drawing/2014/main" val="1064689016"/>
                  </a:ext>
                </a:extLst>
              </a:tr>
              <a:tr h="346198">
                <a:tc>
                  <a:txBody>
                    <a:bodyPr/>
                    <a:lstStyle/>
                    <a:p>
                      <a:pPr algn="ctr"/>
                      <a:r>
                        <a:rPr lang="en-GB" sz="1600" b="0" dirty="0">
                          <a:solidFill>
                            <a:schemeClr val="bg2">
                              <a:lumMod val="10000"/>
                            </a:schemeClr>
                          </a:solidFill>
                          <a:effectLst>
                            <a:outerShdw blurRad="38100" dist="38100" dir="2700000" algn="tl">
                              <a:srgbClr val="000000">
                                <a:alpha val="43137"/>
                              </a:srgbClr>
                            </a:outerShdw>
                          </a:effectLst>
                          <a:latin typeface="+mj-lt"/>
                        </a:rPr>
                        <a:t>3M</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spcAft>
                          <a:spcPts val="0"/>
                        </a:spcAft>
                      </a:pPr>
                      <a:r>
                        <a:rPr lang="en-GB" sz="1800">
                          <a:solidFill>
                            <a:schemeClr val="accent2"/>
                          </a:solidFill>
                          <a:effectLst/>
                          <a:latin typeface="Calibri" panose="020F0502020204030204" pitchFamily="34" charset="0"/>
                          <a:ea typeface="Calibri" panose="020F0502020204030204" pitchFamily="34" charset="0"/>
                        </a:rPr>
                        <a:t>96.7%</a:t>
                      </a:r>
                      <a:endParaRPr lang="en-GB" sz="1100">
                        <a:solidFill>
                          <a:schemeClr val="accent2"/>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B050"/>
                    </a:solidFill>
                  </a:tcPr>
                </a:tc>
                <a:extLst>
                  <a:ext uri="{0D108BD9-81ED-4DB2-BD59-A6C34878D82A}">
                    <a16:rowId xmlns:a16="http://schemas.microsoft.com/office/drawing/2014/main" val="2524628122"/>
                  </a:ext>
                </a:extLst>
              </a:tr>
              <a:tr h="346198">
                <a:tc>
                  <a:txBody>
                    <a:bodyPr/>
                    <a:lstStyle/>
                    <a:p>
                      <a:pPr algn="ctr"/>
                      <a:r>
                        <a:rPr lang="en-GB" sz="1600" b="0" dirty="0">
                          <a:solidFill>
                            <a:schemeClr val="bg2">
                              <a:lumMod val="10000"/>
                            </a:schemeClr>
                          </a:solidFill>
                          <a:effectLst>
                            <a:outerShdw blurRad="38100" dist="38100" dir="2700000" algn="tl">
                              <a:srgbClr val="000000">
                                <a:alpha val="43137"/>
                              </a:srgbClr>
                            </a:outerShdw>
                          </a:effectLst>
                          <a:latin typeface="+mj-lt"/>
                        </a:rPr>
                        <a:t>4A</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spcAft>
                          <a:spcPts val="0"/>
                        </a:spcAft>
                      </a:pPr>
                      <a:r>
                        <a:rPr lang="en-GB" sz="1800">
                          <a:solidFill>
                            <a:schemeClr val="accent2"/>
                          </a:solidFill>
                          <a:effectLst/>
                          <a:latin typeface="Calibri" panose="020F0502020204030204" pitchFamily="34" charset="0"/>
                          <a:ea typeface="Calibri" panose="020F0502020204030204" pitchFamily="34" charset="0"/>
                        </a:rPr>
                        <a:t>95.3%</a:t>
                      </a:r>
                      <a:endParaRPr lang="en-GB" sz="1100">
                        <a:solidFill>
                          <a:schemeClr val="accent2"/>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B050"/>
                    </a:solidFill>
                  </a:tcPr>
                </a:tc>
                <a:extLst>
                  <a:ext uri="{0D108BD9-81ED-4DB2-BD59-A6C34878D82A}">
                    <a16:rowId xmlns:a16="http://schemas.microsoft.com/office/drawing/2014/main" val="454617273"/>
                  </a:ext>
                </a:extLst>
              </a:tr>
              <a:tr h="346198">
                <a:tc>
                  <a:txBody>
                    <a:bodyPr/>
                    <a:lstStyle/>
                    <a:p>
                      <a:pPr algn="ctr"/>
                      <a:r>
                        <a:rPr lang="en-GB" sz="1600" b="0" dirty="0">
                          <a:solidFill>
                            <a:schemeClr val="bg2">
                              <a:lumMod val="10000"/>
                            </a:schemeClr>
                          </a:solidFill>
                          <a:effectLst>
                            <a:outerShdw blurRad="38100" dist="38100" dir="2700000" algn="tl">
                              <a:srgbClr val="000000">
                                <a:alpha val="43137"/>
                              </a:srgbClr>
                            </a:outerShdw>
                          </a:effectLst>
                          <a:latin typeface="+mj-lt"/>
                        </a:rPr>
                        <a:t>4S</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spcAft>
                          <a:spcPts val="0"/>
                        </a:spcAft>
                      </a:pPr>
                      <a:r>
                        <a:rPr lang="en-GB" sz="1800">
                          <a:solidFill>
                            <a:schemeClr val="accent2"/>
                          </a:solidFill>
                          <a:effectLst/>
                          <a:latin typeface="Calibri" panose="020F0502020204030204" pitchFamily="34" charset="0"/>
                          <a:ea typeface="Calibri" panose="020F0502020204030204" pitchFamily="34" charset="0"/>
                        </a:rPr>
                        <a:t>95.3%</a:t>
                      </a:r>
                      <a:endParaRPr lang="en-GB" sz="1100">
                        <a:solidFill>
                          <a:schemeClr val="accent2"/>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B050"/>
                    </a:solidFill>
                  </a:tcPr>
                </a:tc>
                <a:extLst>
                  <a:ext uri="{0D108BD9-81ED-4DB2-BD59-A6C34878D82A}">
                    <a16:rowId xmlns:a16="http://schemas.microsoft.com/office/drawing/2014/main" val="4003638310"/>
                  </a:ext>
                </a:extLst>
              </a:tr>
              <a:tr h="346198">
                <a:tc>
                  <a:txBody>
                    <a:bodyPr/>
                    <a:lstStyle/>
                    <a:p>
                      <a:pPr algn="ctr"/>
                      <a:r>
                        <a:rPr lang="en-GB" sz="1600" b="0" dirty="0">
                          <a:solidFill>
                            <a:schemeClr val="bg2">
                              <a:lumMod val="10000"/>
                            </a:schemeClr>
                          </a:solidFill>
                          <a:effectLst>
                            <a:outerShdw blurRad="38100" dist="38100" dir="2700000" algn="tl">
                              <a:srgbClr val="000000">
                                <a:alpha val="43137"/>
                              </a:srgbClr>
                            </a:outerShdw>
                          </a:effectLst>
                          <a:latin typeface="+mj-lt"/>
                        </a:rPr>
                        <a:t>5B</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spcAft>
                          <a:spcPts val="0"/>
                        </a:spcAft>
                      </a:pPr>
                      <a:r>
                        <a:rPr lang="en-GB" sz="1800">
                          <a:solidFill>
                            <a:schemeClr val="accent2"/>
                          </a:solidFill>
                          <a:effectLst/>
                          <a:latin typeface="Calibri" panose="020F0502020204030204" pitchFamily="34" charset="0"/>
                          <a:ea typeface="Calibri" panose="020F0502020204030204" pitchFamily="34" charset="0"/>
                        </a:rPr>
                        <a:t>95.7%</a:t>
                      </a:r>
                      <a:endParaRPr lang="en-GB" sz="1100">
                        <a:solidFill>
                          <a:schemeClr val="accent2"/>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B050"/>
                    </a:solidFill>
                  </a:tcPr>
                </a:tc>
                <a:extLst>
                  <a:ext uri="{0D108BD9-81ED-4DB2-BD59-A6C34878D82A}">
                    <a16:rowId xmlns:a16="http://schemas.microsoft.com/office/drawing/2014/main" val="2223523583"/>
                  </a:ext>
                </a:extLst>
              </a:tr>
              <a:tr h="346198">
                <a:tc>
                  <a:txBody>
                    <a:bodyPr/>
                    <a:lstStyle/>
                    <a:p>
                      <a:pPr algn="ctr"/>
                      <a:r>
                        <a:rPr lang="en-GB" sz="1600" b="0" dirty="0">
                          <a:solidFill>
                            <a:schemeClr val="bg2">
                              <a:lumMod val="10000"/>
                            </a:schemeClr>
                          </a:solidFill>
                          <a:effectLst>
                            <a:outerShdw blurRad="38100" dist="38100" dir="2700000" algn="tl">
                              <a:srgbClr val="000000">
                                <a:alpha val="43137"/>
                              </a:srgbClr>
                            </a:outerShdw>
                          </a:effectLst>
                          <a:latin typeface="+mj-lt"/>
                        </a:rPr>
                        <a:t>5R</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spcAft>
                          <a:spcPts val="0"/>
                        </a:spcAft>
                      </a:pPr>
                      <a:r>
                        <a:rPr lang="en-GB" sz="1800" dirty="0">
                          <a:solidFill>
                            <a:schemeClr val="accent2"/>
                          </a:solidFill>
                          <a:effectLst/>
                          <a:latin typeface="Calibri" panose="020F0502020204030204" pitchFamily="34" charset="0"/>
                          <a:ea typeface="Calibri" panose="020F0502020204030204" pitchFamily="34" charset="0"/>
                        </a:rPr>
                        <a:t>95.5%</a:t>
                      </a:r>
                      <a:endParaRPr lang="en-GB" sz="1100" dirty="0">
                        <a:solidFill>
                          <a:schemeClr val="accent2"/>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B050"/>
                    </a:solidFill>
                  </a:tcPr>
                </a:tc>
                <a:extLst>
                  <a:ext uri="{0D108BD9-81ED-4DB2-BD59-A6C34878D82A}">
                    <a16:rowId xmlns:a16="http://schemas.microsoft.com/office/drawing/2014/main" val="2563982080"/>
                  </a:ext>
                </a:extLst>
              </a:tr>
              <a:tr h="232384">
                <a:tc>
                  <a:txBody>
                    <a:bodyPr/>
                    <a:lstStyle/>
                    <a:p>
                      <a:pPr algn="ctr"/>
                      <a:r>
                        <a:rPr lang="en-GB" sz="1600" b="0" dirty="0">
                          <a:solidFill>
                            <a:schemeClr val="bg2">
                              <a:lumMod val="10000"/>
                            </a:schemeClr>
                          </a:solidFill>
                          <a:effectLst>
                            <a:outerShdw blurRad="38100" dist="38100" dir="2700000" algn="tl">
                              <a:srgbClr val="000000">
                                <a:alpha val="43137"/>
                              </a:srgbClr>
                            </a:outerShdw>
                          </a:effectLst>
                          <a:latin typeface="+mj-lt"/>
                        </a:rPr>
                        <a:t>6H</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spcAft>
                          <a:spcPts val="0"/>
                        </a:spcAft>
                      </a:pPr>
                      <a:r>
                        <a:rPr lang="en-GB" sz="1800" dirty="0">
                          <a:solidFill>
                            <a:schemeClr val="accent2"/>
                          </a:solidFill>
                          <a:effectLst/>
                          <a:latin typeface="Calibri" panose="020F0502020204030204" pitchFamily="34" charset="0"/>
                          <a:ea typeface="Calibri" panose="020F0502020204030204" pitchFamily="34" charset="0"/>
                        </a:rPr>
                        <a:t>93.6%</a:t>
                      </a:r>
                      <a:endParaRPr lang="en-GB" sz="1100" dirty="0">
                        <a:solidFill>
                          <a:schemeClr val="accent2"/>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FFC000"/>
                    </a:solidFill>
                  </a:tcPr>
                </a:tc>
                <a:extLst>
                  <a:ext uri="{0D108BD9-81ED-4DB2-BD59-A6C34878D82A}">
                    <a16:rowId xmlns:a16="http://schemas.microsoft.com/office/drawing/2014/main" val="284550266"/>
                  </a:ext>
                </a:extLst>
              </a:tr>
              <a:tr h="158220">
                <a:tc>
                  <a:txBody>
                    <a:bodyPr/>
                    <a:lstStyle/>
                    <a:p>
                      <a:pPr algn="ctr"/>
                      <a:r>
                        <a:rPr lang="en-GB" sz="1600" b="0" dirty="0">
                          <a:solidFill>
                            <a:schemeClr val="bg2">
                              <a:lumMod val="10000"/>
                            </a:schemeClr>
                          </a:solidFill>
                          <a:effectLst>
                            <a:outerShdw blurRad="38100" dist="38100" dir="2700000" algn="tl">
                              <a:srgbClr val="000000">
                                <a:alpha val="43137"/>
                              </a:srgbClr>
                            </a:outerShdw>
                          </a:effectLst>
                          <a:latin typeface="+mj-lt"/>
                        </a:rPr>
                        <a:t>6V</a:t>
                      </a: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spcAft>
                          <a:spcPts val="0"/>
                        </a:spcAft>
                      </a:pPr>
                      <a:r>
                        <a:rPr lang="en-GB" sz="1800" dirty="0">
                          <a:solidFill>
                            <a:schemeClr val="accent2"/>
                          </a:solidFill>
                          <a:effectLst/>
                          <a:latin typeface="Calibri" panose="020F0502020204030204" pitchFamily="34" charset="0"/>
                          <a:ea typeface="Calibri" panose="020F0502020204030204" pitchFamily="34" charset="0"/>
                        </a:rPr>
                        <a:t>96.3%</a:t>
                      </a:r>
                      <a:endParaRPr lang="en-GB" sz="1100" dirty="0">
                        <a:solidFill>
                          <a:schemeClr val="accent2"/>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00B050"/>
                    </a:solidFill>
                  </a:tcPr>
                </a:tc>
                <a:extLst>
                  <a:ext uri="{0D108BD9-81ED-4DB2-BD59-A6C34878D82A}">
                    <a16:rowId xmlns:a16="http://schemas.microsoft.com/office/drawing/2014/main" val="2236733159"/>
                  </a:ext>
                </a:extLst>
              </a:tr>
            </a:tbl>
          </a:graphicData>
        </a:graphic>
      </p:graphicFrame>
      <p:sp>
        <p:nvSpPr>
          <p:cNvPr id="11" name="Oval 10">
            <a:extLst>
              <a:ext uri="{FF2B5EF4-FFF2-40B4-BE49-F238E27FC236}">
                <a16:creationId xmlns:a16="http://schemas.microsoft.com/office/drawing/2014/main" id="{DE36B165-B711-4191-8BB7-36F3AA641777}"/>
              </a:ext>
            </a:extLst>
          </p:cNvPr>
          <p:cNvSpPr/>
          <p:nvPr/>
        </p:nvSpPr>
        <p:spPr>
          <a:xfrm>
            <a:off x="132346" y="4267335"/>
            <a:ext cx="9144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95% and above</a:t>
            </a:r>
          </a:p>
        </p:txBody>
      </p:sp>
      <p:sp>
        <p:nvSpPr>
          <p:cNvPr id="12" name="Oval 11">
            <a:extLst>
              <a:ext uri="{FF2B5EF4-FFF2-40B4-BE49-F238E27FC236}">
                <a16:creationId xmlns:a16="http://schemas.microsoft.com/office/drawing/2014/main" id="{2EEA6665-976E-489F-8023-41A1E5A14B8B}"/>
              </a:ext>
            </a:extLst>
          </p:cNvPr>
          <p:cNvSpPr/>
          <p:nvPr/>
        </p:nvSpPr>
        <p:spPr>
          <a:xfrm>
            <a:off x="122571" y="5841594"/>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90% - 94.9%</a:t>
            </a:r>
          </a:p>
        </p:txBody>
      </p:sp>
      <p:sp>
        <p:nvSpPr>
          <p:cNvPr id="13" name="Oval 12">
            <a:extLst>
              <a:ext uri="{FF2B5EF4-FFF2-40B4-BE49-F238E27FC236}">
                <a16:creationId xmlns:a16="http://schemas.microsoft.com/office/drawing/2014/main" id="{1BA366A0-E30C-4360-BD37-B5BE26615BCF}"/>
              </a:ext>
            </a:extLst>
          </p:cNvPr>
          <p:cNvSpPr/>
          <p:nvPr/>
        </p:nvSpPr>
        <p:spPr>
          <a:xfrm>
            <a:off x="132346" y="7415853"/>
            <a:ext cx="914400" cy="914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Below 90%</a:t>
            </a:r>
          </a:p>
        </p:txBody>
      </p:sp>
      <p:sp>
        <p:nvSpPr>
          <p:cNvPr id="14" name="TextBox 13">
            <a:extLst>
              <a:ext uri="{FF2B5EF4-FFF2-40B4-BE49-F238E27FC236}">
                <a16:creationId xmlns:a16="http://schemas.microsoft.com/office/drawing/2014/main" id="{31FE118C-D7ED-457C-B7DF-6DB64F1CDB1B}"/>
              </a:ext>
            </a:extLst>
          </p:cNvPr>
          <p:cNvSpPr txBox="1"/>
          <p:nvPr/>
        </p:nvSpPr>
        <p:spPr>
          <a:xfrm>
            <a:off x="92702" y="8788262"/>
            <a:ext cx="6672596"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6CAF"/>
                </a:solidFill>
                <a:effectLst/>
                <a:uLnTx/>
                <a:uFillTx/>
                <a:latin typeface="Calibri" panose="020F0502020204030204"/>
                <a:ea typeface="+mn-ea"/>
                <a:cs typeface="+mn-cs"/>
              </a:rPr>
              <a:t>If your child is absent due to illness, the office must be informed before 08:35 on that day.</a:t>
            </a:r>
          </a:p>
        </p:txBody>
      </p:sp>
      <p:pic>
        <p:nvPicPr>
          <p:cNvPr id="16" name="Picture 15">
            <a:extLst>
              <a:ext uri="{FF2B5EF4-FFF2-40B4-BE49-F238E27FC236}">
                <a16:creationId xmlns:a16="http://schemas.microsoft.com/office/drawing/2014/main" id="{F15CB816-AF51-43DB-A091-5B9ACBBAEF3C}"/>
              </a:ext>
            </a:extLst>
          </p:cNvPr>
          <p:cNvPicPr>
            <a:picLocks noChangeAspect="1"/>
          </p:cNvPicPr>
          <p:nvPr/>
        </p:nvPicPr>
        <p:blipFill rotWithShape="1">
          <a:blip r:embed="rId4"/>
          <a:srcRect r="67942"/>
          <a:stretch/>
        </p:blipFill>
        <p:spPr>
          <a:xfrm>
            <a:off x="5755600" y="5695935"/>
            <a:ext cx="225878" cy="277168"/>
          </a:xfrm>
          <a:prstGeom prst="rect">
            <a:avLst/>
          </a:prstGeom>
        </p:spPr>
      </p:pic>
      <p:pic>
        <p:nvPicPr>
          <p:cNvPr id="3" name="Picture 2">
            <a:extLst>
              <a:ext uri="{FF2B5EF4-FFF2-40B4-BE49-F238E27FC236}">
                <a16:creationId xmlns:a16="http://schemas.microsoft.com/office/drawing/2014/main" id="{3E1BA620-89D9-47FD-892F-DD0D8AF2EABF}"/>
              </a:ext>
            </a:extLst>
          </p:cNvPr>
          <p:cNvPicPr>
            <a:picLocks noChangeAspect="1"/>
          </p:cNvPicPr>
          <p:nvPr/>
        </p:nvPicPr>
        <p:blipFill>
          <a:blip r:embed="rId5"/>
          <a:stretch>
            <a:fillRect/>
          </a:stretch>
        </p:blipFill>
        <p:spPr>
          <a:xfrm>
            <a:off x="5755906" y="4944574"/>
            <a:ext cx="225572" cy="280440"/>
          </a:xfrm>
          <a:prstGeom prst="rect">
            <a:avLst/>
          </a:prstGeom>
        </p:spPr>
      </p:pic>
    </p:spTree>
    <p:extLst>
      <p:ext uri="{BB962C8B-B14F-4D97-AF65-F5344CB8AC3E}">
        <p14:creationId xmlns:p14="http://schemas.microsoft.com/office/powerpoint/2010/main" val="4110347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3666B60-BC64-4606-A758-A358956D7AC8}"/>
              </a:ext>
            </a:extLst>
          </p:cNvPr>
          <p:cNvGraphicFramePr>
            <a:graphicFrameLocks noGrp="1"/>
          </p:cNvGraphicFramePr>
          <p:nvPr>
            <p:extLst>
              <p:ext uri="{D42A27DB-BD31-4B8C-83A1-F6EECF244321}">
                <p14:modId xmlns:p14="http://schemas.microsoft.com/office/powerpoint/2010/main" val="3836435516"/>
              </p:ext>
            </p:extLst>
          </p:nvPr>
        </p:nvGraphicFramePr>
        <p:xfrm>
          <a:off x="275415" y="3375953"/>
          <a:ext cx="6307169" cy="4190337"/>
        </p:xfrm>
        <a:graphic>
          <a:graphicData uri="http://schemas.openxmlformats.org/drawingml/2006/table">
            <a:tbl>
              <a:tblPr firstRow="1" bandRow="1">
                <a:tableStyleId>{5C22544A-7EE6-4342-B048-85BDC9FD1C3A}</a:tableStyleId>
              </a:tblPr>
              <a:tblGrid>
                <a:gridCol w="576000">
                  <a:extLst>
                    <a:ext uri="{9D8B030D-6E8A-4147-A177-3AD203B41FA5}">
                      <a16:colId xmlns:a16="http://schemas.microsoft.com/office/drawing/2014/main" val="2305446658"/>
                    </a:ext>
                  </a:extLst>
                </a:gridCol>
                <a:gridCol w="1501466">
                  <a:extLst>
                    <a:ext uri="{9D8B030D-6E8A-4147-A177-3AD203B41FA5}">
                      <a16:colId xmlns:a16="http://schemas.microsoft.com/office/drawing/2014/main" val="724700961"/>
                    </a:ext>
                  </a:extLst>
                </a:gridCol>
                <a:gridCol w="1017420">
                  <a:extLst>
                    <a:ext uri="{9D8B030D-6E8A-4147-A177-3AD203B41FA5}">
                      <a16:colId xmlns:a16="http://schemas.microsoft.com/office/drawing/2014/main" val="2029113054"/>
                    </a:ext>
                  </a:extLst>
                </a:gridCol>
                <a:gridCol w="692283">
                  <a:extLst>
                    <a:ext uri="{9D8B030D-6E8A-4147-A177-3AD203B41FA5}">
                      <a16:colId xmlns:a16="http://schemas.microsoft.com/office/drawing/2014/main" val="147543844"/>
                    </a:ext>
                  </a:extLst>
                </a:gridCol>
                <a:gridCol w="2520000">
                  <a:extLst>
                    <a:ext uri="{9D8B030D-6E8A-4147-A177-3AD203B41FA5}">
                      <a16:colId xmlns:a16="http://schemas.microsoft.com/office/drawing/2014/main" val="3137332590"/>
                    </a:ext>
                  </a:extLst>
                </a:gridCol>
              </a:tblGrid>
              <a:tr h="514535">
                <a:tc gridSpan="2">
                  <a:txBody>
                    <a:bodyPr/>
                    <a:lstStyle/>
                    <a:p>
                      <a:pPr algn="ctr"/>
                      <a:r>
                        <a:rPr lang="en-GB" sz="1400" b="1" dirty="0">
                          <a:solidFill>
                            <a:schemeClr val="tx2">
                              <a:lumMod val="50000"/>
                            </a:schemeClr>
                          </a:solidFill>
                        </a:rPr>
                        <a:t>Pre-School &amp; Nursery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56000">
                          <a:schemeClr val="bg1"/>
                        </a:gs>
                        <a:gs pos="100000">
                          <a:srgbClr val="6AA271"/>
                        </a:gs>
                      </a:gsLst>
                      <a:path path="circle">
                        <a:fillToRect l="100000" t="100000"/>
                      </a:path>
                      <a:tileRect r="-100000" b="-100000"/>
                    </a:gra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pt-BR" sz="1400" b="1" dirty="0">
                          <a:solidFill>
                            <a:srgbClr val="121826"/>
                          </a:solidFill>
                        </a:rPr>
                        <a:t>Abo Baker H, Mohammed Adam, Romaisa A &amp; Abeeha 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2109345"/>
                  </a:ext>
                </a:extLst>
              </a:tr>
              <a:tr h="514535">
                <a:tc>
                  <a:txBody>
                    <a:bodyPr/>
                    <a:lstStyle/>
                    <a:p>
                      <a:pPr algn="ctr"/>
                      <a:r>
                        <a:rPr lang="en-GB" sz="1400" b="1" dirty="0">
                          <a:solidFill>
                            <a:schemeClr val="tx2">
                              <a:lumMod val="50000"/>
                            </a:schemeClr>
                          </a:solidFill>
                        </a:rPr>
                        <a:t>RG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48000">
                          <a:schemeClr val="bg1"/>
                        </a:gs>
                        <a:gs pos="100000">
                          <a:srgbClr val="2CABE0"/>
                        </a:gs>
                      </a:gsLst>
                      <a:path path="circle">
                        <a:fillToRect l="100000" t="100000"/>
                      </a:path>
                      <a:tileRect r="-100000" b="-100000"/>
                    </a:gradFill>
                  </a:tcPr>
                </a:tc>
                <a:tc gridSpan="2">
                  <a:txBody>
                    <a:bodyPr/>
                    <a:lstStyle/>
                    <a:p>
                      <a:pPr algn="ctr"/>
                      <a:r>
                        <a:rPr lang="pt-BR" sz="1400" b="1" dirty="0">
                          <a:solidFill>
                            <a:schemeClr val="tx2">
                              <a:lumMod val="50000"/>
                            </a:schemeClr>
                          </a:solidFill>
                        </a:rPr>
                        <a:t>Adam A. &amp; Liyana Z.R.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b="1" dirty="0">
                        <a:solidFill>
                          <a:schemeClr val="tx2">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1" dirty="0">
                          <a:solidFill>
                            <a:schemeClr val="tx2">
                              <a:lumMod val="50000"/>
                            </a:schemeClr>
                          </a:solidFill>
                        </a:rPr>
                        <a:t>RW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46000">
                          <a:schemeClr val="accent6"/>
                        </a:gs>
                        <a:gs pos="100000">
                          <a:srgbClr val="D7D8D6">
                            <a:shade val="67500"/>
                            <a:satMod val="115000"/>
                          </a:srgbClr>
                        </a:gs>
                      </a:gsLst>
                      <a:path path="circle">
                        <a:fillToRect r="100000" b="100000"/>
                      </a:path>
                      <a:tileRect l="-100000" t="-100000"/>
                    </a:gradFill>
                  </a:tcPr>
                </a:tc>
                <a:tc>
                  <a:txBody>
                    <a:bodyPr/>
                    <a:lstStyle/>
                    <a:p>
                      <a:pPr algn="ctr"/>
                      <a:r>
                        <a:rPr lang="en-GB" sz="1400" b="1" dirty="0" err="1">
                          <a:solidFill>
                            <a:schemeClr val="tx2">
                              <a:lumMod val="50000"/>
                            </a:schemeClr>
                          </a:solidFill>
                        </a:rPr>
                        <a:t>Haris</a:t>
                      </a:r>
                      <a:r>
                        <a:rPr lang="en-GB" sz="1400" b="1" dirty="0">
                          <a:solidFill>
                            <a:schemeClr val="tx2">
                              <a:lumMod val="50000"/>
                            </a:schemeClr>
                          </a:solidFill>
                        </a:rPr>
                        <a:t> Y &amp; </a:t>
                      </a:r>
                      <a:r>
                        <a:rPr lang="en-GB" sz="1400" b="1" dirty="0" err="1">
                          <a:solidFill>
                            <a:schemeClr val="tx2">
                              <a:lumMod val="50000"/>
                            </a:schemeClr>
                          </a:solidFill>
                        </a:rPr>
                        <a:t>Ibraheem</a:t>
                      </a:r>
                      <a:r>
                        <a:rPr lang="en-GB" sz="1400" b="1" dirty="0">
                          <a:solidFill>
                            <a:schemeClr val="tx2">
                              <a:lumMod val="50000"/>
                            </a:schemeClr>
                          </a:solidFill>
                        </a:rPr>
                        <a:t> A</a:t>
                      </a:r>
                    </a:p>
                    <a:p>
                      <a:pPr algn="ctr"/>
                      <a:endParaRPr lang="en-GB" sz="1400" b="1" dirty="0">
                        <a:solidFill>
                          <a:schemeClr val="tx2">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1816079"/>
                  </a:ext>
                </a:extLst>
              </a:tr>
              <a:tr h="514535">
                <a:tc>
                  <a:txBody>
                    <a:bodyPr/>
                    <a:lstStyle/>
                    <a:p>
                      <a:pPr algn="ctr"/>
                      <a:r>
                        <a:rPr lang="en-GB" sz="1400" b="1" dirty="0">
                          <a:solidFill>
                            <a:schemeClr val="tx2">
                              <a:lumMod val="50000"/>
                            </a:schemeClr>
                          </a:solidFill>
                        </a:rPr>
                        <a:t>1A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48000">
                          <a:schemeClr val="bg1"/>
                        </a:gs>
                        <a:gs pos="100000">
                          <a:srgbClr val="2CABE0"/>
                        </a:gs>
                      </a:gsLst>
                      <a:path path="circle">
                        <a:fillToRect l="100000" t="100000"/>
                      </a:path>
                      <a:tileRect r="-100000" b="-100000"/>
                    </a:gradFill>
                  </a:tcPr>
                </a:tc>
                <a:tc gridSpan="2">
                  <a:txBody>
                    <a:bodyPr/>
                    <a:lstStyle/>
                    <a:p>
                      <a:pPr algn="ctr"/>
                      <a:r>
                        <a:rPr lang="es-ES" sz="1400" b="1" dirty="0">
                          <a:solidFill>
                            <a:schemeClr val="tx2">
                              <a:lumMod val="50000"/>
                            </a:schemeClr>
                          </a:solidFill>
                        </a:rPr>
                        <a:t>Naila N &amp; Feroz 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b="1" dirty="0">
                        <a:solidFill>
                          <a:schemeClr val="tx2">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1">
                          <a:solidFill>
                            <a:schemeClr val="tx2">
                              <a:lumMod val="50000"/>
                            </a:schemeClr>
                          </a:solidFill>
                        </a:rPr>
                        <a:t>1F</a:t>
                      </a:r>
                      <a:endParaRPr lang="en-GB" sz="1400" b="1" dirty="0">
                        <a:solidFill>
                          <a:schemeClr val="tx2">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46000">
                          <a:schemeClr val="accent6"/>
                        </a:gs>
                        <a:gs pos="100000">
                          <a:srgbClr val="D7D8D6">
                            <a:shade val="67500"/>
                            <a:satMod val="115000"/>
                          </a:srgbClr>
                        </a:gs>
                      </a:gsLst>
                      <a:path path="circle">
                        <a:fillToRect r="100000" b="100000"/>
                      </a:path>
                      <a:tileRect l="-100000" t="-100000"/>
                    </a:gra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1" dirty="0">
                          <a:solidFill>
                            <a:schemeClr val="tx2">
                              <a:lumMod val="50000"/>
                            </a:schemeClr>
                          </a:solidFill>
                        </a:rPr>
                        <a:t>Muhammad </a:t>
                      </a:r>
                      <a:r>
                        <a:rPr lang="en-GB" sz="1400" b="1" dirty="0" err="1">
                          <a:solidFill>
                            <a:schemeClr val="tx2">
                              <a:lumMod val="50000"/>
                            </a:schemeClr>
                          </a:solidFill>
                        </a:rPr>
                        <a:t>Harri’s</a:t>
                      </a:r>
                      <a:r>
                        <a:rPr lang="en-GB" sz="1400" b="1" dirty="0">
                          <a:solidFill>
                            <a:schemeClr val="tx2">
                              <a:lumMod val="50000"/>
                            </a:schemeClr>
                          </a:solidFill>
                        </a:rPr>
                        <a:t> A &amp; </a:t>
                      </a:r>
                      <a:r>
                        <a:rPr lang="en-GB" sz="1400" b="1" dirty="0" err="1">
                          <a:solidFill>
                            <a:schemeClr val="tx2">
                              <a:lumMod val="50000"/>
                            </a:schemeClr>
                          </a:solidFill>
                        </a:rPr>
                        <a:t>Yusha</a:t>
                      </a:r>
                      <a:r>
                        <a:rPr lang="en-GB" sz="1400" b="1" dirty="0">
                          <a:solidFill>
                            <a:schemeClr val="tx2">
                              <a:lumMod val="50000"/>
                            </a:schemeClr>
                          </a:solidFill>
                        </a:rPr>
                        <a:t> 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949508"/>
                  </a:ext>
                </a:extLst>
              </a:tr>
              <a:tr h="524297">
                <a:tc>
                  <a:txBody>
                    <a:bodyPr/>
                    <a:lstStyle/>
                    <a:p>
                      <a:pPr algn="ctr"/>
                      <a:r>
                        <a:rPr lang="en-GB" sz="1400" b="1" dirty="0">
                          <a:solidFill>
                            <a:schemeClr val="tx2">
                              <a:lumMod val="50000"/>
                            </a:schemeClr>
                          </a:solidFill>
                        </a:rPr>
                        <a:t>2W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48000">
                          <a:schemeClr val="bg1"/>
                        </a:gs>
                        <a:gs pos="100000">
                          <a:srgbClr val="2CABE0"/>
                        </a:gs>
                      </a:gsLst>
                      <a:path path="circle">
                        <a:fillToRect l="100000" t="100000"/>
                      </a:path>
                      <a:tileRect r="-100000" b="-100000"/>
                    </a:grad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350" b="1" kern="1200" dirty="0">
                          <a:solidFill>
                            <a:srgbClr val="121826"/>
                          </a:solidFill>
                          <a:effectLst/>
                          <a:latin typeface="+mn-lt"/>
                          <a:ea typeface="+mn-ea"/>
                          <a:cs typeface="+mn-cs"/>
                        </a:rPr>
                        <a:t>Huda A &amp; Fatimah Zahra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b="1" dirty="0">
                        <a:solidFill>
                          <a:schemeClr val="tx2">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1">
                          <a:solidFill>
                            <a:schemeClr val="tx2">
                              <a:lumMod val="50000"/>
                            </a:schemeClr>
                          </a:solidFill>
                        </a:rPr>
                        <a:t>2K</a:t>
                      </a:r>
                      <a:endParaRPr lang="en-GB" sz="1400" b="1" dirty="0">
                        <a:solidFill>
                          <a:schemeClr val="tx2">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46000">
                          <a:schemeClr val="accent6"/>
                        </a:gs>
                        <a:gs pos="100000">
                          <a:srgbClr val="D7D8D6">
                            <a:shade val="67500"/>
                            <a:satMod val="115000"/>
                          </a:srgbClr>
                        </a:gs>
                      </a:gsLst>
                      <a:path path="circle">
                        <a:fillToRect r="100000" b="100000"/>
                      </a:path>
                      <a:tileRect l="-100000" t="-100000"/>
                    </a:gradFill>
                  </a:tcPr>
                </a:tc>
                <a:tc>
                  <a:txBody>
                    <a:bodyPr/>
                    <a:lstStyle/>
                    <a:p>
                      <a:pPr algn="ctr"/>
                      <a:r>
                        <a:rPr lang="es-ES" sz="1400" b="1" dirty="0" err="1">
                          <a:solidFill>
                            <a:schemeClr val="tx2">
                              <a:lumMod val="50000"/>
                            </a:schemeClr>
                          </a:solidFill>
                        </a:rPr>
                        <a:t>Hamza</a:t>
                      </a:r>
                      <a:r>
                        <a:rPr lang="es-ES" sz="1400" b="1" dirty="0">
                          <a:solidFill>
                            <a:schemeClr val="tx2">
                              <a:lumMod val="50000"/>
                            </a:schemeClr>
                          </a:solidFill>
                        </a:rPr>
                        <a:t> A &amp; </a:t>
                      </a:r>
                      <a:r>
                        <a:rPr lang="es-ES" sz="1400" b="1" dirty="0" err="1">
                          <a:solidFill>
                            <a:schemeClr val="tx2">
                              <a:lumMod val="50000"/>
                            </a:schemeClr>
                          </a:solidFill>
                        </a:rPr>
                        <a:t>Inaaya</a:t>
                      </a:r>
                      <a:r>
                        <a:rPr lang="es-ES" sz="1400" b="1" dirty="0">
                          <a:solidFill>
                            <a:schemeClr val="tx2">
                              <a:lumMod val="50000"/>
                            </a:schemeClr>
                          </a:solidFill>
                        </a:rPr>
                        <a:t> M </a:t>
                      </a:r>
                      <a:r>
                        <a:rPr lang="es-ES" sz="1400" b="1" dirty="0" err="1">
                          <a:solidFill>
                            <a:schemeClr val="tx2">
                              <a:lumMod val="50000"/>
                            </a:schemeClr>
                          </a:solidFill>
                        </a:rPr>
                        <a:t>M</a:t>
                      </a:r>
                      <a:endParaRPr lang="es-ES" sz="1400" b="1" dirty="0">
                        <a:solidFill>
                          <a:schemeClr val="tx2">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7168125"/>
                  </a:ext>
                </a:extLst>
              </a:tr>
              <a:tr h="514535">
                <a:tc>
                  <a:txBody>
                    <a:bodyPr/>
                    <a:lstStyle/>
                    <a:p>
                      <a:pPr algn="ctr"/>
                      <a:r>
                        <a:rPr lang="en-GB" sz="1400" b="1" dirty="0">
                          <a:solidFill>
                            <a:schemeClr val="tx2">
                              <a:lumMod val="50000"/>
                            </a:schemeClr>
                          </a:solidFill>
                        </a:rPr>
                        <a:t>3M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48000">
                          <a:schemeClr val="bg1"/>
                        </a:gs>
                        <a:gs pos="100000">
                          <a:srgbClr val="2CABE0"/>
                        </a:gs>
                      </a:gsLst>
                      <a:path path="circle">
                        <a:fillToRect l="100000" t="100000"/>
                      </a:path>
                      <a:tileRect r="-100000" b="-100000"/>
                    </a:gradFill>
                  </a:tcPr>
                </a:tc>
                <a:tc gridSpan="2">
                  <a:txBody>
                    <a:bodyPr/>
                    <a:lstStyle/>
                    <a:p>
                      <a:pPr algn="ctr"/>
                      <a:r>
                        <a:rPr lang="fi-FI" sz="1400" b="1" dirty="0">
                          <a:solidFill>
                            <a:schemeClr val="tx2">
                              <a:lumMod val="50000"/>
                            </a:schemeClr>
                          </a:solidFill>
                        </a:rPr>
                        <a:t>Class 3M &amp; Musa 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b="1" dirty="0">
                        <a:solidFill>
                          <a:schemeClr val="tx2">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1">
                          <a:solidFill>
                            <a:schemeClr val="tx2">
                              <a:lumMod val="50000"/>
                            </a:schemeClr>
                          </a:solidFill>
                        </a:rPr>
                        <a:t>3B</a:t>
                      </a:r>
                      <a:endParaRPr lang="en-GB" sz="1400" b="1" dirty="0">
                        <a:solidFill>
                          <a:schemeClr val="tx2">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46000">
                          <a:schemeClr val="accent6"/>
                        </a:gs>
                        <a:gs pos="100000">
                          <a:srgbClr val="D7D8D6">
                            <a:shade val="67500"/>
                            <a:satMod val="115000"/>
                          </a:srgbClr>
                        </a:gs>
                      </a:gsLst>
                      <a:path path="circle">
                        <a:fillToRect r="100000" b="100000"/>
                      </a:path>
                      <a:tileRect l="-100000" t="-100000"/>
                    </a:gradFill>
                  </a:tcPr>
                </a:tc>
                <a:tc>
                  <a:txBody>
                    <a:bodyPr/>
                    <a:lstStyle/>
                    <a:p>
                      <a:pPr algn="ctr"/>
                      <a:r>
                        <a:rPr lang="pt-BR" sz="1400" b="1" dirty="0">
                          <a:solidFill>
                            <a:schemeClr val="tx2">
                              <a:lumMod val="50000"/>
                            </a:schemeClr>
                          </a:solidFill>
                        </a:rPr>
                        <a:t>Mahir K &amp; Bareera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3850597"/>
                  </a:ext>
                </a:extLst>
              </a:tr>
              <a:tr h="514535">
                <a:tc>
                  <a:txBody>
                    <a:bodyPr/>
                    <a:lstStyle/>
                    <a:p>
                      <a:pPr algn="ctr"/>
                      <a:r>
                        <a:rPr lang="en-GB" sz="1400" b="1" dirty="0">
                          <a:solidFill>
                            <a:schemeClr val="tx2">
                              <a:lumMod val="50000"/>
                            </a:schemeClr>
                          </a:solidFill>
                        </a:rPr>
                        <a:t>4S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48000">
                          <a:schemeClr val="bg1"/>
                        </a:gs>
                        <a:gs pos="100000">
                          <a:srgbClr val="2CABE0"/>
                        </a:gs>
                      </a:gsLst>
                      <a:path path="circle">
                        <a:fillToRect l="100000" t="100000"/>
                      </a:path>
                      <a:tileRect r="-100000" b="-100000"/>
                    </a:gradFill>
                  </a:tcPr>
                </a:tc>
                <a:tc gridSpan="2">
                  <a:txBody>
                    <a:bodyPr/>
                    <a:lstStyle/>
                    <a:p>
                      <a:pPr algn="ctr"/>
                      <a:r>
                        <a:rPr lang="pl-PL" sz="1400" b="1" dirty="0">
                          <a:solidFill>
                            <a:schemeClr val="tx2">
                              <a:lumMod val="50000"/>
                            </a:schemeClr>
                          </a:solidFill>
                        </a:rPr>
                        <a:t>Haniya H &amp; Rayyan 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b="1" dirty="0">
                        <a:solidFill>
                          <a:schemeClr val="tx2">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1">
                          <a:solidFill>
                            <a:schemeClr val="tx2">
                              <a:lumMod val="50000"/>
                            </a:schemeClr>
                          </a:solidFill>
                        </a:rPr>
                        <a:t>4A</a:t>
                      </a:r>
                      <a:endParaRPr lang="en-GB" sz="1400" b="1" dirty="0">
                        <a:solidFill>
                          <a:schemeClr val="tx2">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46000">
                          <a:schemeClr val="accent6"/>
                        </a:gs>
                        <a:gs pos="100000">
                          <a:srgbClr val="D7D8D6">
                            <a:shade val="67500"/>
                            <a:satMod val="115000"/>
                          </a:srgbClr>
                        </a:gs>
                      </a:gsLst>
                      <a:path path="circle">
                        <a:fillToRect r="100000" b="100000"/>
                      </a:path>
                      <a:tileRect l="-100000" t="-100000"/>
                    </a:gradFill>
                  </a:tcPr>
                </a:tc>
                <a:tc>
                  <a:txBody>
                    <a:bodyPr/>
                    <a:lstStyle/>
                    <a:p>
                      <a:pPr algn="ctr"/>
                      <a:r>
                        <a:rPr lang="en-GB" sz="1400" b="1" dirty="0" err="1">
                          <a:solidFill>
                            <a:schemeClr val="tx2">
                              <a:lumMod val="50000"/>
                            </a:schemeClr>
                          </a:solidFill>
                        </a:rPr>
                        <a:t>Rehan</a:t>
                      </a:r>
                      <a:r>
                        <a:rPr lang="en-GB" sz="1400" b="1" dirty="0">
                          <a:solidFill>
                            <a:schemeClr val="tx2">
                              <a:lumMod val="50000"/>
                            </a:schemeClr>
                          </a:solidFill>
                        </a:rPr>
                        <a:t> A &amp; </a:t>
                      </a:r>
                      <a:r>
                        <a:rPr lang="en-GB" sz="1400" b="1" dirty="0" err="1">
                          <a:solidFill>
                            <a:schemeClr val="tx2">
                              <a:lumMod val="50000"/>
                            </a:schemeClr>
                          </a:solidFill>
                        </a:rPr>
                        <a:t>Huzaifa</a:t>
                      </a:r>
                      <a:r>
                        <a:rPr lang="en-GB" sz="1400" b="1" dirty="0">
                          <a:solidFill>
                            <a:schemeClr val="tx2">
                              <a:lumMod val="50000"/>
                            </a:schemeClr>
                          </a:solidFill>
                        </a:rPr>
                        <a:t>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9575701"/>
                  </a:ext>
                </a:extLst>
              </a:tr>
              <a:tr h="514535">
                <a:tc>
                  <a:txBody>
                    <a:bodyPr/>
                    <a:lstStyle/>
                    <a:p>
                      <a:pPr algn="ctr"/>
                      <a:r>
                        <a:rPr lang="en-GB" sz="1400" b="1" dirty="0">
                          <a:solidFill>
                            <a:schemeClr val="tx2">
                              <a:lumMod val="50000"/>
                            </a:schemeClr>
                          </a:solidFill>
                        </a:rPr>
                        <a:t>5B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48000">
                          <a:schemeClr val="bg1"/>
                        </a:gs>
                        <a:gs pos="100000">
                          <a:srgbClr val="2CABE0"/>
                        </a:gs>
                      </a:gsLst>
                      <a:path path="circle">
                        <a:fillToRect l="100000" t="100000"/>
                      </a:path>
                      <a:tileRect r="-100000" b="-100000"/>
                    </a:gradFill>
                  </a:tcPr>
                </a:tc>
                <a:tc gridSpan="2">
                  <a:txBody>
                    <a:bodyPr/>
                    <a:lstStyle/>
                    <a:p>
                      <a:pPr algn="ctr"/>
                      <a:r>
                        <a:rPr lang="es-ES" sz="1400" b="1" dirty="0">
                          <a:solidFill>
                            <a:schemeClr val="tx2">
                              <a:lumMod val="50000"/>
                            </a:schemeClr>
                          </a:solidFill>
                        </a:rPr>
                        <a:t>Abu-</a:t>
                      </a:r>
                      <a:r>
                        <a:rPr lang="es-ES" sz="1400" b="1" dirty="0" err="1">
                          <a:solidFill>
                            <a:schemeClr val="tx2">
                              <a:lumMod val="50000"/>
                            </a:schemeClr>
                          </a:solidFill>
                        </a:rPr>
                        <a:t>Bakr</a:t>
                      </a:r>
                      <a:r>
                        <a:rPr lang="es-ES" sz="1400" b="1" dirty="0">
                          <a:solidFill>
                            <a:schemeClr val="tx2">
                              <a:lumMod val="50000"/>
                            </a:schemeClr>
                          </a:solidFill>
                        </a:rPr>
                        <a:t> I &amp; </a:t>
                      </a:r>
                      <a:r>
                        <a:rPr lang="es-ES" sz="1400" b="1" dirty="0" err="1">
                          <a:solidFill>
                            <a:schemeClr val="tx2">
                              <a:lumMod val="50000"/>
                            </a:schemeClr>
                          </a:solidFill>
                        </a:rPr>
                        <a:t>Areeba</a:t>
                      </a:r>
                      <a:r>
                        <a:rPr lang="es-ES" sz="1400" b="1" dirty="0">
                          <a:solidFill>
                            <a:schemeClr val="tx2">
                              <a:lumMod val="50000"/>
                            </a:schemeClr>
                          </a:solidFill>
                        </a:rPr>
                        <a:t> 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b="1" dirty="0">
                        <a:solidFill>
                          <a:schemeClr val="tx2">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1" dirty="0">
                          <a:solidFill>
                            <a:schemeClr val="tx2">
                              <a:lumMod val="50000"/>
                            </a:schemeClr>
                          </a:solidFill>
                        </a:rPr>
                        <a:t>5R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46000">
                          <a:schemeClr val="accent6"/>
                        </a:gs>
                        <a:gs pos="100000">
                          <a:srgbClr val="D7D8D6">
                            <a:shade val="67500"/>
                            <a:satMod val="115000"/>
                          </a:srgbClr>
                        </a:gs>
                      </a:gsLst>
                      <a:path path="circle">
                        <a:fillToRect r="100000" b="100000"/>
                      </a:path>
                      <a:tileRect l="-100000" t="-100000"/>
                    </a:gradFill>
                  </a:tcPr>
                </a:tc>
                <a:tc>
                  <a:txBody>
                    <a:bodyPr/>
                    <a:lstStyle/>
                    <a:p>
                      <a:pPr algn="ctr" fontAlgn="b"/>
                      <a:r>
                        <a:rPr lang="en-GB" sz="1400" b="1" i="0" u="none" strike="noStrike" dirty="0">
                          <a:solidFill>
                            <a:srgbClr val="000000"/>
                          </a:solidFill>
                          <a:effectLst/>
                          <a:latin typeface="Calibri" panose="020F0502020204030204" pitchFamily="34" charset="0"/>
                        </a:rPr>
                        <a:t>Muhammad G &amp; Faris H</a:t>
                      </a:r>
                    </a:p>
                    <a:p>
                      <a:pPr algn="ctr" fontAlgn="b"/>
                      <a:endParaRPr lang="en-GB" sz="1400" b="1" i="0" u="none" strike="noStrike" dirty="0">
                        <a:solidFill>
                          <a:srgbClr val="000000"/>
                        </a:solidFill>
                        <a:effectLst/>
                        <a:highlight>
                          <a:srgbClr val="FFFF00"/>
                        </a:highligh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4524602"/>
                  </a:ext>
                </a:extLst>
              </a:tr>
              <a:tr h="567955">
                <a:tc>
                  <a:txBody>
                    <a:bodyPr/>
                    <a:lstStyle/>
                    <a:p>
                      <a:pPr algn="ctr"/>
                      <a:r>
                        <a:rPr lang="en-GB" sz="1400" b="1" dirty="0">
                          <a:solidFill>
                            <a:schemeClr val="tx2">
                              <a:lumMod val="50000"/>
                            </a:schemeClr>
                          </a:solidFill>
                        </a:rPr>
                        <a:t>6V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48000">
                          <a:schemeClr val="bg1"/>
                        </a:gs>
                        <a:gs pos="100000">
                          <a:srgbClr val="2CABE0"/>
                        </a:gs>
                      </a:gsLst>
                      <a:path path="circle">
                        <a:fillToRect l="100000" t="100000"/>
                      </a:path>
                      <a:tileRect r="-100000" b="-100000"/>
                    </a:gradFill>
                  </a:tcPr>
                </a:tc>
                <a:tc gridSpan="2">
                  <a:txBody>
                    <a:bodyPr/>
                    <a:lstStyle/>
                    <a:p>
                      <a:pPr algn="ctr"/>
                      <a:r>
                        <a:rPr lang="fi-FI" sz="1400" b="1" dirty="0">
                          <a:solidFill>
                            <a:schemeClr val="tx2">
                              <a:lumMod val="50000"/>
                            </a:schemeClr>
                          </a:solidFill>
                        </a:rPr>
                        <a:t>Sabeeh A &amp; Maryam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b="1" dirty="0">
                        <a:solidFill>
                          <a:schemeClr val="tx2">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1" dirty="0">
                          <a:solidFill>
                            <a:schemeClr val="tx2">
                              <a:lumMod val="50000"/>
                            </a:schemeClr>
                          </a:solidFill>
                        </a:rPr>
                        <a:t>6H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46000">
                          <a:schemeClr val="accent6"/>
                        </a:gs>
                        <a:gs pos="100000">
                          <a:srgbClr val="D7D8D6">
                            <a:shade val="67500"/>
                            <a:satMod val="115000"/>
                          </a:srgbClr>
                        </a:gs>
                      </a:gsLst>
                      <a:path path="circle">
                        <a:fillToRect r="100000" b="100000"/>
                      </a:path>
                      <a:tileRect l="-100000" t="-100000"/>
                    </a:gradFill>
                  </a:tcPr>
                </a:tc>
                <a:tc>
                  <a:txBody>
                    <a:bodyPr/>
                    <a:lstStyle/>
                    <a:p>
                      <a:pPr algn="ctr" fontAlgn="b"/>
                      <a:r>
                        <a:rPr lang="en-GB" sz="1400" b="1" i="0" u="none" strike="noStrike" dirty="0" err="1">
                          <a:solidFill>
                            <a:srgbClr val="000000"/>
                          </a:solidFill>
                          <a:effectLst/>
                          <a:latin typeface="Calibri" panose="020F0502020204030204" pitchFamily="34" charset="0"/>
                        </a:rPr>
                        <a:t>Arfa</a:t>
                      </a:r>
                      <a:r>
                        <a:rPr lang="en-GB" sz="1400" b="1" i="0" u="none" strike="noStrike" dirty="0">
                          <a:solidFill>
                            <a:srgbClr val="000000"/>
                          </a:solidFill>
                          <a:effectLst/>
                          <a:latin typeface="Calibri" panose="020F0502020204030204" pitchFamily="34" charset="0"/>
                        </a:rPr>
                        <a:t> K &amp; </a:t>
                      </a:r>
                      <a:r>
                        <a:rPr lang="en-GB" sz="1400" b="1" i="0" u="none" strike="noStrike" dirty="0" err="1">
                          <a:solidFill>
                            <a:srgbClr val="000000"/>
                          </a:solidFill>
                          <a:effectLst/>
                          <a:latin typeface="Calibri" panose="020F0502020204030204" pitchFamily="34" charset="0"/>
                        </a:rPr>
                        <a:t>Aysha</a:t>
                      </a:r>
                      <a:r>
                        <a:rPr lang="en-GB" sz="1400" b="1" i="0" u="none" strike="noStrike" dirty="0">
                          <a:solidFill>
                            <a:srgbClr val="000000"/>
                          </a:solidFill>
                          <a:effectLst/>
                          <a:latin typeface="Calibri" panose="020F0502020204030204" pitchFamily="34" charset="0"/>
                        </a:rPr>
                        <a:t> I</a:t>
                      </a:r>
                    </a:p>
                    <a:p>
                      <a:pPr algn="ctr" fontAlgn="b"/>
                      <a:endParaRPr lang="en-GB"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1648578"/>
                  </a:ext>
                </a:extLst>
              </a:tr>
            </a:tbl>
          </a:graphicData>
        </a:graphic>
      </p:graphicFrame>
      <p:sp>
        <p:nvSpPr>
          <p:cNvPr id="7" name="Text Placeholder 1">
            <a:extLst>
              <a:ext uri="{FF2B5EF4-FFF2-40B4-BE49-F238E27FC236}">
                <a16:creationId xmlns:a16="http://schemas.microsoft.com/office/drawing/2014/main" id="{F45D0678-370B-4993-B91C-106C009F7A7E}"/>
              </a:ext>
            </a:extLst>
          </p:cNvPr>
          <p:cNvSpPr txBox="1">
            <a:spLocks/>
          </p:cNvSpPr>
          <p:nvPr/>
        </p:nvSpPr>
        <p:spPr>
          <a:xfrm>
            <a:off x="471488" y="2036064"/>
            <a:ext cx="6042168" cy="143628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dirty="0">
                <a:latin typeface="Monotype Corsiva" panose="03010101010201010101" pitchFamily="66" charset="0"/>
              </a:rPr>
              <a:t>St. James’ Stars of the Week!</a:t>
            </a:r>
          </a:p>
          <a:p>
            <a:pPr marL="0" indent="0">
              <a:buNone/>
            </a:pPr>
            <a:r>
              <a:rPr lang="en-US" sz="1400" dirty="0">
                <a:latin typeface="Roboto"/>
              </a:rPr>
              <a:t>Well done everyone, we are very proud of you. Who will be receiving a certificate next week?</a:t>
            </a:r>
            <a:endParaRPr lang="en-US" sz="1200" dirty="0">
              <a:latin typeface="Roboto"/>
            </a:endParaRPr>
          </a:p>
        </p:txBody>
      </p:sp>
    </p:spTree>
    <p:extLst>
      <p:ext uri="{BB962C8B-B14F-4D97-AF65-F5344CB8AC3E}">
        <p14:creationId xmlns:p14="http://schemas.microsoft.com/office/powerpoint/2010/main" val="2908985223"/>
      </p:ext>
    </p:extLst>
  </p:cSld>
  <p:clrMapOvr>
    <a:masterClrMapping/>
  </p:clrMapOvr>
</p:sld>
</file>

<file path=ppt/theme/theme1.xml><?xml version="1.0" encoding="utf-8"?>
<a:theme xmlns:a="http://schemas.openxmlformats.org/drawingml/2006/main" name="Office Theme">
  <a:themeElements>
    <a:clrScheme name="St James CofE Colours">
      <a:dk1>
        <a:srgbClr val="006CAF"/>
      </a:dk1>
      <a:lt1>
        <a:srgbClr val="FFFFFF"/>
      </a:lt1>
      <a:dk2>
        <a:srgbClr val="232F4B"/>
      </a:dk2>
      <a:lt2>
        <a:srgbClr val="E7E6E6"/>
      </a:lt2>
      <a:accent1>
        <a:srgbClr val="006CAF"/>
      </a:accent1>
      <a:accent2>
        <a:srgbClr val="232F4B"/>
      </a:accent2>
      <a:accent3>
        <a:srgbClr val="A5A5A5"/>
      </a:accent3>
      <a:accent4>
        <a:srgbClr val="F7C071"/>
      </a:accent4>
      <a:accent5>
        <a:srgbClr val="FFFFFF"/>
      </a:accent5>
      <a:accent6>
        <a:srgbClr val="FFFFFF"/>
      </a:accent6>
      <a:hlink>
        <a:srgbClr val="006CAF"/>
      </a:hlink>
      <a:folHlink>
        <a:srgbClr val="F7C07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150044</TotalTime>
  <Words>2261</Words>
  <Application>Microsoft Office PowerPoint</Application>
  <PresentationFormat>Custom</PresentationFormat>
  <Paragraphs>275</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Monotype Corsiva</vt:lpstr>
      <vt:lpstr>Roboto</vt:lpstr>
      <vt:lpstr>Roboto Light</vt:lpstr>
      <vt:lpstr>Sassoon Infant Rg</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Farzana Umarji</cp:lastModifiedBy>
  <cp:revision>2649</cp:revision>
  <cp:lastPrinted>2022-12-07T11:31:55Z</cp:lastPrinted>
  <dcterms:created xsi:type="dcterms:W3CDTF">2021-07-23T14:07:56Z</dcterms:created>
  <dcterms:modified xsi:type="dcterms:W3CDTF">2025-06-20T11:46:51Z</dcterms:modified>
</cp:coreProperties>
</file>