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720263" cy="176403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000000"/>
          </p15:clr>
        </p15:guide>
        <p15:guide id="2" pos="306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jz4Jkq7z9qn5MQZj2OAhVedilU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32" autoAdjust="0"/>
  </p:normalViewPr>
  <p:slideViewPr>
    <p:cSldViewPr snapToGrid="0">
      <p:cViewPr>
        <p:scale>
          <a:sx n="110" d="100"/>
          <a:sy n="110" d="100"/>
        </p:scale>
        <p:origin x="461" y="-518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handoutMaster" Target="handoutMasters/handout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AC037-1B19-4268-B98B-6E4282990E9C}" type="datetimeFigureOut">
              <a:rPr lang="en-GB" smtClean="0"/>
              <a:t>10/06/2023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F5770-E747-4D56-9532-83AF696395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853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14099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955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3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29361" y="7365886"/>
            <a:ext cx="14949338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3723254" y="5330706"/>
            <a:ext cx="14949338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Font typeface="Arial"/>
              <a:buNone/>
              <a:defRPr sz="3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None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3940740" y="342580"/>
            <a:ext cx="5314194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3600" b="1" dirty="0" smtClean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WRITING</a:t>
            </a:r>
            <a:endParaRPr sz="36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 smtClean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Learning </a:t>
            </a:r>
            <a:r>
              <a:rPr lang="en-US" sz="2800" b="0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Pathway</a:t>
            </a:r>
            <a:endParaRPr sz="28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97" name="Google Shape;97;p1"/>
          <p:cNvGrpSpPr/>
          <p:nvPr/>
        </p:nvGrpSpPr>
        <p:grpSpPr>
          <a:xfrm>
            <a:off x="409614" y="453219"/>
            <a:ext cx="8474308" cy="16455090"/>
            <a:chOff x="465332" y="1663"/>
            <a:chExt cx="8474308" cy="16455090"/>
          </a:xfrm>
        </p:grpSpPr>
        <p:grpSp>
          <p:nvGrpSpPr>
            <p:cNvPr id="98" name="Google Shape;98;p1"/>
            <p:cNvGrpSpPr/>
            <p:nvPr/>
          </p:nvGrpSpPr>
          <p:grpSpPr>
            <a:xfrm>
              <a:off x="465332" y="1663"/>
              <a:ext cx="8474308" cy="16455090"/>
              <a:chOff x="465332" y="1663"/>
              <a:chExt cx="8474308" cy="16455090"/>
            </a:xfrm>
          </p:grpSpPr>
          <p:sp>
            <p:nvSpPr>
              <p:cNvPr id="128" name="Google Shape;128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252470" y="7407189"/>
                <a:ext cx="2438413" cy="1937043"/>
              </a:xfrm>
              <a:prstGeom prst="blockArc">
                <a:avLst>
                  <a:gd name="adj1" fmla="val 10751443"/>
                  <a:gd name="adj2" fmla="val 21195446"/>
                  <a:gd name="adj3" fmla="val 33183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"/>
              <p:cNvSpPr/>
              <p:nvPr/>
            </p:nvSpPr>
            <p:spPr>
              <a:xfrm>
                <a:off x="2267562" y="8968272"/>
                <a:ext cx="5311024" cy="629747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"/>
              <p:cNvSpPr/>
              <p:nvPr/>
            </p:nvSpPr>
            <p:spPr>
              <a:xfrm rot="16200000">
                <a:off x="935095" y="9131049"/>
                <a:ext cx="2614814" cy="2289260"/>
              </a:xfrm>
              <a:prstGeom prst="blockArc">
                <a:avLst>
                  <a:gd name="adj1" fmla="val 10726998"/>
                  <a:gd name="adj2" fmla="val 422487"/>
                  <a:gd name="adj3" fmla="val 28397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2" name="Google Shape;102;p1"/>
              <p:cNvSpPr/>
              <p:nvPr/>
            </p:nvSpPr>
            <p:spPr>
              <a:xfrm rot="-5400000">
                <a:off x="1592682" y="13773522"/>
                <a:ext cx="2283080" cy="2372370"/>
              </a:xfrm>
              <a:prstGeom prst="blockArc">
                <a:avLst>
                  <a:gd name="adj1" fmla="val 10794188"/>
                  <a:gd name="adj2" fmla="val 890607"/>
                  <a:gd name="adj3" fmla="val 32724"/>
                </a:avLst>
              </a:prstGeom>
              <a:solidFill>
                <a:srgbClr val="66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3" name="Google Shape;103;p1"/>
              <p:cNvSpPr/>
              <p:nvPr/>
            </p:nvSpPr>
            <p:spPr>
              <a:xfrm>
                <a:off x="2167733" y="15522198"/>
                <a:ext cx="6361359" cy="610731"/>
              </a:xfrm>
              <a:prstGeom prst="rect">
                <a:avLst/>
              </a:prstGeom>
              <a:solidFill>
                <a:srgbClr val="FFFF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 rot="5400000" flipH="1">
                <a:off x="5617329" y="11711222"/>
                <a:ext cx="3366817" cy="2372371"/>
              </a:xfrm>
              <a:prstGeom prst="blockArc">
                <a:avLst>
                  <a:gd name="adj1" fmla="val 10772787"/>
                  <a:gd name="adj2" fmla="val 280823"/>
                  <a:gd name="adj3" fmla="val 31462"/>
                </a:avLst>
              </a:prstGeom>
              <a:solidFill>
                <a:srgbClr val="66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>
                <a:off x="2684936" y="13818167"/>
                <a:ext cx="4755569" cy="762649"/>
              </a:xfrm>
              <a:prstGeom prst="rect">
                <a:avLst/>
              </a:prstGeom>
              <a:solidFill>
                <a:srgbClr val="66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6" name="Google Shape;106;p1"/>
              <p:cNvSpPr/>
              <p:nvPr/>
            </p:nvSpPr>
            <p:spPr>
              <a:xfrm>
                <a:off x="2124321" y="11213999"/>
                <a:ext cx="5225149" cy="716626"/>
              </a:xfrm>
              <a:prstGeom prst="rect">
                <a:avLst/>
              </a:prstGeom>
              <a:solidFill>
                <a:srgbClr val="66FFF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"/>
              <p:cNvSpPr/>
              <p:nvPr/>
            </p:nvSpPr>
            <p:spPr>
              <a:xfrm rot="-5400000">
                <a:off x="403471" y="4746065"/>
                <a:ext cx="3132910" cy="3009187"/>
              </a:xfrm>
              <a:prstGeom prst="blockArc">
                <a:avLst>
                  <a:gd name="adj1" fmla="val 10390161"/>
                  <a:gd name="adj2" fmla="val 708232"/>
                  <a:gd name="adj3" fmla="val 20612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 rot="5400000" flipH="1">
                <a:off x="5919818" y="2785810"/>
                <a:ext cx="2770754" cy="2184400"/>
              </a:xfrm>
              <a:prstGeom prst="blockArc">
                <a:avLst>
                  <a:gd name="adj1" fmla="val 10800000"/>
                  <a:gd name="adj2" fmla="val 419463"/>
                  <a:gd name="adj3" fmla="val 28646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"/>
              <p:cNvSpPr/>
              <p:nvPr/>
            </p:nvSpPr>
            <p:spPr>
              <a:xfrm>
                <a:off x="2114182" y="4644849"/>
                <a:ext cx="5357494" cy="60417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"/>
              <p:cNvSpPr/>
              <p:nvPr/>
            </p:nvSpPr>
            <p:spPr>
              <a:xfrm>
                <a:off x="1822130" y="2492633"/>
                <a:ext cx="5649546" cy="62936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"/>
              <p:cNvSpPr/>
              <p:nvPr/>
            </p:nvSpPr>
            <p:spPr>
              <a:xfrm rot="5400000">
                <a:off x="1655108" y="189791"/>
                <a:ext cx="938427" cy="735967"/>
              </a:xfrm>
              <a:prstGeom prst="triangle">
                <a:avLst>
                  <a:gd name="adj" fmla="val 50000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"/>
              <p:cNvSpPr/>
              <p:nvPr/>
            </p:nvSpPr>
            <p:spPr>
              <a:xfrm rot="-5400000" flipH="1">
                <a:off x="398270" y="568237"/>
                <a:ext cx="2847721" cy="2184400"/>
              </a:xfrm>
              <a:prstGeom prst="blockArc">
                <a:avLst>
                  <a:gd name="adj1" fmla="val 10800000"/>
                  <a:gd name="adj2" fmla="val 92052"/>
                  <a:gd name="adj3" fmla="val 28919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1"/>
              <p:cNvSpPr/>
              <p:nvPr/>
            </p:nvSpPr>
            <p:spPr>
              <a:xfrm>
                <a:off x="1880279" y="7199898"/>
                <a:ext cx="5794853" cy="605162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4" name="Google Shape;114;p1"/>
              <p:cNvGrpSpPr/>
              <p:nvPr/>
            </p:nvGrpSpPr>
            <p:grpSpPr>
              <a:xfrm>
                <a:off x="1840269" y="10742941"/>
                <a:ext cx="1214980" cy="1304869"/>
                <a:chOff x="1246863" y="10727222"/>
                <a:chExt cx="1214980" cy="1304869"/>
              </a:xfrm>
            </p:grpSpPr>
            <p:sp>
              <p:nvSpPr>
                <p:cNvPr id="115" name="Google Shape;115;p1"/>
                <p:cNvSpPr/>
                <p:nvPr/>
              </p:nvSpPr>
              <p:spPr>
                <a:xfrm>
                  <a:off x="1246863" y="10727222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" name="Google Shape;116;p1"/>
                <p:cNvSpPr/>
                <p:nvPr/>
              </p:nvSpPr>
              <p:spPr>
                <a:xfrm>
                  <a:off x="1433817" y="10928006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1"/>
                <p:cNvSpPr txBox="1"/>
                <p:nvPr/>
              </p:nvSpPr>
              <p:spPr>
                <a:xfrm>
                  <a:off x="1427769" y="11195178"/>
                  <a:ext cx="841074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US" sz="20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LKS2 </a:t>
                  </a:r>
                  <a:endParaRPr sz="1400" b="0" i="0" u="none" strike="noStrike" cap="non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18" name="Google Shape;118;p1"/>
              <p:cNvGrpSpPr/>
              <p:nvPr/>
            </p:nvGrpSpPr>
            <p:grpSpPr>
              <a:xfrm>
                <a:off x="1647269" y="14984023"/>
                <a:ext cx="1214980" cy="1304869"/>
                <a:chOff x="1647269" y="14984023"/>
                <a:chExt cx="1214980" cy="1304869"/>
              </a:xfrm>
            </p:grpSpPr>
            <p:sp>
              <p:nvSpPr>
                <p:cNvPr id="119" name="Google Shape;119;p1"/>
                <p:cNvSpPr/>
                <p:nvPr/>
              </p:nvSpPr>
              <p:spPr>
                <a:xfrm>
                  <a:off x="1647269" y="14984023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0" name="Google Shape;120;p1"/>
                <p:cNvSpPr/>
                <p:nvPr/>
              </p:nvSpPr>
              <p:spPr>
                <a:xfrm>
                  <a:off x="1821964" y="15198822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1" name="Google Shape;121;p1"/>
                <p:cNvSpPr txBox="1"/>
                <p:nvPr/>
              </p:nvSpPr>
              <p:spPr>
                <a:xfrm>
                  <a:off x="1804068" y="15427494"/>
                  <a:ext cx="841074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US" sz="20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KS1 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122" name="Google Shape;122;p1"/>
              <p:cNvGrpSpPr/>
              <p:nvPr/>
            </p:nvGrpSpPr>
            <p:grpSpPr>
              <a:xfrm>
                <a:off x="7759340" y="15151884"/>
                <a:ext cx="1180300" cy="1304869"/>
                <a:chOff x="7759340" y="15151884"/>
                <a:chExt cx="1180300" cy="1304869"/>
              </a:xfrm>
            </p:grpSpPr>
            <p:sp>
              <p:nvSpPr>
                <p:cNvPr id="123" name="Google Shape;123;p1"/>
                <p:cNvSpPr/>
                <p:nvPr/>
              </p:nvSpPr>
              <p:spPr>
                <a:xfrm>
                  <a:off x="7759340" y="15151884"/>
                  <a:ext cx="118030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4" name="Google Shape;124;p1"/>
                <p:cNvSpPr/>
                <p:nvPr/>
              </p:nvSpPr>
              <p:spPr>
                <a:xfrm>
                  <a:off x="7935347" y="15345793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5" name="Google Shape;125;p1"/>
                <p:cNvSpPr txBox="1"/>
                <p:nvPr/>
              </p:nvSpPr>
              <p:spPr>
                <a:xfrm>
                  <a:off x="7980987" y="15538275"/>
                  <a:ext cx="724112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US" sz="20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EYFS</a:t>
                  </a:r>
                  <a:endParaRPr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130" name="Google Shape;130;p1"/>
              <p:cNvGrpSpPr/>
              <p:nvPr/>
            </p:nvGrpSpPr>
            <p:grpSpPr>
              <a:xfrm>
                <a:off x="2301296" y="1663"/>
                <a:ext cx="1214980" cy="1304869"/>
                <a:chOff x="7765082" y="2440056"/>
                <a:chExt cx="1214980" cy="1304869"/>
              </a:xfrm>
            </p:grpSpPr>
            <p:sp>
              <p:nvSpPr>
                <p:cNvPr id="131" name="Google Shape;131;p1"/>
                <p:cNvSpPr/>
                <p:nvPr/>
              </p:nvSpPr>
              <p:spPr>
                <a:xfrm>
                  <a:off x="7765082" y="2440056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7952036" y="2640841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3" name="Google Shape;133;p1"/>
                <p:cNvSpPr txBox="1"/>
                <p:nvPr/>
              </p:nvSpPr>
              <p:spPr>
                <a:xfrm>
                  <a:off x="7845603" y="2856368"/>
                  <a:ext cx="1054602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lang="en-US" sz="1400" b="1" i="0" u="none" strike="noStrike" cap="none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Secondary School</a:t>
                  </a:r>
                  <a:endParaRPr sz="1400" b="1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34" name="Google Shape;134;p1"/>
            <p:cNvGrpSpPr/>
            <p:nvPr/>
          </p:nvGrpSpPr>
          <p:grpSpPr>
            <a:xfrm>
              <a:off x="1231926" y="4415122"/>
              <a:ext cx="1214980" cy="1304869"/>
              <a:chOff x="1231926" y="4415122"/>
              <a:chExt cx="1214980" cy="1304869"/>
            </a:xfrm>
          </p:grpSpPr>
          <p:sp>
            <p:nvSpPr>
              <p:cNvPr id="135" name="Google Shape;135;p1"/>
              <p:cNvSpPr/>
              <p:nvPr/>
            </p:nvSpPr>
            <p:spPr>
              <a:xfrm>
                <a:off x="1231926" y="4415122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1"/>
              <p:cNvSpPr/>
              <p:nvPr/>
            </p:nvSpPr>
            <p:spPr>
              <a:xfrm>
                <a:off x="1418880" y="4615906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"/>
              <p:cNvSpPr txBox="1"/>
              <p:nvPr/>
            </p:nvSpPr>
            <p:spPr>
              <a:xfrm>
                <a:off x="1418879" y="4880832"/>
                <a:ext cx="841074" cy="4000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US" sz="2000" b="1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UKS2 </a:t>
                </a:r>
                <a:endPara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141" name="Google Shape;141;p1"/>
          <p:cNvCxnSpPr/>
          <p:nvPr/>
        </p:nvCxnSpPr>
        <p:spPr>
          <a:xfrm flipH="1">
            <a:off x="2922064" y="7372180"/>
            <a:ext cx="316148" cy="524309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2" name="Google Shape;142;p1"/>
          <p:cNvCxnSpPr/>
          <p:nvPr/>
        </p:nvCxnSpPr>
        <p:spPr>
          <a:xfrm>
            <a:off x="5587926" y="15757284"/>
            <a:ext cx="4166" cy="470464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4" name="Google Shape;144;p1"/>
          <p:cNvCxnSpPr/>
          <p:nvPr/>
        </p:nvCxnSpPr>
        <p:spPr>
          <a:xfrm rot="10800000" flipH="1">
            <a:off x="6954467" y="16332100"/>
            <a:ext cx="71400" cy="73710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46" name="Google Shape;146;p1"/>
          <p:cNvCxnSpPr/>
          <p:nvPr/>
        </p:nvCxnSpPr>
        <p:spPr>
          <a:xfrm flipH="1" flipV="1">
            <a:off x="3504347" y="16310961"/>
            <a:ext cx="173962" cy="547047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1" name="Google Shape;151;p1"/>
          <p:cNvCxnSpPr/>
          <p:nvPr/>
        </p:nvCxnSpPr>
        <p:spPr>
          <a:xfrm flipH="1">
            <a:off x="3135162" y="4754943"/>
            <a:ext cx="412981" cy="511736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53;p1"/>
          <p:cNvCxnSpPr/>
          <p:nvPr/>
        </p:nvCxnSpPr>
        <p:spPr>
          <a:xfrm rot="10800000" flipH="1">
            <a:off x="5967287" y="5462853"/>
            <a:ext cx="63900" cy="4875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0" name="Google Shape;160;p1"/>
          <p:cNvCxnSpPr/>
          <p:nvPr/>
        </p:nvCxnSpPr>
        <p:spPr>
          <a:xfrm flipH="1">
            <a:off x="6447745" y="2587427"/>
            <a:ext cx="700200" cy="5898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5" name="Google Shape;165;p1"/>
          <p:cNvCxnSpPr/>
          <p:nvPr/>
        </p:nvCxnSpPr>
        <p:spPr>
          <a:xfrm rot="10800000" flipH="1">
            <a:off x="324544" y="2276793"/>
            <a:ext cx="636900" cy="4842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7" name="Google Shape;167;p1"/>
          <p:cNvCxnSpPr/>
          <p:nvPr/>
        </p:nvCxnSpPr>
        <p:spPr>
          <a:xfrm rot="10800000" flipH="1">
            <a:off x="500630" y="10264682"/>
            <a:ext cx="777900" cy="402300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9" name="Google Shape;169;p1"/>
          <p:cNvCxnSpPr/>
          <p:nvPr/>
        </p:nvCxnSpPr>
        <p:spPr>
          <a:xfrm flipH="1" flipV="1">
            <a:off x="2046398" y="9969332"/>
            <a:ext cx="1045069" cy="292308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1" name="Google Shape;171;p1"/>
          <p:cNvCxnSpPr/>
          <p:nvPr/>
        </p:nvCxnSpPr>
        <p:spPr>
          <a:xfrm>
            <a:off x="6734901" y="4127897"/>
            <a:ext cx="1244627" cy="39975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3" name="Google Shape;173;p1"/>
          <p:cNvCxnSpPr/>
          <p:nvPr/>
        </p:nvCxnSpPr>
        <p:spPr>
          <a:xfrm>
            <a:off x="3056978" y="9152924"/>
            <a:ext cx="331370" cy="568807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8" name="Google Shape;178;p1"/>
          <p:cNvCxnSpPr/>
          <p:nvPr/>
        </p:nvCxnSpPr>
        <p:spPr>
          <a:xfrm rot="10800000">
            <a:off x="8034820" y="13579260"/>
            <a:ext cx="649800" cy="410700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2" name="Google Shape;182;p1"/>
          <p:cNvCxnSpPr/>
          <p:nvPr/>
        </p:nvCxnSpPr>
        <p:spPr>
          <a:xfrm flipV="1">
            <a:off x="6156368" y="12669364"/>
            <a:ext cx="1643434" cy="179478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6" name="Google Shape;186;p1"/>
          <p:cNvCxnSpPr/>
          <p:nvPr/>
        </p:nvCxnSpPr>
        <p:spPr>
          <a:xfrm flipH="1">
            <a:off x="6915516" y="7508351"/>
            <a:ext cx="1099500" cy="521700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8" name="Google Shape;188;p1"/>
          <p:cNvCxnSpPr/>
          <p:nvPr/>
        </p:nvCxnSpPr>
        <p:spPr>
          <a:xfrm flipH="1">
            <a:off x="5999236" y="11325180"/>
            <a:ext cx="119628" cy="530145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1" name="Google Shape;191;p1"/>
          <p:cNvCxnSpPr/>
          <p:nvPr/>
        </p:nvCxnSpPr>
        <p:spPr>
          <a:xfrm>
            <a:off x="4719573" y="13826497"/>
            <a:ext cx="1" cy="755150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2" name="Google Shape;192;p1"/>
          <p:cNvCxnSpPr/>
          <p:nvPr/>
        </p:nvCxnSpPr>
        <p:spPr>
          <a:xfrm>
            <a:off x="1266453" y="14782486"/>
            <a:ext cx="462804" cy="572150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3" name="Google Shape;193;p1"/>
          <p:cNvCxnSpPr/>
          <p:nvPr/>
        </p:nvCxnSpPr>
        <p:spPr>
          <a:xfrm>
            <a:off x="2215802" y="13242377"/>
            <a:ext cx="706262" cy="1149853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8" name="Google Shape;198;p1"/>
          <p:cNvCxnSpPr/>
          <p:nvPr/>
        </p:nvCxnSpPr>
        <p:spPr>
          <a:xfrm flipV="1">
            <a:off x="4970708" y="7785304"/>
            <a:ext cx="406179" cy="1081635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1" name="Google Shape;201;p1"/>
          <p:cNvCxnSpPr/>
          <p:nvPr/>
        </p:nvCxnSpPr>
        <p:spPr>
          <a:xfrm flipH="1">
            <a:off x="4032395" y="2640638"/>
            <a:ext cx="300" cy="5658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2" name="Google Shape;94;p1"/>
          <p:cNvSpPr txBox="1"/>
          <p:nvPr/>
        </p:nvSpPr>
        <p:spPr>
          <a:xfrm>
            <a:off x="5889327" y="16666623"/>
            <a:ext cx="3274404" cy="9232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Peace at Last by Jill Murphy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Retell the story orally)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2. The Three Little Pigs by Mara </a:t>
            </a:r>
            <a:r>
              <a:rPr lang="en-GB" sz="1000" b="1" dirty="0" err="1" smtClean="0">
                <a:latin typeface="Calibri"/>
                <a:ea typeface="Calibri"/>
                <a:cs typeface="Calibri"/>
                <a:sym typeface="Calibri"/>
              </a:rPr>
              <a:t>Alperin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Write a caption) </a:t>
            </a:r>
          </a:p>
        </p:txBody>
      </p:sp>
      <p:sp>
        <p:nvSpPr>
          <p:cNvPr id="203" name="Google Shape;94;p1"/>
          <p:cNvSpPr txBox="1"/>
          <p:nvPr/>
        </p:nvSpPr>
        <p:spPr>
          <a:xfrm>
            <a:off x="3085117" y="1738204"/>
            <a:ext cx="2895913" cy="10771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</a:p>
          <a:p>
            <a:pPr lvl="0"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Selfish Giant by Oscar Wilde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</a:t>
            </a:r>
            <a:r>
              <a:rPr lang="en-US" sz="10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Fiction- </a:t>
            </a:r>
            <a:r>
              <a:rPr lang="en-US" sz="1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retelling of a classic </a:t>
            </a:r>
            <a:r>
              <a:rPr lang="en-US" sz="10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narrative;  Explanation)</a:t>
            </a:r>
            <a:endParaRPr lang="en-GB" sz="1000" b="1" dirty="0" smtClean="0">
              <a:solidFill>
                <a:srgbClr val="7030A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Island by Jason Chin</a:t>
            </a:r>
          </a:p>
          <a:p>
            <a:pPr lvl="0"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2. Jemmy Button by Alex </a:t>
            </a:r>
            <a:r>
              <a:rPr lang="en-GB" sz="1000" b="1" dirty="0" err="1" smtClean="0">
                <a:latin typeface="Calibri"/>
                <a:ea typeface="Calibri"/>
                <a:cs typeface="Calibri"/>
                <a:sym typeface="Calibri"/>
              </a:rPr>
              <a:t>Barxelay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00" b="1" dirty="0" smtClean="0">
                <a:solidFill>
                  <a:srgbClr val="7030A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(Outcome: </a:t>
            </a:r>
            <a:r>
              <a:rPr lang="en-GB" sz="1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Recount: journalistic </a:t>
            </a:r>
            <a:r>
              <a:rPr lang="en-GB" sz="10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report)</a:t>
            </a:r>
            <a:endParaRPr sz="1000" b="1" i="0" u="none" strike="noStrike" cap="none" dirty="0">
              <a:solidFill>
                <a:srgbClr val="7030A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04" name="Google Shape;94;p1"/>
          <p:cNvSpPr txBox="1"/>
          <p:nvPr/>
        </p:nvSpPr>
        <p:spPr>
          <a:xfrm>
            <a:off x="2822506" y="16584089"/>
            <a:ext cx="2601085" cy="9232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000" b="1" dirty="0" err="1" smtClean="0">
                <a:latin typeface="Calibri"/>
                <a:ea typeface="Calibri"/>
                <a:cs typeface="Calibri"/>
                <a:sym typeface="Calibri"/>
              </a:rPr>
              <a:t>Gigantosaurus</a:t>
            </a: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 by Johnny </a:t>
            </a:r>
            <a:r>
              <a:rPr lang="en-US" sz="1000" b="1" dirty="0" err="1" smtClean="0">
                <a:latin typeface="Calibri"/>
                <a:ea typeface="Calibri"/>
                <a:cs typeface="Calibri"/>
                <a:sym typeface="Calibri"/>
              </a:rPr>
              <a:t>Duddle</a:t>
            </a: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Retell the story)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000" b="1" i="1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Romeosaurus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Juliet Rex by Mo O’Hara </a:t>
            </a:r>
            <a:r>
              <a:rPr lang="en-US" sz="1000" b="1" i="1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Rewrite the Story)</a:t>
            </a:r>
            <a:endParaRPr sz="1000" b="0" i="1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94;p1"/>
          <p:cNvSpPr txBox="1"/>
          <p:nvPr/>
        </p:nvSpPr>
        <p:spPr>
          <a:xfrm>
            <a:off x="123510" y="14143369"/>
            <a:ext cx="2435036" cy="9232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Y1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Lost and Foun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d by Oliver Jeffers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adventure story)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GB" sz="1000" b="1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Nibbles:The</a:t>
            </a: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Book Monster by Emma Yarlett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Recount – diary)</a:t>
            </a:r>
            <a:endParaRPr sz="1000" b="1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94;p1"/>
          <p:cNvSpPr txBox="1"/>
          <p:nvPr/>
        </p:nvSpPr>
        <p:spPr>
          <a:xfrm>
            <a:off x="7025868" y="13935833"/>
            <a:ext cx="2552156" cy="107717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Y2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</a:p>
          <a:p>
            <a:pPr lvl="0"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Troll </a:t>
            </a:r>
            <a:r>
              <a:rPr lang="en-GB" sz="1000" b="1" dirty="0">
                <a:latin typeface="Calibri"/>
                <a:ea typeface="Calibri"/>
                <a:cs typeface="Calibri"/>
                <a:sym typeface="Calibri"/>
              </a:rPr>
              <a:t>Swap By Leigh 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Hodgkinson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story)</a:t>
            </a:r>
            <a:endParaRPr lang="en-GB" sz="1000" b="1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2. The </a:t>
            </a:r>
            <a:r>
              <a:rPr lang="en-GB" sz="1000" b="1" dirty="0">
                <a:latin typeface="Calibri"/>
                <a:ea typeface="Calibri"/>
                <a:cs typeface="Calibri"/>
                <a:sym typeface="Calibri"/>
              </a:rPr>
              <a:t>Owl Who Was Afraid of the Dark by Jill 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Tomlinson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Non-chronological report)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94;p1"/>
          <p:cNvSpPr txBox="1"/>
          <p:nvPr/>
        </p:nvSpPr>
        <p:spPr>
          <a:xfrm>
            <a:off x="72405" y="10512644"/>
            <a:ext cx="2428588" cy="9232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Seal Surfer by Michael Foreman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Recount – letter)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Winter’s Child by Angela McAllister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fantasy story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94;p1"/>
          <p:cNvSpPr txBox="1"/>
          <p:nvPr/>
        </p:nvSpPr>
        <p:spPr>
          <a:xfrm>
            <a:off x="6855884" y="6880197"/>
            <a:ext cx="2570261" cy="9232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Gorilla by Anthony Browne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fantasy story)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Leon and the Place Between by Graham Baker-Smith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Recount – diary)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94;p1"/>
          <p:cNvSpPr txBox="1"/>
          <p:nvPr/>
        </p:nvSpPr>
        <p:spPr>
          <a:xfrm>
            <a:off x="2155006" y="3912583"/>
            <a:ext cx="2437776" cy="92328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Queen of the Falls by Chris Van </a:t>
            </a:r>
            <a:r>
              <a:rPr lang="en-GB" sz="1000" b="1" dirty="0" err="1" smtClean="0">
                <a:latin typeface="Calibri"/>
                <a:ea typeface="Calibri"/>
                <a:cs typeface="Calibri"/>
                <a:sym typeface="Calibri"/>
              </a:rPr>
              <a:t>Allsburg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Recount – diary)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The Lost Happy Endings by Carol Ann Duffy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traditional tale)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94;p1"/>
          <p:cNvSpPr txBox="1"/>
          <p:nvPr/>
        </p:nvSpPr>
        <p:spPr>
          <a:xfrm>
            <a:off x="6506481" y="1646045"/>
            <a:ext cx="2657250" cy="12310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Star of Hope, Star of Fear by Jo </a:t>
            </a:r>
            <a:r>
              <a:rPr lang="en-GB" sz="1000" b="1" dirty="0" err="1" smtClean="0">
                <a:latin typeface="Calibri"/>
                <a:ea typeface="Calibri"/>
                <a:cs typeface="Calibri"/>
                <a:sym typeface="Calibri"/>
              </a:rPr>
              <a:t>Hoestlandt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Fiction-Flashback story; non-narrative report)</a:t>
            </a:r>
          </a:p>
          <a:p>
            <a:pPr lvl="0">
              <a:buSzPts val="1400"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Can We Save the Tiger? by Martin Jenkins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en-US" sz="10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Outcome: </a:t>
            </a:r>
            <a:r>
              <a:rPr lang="en-US" sz="1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Information/explanation/ persuasion: hybrid </a:t>
            </a:r>
            <a:r>
              <a:rPr lang="en-US" sz="10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booklet; Recount</a:t>
            </a:r>
            <a:r>
              <a:rPr lang="en-US" sz="1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0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diary)</a:t>
            </a:r>
            <a:endParaRPr sz="1000" b="1" i="0" u="none" strike="noStrike" cap="none" dirty="0">
              <a:solidFill>
                <a:srgbClr val="7030A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211" name="Google Shape;94;p1"/>
          <p:cNvSpPr txBox="1"/>
          <p:nvPr/>
        </p:nvSpPr>
        <p:spPr>
          <a:xfrm>
            <a:off x="3773565" y="14909435"/>
            <a:ext cx="3150427" cy="10771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Let’s All Creep Through Crocodile Creek by Jonny Lambert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Create a </a:t>
            </a:r>
            <a:r>
              <a:rPr lang="en-GB" sz="1000" b="1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storymap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and write labels/captions)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The Pirate’s are Coming! by John Condon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Description)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94;p1"/>
          <p:cNvSpPr txBox="1"/>
          <p:nvPr/>
        </p:nvSpPr>
        <p:spPr>
          <a:xfrm>
            <a:off x="4788487" y="5837487"/>
            <a:ext cx="2504356" cy="9232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Arthur and the Golden Rope by Joe Todd Stanton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writing a myth)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The Darkest Dark by Chris Hadfield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Biography)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94;p1"/>
          <p:cNvSpPr txBox="1"/>
          <p:nvPr/>
        </p:nvSpPr>
        <p:spPr>
          <a:xfrm>
            <a:off x="3923168" y="8360610"/>
            <a:ext cx="2737234" cy="9232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Escape from Pompeii by Christina </a:t>
            </a:r>
            <a:r>
              <a:rPr lang="en-GB" sz="1000" b="1" dirty="0" err="1" smtClean="0">
                <a:latin typeface="Calibri"/>
                <a:ea typeface="Calibri"/>
                <a:cs typeface="Calibri"/>
                <a:sym typeface="Calibri"/>
              </a:rPr>
              <a:t>Ballit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historical narrative)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When the Giant Stirred by Celia </a:t>
            </a:r>
            <a:r>
              <a:rPr lang="en-GB" sz="1000" b="1" i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Godkin</a:t>
            </a: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adventure story)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94;p1"/>
          <p:cNvSpPr txBox="1"/>
          <p:nvPr/>
        </p:nvSpPr>
        <p:spPr>
          <a:xfrm>
            <a:off x="2568932" y="9949600"/>
            <a:ext cx="2640502" cy="9232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Stone Age Boy by Satoshi Kitamura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historical narrative)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Big Blue Whale by Nicola Davies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Persuasion – informative article)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94;p1"/>
          <p:cNvSpPr txBox="1"/>
          <p:nvPr/>
        </p:nvSpPr>
        <p:spPr>
          <a:xfrm>
            <a:off x="4540377" y="12339401"/>
            <a:ext cx="2884535" cy="92328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buSzPts val="1400"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Y2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</a:p>
          <a:p>
            <a:pPr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Dragon </a:t>
            </a:r>
            <a:r>
              <a:rPr lang="en-GB" sz="1000" b="1" dirty="0">
                <a:latin typeface="Calibri"/>
                <a:ea typeface="Calibri"/>
                <a:cs typeface="Calibri"/>
                <a:sym typeface="Calibri"/>
              </a:rPr>
              <a:t>Machine by Helen 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Ward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adventure story)</a:t>
            </a:r>
          </a:p>
          <a:p>
            <a:pPr>
              <a:buSzPts val="1400"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2. Major Glad, Major Dizzy by Jan </a:t>
            </a:r>
            <a:r>
              <a:rPr lang="en-GB" sz="1000" b="1" dirty="0" err="1" smtClean="0">
                <a:latin typeface="Calibri"/>
                <a:ea typeface="Calibri"/>
                <a:cs typeface="Calibri"/>
                <a:sym typeface="Calibri"/>
              </a:rPr>
              <a:t>Oke</a:t>
            </a: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Diary)</a:t>
            </a:r>
            <a:endParaRPr lang="en-GB" sz="10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94;p1"/>
          <p:cNvSpPr txBox="1"/>
          <p:nvPr/>
        </p:nvSpPr>
        <p:spPr>
          <a:xfrm>
            <a:off x="409614" y="12789338"/>
            <a:ext cx="2675503" cy="10771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Y1 </a:t>
            </a:r>
            <a:r>
              <a:rPr lang="en-GB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dirty="0" smtClean="0">
                <a:latin typeface="Calibri"/>
                <a:ea typeface="Calibri"/>
                <a:cs typeface="Calibri"/>
                <a:sym typeface="Calibri"/>
              </a:rPr>
              <a:t>1. The Lion Inside by Rachel Bright </a:t>
            </a:r>
            <a:r>
              <a:rPr lang="en-GB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Journey story)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The Curious Case of the Missing Mammoth by Ellie Hattie </a:t>
            </a:r>
            <a:r>
              <a:rPr lang="en-GB" sz="1000" b="1" i="0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Adventure story)</a:t>
            </a:r>
            <a:endParaRPr sz="1000" b="0" i="0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94;p1"/>
          <p:cNvSpPr txBox="1"/>
          <p:nvPr/>
        </p:nvSpPr>
        <p:spPr>
          <a:xfrm>
            <a:off x="5038200" y="3807235"/>
            <a:ext cx="2594390" cy="12310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</a:t>
            </a: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1. The </a:t>
            </a:r>
            <a:r>
              <a:rPr lang="en-US" sz="1000" b="1" dirty="0" err="1" smtClean="0">
                <a:latin typeface="Calibri"/>
                <a:ea typeface="Calibri"/>
                <a:cs typeface="Calibri"/>
                <a:sym typeface="Calibri"/>
              </a:rPr>
              <a:t>Paperbag</a:t>
            </a: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 Prince by Colin Thompson </a:t>
            </a:r>
            <a:r>
              <a:rPr lang="en-US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Persuasion/information – hybrid leaflet)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Bold and Brave Women from Shakespeare by Shakespeare Birthplace Trust </a:t>
            </a:r>
            <a:r>
              <a:rPr lang="en-US" sz="1000" b="1" i="1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Recount- monologue)</a:t>
            </a:r>
            <a:endParaRPr sz="1000" b="0" i="1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94;p1"/>
          <p:cNvSpPr txBox="1"/>
          <p:nvPr/>
        </p:nvSpPr>
        <p:spPr>
          <a:xfrm>
            <a:off x="107646" y="2622437"/>
            <a:ext cx="2527435" cy="10771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</a:t>
            </a: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1. </a:t>
            </a:r>
            <a:r>
              <a:rPr lang="en-US" sz="1000" b="1" dirty="0" err="1" smtClean="0">
                <a:latin typeface="Calibri"/>
                <a:ea typeface="Calibri"/>
                <a:cs typeface="Calibri"/>
                <a:sym typeface="Calibri"/>
              </a:rPr>
              <a:t>Manfish</a:t>
            </a: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 by Jennifer </a:t>
            </a:r>
            <a:r>
              <a:rPr lang="en-US" sz="10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Berne</a:t>
            </a:r>
            <a:r>
              <a:rPr lang="en-US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(Outcome: Recount- biography)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Poetry for Kids, William Shakespeare by Marguerite </a:t>
            </a:r>
            <a:r>
              <a:rPr lang="en-US" sz="1000" b="1" i="1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Tassi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000" b="1" i="1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Sonnet)</a:t>
            </a:r>
            <a:endParaRPr sz="1000" b="0" i="1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94;p1"/>
          <p:cNvSpPr txBox="1"/>
          <p:nvPr/>
        </p:nvSpPr>
        <p:spPr>
          <a:xfrm>
            <a:off x="1930480" y="6627773"/>
            <a:ext cx="2684435" cy="9232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</a:t>
            </a: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1. Where the Forest Meets the Sea by Jeannie Baker </a:t>
            </a:r>
            <a:r>
              <a:rPr lang="en-US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Non-chronological report)</a:t>
            </a:r>
          </a:p>
          <a:p>
            <a:pPr marR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US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Julius </a:t>
            </a:r>
            <a:r>
              <a:rPr lang="en-US" sz="1000" b="1" i="1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Ceasar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Angela McAllister </a:t>
            </a:r>
            <a:r>
              <a:rPr lang="en-US" sz="1000" b="1" i="1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</a:t>
            </a:r>
            <a:r>
              <a:rPr lang="en-US" sz="1000" b="1" i="1" u="none" strike="noStrike" cap="none" dirty="0" err="1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playscript</a:t>
            </a:r>
            <a:r>
              <a:rPr lang="en-US" sz="1000" b="1" i="1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1000" b="0" i="1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94;p1"/>
          <p:cNvSpPr txBox="1"/>
          <p:nvPr/>
        </p:nvSpPr>
        <p:spPr>
          <a:xfrm>
            <a:off x="356896" y="8347095"/>
            <a:ext cx="2810875" cy="9232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</a:t>
            </a: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1. Journey by Aaron Becker </a:t>
            </a:r>
            <a:r>
              <a:rPr lang="en-US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adventure story)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The Merchant of Venice by Angela McAllister </a:t>
            </a:r>
            <a:r>
              <a:rPr lang="en-US" sz="1000" b="1" i="1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Non-fiction – information text)</a:t>
            </a:r>
            <a:endParaRPr sz="1000" b="0" i="1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94;p1"/>
          <p:cNvSpPr txBox="1"/>
          <p:nvPr/>
        </p:nvSpPr>
        <p:spPr>
          <a:xfrm>
            <a:off x="5863357" y="10496798"/>
            <a:ext cx="2520215" cy="9232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Y2 </a:t>
            </a: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1. The Last Wolf By Mini Grey </a:t>
            </a:r>
            <a:r>
              <a:rPr lang="en-US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Letter)</a:t>
            </a:r>
          </a:p>
          <a:p>
            <a:pPr>
              <a:buSzPts val="1400"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000" b="1" i="1" dirty="0" smtClean="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1000" b="1" i="1" dirty="0">
                <a:latin typeface="Calibri"/>
                <a:ea typeface="Calibri"/>
                <a:cs typeface="Calibri"/>
                <a:sym typeface="Calibri"/>
              </a:rPr>
              <a:t>Tempest Retold by Rosie </a:t>
            </a:r>
            <a:r>
              <a:rPr lang="en-US" sz="1000" b="1" i="1" dirty="0" smtClean="0">
                <a:latin typeface="Calibri"/>
                <a:ea typeface="Calibri"/>
                <a:cs typeface="Calibri"/>
                <a:sym typeface="Calibri"/>
              </a:rPr>
              <a:t>Dickins </a:t>
            </a:r>
            <a:r>
              <a:rPr lang="en-US" sz="1000" b="1" i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story)</a:t>
            </a:r>
            <a:endParaRPr lang="en-US" sz="1000" i="1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94;p1"/>
          <p:cNvSpPr txBox="1"/>
          <p:nvPr/>
        </p:nvSpPr>
        <p:spPr>
          <a:xfrm>
            <a:off x="3411209" y="13356482"/>
            <a:ext cx="3180900" cy="9232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Y1 </a:t>
            </a:r>
            <a:r>
              <a:rPr lang="en-US" sz="14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dirty="0" smtClean="0">
                <a:latin typeface="Calibri"/>
                <a:ea typeface="Calibri"/>
                <a:cs typeface="Calibri"/>
                <a:sym typeface="Calibri"/>
              </a:rPr>
              <a:t>1. Toys in Space by Mini Grey </a:t>
            </a:r>
            <a:r>
              <a:rPr lang="en-US" sz="1000" b="1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(Outcome: Fiction – fantasy story)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0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</a:t>
            </a:r>
            <a:r>
              <a:rPr lang="en-US" sz="1000" b="1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Midsummer Night’s Dream Adapted by Brooke Jorden (</a:t>
            </a:r>
            <a:r>
              <a:rPr lang="en-US" sz="1000" b="1" i="1" u="none" strike="noStrike" cap="none" dirty="0" smtClean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Outcome: Character description)</a:t>
            </a:r>
            <a:endParaRPr sz="1000" b="0" i="1" u="none" strike="noStrike" cap="none" dirty="0">
              <a:solidFill>
                <a:srgbClr val="7030A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739</Words>
  <Application>Microsoft Office PowerPoint</Application>
  <PresentationFormat>Custom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Rachel Hayes</cp:lastModifiedBy>
  <cp:revision>18</cp:revision>
  <dcterms:created xsi:type="dcterms:W3CDTF">2018-02-08T08:28:53Z</dcterms:created>
  <dcterms:modified xsi:type="dcterms:W3CDTF">2023-06-10T16:32:19Z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0x0101004E5A983F6A4E834B89CB1E8842E370B4</vt:lpwstr>
  </property>
</Properties>
</file>