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86" y="6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C5859-2A58-39FB-DE2C-25AB46A576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CF048-918E-65D5-5D5E-7AC0427FB8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C1160-45FB-7DEF-0729-B314E318D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96B78-88F1-DCDC-8A39-E59F8CD0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1735C-36A5-48F0-D607-F0E5590C1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870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C32F5-15FB-EC03-949E-39BDAB5DD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1552-B69D-B04F-E24F-0C13E47A4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05E051-2EF2-28D7-DB64-73F515EE1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FB8D6-C780-7C2E-EB70-94688A4EC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EAFFF-9DF0-DB9F-E712-5AFD015DA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534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F503A-C6BF-1B71-EE97-B68A27805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95E2D2-3C3E-84E6-BEE3-107A19265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15E7BE-CC81-F181-588A-EB6B6B3B7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9AB9C-F8E8-40A0-2FE4-88FE49F3D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64671-DE67-A2F6-C000-1C1F19E0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418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806D3-A96F-57BC-3FAE-140B57BD5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63A66-A8DA-5220-2CE8-1E5E95723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BA39FE-512A-C3E8-A1CB-4DF9A619F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5D672-A792-1682-8D73-151B0EF66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F4010-3A59-1E9C-0122-FF1D46436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AA6F7-9128-AA34-4900-C80E01955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254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E4E01-85CB-8F04-3159-F541A242C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671525-9681-2D22-46BC-48B09BFD9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8596F-C1BD-C932-814E-A0846B93F4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16BC98-905A-D642-FFF3-DBF7EFCC5D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FBDF5-3747-6EB4-02D8-E97B539D0F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38FBD4-75A4-DD3E-DF56-564CF1116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B01C72-A05D-046A-C3C9-45F6209E7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CF7E8F-0F0E-9313-764E-230B361A0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2990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5682A-93C8-7CB1-76DE-EDC3B09DE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51A0D2-E800-C856-E33A-3EE697114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02953B-3602-FC61-3C61-1340D7D84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FBE82B-F1B3-B64B-BC6E-16ADD2E01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22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5E7BB1-EC3B-B865-11B4-F00733D74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9AAD06-1DD9-807E-AFF2-CC9699773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2CE350-472D-7F85-04C0-E72B11DD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997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F06BF-106D-B5D8-3597-B1E8AA388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AE94C-73DB-0FEF-6A3D-9A2A260EC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C9691-D9CD-C829-9389-E08E9BC1A4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5858FE-5CEB-8838-66D3-D2F19BAE7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A0F73E-9797-66C6-35E8-4F90B33F3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36E430-C2F5-A8B5-FE9B-4C0805B4F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339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B5669-FD5F-AA00-63DA-CEA750AD3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251729-6A54-50E6-AB3B-FCCC20D536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B17C0-39C2-25CE-AF5E-3DE709993C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C5229-1297-C246-6892-161515D33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E23AB8-EFFA-EF81-48A9-B1299B53E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2D54E7-B894-E0D3-8B69-894B87089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703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E6D73-FEC3-94A1-D58E-1BEA6F254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382B74-CC88-1F64-8074-07DF63EB7D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6D4955-86FB-DF3B-3DC0-CBCA65D70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F6F96-4EC1-ACE9-06C4-53047EC9D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02F11-8789-BC5F-641D-F5D34E3A3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557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23DCE9-E03A-07EB-28BD-F7FFA435F0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F85D4E-09FE-905E-3ACB-65DD01C88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06EFB-259B-1AAE-D141-3F605CA9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04EF3-AFA4-ED7C-90E8-68E026EBA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5B4BA-4EFA-6CA0-521F-555D88CB5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7349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441390-4AD3-1380-2C60-0A25C79CA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5FE33-3F17-9ACC-61EA-B98E146B4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D365B-6A9E-EE71-B837-082EDAB81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0C5369-0812-4540-9D43-FA5F19C83510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1B48B-405E-22DE-70B5-AA71A140DB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098ED-C360-48A1-2BE4-667B04886D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191E16-83B1-4DC7-A568-9D28F8EAE7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10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7735" b="773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Freeform 7">
            <a:extLst>
              <a:ext uri="{FF2B5EF4-FFF2-40B4-BE49-F238E27FC236}">
                <a16:creationId xmlns:a16="http://schemas.microsoft.com/office/drawing/2014/main" id="{25908E6A-FC4A-45FF-A413-C086390C3ACB}"/>
              </a:ext>
            </a:extLst>
          </p:cNvPr>
          <p:cNvSpPr/>
          <p:nvPr/>
        </p:nvSpPr>
        <p:spPr>
          <a:xfrm>
            <a:off x="1" y="4800600"/>
            <a:ext cx="2946400" cy="2057400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D67F0B-5457-8A6A-7CDC-A756AC272D27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457279"/>
          <a:ext cx="11023601" cy="61651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7500">
                  <a:extLst>
                    <a:ext uri="{9D8B030D-6E8A-4147-A177-3AD203B41FA5}">
                      <a16:colId xmlns:a16="http://schemas.microsoft.com/office/drawing/2014/main" val="2704021559"/>
                    </a:ext>
                  </a:extLst>
                </a:gridCol>
                <a:gridCol w="3487701">
                  <a:extLst>
                    <a:ext uri="{9D8B030D-6E8A-4147-A177-3AD203B41FA5}">
                      <a16:colId xmlns:a16="http://schemas.microsoft.com/office/drawing/2014/main" val="3744256947"/>
                    </a:ext>
                  </a:extLst>
                </a:gridCol>
                <a:gridCol w="3708400">
                  <a:extLst>
                    <a:ext uri="{9D8B030D-6E8A-4147-A177-3AD203B41FA5}">
                      <a16:colId xmlns:a16="http://schemas.microsoft.com/office/drawing/2014/main" val="2752786126"/>
                    </a:ext>
                  </a:extLst>
                </a:gridCol>
              </a:tblGrid>
              <a:tr h="399583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1- WB 5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January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2- WB 11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January 2027 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3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18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January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729914"/>
                  </a:ext>
                </a:extLst>
              </a:tr>
              <a:tr h="27432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Great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Seaside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Stay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Cake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Careful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After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Eating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kumimoji="0" lang="en-GB" sz="21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Holding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Painless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Fearless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Hopeless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Mindless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Years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Steer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Software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Downstairs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Bottle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Ripple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Travel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Bubble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Camel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Flannel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Towel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Terrible </a:t>
                      </a:r>
                    </a:p>
                    <a:p>
                      <a:pPr marL="342900" indent="-342900">
                        <a:buAutoNum type="arabicPeriod"/>
                      </a:pPr>
                      <a:endParaRPr lang="en-GB" sz="900" b="0" i="0" kern="1200" dirty="0">
                        <a:solidFill>
                          <a:schemeClr val="dk1"/>
                        </a:solidFill>
                        <a:effectLst/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50999"/>
                  </a:ext>
                </a:extLst>
              </a:tr>
              <a:tr h="377797">
                <a:tc>
                  <a:txBody>
                    <a:bodyPr/>
                    <a:lstStyle/>
                    <a:p>
                      <a:pPr algn="ctr"/>
                      <a:r>
                        <a:rPr lang="en-GB" sz="1300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4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27</a:t>
                      </a:r>
                      <a:r>
                        <a:rPr lang="en-GB" sz="1300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th</a:t>
                      </a:r>
                      <a:r>
                        <a:rPr lang="en-GB" sz="1300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January 2027</a:t>
                      </a:r>
                      <a:endParaRPr lang="en-GB" sz="130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Week 5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– WB 1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st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 February 2027</a:t>
                      </a:r>
                      <a:endParaRPr lang="en-GB" sz="13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300" b="1" kern="1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Week 6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– 8</a:t>
                      </a:r>
                      <a:r>
                        <a:rPr lang="en-GB" sz="1300" b="1" kern="100" baseline="300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th</a:t>
                      </a:r>
                      <a:r>
                        <a:rPr lang="en-GB" sz="1300" b="1" kern="1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February 2027 </a:t>
                      </a:r>
                      <a:endParaRPr lang="en-GB" sz="1300" b="1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043288"/>
                  </a:ext>
                </a:extLst>
              </a:tr>
              <a:tr h="2644575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Petal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Devil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Herbal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Evil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Local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Daffodil 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Until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Royal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Nosiest</a:t>
                      </a: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Furrier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Studying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Carries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Hurried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Heavier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Easier</a:t>
                      </a:r>
                    </a:p>
                    <a:p>
                      <a:pPr marL="342900" lvl="0" indent="-342900">
                        <a:buAutoNum type="arabicPeriod"/>
                      </a:pPr>
                      <a:r>
                        <a:rPr lang="en-GB" sz="2100" b="0" i="0" kern="1200" baseline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Jellies </a:t>
                      </a:r>
                      <a:endParaRPr lang="en-GB" sz="2100" b="0" kern="1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Spies 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Trying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Fries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Driest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Replied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Supplies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Flying</a:t>
                      </a:r>
                    </a:p>
                    <a:p>
                      <a:pPr marL="514350" indent="-514350">
                        <a:buFont typeface="+mj-lt"/>
                        <a:buAutoNum type="arabicPeriod"/>
                      </a:pPr>
                      <a:r>
                        <a:rPr lang="en-GB" sz="2100" b="0" i="0" kern="1200" dirty="0">
                          <a:solidFill>
                            <a:schemeClr val="dk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Shyest </a:t>
                      </a:r>
                    </a:p>
                  </a:txBody>
                  <a:tcPr marL="29973" marR="2997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30031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6C94CCA-CB3C-CD9F-373F-4ABAC2D3A6F8}"/>
              </a:ext>
            </a:extLst>
          </p:cNvPr>
          <p:cNvSpPr txBox="1"/>
          <p:nvPr/>
        </p:nvSpPr>
        <p:spPr>
          <a:xfrm>
            <a:off x="812801" y="95270"/>
            <a:ext cx="2133600" cy="297454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333" dirty="0"/>
              <a:t>Year 2 Spellings- Spring 1 </a:t>
            </a:r>
          </a:p>
        </p:txBody>
      </p:sp>
      <p:sp>
        <p:nvSpPr>
          <p:cNvPr id="7" name="Freeform 7"/>
          <p:cNvSpPr/>
          <p:nvPr/>
        </p:nvSpPr>
        <p:spPr>
          <a:xfrm rot="11063890">
            <a:off x="10013690" y="79039"/>
            <a:ext cx="2121421" cy="1565133"/>
          </a:xfrm>
          <a:custGeom>
            <a:avLst/>
            <a:gdLst/>
            <a:ahLst/>
            <a:cxnLst/>
            <a:rect l="l" t="t" r="r" b="b"/>
            <a:pathLst>
              <a:path w="6989758" h="5993717">
                <a:moveTo>
                  <a:pt x="0" y="0"/>
                </a:moveTo>
                <a:lnTo>
                  <a:pt x="6989758" y="0"/>
                </a:lnTo>
                <a:lnTo>
                  <a:pt x="6989758" y="5993718"/>
                </a:lnTo>
                <a:lnTo>
                  <a:pt x="0" y="599371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0354" b="-88432"/>
            </a:stretch>
          </a:blipFill>
        </p:spPr>
        <p:txBody>
          <a:bodyPr/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29795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Widescreen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 Theme</vt:lpstr>
      <vt:lpstr>PowerPoint Presentation</vt:lpstr>
    </vt:vector>
  </TitlesOfParts>
  <Company>Endeavour Learning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 Rimmer (BGL)</dc:creator>
  <cp:lastModifiedBy>C Rimmer (BGL)</cp:lastModifiedBy>
  <cp:revision>1</cp:revision>
  <dcterms:created xsi:type="dcterms:W3CDTF">2026-09-06T13:10:03Z</dcterms:created>
  <dcterms:modified xsi:type="dcterms:W3CDTF">2026-09-06T13:10:26Z</dcterms:modified>
</cp:coreProperties>
</file>