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4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3548" autoAdjust="0"/>
    <p:restoredTop sz="94650" autoAdjust="0"/>
  </p:normalViewPr>
  <p:slideViewPr>
    <p:cSldViewPr>
      <p:cViewPr varScale="1">
        <p:scale>
          <a:sx n="43" d="100"/>
          <a:sy n="43" d="100"/>
        </p:scale>
        <p:origin x="13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7FE2A-FD38-41E8-A8EF-195ED6C9BF12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E7143-EF71-4BE9-9622-4D2D00225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00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25908E6A-FC4A-45FF-A413-C086390C3ACB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D67F0B-5457-8A6A-7CDC-A756AC272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962837"/>
              </p:ext>
            </p:extLst>
          </p:nvPr>
        </p:nvGraphicFramePr>
        <p:xfrm>
          <a:off x="914399" y="1384804"/>
          <a:ext cx="16459201" cy="7254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8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September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15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September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September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vicious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precious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conscious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delicious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malicious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suspicious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audacious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spacious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subconscious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unconscious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ambitious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cautious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fictitious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infectious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nutritious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vexatious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pretentious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contentious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ostentatious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conscientious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overambitious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unpretentious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physical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symbol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system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myth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gym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Egypt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pyramid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mystery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style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hymn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lyric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type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29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September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6th October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WB 13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October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9566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conscience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conscious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controversy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convenience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confide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connected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content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control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consumer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continue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contract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conspire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invention (y4)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injection (y4)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action (y4)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fr-F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hesitation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(y4)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fr-F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completion</a:t>
                      </a: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(y4)  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fr-F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competition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fr-F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explanation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fr-F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pronunciation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fr-FR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dictation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position</a:t>
                      </a:r>
                      <a:br>
                        <a:rPr lang="fr-FR" dirty="0"/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fiction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table (y3)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apple (y3)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bottle (y3)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little (y3)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middle (y3)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available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vegetable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vehicle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muscle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multiple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riddle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able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C94CCA-CB3C-CD9F-373F-4ABAC2D3A6F8}"/>
              </a:ext>
            </a:extLst>
          </p:cNvPr>
          <p:cNvSpPr txBox="1"/>
          <p:nvPr/>
        </p:nvSpPr>
        <p:spPr>
          <a:xfrm>
            <a:off x="1219200" y="266700"/>
            <a:ext cx="37338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5 Spellings- Autumn 1</a:t>
            </a:r>
          </a:p>
        </p:txBody>
      </p:sp>
      <p:sp>
        <p:nvSpPr>
          <p:cNvPr id="7" name="Freeform 7"/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B14AB-CD79-E247-676E-110EEE60D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64EAC6F-C3CF-F7DB-89CD-8049C629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52C629A1-B3EC-1D9E-F57A-FC1B238370F3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222C04-9108-2A75-569B-4E74B7254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472233"/>
              </p:ext>
            </p:extLst>
          </p:nvPr>
        </p:nvGraphicFramePr>
        <p:xfrm>
          <a:off x="914399" y="1714500"/>
          <a:ext cx="16459201" cy="8428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3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November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10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November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17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November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doubt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thistle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castle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island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lamb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numb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crumb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solemn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knight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knock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loch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ghost </a:t>
                      </a:r>
                    </a:p>
                    <a:p>
                      <a:pPr algn="l"/>
                      <a:endParaRPr lang="en-GB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observant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observance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observation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expectant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expectation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hesitant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hesitancy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hesitation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tolerant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tolerance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toleration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substance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substantial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assistant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assistance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innocent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innocence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decent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decency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frequent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frequency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confident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confidence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different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difference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competent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competency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obedient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obedience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independent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independence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24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November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1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st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December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WB 8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December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295669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adorable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adorably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adoration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applicable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applicably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application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considerable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considerably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consideration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changeable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noticeable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sizeable 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likeable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liveable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loveable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dependable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comfortable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understandable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reasonable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enjoyable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reliable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forcible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legible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horrible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terrible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visible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incredible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sensible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possible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invincible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flexible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illegible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tangible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654D5A-A01E-35AE-5799-DE0220EFE243}"/>
              </a:ext>
            </a:extLst>
          </p:cNvPr>
          <p:cNvSpPr txBox="1"/>
          <p:nvPr/>
        </p:nvSpPr>
        <p:spPr>
          <a:xfrm>
            <a:off x="1219200" y="266700"/>
            <a:ext cx="3810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5 Spellings- Autumn 2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E323583-4166-A167-9D7D-6AB533477181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77F5A-D2EF-EE37-4C01-E4475CE7C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8C0C25E-4773-8D95-E975-9303EAB4E6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1C31BFF-E140-E611-CDC8-41DADE85A20D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7A2BC9-F7B8-EC4C-B245-548FFCD8A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523732"/>
              </p:ext>
            </p:extLst>
          </p:nvPr>
        </p:nvGraphicFramePr>
        <p:xfrm>
          <a:off x="914399" y="1384805"/>
          <a:ext cx="16459201" cy="7486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269842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5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January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January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19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January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38315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possible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possibly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horrible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horribly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terrible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terribly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visible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visibly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incredible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incredibly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sensible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sensibly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soldier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sufficient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variety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ancient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achieve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convenience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mischievous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believe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field (year 1)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chief (year 1)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pie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cried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deceive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conceive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receive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perceive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ceiling 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deceit</a:t>
                      </a:r>
                    </a:p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protein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caffeine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seize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either</a:t>
                      </a:r>
                      <a:b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neither</a:t>
                      </a:r>
                    </a:p>
                    <a:p>
                      <a:pPr algn="l"/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24153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26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January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2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nd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February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WB 9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February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838945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cemetery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convenience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excellent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existence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hindrance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necessary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prejudice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sacrifice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city (year 1)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civil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criticise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fancy (year 2)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13. bicycle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co-ordinate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re-enter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co-operate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co-own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co-author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re-examine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re-educate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re-elect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co-operate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pre-existing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parliament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environment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equipment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government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entertainment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advertisement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embarrassment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department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movement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cement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payment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document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B30EA6-A567-12C8-7638-6448DC8672BA}"/>
              </a:ext>
            </a:extLst>
          </p:cNvPr>
          <p:cNvSpPr txBox="1"/>
          <p:nvPr/>
        </p:nvSpPr>
        <p:spPr>
          <a:xfrm>
            <a:off x="1219200" y="266700"/>
            <a:ext cx="36576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5 Spellings- Spring 1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7EF5274-4BBF-9F81-7599-2555B1553C1A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F1CF6-ACD4-CB63-2869-A2D758EE1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CEB0AAB-D79F-875E-5584-DE1F6D6A20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42BE916B-93A8-6B91-CB7A-6AD537F4C394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05F525-34C5-5F1D-DCB7-61D8A62B4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745978"/>
              </p:ext>
            </p:extLst>
          </p:nvPr>
        </p:nvGraphicFramePr>
        <p:xfrm>
          <a:off x="914399" y="1384804"/>
          <a:ext cx="16459201" cy="6705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23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February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March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9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March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435753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identity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curiosity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community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opportunity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quantity (year 2)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intercity (year 4)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quality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capacity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opacity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simplicity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veracity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publicity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referring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referred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referral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reference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referee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preferring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preferred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preference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transferring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transferred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transference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official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special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artificial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social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racial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unsocial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superficial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facial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judicial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crucial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16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March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23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rd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March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Optional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180081">
                <a:tc>
                  <a:txBody>
                    <a:bodyPr/>
                    <a:lstStyle/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partial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confidential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essential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substantial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initial  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impartial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potential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consequential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influential</a:t>
                      </a:r>
                    </a:p>
                    <a:p>
                      <a:pPr algn="l"/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preferential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accommodate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accompany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according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accept (year 3)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accident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accidentally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acceleration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access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accuse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account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occur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occupy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occupier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occupant 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occupancy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occupation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occasion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occasional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occasionally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1F3A4E8-836A-E825-2C1D-98BE115CD4B8}"/>
              </a:ext>
            </a:extLst>
          </p:cNvPr>
          <p:cNvSpPr txBox="1"/>
          <p:nvPr/>
        </p:nvSpPr>
        <p:spPr>
          <a:xfrm>
            <a:off x="1219200" y="266700"/>
            <a:ext cx="38100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5 Spellings- Spring 2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50FFF70-733C-32DB-FF77-5F9293A2F92F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9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BFD4A-914F-6703-7402-32A42D482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501720-0F10-D1ED-47F4-6DD82CA0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64CD9AAF-2840-FB28-5A47-415BA4A1638E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8ABDE9-2E93-461E-B86E-249C97AB8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64763"/>
              </p:ext>
            </p:extLst>
          </p:nvPr>
        </p:nvGraphicFramePr>
        <p:xfrm>
          <a:off x="914399" y="1384804"/>
          <a:ext cx="16459201" cy="7254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13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April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20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April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27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April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relevant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restaurant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consonant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fr-FR" sz="14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giant</a:t>
                      </a: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fr-FR" sz="14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meant</a:t>
                      </a:r>
                      <a:endParaRPr lang="fr-FR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fr-FR" sz="1400" b="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elephant</a:t>
                      </a:r>
                      <a:endParaRPr lang="fr-FR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plant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infant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instant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vibrant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dormant</a:t>
                      </a:r>
                      <a:endParaRPr lang="en-GB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thorough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enough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though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although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thought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through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rough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cough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sought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bought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plough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tough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appreciate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communicate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desperate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exaggerate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immediate 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certificate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delicate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vacate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indicate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placate</a:t>
                      </a:r>
                      <a:br>
                        <a:rPr lang="it-IT" dirty="0"/>
                      </a:br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advocate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WB 4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Week 5 – WB 11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Week 6 – WB 18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May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18008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creature (Y4)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furniture (Y4)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picture (Y4)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nature (Y4)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adventure (Y4)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immature (Y4)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temperature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signature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puncture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feature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lecture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fracture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average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language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village (year 2)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courage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outrage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baggage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luggage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mileage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age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engage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lineage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cage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dictionary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necessary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secretary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January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February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library 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ordinary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salary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scary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weary</a:t>
                      </a:r>
                      <a:br>
                        <a:rPr lang="en-GB" sz="1400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dreary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076F46A-C91B-035C-6827-9FBB39B8FF5E}"/>
              </a:ext>
            </a:extLst>
          </p:cNvPr>
          <p:cNvSpPr txBox="1"/>
          <p:nvPr/>
        </p:nvSpPr>
        <p:spPr>
          <a:xfrm>
            <a:off x="1219200" y="266700"/>
            <a:ext cx="42672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Year 5 Spellings- Summer 1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74C27E4-F558-3D65-E632-678BF9D5718E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8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0D154-7595-2169-F767-A74DFBA69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F7B28FB-D884-2781-8DF5-CD728F65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35" b="773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B7FA4F29-8552-1874-A55B-843581546B89}"/>
              </a:ext>
            </a:extLst>
          </p:cNvPr>
          <p:cNvSpPr/>
          <p:nvPr/>
        </p:nvSpPr>
        <p:spPr>
          <a:xfrm>
            <a:off x="1" y="7200900"/>
            <a:ext cx="4419600" cy="3086100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64830B-A429-366C-D81B-E877D5353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37113"/>
              </p:ext>
            </p:extLst>
          </p:nvPr>
        </p:nvGraphicFramePr>
        <p:xfrm>
          <a:off x="914399" y="1384804"/>
          <a:ext cx="16459201" cy="8626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4793">
                  <a:extLst>
                    <a:ext uri="{9D8B030D-6E8A-4147-A177-3AD203B41FA5}">
                      <a16:colId xmlns:a16="http://schemas.microsoft.com/office/drawing/2014/main" val="2704021559"/>
                    </a:ext>
                  </a:extLst>
                </a:gridCol>
                <a:gridCol w="4953957">
                  <a:extLst>
                    <a:ext uri="{9D8B030D-6E8A-4147-A177-3AD203B41FA5}">
                      <a16:colId xmlns:a16="http://schemas.microsoft.com/office/drawing/2014/main" val="3744256947"/>
                    </a:ext>
                  </a:extLst>
                </a:gridCol>
                <a:gridCol w="5790451">
                  <a:extLst>
                    <a:ext uri="{9D8B030D-6E8A-4147-A177-3AD203B41FA5}">
                      <a16:colId xmlns:a16="http://schemas.microsoft.com/office/drawing/2014/main" val="2752786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1- WB 8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 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2- WB 15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3- WB 22</a:t>
                      </a:r>
                      <a:r>
                        <a:rPr lang="en-GB" sz="2000" kern="1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nd</a:t>
                      </a:r>
                      <a:r>
                        <a:rPr lang="en-GB" sz="20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June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729914"/>
                  </a:ext>
                </a:extLst>
              </a:tr>
              <a:tr h="277661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sadly (Y3)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completely (Y3)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usually (Y3)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finally (Y3)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especially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frequently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immediately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sincerely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comically (Y3)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probably (Y3)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July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wholly (Y3)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interfere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interrupt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intercity (year 4)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interact (year 4)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international (year 4)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interrelated (year 4)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interval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interest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interview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interface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aggressive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apparent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appreciate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attached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committee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correspond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embarrass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equipped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harass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marvellous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profession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programme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recommend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suggest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50999"/>
                  </a:ext>
                </a:extLst>
              </a:tr>
              <a:tr h="366147"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Week 4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– WB 29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baseline="0" dirty="0">
                          <a:solidFill>
                            <a:schemeClr val="tx1"/>
                          </a:solidFill>
                          <a:effectLst/>
                        </a:rPr>
                        <a:t> June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5 – WB 6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July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 Week 6 – WB 13</a:t>
                      </a:r>
                      <a:r>
                        <a:rPr lang="en-GB" sz="2000" b="1" kern="100" baseline="30000" dirty="0">
                          <a:solidFill>
                            <a:schemeClr val="tx1"/>
                          </a:solidFill>
                          <a:effectLst/>
                        </a:rPr>
                        <a:t>th</a:t>
                      </a:r>
                      <a:r>
                        <a:rPr lang="en-GB" sz="2000" b="1" kern="100" dirty="0">
                          <a:solidFill>
                            <a:schemeClr val="tx1"/>
                          </a:solidFill>
                          <a:effectLst/>
                        </a:rPr>
                        <a:t> July</a:t>
                      </a:r>
                      <a:endParaRPr lang="en-GB" sz="2000" b="1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043288"/>
                  </a:ext>
                </a:extLst>
              </a:tr>
              <a:tr h="2180081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amateur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awkward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bargain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4. bruise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5. category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6. definite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7. develop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8. equip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9. guarantee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10. hindrance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11. neighbour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12. leisure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13. mischievous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14. forty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15. disastrous</a:t>
                      </a: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individual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lightning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nuisance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persuade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privilege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queue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recognise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rhyme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rhythm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sincere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stomach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twelfth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 yacht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foreign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naughty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advice/advise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device/devise 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licence/license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practice/practise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aisle/isle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aloud/allowed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affect/effect</a:t>
                      </a:r>
                      <a:br>
                        <a:rPr lang="en-GB" dirty="0"/>
                      </a:br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alter/altar</a:t>
                      </a:r>
                      <a:endParaRPr lang="en-GB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0" marR="44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3003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B5D4EC-2B8F-4AC3-F3D2-11E71A678A42}"/>
              </a:ext>
            </a:extLst>
          </p:cNvPr>
          <p:cNvSpPr txBox="1"/>
          <p:nvPr/>
        </p:nvSpPr>
        <p:spPr>
          <a:xfrm>
            <a:off x="1219200" y="266700"/>
            <a:ext cx="39624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Year 5 Spellings- Summer 2</a:t>
            </a: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1ABF88A-BE28-F4D2-488C-0E6F00612752}"/>
              </a:ext>
            </a:extLst>
          </p:cNvPr>
          <p:cNvSpPr/>
          <p:nvPr/>
        </p:nvSpPr>
        <p:spPr>
          <a:xfrm rot="11063890">
            <a:off x="15020533" y="-125474"/>
            <a:ext cx="3182131" cy="2347699"/>
          </a:xfrm>
          <a:custGeom>
            <a:avLst/>
            <a:gdLst/>
            <a:ahLst/>
            <a:cxnLst/>
            <a:rect l="l" t="t" r="r" b="b"/>
            <a:pathLst>
              <a:path w="6989758" h="5993717">
                <a:moveTo>
                  <a:pt x="0" y="0"/>
                </a:moveTo>
                <a:lnTo>
                  <a:pt x="6989758" y="0"/>
                </a:lnTo>
                <a:lnTo>
                  <a:pt x="6989758" y="5993718"/>
                </a:lnTo>
                <a:lnTo>
                  <a:pt x="0" y="5993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354" b="-88432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3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13169</TotalTime>
  <Words>1890</Words>
  <Application>Microsoft Office PowerPoint</Application>
  <PresentationFormat>Custom</PresentationFormat>
  <Paragraphs>208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 Mitchell</dc:creator>
  <cp:lastModifiedBy>A Metcalfe (BGL)</cp:lastModifiedBy>
  <cp:revision>85</cp:revision>
  <cp:lastPrinted>2024-10-31T12:11:36Z</cp:lastPrinted>
  <dcterms:created xsi:type="dcterms:W3CDTF">2006-08-16T00:00:00Z</dcterms:created>
  <dcterms:modified xsi:type="dcterms:W3CDTF">2025-09-24T12:09:08Z</dcterms:modified>
  <dc:identifier>DAFmcvI06KM</dc:identifier>
</cp:coreProperties>
</file>