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65A96E-17E8-48E0-B2F2-62E55B87A38E}" v="21" dt="2025-08-23T19:27:41.5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7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35" b="77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25908E6A-FC4A-45FF-A413-C086390C3ACB}"/>
              </a:ext>
            </a:extLst>
          </p:cNvPr>
          <p:cNvSpPr/>
          <p:nvPr/>
        </p:nvSpPr>
        <p:spPr>
          <a:xfrm>
            <a:off x="1" y="7200900"/>
            <a:ext cx="4419600" cy="3086100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D67F0B-5457-8A6A-7CDC-A756AC272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95138"/>
              </p:ext>
            </p:extLst>
          </p:nvPr>
        </p:nvGraphicFramePr>
        <p:xfrm>
          <a:off x="908649" y="914818"/>
          <a:ext cx="16459199" cy="8498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4792">
                  <a:extLst>
                    <a:ext uri="{9D8B030D-6E8A-4147-A177-3AD203B41FA5}">
                      <a16:colId xmlns:a16="http://schemas.microsoft.com/office/drawing/2014/main" val="2704021559"/>
                    </a:ext>
                  </a:extLst>
                </a:gridCol>
                <a:gridCol w="5509260">
                  <a:extLst>
                    <a:ext uri="{9D8B030D-6E8A-4147-A177-3AD203B41FA5}">
                      <a16:colId xmlns:a16="http://schemas.microsoft.com/office/drawing/2014/main" val="3744256947"/>
                    </a:ext>
                  </a:extLst>
                </a:gridCol>
                <a:gridCol w="5235147">
                  <a:extLst>
                    <a:ext uri="{9D8B030D-6E8A-4147-A177-3AD203B41FA5}">
                      <a16:colId xmlns:a16="http://schemas.microsoft.com/office/drawing/2014/main" val="2752786126"/>
                    </a:ext>
                  </a:extLst>
                </a:gridCol>
              </a:tblGrid>
              <a:tr h="373534">
                <a:tc>
                  <a:txBody>
                    <a:bodyPr/>
                    <a:lstStyle/>
                    <a:p>
                      <a:pPr algn="ctr"/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1- WB 8</a:t>
                      </a:r>
                      <a:r>
                        <a:rPr lang="en-GB" sz="24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September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2- WB 15</a:t>
                      </a:r>
                      <a:r>
                        <a:rPr lang="en-GB" sz="24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September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3- WB 22</a:t>
                      </a:r>
                      <a:r>
                        <a:rPr lang="en-GB" sz="24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September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29914"/>
                  </a:ext>
                </a:extLst>
              </a:tr>
              <a:tr h="1781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car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jar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harm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star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harp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pay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stay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away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play</a:t>
                      </a:r>
                    </a:p>
                    <a:p>
                      <a:pPr algn="l"/>
                      <a:endParaRPr lang="en-GB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       </a:t>
                      </a: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cloud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proud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found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couch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shout</a:t>
                      </a:r>
                    </a:p>
                    <a:p>
                      <a:pPr algn="l"/>
                      <a:endParaRPr lang="en-GB" sz="140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0999"/>
                  </a:ext>
                </a:extLst>
              </a:tr>
              <a:tr h="150818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GB" sz="280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Start the car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u="none" kern="100" dirty="0">
                          <a:solidFill>
                            <a:schemeClr val="tx1"/>
                          </a:solidFill>
                          <a:effectLst/>
                        </a:rPr>
                        <a:t>ay</a:t>
                      </a:r>
                    </a:p>
                    <a:p>
                      <a:pPr algn="ctr"/>
                      <a:endParaRPr lang="en-GB" sz="2800" b="1" u="none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2800" b="1" u="none" kern="100" dirty="0">
                          <a:solidFill>
                            <a:schemeClr val="tx1"/>
                          </a:solidFill>
                          <a:effectLst/>
                        </a:rPr>
                        <a:t>May I play?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endParaRPr kumimoji="0" lang="en-GB" sz="2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Shout it out</a:t>
                      </a:r>
                      <a:endParaRPr kumimoji="0" lang="en-GB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909138"/>
                  </a:ext>
                </a:extLst>
              </a:tr>
              <a:tr h="353168">
                <a:tc>
                  <a:txBody>
                    <a:bodyPr/>
                    <a:lstStyle/>
                    <a:p>
                      <a:pPr algn="ctr"/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</a:rPr>
                        <a:t>Week 4- WB 29</a:t>
                      </a:r>
                      <a:r>
                        <a:rPr lang="en-GB" sz="24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</a:rPr>
                        <a:t> September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Week 5- WB 6</a:t>
                      </a:r>
                      <a:r>
                        <a:rPr kumimoji="0" lang="en-GB" sz="2400" b="1" i="0" u="none" strike="noStrike" kern="1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GB" sz="2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October</a:t>
                      </a:r>
                      <a:endParaRPr kumimoji="0" lang="en-GB" sz="2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kumimoji="0" lang="en-GB" sz="2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Week 6- WB 13</a:t>
                      </a:r>
                      <a:r>
                        <a:rPr kumimoji="0" lang="en-GB" sz="2400" b="1" i="0" u="none" strike="noStrike" kern="1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GB" sz="2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October</a:t>
                      </a:r>
                      <a:endParaRPr kumimoji="0" lang="en-GB" sz="2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43288"/>
                  </a:ext>
                </a:extLst>
              </a:tr>
              <a:tr h="22293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kern="100" dirty="0">
                          <a:solidFill>
                            <a:schemeClr val="tx1"/>
                          </a:solidFill>
                          <a:effectLst/>
                        </a:rPr>
                        <a:t>                         </a:t>
                      </a: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Aptos" panose="020B0004020202020204" pitchFamily="34" charset="0"/>
                          <a:cs typeface="Times New Roman"/>
                        </a:rPr>
                        <a:t>     pie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Aptos" panose="020B0004020202020204" pitchFamily="34" charset="0"/>
                          <a:cs typeface="Times New Roman"/>
                        </a:rPr>
                        <a:t>                              lie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Aptos" panose="020B0004020202020204" pitchFamily="34" charset="0"/>
                          <a:cs typeface="Times New Roman"/>
                        </a:rPr>
                        <a:t>                            cried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Aptos" panose="020B0004020202020204" pitchFamily="34" charset="0"/>
                          <a:cs typeface="Times New Roman"/>
                        </a:rPr>
                        <a:t>                            fries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Aptos" panose="020B0004020202020204" pitchFamily="34" charset="0"/>
                          <a:cs typeface="Times New Roman"/>
                        </a:rPr>
                        <a:t>                            spies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Aptos" panose="020B0004020202020204" pitchFamily="34" charset="0"/>
                          <a:cs typeface="Times New Roman"/>
                        </a:rPr>
                        <a:t>                            meal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Aptos" panose="020B0004020202020204" pitchFamily="34" charset="0"/>
                          <a:cs typeface="Times New Roman"/>
                        </a:rPr>
                        <a:t>                             deal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Aptos" panose="020B0004020202020204" pitchFamily="34" charset="0"/>
                          <a:cs typeface="Times New Roman"/>
                        </a:rPr>
                        <a:t>                              leap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Aptos" panose="020B0004020202020204" pitchFamily="34" charset="0"/>
                          <a:cs typeface="Times New Roman"/>
                        </a:rPr>
                        <a:t>                             clean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Aptos" panose="020B0004020202020204" pitchFamily="34" charset="0"/>
                          <a:cs typeface="Times New Roman"/>
                        </a:rPr>
                        <a:t>                             dream</a:t>
                      </a:r>
                      <a:endParaRPr lang="en-GB" sz="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00" dirty="0">
                          <a:solidFill>
                            <a:schemeClr val="tx1"/>
                          </a:solidFill>
                          <a:effectLst/>
                        </a:rPr>
                        <a:t>                                                                                         </a:t>
                      </a: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joy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toys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ploy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enjoy</a:t>
                      </a:r>
                    </a:p>
                    <a:p>
                      <a:pPr algn="l"/>
                      <a:endParaRPr lang="en-GB" sz="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00313"/>
                  </a:ext>
                </a:extLst>
              </a:tr>
              <a:tr h="16481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ie</a:t>
                      </a:r>
                      <a:endParaRPr kumimoji="0" lang="en-GB" sz="2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Tie your tie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kumimoji="0" lang="en-GB" sz="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en-GB" sz="2800" b="1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ea</a:t>
                      </a:r>
                      <a:endParaRPr kumimoji="0" lang="en-GB" sz="2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Time for tea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kumimoji="0" lang="en-GB" sz="2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Boy with a toy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8470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6C94CCA-CB3C-CD9F-373F-4ABAC2D3A6F8}"/>
              </a:ext>
            </a:extLst>
          </p:cNvPr>
          <p:cNvSpPr txBox="1"/>
          <p:nvPr/>
        </p:nvSpPr>
        <p:spPr>
          <a:xfrm>
            <a:off x="6761672" y="180436"/>
            <a:ext cx="4753154" cy="52322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/>
              <a:t>   </a:t>
            </a:r>
            <a:r>
              <a:rPr lang="en-US" sz="2800" b="1" dirty="0"/>
              <a:t>Year 1 Spellings - Autumn 1</a:t>
            </a:r>
          </a:p>
        </p:txBody>
      </p:sp>
      <p:sp>
        <p:nvSpPr>
          <p:cNvPr id="7" name="Freeform 7"/>
          <p:cNvSpPr/>
          <p:nvPr/>
        </p:nvSpPr>
        <p:spPr>
          <a:xfrm rot="11063890">
            <a:off x="16664372" y="-40785"/>
            <a:ext cx="1570852" cy="1436632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126</Words>
  <Application>Microsoft Office PowerPoint</Application>
  <PresentationFormat>Custom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Aptos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Mitchell</dc:creator>
  <cp:lastModifiedBy>K Lucas (BGL)</cp:lastModifiedBy>
  <cp:revision>204</cp:revision>
  <dcterms:created xsi:type="dcterms:W3CDTF">2006-08-16T00:00:00Z</dcterms:created>
  <dcterms:modified xsi:type="dcterms:W3CDTF">2025-08-23T19:32:42Z</dcterms:modified>
  <dc:identifier>DAFmcvI06KM</dc:identifier>
</cp:coreProperties>
</file>