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3"/>
  </p:handoutMasterIdLst>
  <p:sldIdLst>
    <p:sldId id="256" r:id="rId2"/>
  </p:sldIdLst>
  <p:sldSz cx="18288000" cy="10287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597" autoAdjust="0"/>
  </p:normalViewPr>
  <p:slideViewPr>
    <p:cSldViewPr>
      <p:cViewPr varScale="1">
        <p:scale>
          <a:sx n="43" d="100"/>
          <a:sy n="43" d="100"/>
        </p:scale>
        <p:origin x="93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7FE2A-FD38-41E8-A8EF-195ED6C9BF12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E7143-EF71-4BE9-9622-4D2D00225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000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35" b="773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25908E6A-FC4A-45FF-A413-C086390C3ACB}"/>
              </a:ext>
            </a:extLst>
          </p:cNvPr>
          <p:cNvSpPr/>
          <p:nvPr/>
        </p:nvSpPr>
        <p:spPr>
          <a:xfrm>
            <a:off x="1" y="7200900"/>
            <a:ext cx="4419600" cy="3086100"/>
          </a:xfrm>
          <a:custGeom>
            <a:avLst/>
            <a:gdLst/>
            <a:ahLst/>
            <a:cxnLst/>
            <a:rect l="l" t="t" r="r" b="b"/>
            <a:pathLst>
              <a:path w="6989758" h="5993717">
                <a:moveTo>
                  <a:pt x="0" y="0"/>
                </a:moveTo>
                <a:lnTo>
                  <a:pt x="6989758" y="0"/>
                </a:lnTo>
                <a:lnTo>
                  <a:pt x="6989758" y="5993718"/>
                </a:lnTo>
                <a:lnTo>
                  <a:pt x="0" y="59937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0354" b="-88432"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8D67F0B-5457-8A6A-7CDC-A756AC272D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926250"/>
              </p:ext>
            </p:extLst>
          </p:nvPr>
        </p:nvGraphicFramePr>
        <p:xfrm>
          <a:off x="914399" y="933510"/>
          <a:ext cx="16459201" cy="61797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14793">
                  <a:extLst>
                    <a:ext uri="{9D8B030D-6E8A-4147-A177-3AD203B41FA5}">
                      <a16:colId xmlns:a16="http://schemas.microsoft.com/office/drawing/2014/main" val="2704021559"/>
                    </a:ext>
                  </a:extLst>
                </a:gridCol>
                <a:gridCol w="4953957">
                  <a:extLst>
                    <a:ext uri="{9D8B030D-6E8A-4147-A177-3AD203B41FA5}">
                      <a16:colId xmlns:a16="http://schemas.microsoft.com/office/drawing/2014/main" val="3744256947"/>
                    </a:ext>
                  </a:extLst>
                </a:gridCol>
                <a:gridCol w="5790451">
                  <a:extLst>
                    <a:ext uri="{9D8B030D-6E8A-4147-A177-3AD203B41FA5}">
                      <a16:colId xmlns:a16="http://schemas.microsoft.com/office/drawing/2014/main" val="2752786126"/>
                    </a:ext>
                  </a:extLst>
                </a:gridCol>
              </a:tblGrid>
              <a:tr h="476694"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Week 1- WB 23</a:t>
                      </a:r>
                      <a:r>
                        <a:rPr lang="en-GB" sz="2000" kern="1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rd</a:t>
                      </a:r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2000" kern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Feb</a:t>
                      </a:r>
                      <a:endParaRPr lang="en-GB" sz="20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Week 2- WB 2</a:t>
                      </a:r>
                      <a:r>
                        <a:rPr lang="en-GB" sz="2000" kern="1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 </a:t>
                      </a:r>
                      <a:r>
                        <a:rPr lang="en-GB" sz="2000" kern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Mar</a:t>
                      </a:r>
                      <a:endParaRPr lang="en-GB" sz="20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Week 3- WB 9</a:t>
                      </a:r>
                      <a:r>
                        <a:rPr lang="en-GB" sz="2000" kern="1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Mar</a:t>
                      </a:r>
                      <a:endParaRPr lang="en-GB" sz="20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729914"/>
                  </a:ext>
                </a:extLst>
              </a:tr>
              <a:tr h="2776617">
                <a:tc>
                  <a:txBody>
                    <a:bodyPr/>
                    <a:lstStyle/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scheme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chorus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chemist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echo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character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orchid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mechanic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ache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anchor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chaos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monarch</a:t>
                      </a: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chef</a:t>
                      </a:r>
                    </a:p>
                    <a:p>
                      <a:pPr algn="l"/>
                      <a:r>
                        <a:rPr lang="fr-FR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chalet</a:t>
                      </a:r>
                    </a:p>
                    <a:p>
                      <a:pPr algn="l"/>
                      <a:r>
                        <a:rPr lang="fr-FR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machine</a:t>
                      </a:r>
                    </a:p>
                    <a:p>
                      <a:pPr algn="l"/>
                      <a:r>
                        <a:rPr lang="fr-FR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brochure</a:t>
                      </a:r>
                    </a:p>
                    <a:p>
                      <a:pPr algn="l"/>
                      <a:r>
                        <a:rPr lang="fr-FR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parachute</a:t>
                      </a:r>
                    </a:p>
                    <a:p>
                      <a:pPr algn="l"/>
                      <a:r>
                        <a:rPr lang="fr-FR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chute</a:t>
                      </a:r>
                    </a:p>
                    <a:p>
                      <a:pPr algn="l"/>
                      <a:r>
                        <a:rPr lang="fr-FR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champagne</a:t>
                      </a:r>
                    </a:p>
                    <a:p>
                      <a:pPr algn="l"/>
                      <a:r>
                        <a:rPr lang="fr-FR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ricochet</a:t>
                      </a:r>
                    </a:p>
                    <a:p>
                      <a:pPr algn="l"/>
                      <a:r>
                        <a:rPr lang="fr-FR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moustache</a:t>
                      </a:r>
                      <a:endParaRPr lang="en-GB" sz="14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kern="1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league</a:t>
                      </a:r>
                      <a:endParaRPr lang="fr-FR" sz="14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fr-FR" sz="1400" kern="1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tongue</a:t>
                      </a:r>
                      <a:endParaRPr lang="fr-FR" sz="14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fr-FR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vague</a:t>
                      </a:r>
                    </a:p>
                    <a:p>
                      <a:pPr algn="l"/>
                      <a:r>
                        <a:rPr lang="fr-FR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fatigue</a:t>
                      </a:r>
                    </a:p>
                    <a:p>
                      <a:pPr algn="l"/>
                      <a:r>
                        <a:rPr lang="fr-FR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intrigue</a:t>
                      </a:r>
                    </a:p>
                    <a:p>
                      <a:pPr algn="l"/>
                      <a:r>
                        <a:rPr lang="fr-FR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rogue</a:t>
                      </a:r>
                    </a:p>
                    <a:p>
                      <a:pPr algn="l"/>
                      <a:r>
                        <a:rPr lang="fr-FR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antique</a:t>
                      </a:r>
                    </a:p>
                    <a:p>
                      <a:pPr algn="l"/>
                      <a:r>
                        <a:rPr lang="fr-FR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unique</a:t>
                      </a:r>
                    </a:p>
                    <a:p>
                      <a:pPr algn="l"/>
                      <a:r>
                        <a:rPr lang="fr-FR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technique</a:t>
                      </a:r>
                    </a:p>
                    <a:p>
                      <a:pPr algn="l"/>
                      <a:r>
                        <a:rPr lang="fr-FR" sz="1400" kern="1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mosque</a:t>
                      </a:r>
                      <a:endParaRPr lang="fr-FR" sz="14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fr-FR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cheque</a:t>
                      </a:r>
                    </a:p>
                    <a:p>
                      <a:pPr algn="l"/>
                      <a:r>
                        <a:rPr lang="fr-FR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critique</a:t>
                      </a:r>
                      <a:endParaRPr lang="en-GB" sz="14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50999"/>
                  </a:ext>
                </a:extLst>
              </a:tr>
              <a:tr h="366147"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00" dirty="0">
                          <a:solidFill>
                            <a:schemeClr val="tx1"/>
                          </a:solidFill>
                          <a:effectLst/>
                        </a:rPr>
                        <a:t>Week 4</a:t>
                      </a:r>
                      <a:r>
                        <a:rPr lang="en-GB" sz="2000" b="1" kern="100" baseline="0" dirty="0">
                          <a:solidFill>
                            <a:schemeClr val="tx1"/>
                          </a:solidFill>
                          <a:effectLst/>
                        </a:rPr>
                        <a:t> – WB 16</a:t>
                      </a:r>
                      <a:r>
                        <a:rPr lang="en-GB" sz="2000" b="1" kern="100" baseline="30000" dirty="0">
                          <a:solidFill>
                            <a:schemeClr val="tx1"/>
                          </a:solidFill>
                          <a:effectLst/>
                        </a:rPr>
                        <a:t>th</a:t>
                      </a:r>
                      <a:r>
                        <a:rPr lang="en-GB" sz="2000" b="1" kern="100" baseline="0" dirty="0">
                          <a:solidFill>
                            <a:schemeClr val="tx1"/>
                          </a:solidFill>
                          <a:effectLst/>
                        </a:rPr>
                        <a:t> Mar</a:t>
                      </a:r>
                      <a:endParaRPr lang="en-GB" sz="20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00" dirty="0">
                          <a:solidFill>
                            <a:schemeClr val="tx1"/>
                          </a:solidFill>
                          <a:effectLst/>
                        </a:rPr>
                        <a:t> Week 5 – WB 23</a:t>
                      </a:r>
                      <a:r>
                        <a:rPr lang="en-GB" sz="2000" b="1" kern="100" baseline="30000" dirty="0">
                          <a:solidFill>
                            <a:schemeClr val="tx1"/>
                          </a:solidFill>
                          <a:effectLst/>
                        </a:rPr>
                        <a:t>rd</a:t>
                      </a:r>
                      <a:r>
                        <a:rPr lang="en-GB" sz="2000" b="1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2000" b="1" kern="100" baseline="0" dirty="0">
                          <a:solidFill>
                            <a:schemeClr val="tx1"/>
                          </a:solidFill>
                          <a:effectLst/>
                        </a:rPr>
                        <a:t>Mar</a:t>
                      </a:r>
                      <a:endParaRPr lang="en-GB" sz="20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20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043288"/>
                  </a:ext>
                </a:extLst>
              </a:tr>
              <a:tr h="2295669">
                <a:tc>
                  <a:txBody>
                    <a:bodyPr/>
                    <a:lstStyle/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science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scene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discipline 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fascinate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crescent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Scissors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muscle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scenery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ascent</a:t>
                      </a:r>
                    </a:p>
                    <a:p>
                      <a:pPr algn="l"/>
                      <a:r>
                        <a:rPr lang="en-GB" sz="1400" b="0" kern="1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descent</a:t>
                      </a:r>
                      <a:endParaRPr lang="en-GB" sz="14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/>
                        </a:rPr>
                        <a:t>myth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/>
                        </a:rPr>
                        <a:t>gym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/>
                        </a:rPr>
                        <a:t>Egypt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/>
                        </a:rPr>
                        <a:t>pyramid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/>
                        </a:rPr>
                        <a:t>mystery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/>
                        </a:rPr>
                        <a:t>physical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/>
                        </a:rPr>
                        <a:t>symbol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/>
                        </a:rPr>
                        <a:t>system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/>
                        </a:rPr>
                        <a:t>oxygen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/>
                        </a:rPr>
                        <a:t>physics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/>
                        </a:rPr>
                        <a:t>typical</a:t>
                      </a:r>
                    </a:p>
                    <a:p>
                      <a:pPr algn="l"/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/>
                        </a:rPr>
                        <a:t>crystal</a:t>
                      </a: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400" kern="100" dirty="0">
                        <a:solidFill>
                          <a:schemeClr val="tx1"/>
                        </a:solidFill>
                        <a:effectLst/>
                        <a:latin typeface="Aptos" panose="020B0004020202020204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30031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6C94CCA-CB3C-CD9F-373F-4ABAC2D3A6F8}"/>
              </a:ext>
            </a:extLst>
          </p:cNvPr>
          <p:cNvSpPr txBox="1"/>
          <p:nvPr/>
        </p:nvSpPr>
        <p:spPr>
          <a:xfrm>
            <a:off x="1219200" y="266700"/>
            <a:ext cx="3200400" cy="40011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Year 3 Spellings- Spring 2</a:t>
            </a:r>
          </a:p>
        </p:txBody>
      </p:sp>
      <p:sp>
        <p:nvSpPr>
          <p:cNvPr id="7" name="Freeform 7"/>
          <p:cNvSpPr/>
          <p:nvPr/>
        </p:nvSpPr>
        <p:spPr>
          <a:xfrm rot="11063890">
            <a:off x="15020533" y="-125474"/>
            <a:ext cx="3182131" cy="2347699"/>
          </a:xfrm>
          <a:custGeom>
            <a:avLst/>
            <a:gdLst/>
            <a:ahLst/>
            <a:cxnLst/>
            <a:rect l="l" t="t" r="r" b="b"/>
            <a:pathLst>
              <a:path w="6989758" h="5993717">
                <a:moveTo>
                  <a:pt x="0" y="0"/>
                </a:moveTo>
                <a:lnTo>
                  <a:pt x="6989758" y="0"/>
                </a:lnTo>
                <a:lnTo>
                  <a:pt x="6989758" y="5993718"/>
                </a:lnTo>
                <a:lnTo>
                  <a:pt x="0" y="59937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0354" b="-88432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13124</TotalTime>
  <Words>88</Words>
  <Application>Microsoft Office PowerPoint</Application>
  <PresentationFormat>Custom</PresentationFormat>
  <Paragraphs>61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Aptos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Mitchell</dc:creator>
  <cp:lastModifiedBy>S Macdonald (BGL)</cp:lastModifiedBy>
  <cp:revision>86</cp:revision>
  <cp:lastPrinted>2024-10-31T12:11:36Z</cp:lastPrinted>
  <dcterms:created xsi:type="dcterms:W3CDTF">2006-08-16T00:00:00Z</dcterms:created>
  <dcterms:modified xsi:type="dcterms:W3CDTF">2025-09-02T13:35:21Z</dcterms:modified>
  <dc:identifier>DAFmcvI06KM</dc:identifier>
</cp:coreProperties>
</file>