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6" r:id="rId3"/>
    <p:sldId id="258" r:id="rId4"/>
    <p:sldId id="257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510A1-DE75-ED2D-0DB5-9FB0C7EA45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B7449E-B922-95F5-74A6-400DE773C9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4732DA-91EB-B266-1A9F-62A01D5AF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6349F-D24F-4CD8-8930-EBFE99A651D3}" type="datetimeFigureOut">
              <a:rPr lang="en-GB" smtClean="0"/>
              <a:t>14/07/2026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9BA2D6-629F-6945-4898-D7616EE39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B2ECAB-5D16-23D8-6A16-E5F3A1C53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2EEA2-17A3-4DFE-BF68-7214C9701E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6110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E0FC6-A27C-9D2B-4DC2-86122D6C6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8C3990-CD0D-DEEF-BD86-FFFC62969D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8D871A-4495-87A0-070D-E2C3C62F56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6349F-D24F-4CD8-8930-EBFE99A651D3}" type="datetimeFigureOut">
              <a:rPr lang="en-GB" smtClean="0"/>
              <a:t>14/07/2026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CCA3C7-7C42-EAD1-D7DD-B211F280D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E07D2A-794A-22EF-87AB-2D957260D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2EEA2-17A3-4DFE-BF68-7214C9701E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3546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56A79-A62E-9A7F-1D6F-8E6DEC7FB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38D23B-6D97-E450-9873-484BAFAFF2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D1B976-71E2-771D-02CF-40732B80C4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6349F-D24F-4CD8-8930-EBFE99A651D3}" type="datetimeFigureOut">
              <a:rPr lang="en-GB" smtClean="0"/>
              <a:t>14/07/2026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5325B6-ED9C-7AA5-960F-C5A605FC8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496645-F5FA-79AE-3C79-FB65018A0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2EEA2-17A3-4DFE-BF68-7214C9701E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1436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364BC-EB46-AB0B-7957-0EA8C72C3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82C994-40DC-49BE-B0A5-7B67F7B4AF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0C0F49-A76D-4DC7-4028-DA8ED9EB1F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F10F58-E233-865B-BFB9-09BC958AD3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6349F-D24F-4CD8-8930-EBFE99A651D3}" type="datetimeFigureOut">
              <a:rPr lang="en-GB" smtClean="0"/>
              <a:t>14/07/2026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16FEE7-6A6F-AD35-4F6D-6E0F7EF90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85D519-D8F1-D3B0-CAFE-5790E1AB9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2EEA2-17A3-4DFE-BF68-7214C9701E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28897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10948E-1A0E-4C4C-455E-579BD591A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225E59-6475-541F-D4F0-ACAF443988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1080F8-31F5-464E-2229-2322BAB1C8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50874C-A607-D694-F95F-087FE76AD9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573445A-4F01-61B7-DC09-601220B029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55148A4-8FA9-1ABE-D29C-941E3AD1B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6349F-D24F-4CD8-8930-EBFE99A651D3}" type="datetimeFigureOut">
              <a:rPr lang="en-GB" smtClean="0"/>
              <a:t>14/07/2026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E4440D7-D454-385E-4D90-34FB4D462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8A8BE21-D9CB-B894-D796-336EB8903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2EEA2-17A3-4DFE-BF68-7214C9701E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8466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8DDBD-9C69-9985-CBBA-2B572DD93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2B0378A-508B-BEF2-D186-B90EB2DBF4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6349F-D24F-4CD8-8930-EBFE99A651D3}" type="datetimeFigureOut">
              <a:rPr lang="en-GB" smtClean="0"/>
              <a:t>14/07/2026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CF998B-33B4-0CE4-FE79-49C2B292E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DF6583-9976-972D-06AA-D6014F45B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2EEA2-17A3-4DFE-BF68-7214C9701E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8964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842BB98-9C3B-50CE-6544-BFAE72C4E6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6349F-D24F-4CD8-8930-EBFE99A651D3}" type="datetimeFigureOut">
              <a:rPr lang="en-GB" smtClean="0"/>
              <a:t>14/07/2026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91173E6-FF41-7BD4-8F3A-8D3CBBADD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FACC8C-6F80-ADD2-E2F6-7E24E8633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2EEA2-17A3-4DFE-BF68-7214C9701E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005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02F9A-975B-C345-B445-5D75278C29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F4DDE4-42E9-1F34-8661-35DD72CF93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ECE7F9-B32A-E441-38EA-1DD21C5A0B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668F8B-489A-1D47-D33C-0326E1C38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6349F-D24F-4CD8-8930-EBFE99A651D3}" type="datetimeFigureOut">
              <a:rPr lang="en-GB" smtClean="0"/>
              <a:t>14/07/2026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C1B4A7-3A61-98C4-D8AD-49AD6520D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493B91-ADE0-2500-677A-0E35C7B1F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2EEA2-17A3-4DFE-BF68-7214C9701E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7291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7A715-63FF-CBDB-7494-4F6B03ED2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35F8680-1C18-DD16-00F7-E3A8B82351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5B7CC6-393C-9D24-680A-ACBFED7E36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C12280-ACF5-203C-DF2A-40597ABCC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6349F-D24F-4CD8-8930-EBFE99A651D3}" type="datetimeFigureOut">
              <a:rPr lang="en-GB" smtClean="0"/>
              <a:t>14/07/2026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8F5DD7-B9DB-E955-E1EA-CC046F486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8E01C3-3CA0-7010-3804-3DC1139B0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2EEA2-17A3-4DFE-BF68-7214C9701E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77472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4F5B8-9D6D-222B-464A-6214AFD938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6168DC-CA84-8DD2-8166-0C18A2E5EA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DB24EC-E08D-5D7F-6163-A5DA7F9B17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6349F-D24F-4CD8-8930-EBFE99A651D3}" type="datetimeFigureOut">
              <a:rPr lang="en-GB" smtClean="0"/>
              <a:t>14/07/2026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2BEBD1-AE5F-653B-2337-5FA5070D6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75DC9F-FDBA-131E-EABE-EAF5E3073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2EEA2-17A3-4DFE-BF68-7214C9701E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21446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50E320A-60B7-55C9-A2A7-0C1E5B0EC5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6883CA-5BA9-ED4B-354C-DF7A1C2352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C79902-D35F-EA23-5102-5C816AD59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6349F-D24F-4CD8-8930-EBFE99A651D3}" type="datetimeFigureOut">
              <a:rPr lang="en-GB" smtClean="0"/>
              <a:t>14/07/2026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3037A8-B748-2202-DB6C-60941F37D1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420A0A-2BB3-3AAD-3CE5-D494A0A7F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2EEA2-17A3-4DFE-BF68-7214C9701E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3441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36A378A-9B7D-B10D-9348-DF5B6F4CBB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7C7F4C-1E28-BE2C-F8B1-31AE6D2CBC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FBCC8D-DA8A-96CC-687F-93241D4710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4C6349F-D24F-4CD8-8930-EBFE99A651D3}" type="datetimeFigureOut">
              <a:rPr lang="en-GB" smtClean="0"/>
              <a:t>14/07/2026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F83389-B727-0B7A-9798-02184361ED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30A7C1-EFD5-AF3F-2298-6F10991DF5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382EEA2-17A3-4DFE-BF68-7214C9701E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0295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03F37030-685B-469A-B72C-AC496F0A00AB}"/>
              </a:ext>
            </a:extLst>
          </p:cNvPr>
          <p:cNvSpPr txBox="1">
            <a:spLocks/>
          </p:cNvSpPr>
          <p:nvPr/>
        </p:nvSpPr>
        <p:spPr>
          <a:xfrm>
            <a:off x="325120" y="391478"/>
            <a:ext cx="2214880" cy="8378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4000" b="1" dirty="0"/>
              <a:t>EYFS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0FC91C-BED7-CC87-A8BA-BA2CA4F8E3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001321" y="718126"/>
            <a:ext cx="3210562" cy="423303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6E248F7-B847-D1AF-6788-9D16D5B53E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4457" y="2834643"/>
            <a:ext cx="2918823" cy="388929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B70B722-6EC9-206B-D9C9-449F674EDA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5290" y="40640"/>
            <a:ext cx="2774950" cy="369993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C092E73-668A-B224-21D2-444B23F135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7530" y="3545840"/>
            <a:ext cx="2354580" cy="31394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11AE67A-6400-A43A-CCCB-CB1B53A874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77450" y="172720"/>
            <a:ext cx="1943100" cy="25908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3043C60-8756-71FB-52BB-9BDF7A3EB2A3}"/>
              </a:ext>
            </a:extLst>
          </p:cNvPr>
          <p:cNvSpPr txBox="1"/>
          <p:nvPr/>
        </p:nvSpPr>
        <p:spPr>
          <a:xfrm>
            <a:off x="243840" y="4439924"/>
            <a:ext cx="392176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u="none" strike="noStrike" dirty="0">
                <a:effectLst/>
                <a:latin typeface="Google Sans"/>
              </a:rPr>
              <a:t>Aspect 1: Creating with Materials</a:t>
            </a:r>
          </a:p>
          <a:p>
            <a:r>
              <a:rPr lang="en-GB" sz="1400" b="0" u="none" strike="noStrike" dirty="0">
                <a:effectLst/>
                <a:latin typeface="Google Sans"/>
              </a:rPr>
              <a:t>To achieve the GLD for this aspect, children are expected to: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400" b="0" u="none" strike="noStrike" dirty="0">
                <a:effectLst/>
                <a:latin typeface="Google Sans"/>
              </a:rPr>
              <a:t>Safely use and explore a variety of materials, tools, and techniques.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400" b="0" u="none" strike="noStrike" dirty="0">
                <a:effectLst/>
                <a:latin typeface="Google Sans"/>
              </a:rPr>
              <a:t>Experiment with and express their ideas about colour, design, texture, form, and function.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400" b="0" u="none" strike="noStrike" dirty="0">
                <a:effectLst/>
                <a:latin typeface="Google Sans"/>
              </a:rPr>
              <a:t>Share their creations, explaining the process and the meaning behind them</a:t>
            </a:r>
          </a:p>
        </p:txBody>
      </p:sp>
    </p:spTree>
    <p:extLst>
      <p:ext uri="{BB962C8B-B14F-4D97-AF65-F5344CB8AC3E}">
        <p14:creationId xmlns:p14="http://schemas.microsoft.com/office/powerpoint/2010/main" val="20404148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A227226-4D52-63B8-06CA-AAED955695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5120" y="391478"/>
            <a:ext cx="2214880" cy="837882"/>
          </a:xfrm>
        </p:spPr>
        <p:txBody>
          <a:bodyPr>
            <a:normAutofit/>
          </a:bodyPr>
          <a:lstStyle/>
          <a:p>
            <a:r>
              <a:rPr lang="en-GB" sz="4000" b="1" dirty="0"/>
              <a:t>Year 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5EB91A-DB36-D6E0-3D47-CBA1865047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66" y="2519929"/>
            <a:ext cx="1578626" cy="23083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87087FB-14C2-9DC7-CAB6-BE60C218F3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1048" y="956240"/>
            <a:ext cx="2400423" cy="27306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D547EF8-28A9-6C83-706E-495BEF4F0A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9801" y="2999661"/>
            <a:ext cx="1892397" cy="342917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46419EC-70ED-1308-10C7-7B10EFB6D0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1772" y="137160"/>
            <a:ext cx="3394367" cy="254378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05C923B-C97F-452A-8671-6E8CC5E4E0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45499" y="2680948"/>
            <a:ext cx="2263365" cy="174437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18A179E-7C0B-248E-9707-0639D79D7DA4}"/>
              </a:ext>
            </a:extLst>
          </p:cNvPr>
          <p:cNvSpPr txBox="1"/>
          <p:nvPr/>
        </p:nvSpPr>
        <p:spPr>
          <a:xfrm>
            <a:off x="101600" y="1137920"/>
            <a:ext cx="29667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B050"/>
                </a:solidFill>
              </a:rPr>
              <a:t>Use tone, shading and smudging</a:t>
            </a:r>
          </a:p>
          <a:p>
            <a:r>
              <a:rPr lang="en-GB" dirty="0">
                <a:solidFill>
                  <a:srgbClr val="FF0000"/>
                </a:solidFill>
              </a:rPr>
              <a:t>Artists use observation to help them draw accurately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39E2307-B6EF-B452-1B3D-79B1E038CECC}"/>
              </a:ext>
            </a:extLst>
          </p:cNvPr>
          <p:cNvSpPr txBox="1"/>
          <p:nvPr/>
        </p:nvSpPr>
        <p:spPr>
          <a:xfrm>
            <a:off x="8889999" y="4528838"/>
            <a:ext cx="35153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B050"/>
                </a:solidFill>
              </a:rPr>
              <a:t>Roll, knead and shape clay to create simple forms.</a:t>
            </a:r>
          </a:p>
          <a:p>
            <a:endParaRPr lang="en-GB" dirty="0">
              <a:solidFill>
                <a:srgbClr val="00B050"/>
              </a:solidFill>
            </a:endParaRPr>
          </a:p>
          <a:p>
            <a:r>
              <a:rPr lang="en-GB" dirty="0">
                <a:solidFill>
                  <a:srgbClr val="00B050"/>
                </a:solidFill>
              </a:rPr>
              <a:t>Manipulate clay to create an animal sculpture. </a:t>
            </a:r>
          </a:p>
          <a:p>
            <a:endParaRPr lang="en-GB" dirty="0">
              <a:solidFill>
                <a:srgbClr val="00B050"/>
              </a:solidFill>
            </a:endParaRPr>
          </a:p>
          <a:p>
            <a:r>
              <a:rPr lang="en-GB" dirty="0">
                <a:solidFill>
                  <a:srgbClr val="00B050"/>
                </a:solidFill>
              </a:rPr>
              <a:t>Mix colours and paint a finished sculpture.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7154359-35C2-D5C2-0D97-4429DB8165A1}"/>
              </a:ext>
            </a:extLst>
          </p:cNvPr>
          <p:cNvSpPr txBox="1"/>
          <p:nvPr/>
        </p:nvSpPr>
        <p:spPr>
          <a:xfrm>
            <a:off x="3302000" y="3759200"/>
            <a:ext cx="210195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B050"/>
                </a:solidFill>
              </a:rPr>
              <a:t>Mix colours to create skin, hair and eye tones.</a:t>
            </a:r>
          </a:p>
          <a:p>
            <a:endParaRPr lang="en-GB" dirty="0">
              <a:solidFill>
                <a:srgbClr val="00B050"/>
              </a:solidFill>
            </a:endParaRPr>
          </a:p>
          <a:p>
            <a:r>
              <a:rPr lang="en-GB" dirty="0">
                <a:solidFill>
                  <a:srgbClr val="00B050"/>
                </a:solidFill>
              </a:rPr>
              <a:t>Develop a drawing into a painted portrait using watercolours.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007EC52-56B6-E55F-067C-FBFB686D5201}"/>
              </a:ext>
            </a:extLst>
          </p:cNvPr>
          <p:cNvSpPr txBox="1"/>
          <p:nvPr/>
        </p:nvSpPr>
        <p:spPr>
          <a:xfrm>
            <a:off x="6906124" y="2615156"/>
            <a:ext cx="240042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Name different types of paint and their properties; e.g. watercolours / ready mix.</a:t>
            </a:r>
          </a:p>
          <a:p>
            <a:r>
              <a:rPr lang="en-GB" dirty="0">
                <a:solidFill>
                  <a:srgbClr val="00B050"/>
                </a:solidFill>
              </a:rPr>
              <a:t>Mix shades and tones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E938517B-0AC8-1B34-F17B-8977DE3DC4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14152" y="3553136"/>
            <a:ext cx="1676790" cy="2946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2964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>
            <a:extLst>
              <a:ext uri="{FF2B5EF4-FFF2-40B4-BE49-F238E27FC236}">
                <a16:creationId xmlns:a16="http://schemas.microsoft.com/office/drawing/2014/main" id="{BF62C09F-6A36-78E0-5B8E-116A6E484D3E}"/>
              </a:ext>
            </a:extLst>
          </p:cNvPr>
          <p:cNvSpPr txBox="1">
            <a:spLocks/>
          </p:cNvSpPr>
          <p:nvPr/>
        </p:nvSpPr>
        <p:spPr>
          <a:xfrm>
            <a:off x="325120" y="391478"/>
            <a:ext cx="2214880" cy="8378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4000" b="1" dirty="0"/>
              <a:t>Year 2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D2D6756-45EB-B8D3-5D48-B14FA620B5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8209176" y="869245"/>
            <a:ext cx="4064209" cy="276239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E80D465-30B9-1398-6FBE-C48B7F8D2F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2412" y="1905000"/>
            <a:ext cx="4067175" cy="304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A8B49DA-210C-6E07-C248-918791CB75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1915" y="4389120"/>
            <a:ext cx="4168594" cy="226542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712E3DF-DF45-F5C1-FD10-B91CF7F62A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298" y="1234546"/>
            <a:ext cx="4067175" cy="30480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BAE0272-1CF2-6D33-4213-B572F9083F07}"/>
              </a:ext>
            </a:extLst>
          </p:cNvPr>
          <p:cNvSpPr txBox="1"/>
          <p:nvPr/>
        </p:nvSpPr>
        <p:spPr>
          <a:xfrm>
            <a:off x="254000" y="4389120"/>
            <a:ext cx="2682240" cy="21318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400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Different drawing media create different types of marks (pencil, crayon, pastel, felt tip, charcoal, chalk, ballpoint).</a:t>
            </a:r>
            <a:endParaRPr lang="en-GB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400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GB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400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Tone can be created using lighter and darker lines, shapes and patterns.</a:t>
            </a:r>
            <a:endParaRPr lang="en-GB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C0240F0-F90E-4344-5702-08DDA1A0D11A}"/>
              </a:ext>
            </a:extLst>
          </p:cNvPr>
          <p:cNvSpPr txBox="1"/>
          <p:nvPr/>
        </p:nvSpPr>
        <p:spPr>
          <a:xfrm>
            <a:off x="4384834" y="-46341"/>
            <a:ext cx="3870960" cy="1996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400" kern="100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Build repeating patterns and recognise patterns in the environment.</a:t>
            </a:r>
            <a:endParaRPr lang="en-GB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400" kern="100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Design repetitive patterns using shapes and motifs.</a:t>
            </a:r>
            <a:endParaRPr lang="en-GB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400" kern="100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Create simple printing blocks using the </a:t>
            </a:r>
            <a:r>
              <a:rPr lang="en-GB" sz="1400" kern="100" dirty="0" err="1">
                <a:solidFill>
                  <a:srgbClr val="00B05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Quickprint</a:t>
            </a:r>
            <a:r>
              <a:rPr lang="en-GB" sz="1400" kern="100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method.</a:t>
            </a:r>
            <a:endParaRPr lang="en-GB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400" kern="100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Print a repeated design using a printing block</a:t>
            </a:r>
            <a:r>
              <a:rPr lang="en-GB" sz="1100" kern="100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GB" sz="11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9367752-820B-BA4D-9705-2098CC236470}"/>
              </a:ext>
            </a:extLst>
          </p:cNvPr>
          <p:cNvSpPr txBox="1"/>
          <p:nvPr/>
        </p:nvSpPr>
        <p:spPr>
          <a:xfrm>
            <a:off x="9784080" y="4282546"/>
            <a:ext cx="2153920" cy="2265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GB" sz="1400" kern="100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Draw shapes and patterns with increasing control.</a:t>
            </a:r>
            <a:endParaRPr lang="en-GB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GB" sz="1400" kern="100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GB" sz="1400" kern="100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Create an abstract composition using shape, colour and pattern.</a:t>
            </a:r>
            <a:endParaRPr lang="en-GB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3DCDBA1-2F31-59EA-26EE-A55B5999A8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7134182" y="3862186"/>
            <a:ext cx="2446764" cy="2870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5695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FE5007EC-029F-0DFC-318D-377E92CE31AB}"/>
              </a:ext>
            </a:extLst>
          </p:cNvPr>
          <p:cNvSpPr txBox="1">
            <a:spLocks/>
          </p:cNvSpPr>
          <p:nvPr/>
        </p:nvSpPr>
        <p:spPr>
          <a:xfrm>
            <a:off x="325120" y="391478"/>
            <a:ext cx="2214880" cy="8378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4000" b="1" dirty="0"/>
              <a:t>Year 3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AF79DC8-FA16-DB81-E018-9FC67189FA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1858" y="391478"/>
            <a:ext cx="2959252" cy="409596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DC03C1C-7A9C-2930-D46B-DD604645DC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131718" y="2370561"/>
            <a:ext cx="3579499" cy="224676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71E0C86-6894-35DF-6FAD-C15BCF4DEA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5213" y="1072827"/>
            <a:ext cx="3102538" cy="235617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283D893-78FD-99D8-68EC-2249FFD1E5F4}"/>
              </a:ext>
            </a:extLst>
          </p:cNvPr>
          <p:cNvSpPr txBox="1"/>
          <p:nvPr/>
        </p:nvSpPr>
        <p:spPr>
          <a:xfrm>
            <a:off x="172358" y="4487439"/>
            <a:ext cx="327991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00B050"/>
                </a:solidFill>
              </a:rPr>
              <a:t>Explore and discuss examples of Roman mosaics and frescoes. </a:t>
            </a:r>
          </a:p>
          <a:p>
            <a:r>
              <a:rPr lang="en-GB" sz="1400" dirty="0">
                <a:solidFill>
                  <a:srgbClr val="0070C0"/>
                </a:solidFill>
              </a:rPr>
              <a:t>Explain the purpose of Roman mosaics and frescoes.</a:t>
            </a:r>
          </a:p>
          <a:p>
            <a:endParaRPr lang="en-GB" sz="1400" dirty="0">
              <a:solidFill>
                <a:srgbClr val="0070C0"/>
              </a:solidFill>
            </a:endParaRPr>
          </a:p>
          <a:p>
            <a:r>
              <a:rPr lang="en-GB" sz="1400" dirty="0">
                <a:solidFill>
                  <a:srgbClr val="0070C0"/>
                </a:solidFill>
              </a:rPr>
              <a:t>Discuss how Roman artists used colour, pattern and imagery.</a:t>
            </a:r>
          </a:p>
          <a:p>
            <a:endParaRPr lang="en-GB" sz="1400" dirty="0">
              <a:solidFill>
                <a:srgbClr val="0070C0"/>
              </a:solidFill>
            </a:endParaRPr>
          </a:p>
          <a:p>
            <a:r>
              <a:rPr lang="en-GB" sz="1400" dirty="0">
                <a:solidFill>
                  <a:srgbClr val="0070C0"/>
                </a:solidFill>
              </a:rPr>
              <a:t>Compare different Roman artworks and identify similarities and differences.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83CEACB-8DB4-BE8B-D7FD-B4C1C1728101}"/>
              </a:ext>
            </a:extLst>
          </p:cNvPr>
          <p:cNvSpPr txBox="1"/>
          <p:nvPr/>
        </p:nvSpPr>
        <p:spPr>
          <a:xfrm>
            <a:off x="6951568" y="388024"/>
            <a:ext cx="327991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0070C0"/>
                </a:solidFill>
              </a:rPr>
              <a:t>Create observational drawings using a range of drawing materials.</a:t>
            </a:r>
          </a:p>
          <a:p>
            <a:endParaRPr lang="en-GB" sz="1400" dirty="0">
              <a:solidFill>
                <a:srgbClr val="0070C0"/>
              </a:solidFill>
            </a:endParaRPr>
          </a:p>
          <a:p>
            <a:r>
              <a:rPr lang="en-GB" sz="1400" dirty="0">
                <a:solidFill>
                  <a:srgbClr val="0070C0"/>
                </a:solidFill>
              </a:rPr>
              <a:t>Use tone and colour matching to represent flowers and natural forms.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19C22F9-1B54-2814-670C-40894814A9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9468884" y="4084785"/>
            <a:ext cx="2106297" cy="308313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B3CC8CE-AFB8-E8E6-D274-74A28C665E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6013789" y="3715571"/>
            <a:ext cx="2111798" cy="3821558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7BFE954-F72D-324A-7921-73A97FA64FC1}"/>
              </a:ext>
            </a:extLst>
          </p:cNvPr>
          <p:cNvSpPr txBox="1"/>
          <p:nvPr/>
        </p:nvSpPr>
        <p:spPr>
          <a:xfrm>
            <a:off x="6951568" y="3601667"/>
            <a:ext cx="577521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00B050"/>
                </a:solidFill>
              </a:rPr>
              <a:t>Roll, shape and manipulate clay to create a bas-relief sculpture.</a:t>
            </a:r>
          </a:p>
          <a:p>
            <a:r>
              <a:rPr lang="en-GB" sz="1200" dirty="0">
                <a:solidFill>
                  <a:srgbClr val="00B050"/>
                </a:solidFill>
              </a:rPr>
              <a:t>Use scratch and slip techniques to join clay pieces.</a:t>
            </a:r>
          </a:p>
          <a:p>
            <a:r>
              <a:rPr lang="en-GB" sz="1200" dirty="0">
                <a:solidFill>
                  <a:srgbClr val="00B050"/>
                </a:solidFill>
              </a:rPr>
              <a:t>Create surface texture using a range of tools and objects.</a:t>
            </a:r>
          </a:p>
          <a:p>
            <a:r>
              <a:rPr lang="en-GB" sz="1200" dirty="0">
                <a:solidFill>
                  <a:srgbClr val="00B050"/>
                </a:solidFill>
              </a:rPr>
              <a:t>Mix and match colours from observation when painting.</a:t>
            </a:r>
          </a:p>
          <a:p>
            <a:r>
              <a:rPr lang="en-GB" sz="1200" dirty="0">
                <a:solidFill>
                  <a:srgbClr val="00B050"/>
                </a:solidFill>
              </a:rPr>
              <a:t>Select appropriate brushes and tools for different tasks.</a:t>
            </a:r>
          </a:p>
        </p:txBody>
      </p:sp>
    </p:spTree>
    <p:extLst>
      <p:ext uri="{BB962C8B-B14F-4D97-AF65-F5344CB8AC3E}">
        <p14:creationId xmlns:p14="http://schemas.microsoft.com/office/powerpoint/2010/main" val="38348527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B7BA14CF-57C3-BE9A-D13E-0A715C6518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3697" y="2451824"/>
            <a:ext cx="3200399" cy="4267199"/>
          </a:xfrm>
          <a:prstGeom prst="rect">
            <a:avLst/>
          </a:prstGeom>
        </p:spPr>
      </p:pic>
      <p:sp>
        <p:nvSpPr>
          <p:cNvPr id="4" name="Subtitle 2">
            <a:extLst>
              <a:ext uri="{FF2B5EF4-FFF2-40B4-BE49-F238E27FC236}">
                <a16:creationId xmlns:a16="http://schemas.microsoft.com/office/drawing/2014/main" id="{3530DB57-F296-126E-F8CB-C4ED0F3DA091}"/>
              </a:ext>
            </a:extLst>
          </p:cNvPr>
          <p:cNvSpPr txBox="1">
            <a:spLocks/>
          </p:cNvSpPr>
          <p:nvPr/>
        </p:nvSpPr>
        <p:spPr>
          <a:xfrm>
            <a:off x="325120" y="391478"/>
            <a:ext cx="2214880" cy="8378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4000" b="1" dirty="0"/>
              <a:t>Year 4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D4D1BE3-B075-3AA0-2373-072D944D45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321361" y="638780"/>
            <a:ext cx="2863997" cy="404515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2DCAF2D-FB77-7984-A844-491F8EDFDA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5360" y="3175375"/>
            <a:ext cx="2730640" cy="351173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B47558C-812C-31C4-F579-C21CD1CFFF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5074399" y="562739"/>
            <a:ext cx="4593634" cy="32004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69EC9A2-4B5A-A3D8-3654-2F6464F90B37}"/>
              </a:ext>
            </a:extLst>
          </p:cNvPr>
          <p:cNvSpPr txBox="1"/>
          <p:nvPr/>
        </p:nvSpPr>
        <p:spPr>
          <a:xfrm>
            <a:off x="213360" y="4206240"/>
            <a:ext cx="297688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FF0000"/>
                </a:solidFill>
              </a:rPr>
              <a:t>Masks are created for different purposes in different cultures, including celebrations, storytelling and ceremonies.</a:t>
            </a:r>
          </a:p>
          <a:p>
            <a:r>
              <a:rPr lang="en-GB" sz="1200" dirty="0">
                <a:solidFill>
                  <a:srgbClr val="FF0000"/>
                </a:solidFill>
              </a:rPr>
              <a:t>South American artists and craftspeople use colour, pattern, shape and texture to create visual impact. </a:t>
            </a:r>
            <a:r>
              <a:rPr lang="en-GB" sz="1200" dirty="0">
                <a:solidFill>
                  <a:srgbClr val="0070C0"/>
                </a:solidFill>
              </a:rPr>
              <a:t>Discuss similarities and differences between masks from different cultures.</a:t>
            </a:r>
          </a:p>
          <a:p>
            <a:r>
              <a:rPr lang="en-GB" sz="1200" dirty="0">
                <a:solidFill>
                  <a:srgbClr val="0070C0"/>
                </a:solidFill>
              </a:rPr>
              <a:t>Explain how colour, pattern, shape and texture influence the appearance of a mask.</a:t>
            </a:r>
          </a:p>
          <a:p>
            <a:r>
              <a:rPr lang="en-GB" sz="1200" dirty="0">
                <a:solidFill>
                  <a:srgbClr val="0070C0"/>
                </a:solidFill>
              </a:rPr>
              <a:t>Describe how masks can communicate emotions, identity and meaning.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C302DD9-8FBD-59DB-FF5C-03AE091FAA2E}"/>
              </a:ext>
            </a:extLst>
          </p:cNvPr>
          <p:cNvSpPr txBox="1"/>
          <p:nvPr/>
        </p:nvSpPr>
        <p:spPr>
          <a:xfrm>
            <a:off x="5497297" y="5649670"/>
            <a:ext cx="20515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FF0000"/>
                </a:solidFill>
              </a:rPr>
              <a:t>Facial expressions can communicate emotions and ideas. </a:t>
            </a:r>
            <a:r>
              <a:rPr lang="en-GB" sz="1200" dirty="0">
                <a:solidFill>
                  <a:srgbClr val="00B050"/>
                </a:solidFill>
              </a:rPr>
              <a:t>Observe and record facial expressions, masks and visual details through drawing and annotation.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063DDE2-82A4-CDDB-D732-BEB1B923103A}"/>
              </a:ext>
            </a:extLst>
          </p:cNvPr>
          <p:cNvSpPr txBox="1"/>
          <p:nvPr/>
        </p:nvSpPr>
        <p:spPr>
          <a:xfrm>
            <a:off x="2977016" y="68405"/>
            <a:ext cx="30886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00B050"/>
                </a:solidFill>
              </a:rPr>
              <a:t>Develop drawings into paintings using colour inspired by Basquiat.</a:t>
            </a:r>
          </a:p>
          <a:p>
            <a:endParaRPr lang="en-GB" sz="1200" dirty="0">
              <a:solidFill>
                <a:srgbClr val="00B050"/>
              </a:solidFill>
            </a:endParaRPr>
          </a:p>
          <a:p>
            <a:r>
              <a:rPr lang="en-GB" sz="1200" dirty="0">
                <a:solidFill>
                  <a:srgbClr val="00B050"/>
                </a:solidFill>
              </a:rPr>
              <a:t>Apply surface detail through overdrawing, pattern and texture</a:t>
            </a:r>
            <a:r>
              <a:rPr lang="en-GB" dirty="0"/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B9B4B32-5FA3-D473-6BF7-3A6D7ADA7C99}"/>
              </a:ext>
            </a:extLst>
          </p:cNvPr>
          <p:cNvSpPr txBox="1"/>
          <p:nvPr/>
        </p:nvSpPr>
        <p:spPr>
          <a:xfrm>
            <a:off x="9123680" y="256421"/>
            <a:ext cx="2672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B050"/>
                </a:solidFill>
              </a:rPr>
              <a:t>Evaluate, adapt and improve their artwork throughout the creative process.</a:t>
            </a:r>
          </a:p>
        </p:txBody>
      </p:sp>
    </p:spTree>
    <p:extLst>
      <p:ext uri="{BB962C8B-B14F-4D97-AF65-F5344CB8AC3E}">
        <p14:creationId xmlns:p14="http://schemas.microsoft.com/office/powerpoint/2010/main" val="3492213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C2986E9B-0ABB-6DBA-DA93-326D9AAB2D3F}"/>
              </a:ext>
            </a:extLst>
          </p:cNvPr>
          <p:cNvSpPr txBox="1">
            <a:spLocks/>
          </p:cNvSpPr>
          <p:nvPr/>
        </p:nvSpPr>
        <p:spPr>
          <a:xfrm>
            <a:off x="325120" y="391478"/>
            <a:ext cx="2214880" cy="8378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4000" b="1" dirty="0"/>
              <a:t>Year 5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09C0B8B-789C-7AD7-E1A4-F999F46639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727610" y="286616"/>
            <a:ext cx="3187138" cy="442859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91FB0A5-E7C0-1A62-B17F-A64A8F241D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37039" y="148492"/>
            <a:ext cx="2609287" cy="353821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E460FC8-CD4E-3822-7EE8-8BFAA98224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9621" y="3218428"/>
            <a:ext cx="2491034" cy="357086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4DBCAE2-0C7D-8BDF-E607-66A430723B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2116" y="115366"/>
            <a:ext cx="3452287" cy="258719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5127869-2B0F-DFEB-0B2F-EAC9212862AD}"/>
              </a:ext>
            </a:extLst>
          </p:cNvPr>
          <p:cNvSpPr txBox="1"/>
          <p:nvPr/>
        </p:nvSpPr>
        <p:spPr>
          <a:xfrm>
            <a:off x="106880" y="3972560"/>
            <a:ext cx="371328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FF0000"/>
                </a:solidFill>
              </a:rPr>
              <a:t>Abstract artists use colour, shape, line and pattern to express ideas and feelings.</a:t>
            </a:r>
          </a:p>
          <a:p>
            <a:endParaRPr lang="en-GB" sz="1100" dirty="0">
              <a:solidFill>
                <a:srgbClr val="FF0000"/>
              </a:solidFill>
            </a:endParaRPr>
          </a:p>
          <a:p>
            <a:r>
              <a:rPr lang="en-GB" sz="1100" dirty="0">
                <a:solidFill>
                  <a:srgbClr val="FF0000"/>
                </a:solidFill>
              </a:rPr>
              <a:t>Jackson Pollock, Mark Rothko, Joan Miró and Wassily Kandinsky developed distinctive abstract styles. </a:t>
            </a:r>
          </a:p>
          <a:p>
            <a:r>
              <a:rPr lang="en-GB" sz="1100" dirty="0">
                <a:solidFill>
                  <a:srgbClr val="00B050"/>
                </a:solidFill>
              </a:rPr>
              <a:t>Explore and apply ideas from the work of abstract artists.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8B5361B-8B3A-F895-D9BC-36523D7BCA29}"/>
              </a:ext>
            </a:extLst>
          </p:cNvPr>
          <p:cNvSpPr txBox="1"/>
          <p:nvPr/>
        </p:nvSpPr>
        <p:spPr>
          <a:xfrm>
            <a:off x="6990080" y="2905760"/>
            <a:ext cx="20624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00B050"/>
                </a:solidFill>
              </a:rPr>
              <a:t>Construct and paint a three-dimensional planet using mod-roc.</a:t>
            </a:r>
          </a:p>
          <a:p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8DABCDD-5FA6-BAE1-AAE4-59867305611D}"/>
              </a:ext>
            </a:extLst>
          </p:cNvPr>
          <p:cNvSpPr txBox="1"/>
          <p:nvPr/>
        </p:nvSpPr>
        <p:spPr>
          <a:xfrm>
            <a:off x="9408160" y="3840480"/>
            <a:ext cx="267696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0070C0"/>
                </a:solidFill>
              </a:rPr>
              <a:t>Evaluate and improve their work throughout the creative process.</a:t>
            </a:r>
            <a:r>
              <a:rPr lang="en-GB" sz="1400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Mod-roc is a malleable material that can be shaped to create textured three-dimensional forms.</a:t>
            </a:r>
            <a:endParaRPr lang="en-GB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GB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85450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E25FB761-6CF7-6245-E55C-D0BEDC62A915}"/>
              </a:ext>
            </a:extLst>
          </p:cNvPr>
          <p:cNvSpPr txBox="1">
            <a:spLocks/>
          </p:cNvSpPr>
          <p:nvPr/>
        </p:nvSpPr>
        <p:spPr>
          <a:xfrm>
            <a:off x="325120" y="391478"/>
            <a:ext cx="2214880" cy="8378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4000" b="1" dirty="0"/>
              <a:t>Year 6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0AAC266-DA08-A52B-1D0E-21801F1C05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449" y="1944266"/>
            <a:ext cx="2883048" cy="402610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33F168D-E998-B918-E9D1-1965BC2E81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4990" y="136419"/>
            <a:ext cx="2902099" cy="409596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D7043B3-79B9-4602-28DB-73DB7196F0C8}"/>
              </a:ext>
            </a:extLst>
          </p:cNvPr>
          <p:cNvSpPr txBox="1"/>
          <p:nvPr/>
        </p:nvSpPr>
        <p:spPr>
          <a:xfrm>
            <a:off x="467677" y="6045627"/>
            <a:ext cx="2883048" cy="6759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00"/>
              </a:lnSpc>
              <a:spcAft>
                <a:spcPts val="800"/>
              </a:spcAft>
            </a:pPr>
            <a:r>
              <a:rPr lang="en-GB" sz="1400" kern="0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Create paintings inspired by the composition and layering found in Rousseau's work.</a:t>
            </a:r>
            <a:endParaRPr lang="en-GB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CC1287D-8DE2-9CC1-B9DC-6982C89948B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059" r="6561"/>
          <a:stretch/>
        </p:blipFill>
        <p:spPr>
          <a:xfrm>
            <a:off x="5608320" y="-82128"/>
            <a:ext cx="2902099" cy="423566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D3D3507-D29A-D04A-D7AC-69D517C648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42479" y="3823168"/>
            <a:ext cx="4896071" cy="2824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1757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587</Words>
  <Application>Microsoft Office PowerPoint</Application>
  <PresentationFormat>Widescreen</PresentationFormat>
  <Paragraphs>64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Arial</vt:lpstr>
      <vt:lpstr>Google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Harriet Pilling</dc:creator>
  <cp:lastModifiedBy>Harriet Pilling</cp:lastModifiedBy>
  <cp:revision>5</cp:revision>
  <dcterms:created xsi:type="dcterms:W3CDTF">2026-07-14T11:43:40Z</dcterms:created>
  <dcterms:modified xsi:type="dcterms:W3CDTF">2026-07-14T15:18:32Z</dcterms:modified>
</cp:coreProperties>
</file>