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8" r:id="rId1"/>
    <p:sldMasterId id="2147483795" r:id="rId2"/>
  </p:sldMasterIdLst>
  <p:sldIdLst>
    <p:sldId id="256" r:id="rId3"/>
    <p:sldId id="257" r:id="rId4"/>
    <p:sldId id="262" r:id="rId5"/>
    <p:sldId id="258" r:id="rId6"/>
    <p:sldId id="259"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3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03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36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00169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2294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8097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63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0738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1954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963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515569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600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43203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4158344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552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083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7216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526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7329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82626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650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034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905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8987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325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4427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11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91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03504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118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93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908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859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50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373833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11/18/2021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773708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_j1gBjWD6Ug"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8.xml"/><Relationship Id="rId7" Type="http://schemas.openxmlformats.org/officeDocument/2006/relationships/image" Target="../media/image11.png"/><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3.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664F850-BA8B-47AE-B11A-225CAB8969F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634FC909-7343-4DEC-920F-098F56B476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4F22DB2-7E27-4CF7-8B17-254ECB9AE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A37B366-497E-4CB8-A678-A770CE2BD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89A24369-AC96-4A98-AD98-47A7217ECC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7D0DF9A3-4628-42F6-B0A4-44D97617E0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459C506-5F4B-4B75-9218-C7C3F87FA8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C659EEB-C3AE-4544-8263-417009DCDF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28" name="Straight Connector 85">
              <a:extLst>
                <a:ext uri="{FF2B5EF4-FFF2-40B4-BE49-F238E27FC236}">
                  <a16:creationId xmlns:a16="http://schemas.microsoft.com/office/drawing/2014/main" id="{D99DB6C6-36F9-4576-A558-95153EADBE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9"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0" name="Isosceles Triangle 88">
              <a:extLst>
                <a:ext uri="{FF2B5EF4-FFF2-40B4-BE49-F238E27FC236}">
                  <a16:creationId xmlns:a16="http://schemas.microsoft.com/office/drawing/2014/main" id="{B0F590BB-1F51-4138-A2D4-2E483C84FB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1"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F82A6DD-92BB-4443-B5A5-05240DD558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2" name="Isosceles Triangle 93">
              <a:extLst>
                <a:ext uri="{FF2B5EF4-FFF2-40B4-BE49-F238E27FC236}">
                  <a16:creationId xmlns:a16="http://schemas.microsoft.com/office/drawing/2014/main" id="{79832BCB-1DCF-46AC-9FFA-170791668D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6" name="Rectangle 95">
            <a:extLst>
              <a:ext uri="{FF2B5EF4-FFF2-40B4-BE49-F238E27FC236}">
                <a16:creationId xmlns:a16="http://schemas.microsoft.com/office/drawing/2014/main" id="{4E74DA95-CD7A-4D5E-9D27-67A759CE70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iwali Cards 2021, Happy Diwali Greetings 2021 | Birthday &amp;amp; Greeting Cards  by Davia - Free eCards">
            <a:extLst>
              <a:ext uri="{FF2B5EF4-FFF2-40B4-BE49-F238E27FC236}">
                <a16:creationId xmlns:a16="http://schemas.microsoft.com/office/drawing/2014/main" id="{46442440-9B6A-4C52-9E4D-9899AA4AAE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00" r="-1" b="7409"/>
          <a:stretch/>
        </p:blipFill>
        <p:spPr bwMode="auto">
          <a:xfrm>
            <a:off x="1403727" y="1131994"/>
            <a:ext cx="4091074" cy="4602479"/>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Connector 97">
            <a:extLst>
              <a:ext uri="{FF2B5EF4-FFF2-40B4-BE49-F238E27FC236}">
                <a16:creationId xmlns:a16="http://schemas.microsoft.com/office/drawing/2014/main" id="{14AA3B5C-0C55-4FFF-9C45-8F9F7C074A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4" descr="What sweets are made for Diwali? - Times of India">
            <a:extLst>
              <a:ext uri="{FF2B5EF4-FFF2-40B4-BE49-F238E27FC236}">
                <a16:creationId xmlns:a16="http://schemas.microsoft.com/office/drawing/2014/main" id="{16D67916-3881-413C-9D80-0786149BC3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45" r="19956"/>
          <a:stretch/>
        </p:blipFill>
        <p:spPr bwMode="auto">
          <a:xfrm>
            <a:off x="6692831" y="1131993"/>
            <a:ext cx="4093076" cy="460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810915"/>
      </p:ext>
    </p:extLst>
  </p:cSld>
  <p:clrMapOvr>
    <a:masterClrMapping/>
  </p:clrMapOvr>
  <mc:AlternateContent xmlns:mc="http://schemas.openxmlformats.org/markup-compatibility/2006" xmlns:p14="http://schemas.microsoft.com/office/powerpoint/2010/main">
    <mc:Choice Requires="p14">
      <p:transition spd="slow" p14:dur="2000" advTm="1406"/>
    </mc:Choice>
    <mc:Fallback xmlns="">
      <p:transition spd="slow" advTm="14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080C-B71C-4216-8798-CD0A663204D2}"/>
              </a:ext>
            </a:extLst>
          </p:cNvPr>
          <p:cNvSpPr>
            <a:spLocks noGrp="1"/>
          </p:cNvSpPr>
          <p:nvPr>
            <p:ph type="title"/>
          </p:nvPr>
        </p:nvSpPr>
        <p:spPr>
          <a:xfrm>
            <a:off x="1295402" y="982132"/>
            <a:ext cx="9601196" cy="1303867"/>
          </a:xfrm>
        </p:spPr>
        <p:txBody>
          <a:bodyPr>
            <a:normAutofit/>
          </a:bodyPr>
          <a:lstStyle/>
          <a:p>
            <a:r>
              <a:rPr lang="en-GB">
                <a:solidFill>
                  <a:srgbClr val="262626"/>
                </a:solidFill>
              </a:rPr>
              <a:t>What is Diwali?</a:t>
            </a:r>
          </a:p>
        </p:txBody>
      </p:sp>
      <p:sp>
        <p:nvSpPr>
          <p:cNvPr id="3" name="Content Placeholder 2">
            <a:extLst>
              <a:ext uri="{FF2B5EF4-FFF2-40B4-BE49-F238E27FC236}">
                <a16:creationId xmlns:a16="http://schemas.microsoft.com/office/drawing/2014/main" id="{9976A7DC-F222-4DA6-8443-55E28F60AD3E}"/>
              </a:ext>
            </a:extLst>
          </p:cNvPr>
          <p:cNvSpPr>
            <a:spLocks noGrp="1"/>
          </p:cNvSpPr>
          <p:nvPr>
            <p:ph idx="1"/>
          </p:nvPr>
        </p:nvSpPr>
        <p:spPr>
          <a:xfrm>
            <a:off x="1295402" y="2556932"/>
            <a:ext cx="6256866" cy="3318936"/>
          </a:xfrm>
        </p:spPr>
        <p:txBody>
          <a:bodyPr>
            <a:normAutofit/>
          </a:bodyPr>
          <a:lstStyle/>
          <a:p>
            <a:pPr marL="0" indent="0">
              <a:buNone/>
            </a:pPr>
            <a:r>
              <a:rPr lang="en-GB" dirty="0">
                <a:solidFill>
                  <a:srgbClr val="262626"/>
                </a:solidFill>
              </a:rPr>
              <a:t>Diwali is a significant Hindu event well known as the festival of lights. People go to Hindu Temples to celebrate light over dark and good over evil. </a:t>
            </a:r>
          </a:p>
          <a:p>
            <a:pPr marL="0" indent="0">
              <a:buNone/>
            </a:pPr>
            <a:r>
              <a:rPr lang="en-GB" dirty="0">
                <a:solidFill>
                  <a:srgbClr val="262626"/>
                </a:solidFill>
              </a:rPr>
              <a:t>It is also a celebration of the Hindu new year! </a:t>
            </a:r>
          </a:p>
          <a:p>
            <a:pPr marL="0" indent="0">
              <a:buNone/>
            </a:pPr>
            <a:r>
              <a:rPr lang="en-GB" dirty="0">
                <a:solidFill>
                  <a:srgbClr val="262626"/>
                </a:solidFill>
              </a:rPr>
              <a:t>Behind every religious festival, there is a story about how the Gods give us peace and goodness in our lives. </a:t>
            </a:r>
          </a:p>
        </p:txBody>
      </p:sp>
      <p:pic>
        <p:nvPicPr>
          <p:cNvPr id="1032" name="Picture 8" descr="Handmade Terracotta Clay Oil Lamps 60 pcs Diwali Mitti Diya Free Cotton Wicks">
            <a:extLst>
              <a:ext uri="{FF2B5EF4-FFF2-40B4-BE49-F238E27FC236}">
                <a16:creationId xmlns:a16="http://schemas.microsoft.com/office/drawing/2014/main" id="{088DB0F1-F29B-4482-9358-1E590B0B47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85026" y="3148047"/>
            <a:ext cx="2739728" cy="1958905"/>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805060"/>
      </p:ext>
    </p:extLst>
  </p:cSld>
  <p:clrMapOvr>
    <a:masterClrMapping/>
  </p:clrMapOvr>
  <mc:AlternateContent xmlns:mc="http://schemas.openxmlformats.org/markup-compatibility/2006" xmlns:p14="http://schemas.microsoft.com/office/powerpoint/2010/main">
    <mc:Choice Requires="p14">
      <p:transition spd="slow" p14:dur="2000" advTm="4032"/>
    </mc:Choice>
    <mc:Fallback xmlns="">
      <p:transition spd="slow" advTm="40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01C8-4202-4D98-AF49-EDF19D8357BE}"/>
              </a:ext>
            </a:extLst>
          </p:cNvPr>
          <p:cNvSpPr>
            <a:spLocks noGrp="1"/>
          </p:cNvSpPr>
          <p:nvPr>
            <p:ph type="title"/>
          </p:nvPr>
        </p:nvSpPr>
        <p:spPr/>
        <p:txBody>
          <a:bodyPr>
            <a:normAutofit/>
          </a:bodyPr>
          <a:lstStyle/>
          <a:p>
            <a:r>
              <a:rPr lang="en-GB" i="1" u="sng" dirty="0">
                <a:solidFill>
                  <a:srgbClr val="0070C0"/>
                </a:solidFill>
              </a:rPr>
              <a:t>The story of Diwali – Gujarat Hindu Society </a:t>
            </a:r>
          </a:p>
        </p:txBody>
      </p:sp>
      <p:sp>
        <p:nvSpPr>
          <p:cNvPr id="3" name="Content Placeholder 2">
            <a:extLst>
              <a:ext uri="{FF2B5EF4-FFF2-40B4-BE49-F238E27FC236}">
                <a16:creationId xmlns:a16="http://schemas.microsoft.com/office/drawing/2014/main" id="{2872B2B4-517B-4260-A04A-39D05AB0A631}"/>
              </a:ext>
            </a:extLst>
          </p:cNvPr>
          <p:cNvSpPr>
            <a:spLocks noGrp="1"/>
          </p:cNvSpPr>
          <p:nvPr>
            <p:ph idx="1"/>
          </p:nvPr>
        </p:nvSpPr>
        <p:spPr>
          <a:xfrm>
            <a:off x="7546731" y="2583308"/>
            <a:ext cx="3521233" cy="3318936"/>
          </a:xfrm>
        </p:spPr>
        <p:txBody>
          <a:bodyPr>
            <a:normAutofit fontScale="62500" lnSpcReduction="20000"/>
          </a:bodyPr>
          <a:lstStyle/>
          <a:p>
            <a:pPr marL="0" indent="0">
              <a:buNone/>
            </a:pPr>
            <a:endParaRPr lang="en-GB" dirty="0">
              <a:solidFill>
                <a:srgbClr val="0070C0"/>
              </a:solidFill>
              <a:hlinkClick r:id="rId2">
                <a:extLst>
                  <a:ext uri="{A12FA001-AC4F-418D-AE19-62706E023703}">
                    <ahyp:hlinkClr xmlns:ahyp="http://schemas.microsoft.com/office/drawing/2018/hyperlinkcolor" xmlns="" val="tx"/>
                  </a:ext>
                </a:extLst>
              </a:hlinkClick>
            </a:endParaRPr>
          </a:p>
          <a:p>
            <a:pPr marL="0" indent="0">
              <a:buNone/>
            </a:pPr>
            <a:endParaRPr lang="en-GB" dirty="0">
              <a:solidFill>
                <a:srgbClr val="0070C0"/>
              </a:solidFill>
              <a:hlinkClick r:id="rId2">
                <a:extLst>
                  <a:ext uri="{A12FA001-AC4F-418D-AE19-62706E023703}">
                    <ahyp:hlinkClr xmlns:ahyp="http://schemas.microsoft.com/office/drawing/2018/hyperlinkcolor" xmlns="" val="tx"/>
                  </a:ext>
                </a:extLst>
              </a:hlinkClick>
            </a:endParaRPr>
          </a:p>
          <a:p>
            <a:pPr marL="0" indent="0">
              <a:buNone/>
            </a:pPr>
            <a:endParaRPr lang="en-GB" dirty="0">
              <a:solidFill>
                <a:srgbClr val="0070C0"/>
              </a:solidFill>
              <a:hlinkClick r:id="rId2">
                <a:extLst>
                  <a:ext uri="{A12FA001-AC4F-418D-AE19-62706E023703}">
                    <ahyp:hlinkClr xmlns:ahyp="http://schemas.microsoft.com/office/drawing/2018/hyperlinkcolor" xmlns="" val="tx"/>
                  </a:ext>
                </a:extLst>
              </a:hlinkClick>
            </a:endParaRPr>
          </a:p>
          <a:p>
            <a:pPr marL="0" indent="0">
              <a:buNone/>
            </a:pPr>
            <a:endParaRPr lang="en-GB" dirty="0">
              <a:solidFill>
                <a:srgbClr val="0070C0"/>
              </a:solidFill>
              <a:hlinkClick r:id="rId2">
                <a:extLst>
                  <a:ext uri="{A12FA001-AC4F-418D-AE19-62706E023703}">
                    <ahyp:hlinkClr xmlns:ahyp="http://schemas.microsoft.com/office/drawing/2018/hyperlinkcolor" xmlns="" val="tx"/>
                  </a:ext>
                </a:extLst>
              </a:hlinkClick>
            </a:endParaRPr>
          </a:p>
          <a:p>
            <a:pPr marL="0" indent="0">
              <a:buNone/>
            </a:pPr>
            <a:endParaRPr lang="en-GB" dirty="0">
              <a:solidFill>
                <a:srgbClr val="0070C0"/>
              </a:solidFill>
              <a:hlinkClick r:id="rId2">
                <a:extLst>
                  <a:ext uri="{A12FA001-AC4F-418D-AE19-62706E023703}">
                    <ahyp:hlinkClr xmlns:ahyp="http://schemas.microsoft.com/office/drawing/2018/hyperlinkcolor" xmlns="" val="tx"/>
                  </a:ext>
                </a:extLst>
              </a:hlinkClick>
            </a:endParaRPr>
          </a:p>
          <a:p>
            <a:pPr marL="0" indent="0">
              <a:buNone/>
            </a:pPr>
            <a:endParaRPr lang="en-GB" dirty="0">
              <a:solidFill>
                <a:srgbClr val="0070C0"/>
              </a:solidFill>
              <a:hlinkClick r:id="rId2">
                <a:extLst>
                  <a:ext uri="{A12FA001-AC4F-418D-AE19-62706E023703}">
                    <ahyp:hlinkClr xmlns:ahyp="http://schemas.microsoft.com/office/drawing/2018/hyperlinkcolor" xmlns="" val="tx"/>
                  </a:ext>
                </a:extLst>
              </a:hlinkClick>
            </a:endParaRPr>
          </a:p>
          <a:p>
            <a:pPr marL="0" indent="0">
              <a:buNone/>
            </a:pPr>
            <a:endParaRPr lang="en-GB" dirty="0">
              <a:solidFill>
                <a:srgbClr val="0070C0"/>
              </a:solidFill>
              <a:hlinkClick r:id="rId2">
                <a:extLst>
                  <a:ext uri="{A12FA001-AC4F-418D-AE19-62706E023703}">
                    <ahyp:hlinkClr xmlns:ahyp="http://schemas.microsoft.com/office/drawing/2018/hyperlinkcolor" xmlns="" val="tx"/>
                  </a:ext>
                </a:extLst>
              </a:hlinkClick>
            </a:endParaRPr>
          </a:p>
          <a:p>
            <a:pPr marL="0" indent="0">
              <a:buNone/>
            </a:pPr>
            <a:endParaRPr lang="en-GB" dirty="0">
              <a:solidFill>
                <a:srgbClr val="0070C0"/>
              </a:solidFill>
              <a:hlinkClick r:id="rId2">
                <a:extLst>
                  <a:ext uri="{A12FA001-AC4F-418D-AE19-62706E023703}">
                    <ahyp:hlinkClr xmlns:ahyp="http://schemas.microsoft.com/office/drawing/2018/hyperlinkcolor" xmlns="" val="tx"/>
                  </a:ext>
                </a:extLst>
              </a:hlinkClick>
            </a:endParaRPr>
          </a:p>
          <a:p>
            <a:pPr marL="0" indent="0">
              <a:buNone/>
            </a:pPr>
            <a:r>
              <a:rPr lang="en-GB" sz="2900" dirty="0">
                <a:solidFill>
                  <a:srgbClr val="0070C0"/>
                </a:solidFill>
                <a:hlinkClick r:id="rId2">
                  <a:extLst>
                    <a:ext uri="{A12FA001-AC4F-418D-AE19-62706E023703}">
                      <ahyp:hlinkClr xmlns:ahyp="http://schemas.microsoft.com/office/drawing/2018/hyperlinkcolor" xmlns="" val="tx"/>
                    </a:ext>
                  </a:extLst>
                </a:hlinkClick>
              </a:rPr>
              <a:t>https://youtu.be/_j1gBjWD6Ug</a:t>
            </a:r>
            <a:r>
              <a:rPr lang="en-GB" sz="2900" dirty="0">
                <a:solidFill>
                  <a:srgbClr val="0070C0"/>
                </a:solidFill>
              </a:rPr>
              <a:t> (3.39 mins)</a:t>
            </a:r>
          </a:p>
          <a:p>
            <a:pPr marL="0" indent="0">
              <a:buNone/>
            </a:pPr>
            <a:endParaRPr lang="en-GB" dirty="0"/>
          </a:p>
        </p:txBody>
      </p:sp>
      <p:pic>
        <p:nvPicPr>
          <p:cNvPr id="4" name="Picture 3">
            <a:extLst>
              <a:ext uri="{FF2B5EF4-FFF2-40B4-BE49-F238E27FC236}">
                <a16:creationId xmlns:a16="http://schemas.microsoft.com/office/drawing/2014/main" id="{EC3B9075-C2AD-4A28-B3C3-B7282E8EC06B}"/>
              </a:ext>
            </a:extLst>
          </p:cNvPr>
          <p:cNvPicPr>
            <a:picLocks noChangeAspect="1"/>
          </p:cNvPicPr>
          <p:nvPr/>
        </p:nvPicPr>
        <p:blipFill>
          <a:blip r:embed="rId3"/>
          <a:stretch>
            <a:fillRect/>
          </a:stretch>
        </p:blipFill>
        <p:spPr>
          <a:xfrm>
            <a:off x="1949104" y="2542820"/>
            <a:ext cx="4572000" cy="3429000"/>
          </a:xfrm>
          <a:prstGeom prst="rect">
            <a:avLst/>
          </a:prstGeom>
        </p:spPr>
      </p:pic>
    </p:spTree>
    <p:extLst>
      <p:ext uri="{BB962C8B-B14F-4D97-AF65-F5344CB8AC3E}">
        <p14:creationId xmlns:p14="http://schemas.microsoft.com/office/powerpoint/2010/main" val="82278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A2AAA7B-DD5A-486B-B28F-F195883153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DB99B21-A649-42D2-BB86-486C2E73A0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4A631EEB-EF96-4032-8B47-62220C1316E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90B37569-6E3D-4B34-AD3E-0FC79D7CB9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3A0A741-DE46-43B7-A732-2C6D71E7B11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3FB4AD13-112F-436E-9596-F7557110C0D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F1D2BFDA-E45E-4D8B-AA7F-874CFBB1A11E}"/>
              </a:ext>
            </a:extLst>
          </p:cNvPr>
          <p:cNvSpPr>
            <a:spLocks noGrp="1"/>
          </p:cNvSpPr>
          <p:nvPr>
            <p:ph type="title"/>
          </p:nvPr>
        </p:nvSpPr>
        <p:spPr>
          <a:xfrm>
            <a:off x="1180101" y="982132"/>
            <a:ext cx="6354633" cy="1303867"/>
          </a:xfrm>
        </p:spPr>
        <p:txBody>
          <a:bodyPr>
            <a:normAutofit/>
          </a:bodyPr>
          <a:lstStyle/>
          <a:p>
            <a:r>
              <a:rPr lang="en-GB"/>
              <a:t>How is Diwali celebrated?</a:t>
            </a:r>
          </a:p>
        </p:txBody>
      </p:sp>
      <p:cxnSp>
        <p:nvCxnSpPr>
          <p:cNvPr id="19" name="Straight Connector 18">
            <a:extLst>
              <a:ext uri="{FF2B5EF4-FFF2-40B4-BE49-F238E27FC236}">
                <a16:creationId xmlns:a16="http://schemas.microsoft.com/office/drawing/2014/main" id="{496D98D9-A8AD-432E-BD4E-FF80012442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4A4BB7B-E41E-4D39-84D4-BF61C4085565}"/>
              </a:ext>
            </a:extLst>
          </p:cNvPr>
          <p:cNvSpPr>
            <a:spLocks noGrp="1"/>
          </p:cNvSpPr>
          <p:nvPr>
            <p:ph idx="1"/>
          </p:nvPr>
        </p:nvSpPr>
        <p:spPr>
          <a:xfrm>
            <a:off x="1167385" y="2556932"/>
            <a:ext cx="6380065" cy="3318936"/>
          </a:xfrm>
        </p:spPr>
        <p:txBody>
          <a:bodyPr>
            <a:normAutofit/>
          </a:bodyPr>
          <a:lstStyle/>
          <a:p>
            <a:pPr>
              <a:lnSpc>
                <a:spcPct val="90000"/>
              </a:lnSpc>
            </a:pPr>
            <a:r>
              <a:rPr lang="en-GB" sz="1900"/>
              <a:t>People celebrate Diwali by lighting candles to remind us how people lit lamps when Lord Ram, Mata Sita and Lakshman return home after 14 years of exile after defeating the evil demon </a:t>
            </a:r>
            <a:r>
              <a:rPr lang="en-GB" sz="1900" err="1"/>
              <a:t>Ravana</a:t>
            </a:r>
            <a:r>
              <a:rPr lang="en-GB" sz="1900"/>
              <a:t>.</a:t>
            </a:r>
          </a:p>
          <a:p>
            <a:pPr>
              <a:lnSpc>
                <a:spcPct val="90000"/>
              </a:lnSpc>
            </a:pPr>
            <a:r>
              <a:rPr lang="en-GB" sz="1900"/>
              <a:t>Hindus exchange sweets and gifts. My favourite sweet is </a:t>
            </a:r>
            <a:r>
              <a:rPr lang="en-GB" sz="1900" err="1"/>
              <a:t>Kajukatri</a:t>
            </a:r>
            <a:r>
              <a:rPr lang="en-GB" sz="1900"/>
              <a:t> made of cashew nuts. Yummy!  </a:t>
            </a:r>
          </a:p>
          <a:p>
            <a:pPr>
              <a:lnSpc>
                <a:spcPct val="90000"/>
              </a:lnSpc>
            </a:pPr>
            <a:r>
              <a:rPr lang="en-GB" sz="1900"/>
              <a:t>Rangoli is an art represented in powder, chalk and flower petals.</a:t>
            </a:r>
          </a:p>
          <a:p>
            <a:pPr>
              <a:lnSpc>
                <a:spcPct val="90000"/>
              </a:lnSpc>
            </a:pPr>
            <a:r>
              <a:rPr lang="en-GB" sz="1900"/>
              <a:t>People like to decorate their houses with rangoli pattern, lamps and flowers to attract good luck in their homes. </a:t>
            </a:r>
          </a:p>
          <a:p>
            <a:pPr marL="0" indent="0">
              <a:lnSpc>
                <a:spcPct val="90000"/>
              </a:lnSpc>
              <a:buNone/>
            </a:pPr>
            <a:endParaRPr lang="en-GB" sz="1900"/>
          </a:p>
          <a:p>
            <a:pPr>
              <a:lnSpc>
                <a:spcPct val="90000"/>
              </a:lnSpc>
            </a:pPr>
            <a:endParaRPr lang="en-GB" sz="1900"/>
          </a:p>
          <a:p>
            <a:pPr>
              <a:lnSpc>
                <a:spcPct val="90000"/>
              </a:lnSpc>
            </a:pPr>
            <a:endParaRPr lang="en-GB" sz="1900"/>
          </a:p>
          <a:p>
            <a:pPr>
              <a:lnSpc>
                <a:spcPct val="90000"/>
              </a:lnSpc>
            </a:pPr>
            <a:endParaRPr lang="en-GB" sz="1900"/>
          </a:p>
          <a:p>
            <a:pPr>
              <a:lnSpc>
                <a:spcPct val="90000"/>
              </a:lnSpc>
            </a:pPr>
            <a:endParaRPr lang="en-GB" sz="1900"/>
          </a:p>
          <a:p>
            <a:pPr>
              <a:lnSpc>
                <a:spcPct val="90000"/>
              </a:lnSpc>
            </a:pPr>
            <a:endParaRPr lang="en-GB" sz="1900"/>
          </a:p>
        </p:txBody>
      </p:sp>
      <p:pic>
        <p:nvPicPr>
          <p:cNvPr id="6" name="Picture 5">
            <a:extLst>
              <a:ext uri="{FF2B5EF4-FFF2-40B4-BE49-F238E27FC236}">
                <a16:creationId xmlns:a16="http://schemas.microsoft.com/office/drawing/2014/main" id="{FDD76A0A-5A52-4D2E-A0A7-828712C3BA50}"/>
              </a:ext>
            </a:extLst>
          </p:cNvPr>
          <p:cNvPicPr>
            <a:picLocks noChangeAspect="1"/>
          </p:cNvPicPr>
          <p:nvPr/>
        </p:nvPicPr>
        <p:blipFill rotWithShape="1">
          <a:blip r:embed="rId7"/>
          <a:srcRect t="7592" r="-3" b="2548"/>
          <a:stretch/>
        </p:blipFill>
        <p:spPr>
          <a:xfrm>
            <a:off x="8128088" y="3457879"/>
            <a:ext cx="2839277" cy="2066544"/>
          </a:xfrm>
          <a:prstGeom prst="rect">
            <a:avLst/>
          </a:prstGeom>
          <a:ln w="57150" cmpd="thickThin">
            <a:solidFill>
              <a:schemeClr val="tx1">
                <a:lumMod val="50000"/>
                <a:lumOff val="50000"/>
              </a:schemeClr>
            </a:solidFill>
            <a:miter lim="800000"/>
          </a:ln>
        </p:spPr>
      </p:pic>
      <p:pic>
        <p:nvPicPr>
          <p:cNvPr id="5" name="Picture 4">
            <a:extLst>
              <a:ext uri="{FF2B5EF4-FFF2-40B4-BE49-F238E27FC236}">
                <a16:creationId xmlns:a16="http://schemas.microsoft.com/office/drawing/2014/main" id="{E3FB8578-A625-4242-BAC2-0AF548E7E019}"/>
              </a:ext>
            </a:extLst>
          </p:cNvPr>
          <p:cNvPicPr>
            <a:picLocks noChangeAspect="1"/>
          </p:cNvPicPr>
          <p:nvPr/>
        </p:nvPicPr>
        <p:blipFill rotWithShape="1">
          <a:blip r:embed="rId8"/>
          <a:srcRect l="2071" r="20200"/>
          <a:stretch/>
        </p:blipFill>
        <p:spPr>
          <a:xfrm>
            <a:off x="8126217" y="953101"/>
            <a:ext cx="2843021" cy="2066544"/>
          </a:xfrm>
          <a:prstGeom prst="rect">
            <a:avLst/>
          </a:prstGeom>
          <a:ln w="57150" cmpd="thickThin">
            <a:solidFill>
              <a:schemeClr val="tx1">
                <a:lumMod val="50000"/>
                <a:lumOff val="50000"/>
              </a:schemeClr>
            </a:solidFill>
            <a:miter lim="800000"/>
          </a:ln>
        </p:spPr>
      </p:pic>
    </p:spTree>
    <p:custDataLst>
      <p:tags r:id="rId2"/>
    </p:custDataLst>
    <p:extLst>
      <p:ext uri="{BB962C8B-B14F-4D97-AF65-F5344CB8AC3E}">
        <p14:creationId xmlns:p14="http://schemas.microsoft.com/office/powerpoint/2010/main" val="1598069968"/>
      </p:ext>
    </p:extLst>
  </p:cSld>
  <p:clrMapOvr>
    <a:masterClrMapping/>
  </p:clrMapOvr>
  <mc:AlternateContent xmlns:mc="http://schemas.openxmlformats.org/markup-compatibility/2006" xmlns:p14="http://schemas.microsoft.com/office/powerpoint/2010/main">
    <mc:Choice Requires="p14">
      <p:transition spd="slow" p14:dur="2000" advTm="5437"/>
    </mc:Choice>
    <mc:Fallback xmlns="">
      <p:transition spd="slow" advTm="54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40FBE6-72B7-43D4-A8EB-FDBC35FE56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47B8492-BC4D-4046-B35A-C38E034940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47264A7B-BD07-443B-B4AE-B7D112274D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8D9B85B4-ACC6-412B-BC6B-2163BCCDFB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17D5E57D-F913-44D3-9AF3-FCDFAE64F7E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BCF01E4E-4102-455A-BC41-D5F848B9417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F69B1C4D-977D-4FAB-8876-9361A46C3D76}"/>
              </a:ext>
            </a:extLst>
          </p:cNvPr>
          <p:cNvSpPr>
            <a:spLocks noGrp="1"/>
          </p:cNvSpPr>
          <p:nvPr>
            <p:ph type="title"/>
          </p:nvPr>
        </p:nvSpPr>
        <p:spPr>
          <a:xfrm>
            <a:off x="1295402" y="982132"/>
            <a:ext cx="3660056" cy="1325373"/>
          </a:xfrm>
        </p:spPr>
        <p:txBody>
          <a:bodyPr anchor="b">
            <a:normAutofit/>
          </a:bodyPr>
          <a:lstStyle/>
          <a:p>
            <a:r>
              <a:rPr lang="en-GB" sz="2400"/>
              <a:t>How long and when is Diwali? </a:t>
            </a:r>
          </a:p>
        </p:txBody>
      </p:sp>
      <p:cxnSp>
        <p:nvCxnSpPr>
          <p:cNvPr id="17" name="Straight Connector 16">
            <a:extLst>
              <a:ext uri="{FF2B5EF4-FFF2-40B4-BE49-F238E27FC236}">
                <a16:creationId xmlns:a16="http://schemas.microsoft.com/office/drawing/2014/main" id="{16652DC1-CA18-4263-AC06-BAB0B05EC78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53C6A0C-4F34-4ED0-89E6-C8D0AB559169}"/>
              </a:ext>
            </a:extLst>
          </p:cNvPr>
          <p:cNvSpPr>
            <a:spLocks noGrp="1"/>
          </p:cNvSpPr>
          <p:nvPr>
            <p:ph idx="1"/>
          </p:nvPr>
        </p:nvSpPr>
        <p:spPr>
          <a:xfrm>
            <a:off x="1295401" y="2493774"/>
            <a:ext cx="3660057" cy="3382094"/>
          </a:xfrm>
        </p:spPr>
        <p:txBody>
          <a:bodyPr>
            <a:normAutofit/>
          </a:bodyPr>
          <a:lstStyle/>
          <a:p>
            <a:pPr algn="ctr"/>
            <a:r>
              <a:rPr lang="en-GB" sz="1600"/>
              <a:t>Diwali celebrations lasts for 5 days.  </a:t>
            </a:r>
          </a:p>
          <a:p>
            <a:pPr algn="ctr"/>
            <a:r>
              <a:rPr lang="en-GB" sz="1600"/>
              <a:t>This year, Diwali started on the 1</a:t>
            </a:r>
            <a:r>
              <a:rPr lang="en-GB" sz="1600" baseline="30000"/>
              <a:t>st</a:t>
            </a:r>
            <a:r>
              <a:rPr lang="en-GB" sz="1600"/>
              <a:t> and ends with New Year’s day on Friday 5</a:t>
            </a:r>
            <a:r>
              <a:rPr lang="en-GB" sz="1600" baseline="30000"/>
              <a:t>th</a:t>
            </a:r>
            <a:r>
              <a:rPr lang="en-GB" sz="1600"/>
              <a:t> November which is also Bonfire night! . It’s the main festival of the whole year. It’s like Christmas for Hindus! We celebrate both!</a:t>
            </a:r>
          </a:p>
          <a:p>
            <a:pPr algn="ctr"/>
            <a:r>
              <a:rPr lang="en-GB" sz="1600"/>
              <a:t>My favourite part of the holiday is making and eating traditional Indian sweets that are given out to friends and family. This year I gave out sweets to my classmates too.</a:t>
            </a:r>
            <a:endParaRPr lang="en-GB" sz="1600" baseline="30000"/>
          </a:p>
          <a:p>
            <a:pPr algn="ctr"/>
            <a:endParaRPr lang="en-GB" sz="1600" baseline="30000"/>
          </a:p>
          <a:p>
            <a:pPr algn="ctr"/>
            <a:endParaRPr lang="en-GB" sz="1600" baseline="30000"/>
          </a:p>
          <a:p>
            <a:pPr algn="ctr"/>
            <a:endParaRPr lang="en-GB" sz="1600" baseline="30000"/>
          </a:p>
          <a:p>
            <a:pPr algn="ctr"/>
            <a:endParaRPr lang="en-GB" sz="1600"/>
          </a:p>
          <a:p>
            <a:pPr algn="ctr"/>
            <a:endParaRPr lang="en-GB" sz="1600"/>
          </a:p>
        </p:txBody>
      </p:sp>
      <p:pic>
        <p:nvPicPr>
          <p:cNvPr id="4" name="Picture 3">
            <a:extLst>
              <a:ext uri="{FF2B5EF4-FFF2-40B4-BE49-F238E27FC236}">
                <a16:creationId xmlns:a16="http://schemas.microsoft.com/office/drawing/2014/main" id="{519F3E9E-A17D-4B09-B08C-0DB57208E69A}"/>
              </a:ext>
            </a:extLst>
          </p:cNvPr>
          <p:cNvPicPr>
            <a:picLocks noChangeAspect="1"/>
          </p:cNvPicPr>
          <p:nvPr/>
        </p:nvPicPr>
        <p:blipFill rotWithShape="1">
          <a:blip r:embed="rId6"/>
          <a:srcRect l="4825" r="15820" b="-3"/>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71378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A1F4-C77F-428A-AA2C-5DAFB2545797}"/>
              </a:ext>
            </a:extLst>
          </p:cNvPr>
          <p:cNvSpPr>
            <a:spLocks noGrp="1"/>
          </p:cNvSpPr>
          <p:nvPr>
            <p:ph type="title"/>
          </p:nvPr>
        </p:nvSpPr>
        <p:spPr>
          <a:xfrm>
            <a:off x="2998176" y="1186962"/>
            <a:ext cx="8056683" cy="817684"/>
          </a:xfrm>
        </p:spPr>
        <p:txBody>
          <a:bodyPr>
            <a:normAutofit fontScale="90000"/>
          </a:bodyPr>
          <a:lstStyle/>
          <a:p>
            <a:r>
              <a:rPr lang="en-GB" dirty="0"/>
              <a:t/>
            </a:r>
            <a:br>
              <a:rPr lang="en-GB" dirty="0"/>
            </a:br>
            <a:r>
              <a:rPr lang="en-GB" dirty="0"/>
              <a:t>What are the names of the five days?</a:t>
            </a:r>
          </a:p>
        </p:txBody>
      </p:sp>
      <p:sp>
        <p:nvSpPr>
          <p:cNvPr id="3" name="Content Placeholder 2">
            <a:extLst>
              <a:ext uri="{FF2B5EF4-FFF2-40B4-BE49-F238E27FC236}">
                <a16:creationId xmlns:a16="http://schemas.microsoft.com/office/drawing/2014/main" id="{B649869F-565E-4058-9BE0-394DE661B559}"/>
              </a:ext>
            </a:extLst>
          </p:cNvPr>
          <p:cNvSpPr>
            <a:spLocks noGrp="1"/>
          </p:cNvSpPr>
          <p:nvPr>
            <p:ph idx="1"/>
          </p:nvPr>
        </p:nvSpPr>
        <p:spPr>
          <a:xfrm>
            <a:off x="1066800" y="2442632"/>
            <a:ext cx="10204937" cy="3615268"/>
          </a:xfrm>
        </p:spPr>
        <p:txBody>
          <a:bodyPr>
            <a:noAutofit/>
          </a:bodyPr>
          <a:lstStyle/>
          <a:p>
            <a:pPr marL="0" indent="0">
              <a:spcBef>
                <a:spcPts val="0"/>
              </a:spcBef>
              <a:spcAft>
                <a:spcPts val="1200"/>
              </a:spcAft>
              <a:buNone/>
            </a:pPr>
            <a:r>
              <a:rPr lang="en-GB" sz="1600" dirty="0">
                <a:solidFill>
                  <a:srgbClr val="424242"/>
                </a:solidFill>
              </a:rPr>
              <a:t>Throughout the celebration period, we decorate our homes with rangoli patterns and divas(Lamps). </a:t>
            </a:r>
            <a:r>
              <a:rPr lang="en-GB" sz="1600" b="0" i="0" u="none" strike="noStrike" dirty="0">
                <a:solidFill>
                  <a:srgbClr val="424242"/>
                </a:solidFill>
                <a:effectLst/>
              </a:rPr>
              <a:t>The names of the days of Diwali period are:</a:t>
            </a:r>
            <a:endParaRPr lang="en-GB" sz="1600" b="0" dirty="0">
              <a:effectLst/>
            </a:endParaRPr>
          </a:p>
          <a:p>
            <a:pPr rtl="0">
              <a:spcBef>
                <a:spcPts val="0"/>
              </a:spcBef>
              <a:spcAft>
                <a:spcPts val="1200"/>
              </a:spcAft>
            </a:pPr>
            <a:r>
              <a:rPr lang="en-GB" sz="1600" b="0" i="0" u="none" strike="noStrike" dirty="0">
                <a:solidFill>
                  <a:srgbClr val="424242"/>
                </a:solidFill>
                <a:effectLst/>
              </a:rPr>
              <a:t>November 2nd: </a:t>
            </a:r>
            <a:r>
              <a:rPr lang="en-GB" sz="1600" dirty="0">
                <a:solidFill>
                  <a:srgbClr val="424242"/>
                </a:solidFill>
              </a:rPr>
              <a:t>Dhanteras, Worship of health. We pray to the Goddess </a:t>
            </a:r>
            <a:r>
              <a:rPr lang="en-GB" sz="1600" dirty="0" err="1">
                <a:solidFill>
                  <a:srgbClr val="424242"/>
                </a:solidFill>
              </a:rPr>
              <a:t>Laksmi</a:t>
            </a:r>
            <a:r>
              <a:rPr lang="en-GB" sz="1600" dirty="0">
                <a:solidFill>
                  <a:srgbClr val="424242"/>
                </a:solidFill>
              </a:rPr>
              <a:t> Mata for good health and wealth. </a:t>
            </a:r>
            <a:endParaRPr lang="en-GB" sz="1600" b="0" dirty="0">
              <a:effectLst/>
            </a:endParaRPr>
          </a:p>
          <a:p>
            <a:pPr rtl="0">
              <a:spcBef>
                <a:spcPts val="0"/>
              </a:spcBef>
              <a:spcAft>
                <a:spcPts val="1200"/>
              </a:spcAft>
            </a:pPr>
            <a:r>
              <a:rPr lang="en-GB" sz="1600" b="0" i="0" u="none" strike="noStrike" dirty="0">
                <a:solidFill>
                  <a:srgbClr val="424242"/>
                </a:solidFill>
                <a:effectLst/>
              </a:rPr>
              <a:t>November 3rd:  Kali </a:t>
            </a:r>
            <a:r>
              <a:rPr lang="en-GB" sz="1600" b="0" i="0" u="none" strike="noStrike" dirty="0" err="1">
                <a:solidFill>
                  <a:srgbClr val="424242"/>
                </a:solidFill>
                <a:effectLst/>
              </a:rPr>
              <a:t>Chaudas</a:t>
            </a:r>
            <a:r>
              <a:rPr lang="en-GB" sz="1600" dirty="0">
                <a:solidFill>
                  <a:srgbClr val="424242"/>
                </a:solidFill>
              </a:rPr>
              <a:t>, We keep our houses clean and tidy, Hindus use fragrant oils and flowers to keep vibrations uplifted. </a:t>
            </a:r>
            <a:endParaRPr lang="en-GB" sz="1600" b="0" dirty="0">
              <a:effectLst/>
            </a:endParaRPr>
          </a:p>
          <a:p>
            <a:pPr rtl="0">
              <a:spcBef>
                <a:spcPts val="0"/>
              </a:spcBef>
              <a:spcAft>
                <a:spcPts val="1200"/>
              </a:spcAft>
            </a:pPr>
            <a:r>
              <a:rPr lang="en-GB" sz="1600" b="0" i="0" u="none" strike="noStrike" dirty="0">
                <a:solidFill>
                  <a:srgbClr val="424242"/>
                </a:solidFill>
                <a:effectLst/>
              </a:rPr>
              <a:t>November 4th: Diwali, Lord Ram returned from 14 years of exile in the forest. Everyone lit lamps all the way to his house. </a:t>
            </a:r>
            <a:endParaRPr lang="en-GB" sz="1600" b="0" dirty="0">
              <a:effectLst/>
            </a:endParaRPr>
          </a:p>
          <a:p>
            <a:pPr rtl="0">
              <a:spcBef>
                <a:spcPts val="0"/>
              </a:spcBef>
              <a:spcAft>
                <a:spcPts val="1200"/>
              </a:spcAft>
            </a:pPr>
            <a:r>
              <a:rPr lang="en-GB" sz="1600" b="0" i="0" u="none" strike="noStrike" dirty="0">
                <a:solidFill>
                  <a:srgbClr val="424242"/>
                </a:solidFill>
                <a:effectLst/>
              </a:rPr>
              <a:t>November 5th: Hindu New year, The </a:t>
            </a:r>
            <a:r>
              <a:rPr lang="en-GB" sz="1600" b="0" i="0" u="none" strike="noStrike" dirty="0" err="1">
                <a:solidFill>
                  <a:srgbClr val="424242"/>
                </a:solidFill>
                <a:effectLst/>
              </a:rPr>
              <a:t>Gorvadhan</a:t>
            </a:r>
            <a:r>
              <a:rPr lang="en-GB" sz="1600" b="0" i="0" u="none" strike="noStrike" dirty="0">
                <a:solidFill>
                  <a:srgbClr val="424242"/>
                </a:solidFill>
                <a:effectLst/>
              </a:rPr>
              <a:t> </a:t>
            </a:r>
            <a:r>
              <a:rPr lang="en-GB" sz="1600" b="0" i="0" u="none" strike="noStrike" dirty="0" err="1">
                <a:solidFill>
                  <a:srgbClr val="424242"/>
                </a:solidFill>
                <a:effectLst/>
              </a:rPr>
              <a:t>poojan</a:t>
            </a:r>
            <a:r>
              <a:rPr lang="en-GB" sz="1600" b="0" i="0" u="none" strike="noStrike" dirty="0">
                <a:solidFill>
                  <a:srgbClr val="424242"/>
                </a:solidFill>
                <a:effectLst/>
              </a:rPr>
              <a:t> is a ritual where 108 items of classic Indian sweets and savouries are presented to Lord Ram and his consort Mata Sita. This food becomes blessed and is called </a:t>
            </a:r>
            <a:r>
              <a:rPr lang="en-GB" sz="1600" b="0" i="0" u="none" strike="noStrike" dirty="0" err="1">
                <a:solidFill>
                  <a:srgbClr val="424242"/>
                </a:solidFill>
                <a:effectLst/>
              </a:rPr>
              <a:t>prasaad</a:t>
            </a:r>
            <a:r>
              <a:rPr lang="en-GB" sz="1600" b="0" i="0" u="none" strike="noStrike" dirty="0">
                <a:solidFill>
                  <a:srgbClr val="424242"/>
                </a:solidFill>
                <a:effectLst/>
              </a:rPr>
              <a:t> which is shared by all the devotees. </a:t>
            </a:r>
          </a:p>
          <a:p>
            <a:pPr rtl="0">
              <a:spcBef>
                <a:spcPts val="0"/>
              </a:spcBef>
              <a:spcAft>
                <a:spcPts val="1200"/>
              </a:spcAft>
            </a:pPr>
            <a:r>
              <a:rPr lang="en-GB" sz="1600" dirty="0">
                <a:solidFill>
                  <a:srgbClr val="424242"/>
                </a:solidFill>
              </a:rPr>
              <a:t>November 6th: Bhai Beej, We celebrate the bond and between siblings or cousins. This involves sisters ( including cousins!) inviting brothers to their homes for a scrumptious meal and wishing a long life for them. In return brothers promise to protect! </a:t>
            </a:r>
            <a:endParaRPr lang="en-GB" sz="1600" dirty="0"/>
          </a:p>
        </p:txBody>
      </p:sp>
      <p:sp>
        <p:nvSpPr>
          <p:cNvPr id="4" name="TextBox 3">
            <a:extLst>
              <a:ext uri="{FF2B5EF4-FFF2-40B4-BE49-F238E27FC236}">
                <a16:creationId xmlns:a16="http://schemas.microsoft.com/office/drawing/2014/main" id="{2B1AAEB7-5B5B-4310-A2AF-F83B9E052660}"/>
              </a:ext>
            </a:extLst>
          </p:cNvPr>
          <p:cNvSpPr txBox="1"/>
          <p:nvPr/>
        </p:nvSpPr>
        <p:spPr>
          <a:xfrm rot="20472750">
            <a:off x="446513" y="212804"/>
            <a:ext cx="2119577" cy="1477328"/>
          </a:xfrm>
          <a:prstGeom prst="rect">
            <a:avLst/>
          </a:prstGeom>
          <a:solidFill>
            <a:schemeClr val="accent1">
              <a:lumMod val="40000"/>
              <a:lumOff val="60000"/>
            </a:schemeClr>
          </a:solidFill>
        </p:spPr>
        <p:txBody>
          <a:bodyPr wrap="square" rtlCol="0">
            <a:spAutoFit/>
          </a:bodyPr>
          <a:lstStyle/>
          <a:p>
            <a:r>
              <a:rPr lang="en-GB" dirty="0"/>
              <a:t>Did you know?</a:t>
            </a:r>
          </a:p>
          <a:p>
            <a:r>
              <a:rPr lang="en-GB" dirty="0"/>
              <a:t>We are in the year 2077 in the Hindu Calendar!!</a:t>
            </a:r>
          </a:p>
          <a:p>
            <a:endParaRPr lang="en-GB" dirty="0"/>
          </a:p>
        </p:txBody>
      </p:sp>
    </p:spTree>
    <p:extLst>
      <p:ext uri="{BB962C8B-B14F-4D97-AF65-F5344CB8AC3E}">
        <p14:creationId xmlns:p14="http://schemas.microsoft.com/office/powerpoint/2010/main" val="39680558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03E8C8A2-D2DA-42F8-84AA-AC5AB4251D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72" name="Picture 71">
              <a:extLst>
                <a:ext uri="{FF2B5EF4-FFF2-40B4-BE49-F238E27FC236}">
                  <a16:creationId xmlns:a16="http://schemas.microsoft.com/office/drawing/2014/main" id="{9A5D1FE1-4883-49B4-AD3E-D0A3F8DCE12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60" name="Rectangle 72">
              <a:extLst>
                <a:ext uri="{FF2B5EF4-FFF2-40B4-BE49-F238E27FC236}">
                  <a16:creationId xmlns:a16="http://schemas.microsoft.com/office/drawing/2014/main" id="{7F829EAE-7CB1-410F-BAF1-55BD6DC249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4EA5F8CE-974F-4443-AB3C-4799C332304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75" name="Picture 74">
              <a:extLst>
                <a:ext uri="{FF2B5EF4-FFF2-40B4-BE49-F238E27FC236}">
                  <a16:creationId xmlns:a16="http://schemas.microsoft.com/office/drawing/2014/main" id="{94075D0C-1739-4729-A5C8-5C5707A942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77" name="Straight Connector 76">
            <a:extLst>
              <a:ext uri="{FF2B5EF4-FFF2-40B4-BE49-F238E27FC236}">
                <a16:creationId xmlns:a16="http://schemas.microsoft.com/office/drawing/2014/main" id="{0DFD28A6-39F3-425F-8050-E5BF1B4523B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79" name="Rectangle 78">
            <a:extLst>
              <a:ext uri="{FF2B5EF4-FFF2-40B4-BE49-F238E27FC236}">
                <a16:creationId xmlns:a16="http://schemas.microsoft.com/office/drawing/2014/main" id="{9F1F6E2E-E2E7-4689-9E5D-51F37CB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BB728A18-FF26-43E9-AF31-9608EBA3D5C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82" name="Picture 81">
              <a:extLst>
                <a:ext uri="{FF2B5EF4-FFF2-40B4-BE49-F238E27FC236}">
                  <a16:creationId xmlns:a16="http://schemas.microsoft.com/office/drawing/2014/main" id="{D418D479-7A49-4E09-A270-87C36ABE505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61" name="Rectangle 82">
              <a:extLst>
                <a:ext uri="{FF2B5EF4-FFF2-40B4-BE49-F238E27FC236}">
                  <a16:creationId xmlns:a16="http://schemas.microsoft.com/office/drawing/2014/main" id="{F55AC523-B142-409D-BB68-747EDDCE60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98FD6A06-A68E-49C5-8F1D-8945DD8C004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62" name="Picture 84">
              <a:extLst>
                <a:ext uri="{FF2B5EF4-FFF2-40B4-BE49-F238E27FC236}">
                  <a16:creationId xmlns:a16="http://schemas.microsoft.com/office/drawing/2014/main" id="{A6794A3D-A7E9-4DC9-98E4-02104E24AC3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1E81923-E567-4F72-A405-2EA1BE56464E}"/>
              </a:ext>
            </a:extLst>
          </p:cNvPr>
          <p:cNvSpPr>
            <a:spLocks noGrp="1"/>
          </p:cNvSpPr>
          <p:nvPr>
            <p:ph type="title"/>
          </p:nvPr>
        </p:nvSpPr>
        <p:spPr>
          <a:xfrm>
            <a:off x="6622776" y="5316326"/>
            <a:ext cx="4538526" cy="745065"/>
          </a:xfrm>
        </p:spPr>
        <p:txBody>
          <a:bodyPr vert="horz" lIns="91440" tIns="45720" rIns="91440" bIns="45720" rtlCol="0" anchor="b">
            <a:normAutofit fontScale="90000"/>
          </a:bodyPr>
          <a:lstStyle/>
          <a:p>
            <a:r>
              <a:rPr lang="en-US" sz="5400" b="1" dirty="0">
                <a:solidFill>
                  <a:srgbClr val="0070C0"/>
                </a:solidFill>
              </a:rPr>
              <a:t>Happy Diwali Thank you! </a:t>
            </a:r>
          </a:p>
        </p:txBody>
      </p:sp>
      <p:sp>
        <p:nvSpPr>
          <p:cNvPr id="87" name="Rectangle 86">
            <a:extLst>
              <a:ext uri="{FF2B5EF4-FFF2-40B4-BE49-F238E27FC236}">
                <a16:creationId xmlns:a16="http://schemas.microsoft.com/office/drawing/2014/main" id="{7731DD8B-7A0A-47A0-BF6B-EBB4F9709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angoli - Wikipedia">
            <a:extLst>
              <a:ext uri="{FF2B5EF4-FFF2-40B4-BE49-F238E27FC236}">
                <a16:creationId xmlns:a16="http://schemas.microsoft.com/office/drawing/2014/main" id="{1C221995-94C9-4600-AC75-4B3748DDC32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34" r="3730"/>
          <a:stretch/>
        </p:blipFill>
        <p:spPr bwMode="auto">
          <a:xfrm>
            <a:off x="1412683" y="1410208"/>
            <a:ext cx="4348925"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a:extLst>
              <a:ext uri="{FF2B5EF4-FFF2-40B4-BE49-F238E27FC236}">
                <a16:creationId xmlns:a16="http://schemas.microsoft.com/office/drawing/2014/main" id="{10A370BF-9768-4FA0-8887-C3777F3A9C9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pic>
        <p:nvPicPr>
          <p:cNvPr id="3074" name="Picture 2" descr="Morning and Evening Fireworks || la Parroquia | Discover San Miguel de  Allende">
            <a:extLst>
              <a:ext uri="{FF2B5EF4-FFF2-40B4-BE49-F238E27FC236}">
                <a16:creationId xmlns:a16="http://schemas.microsoft.com/office/drawing/2014/main" id="{04967D53-2AA8-494D-A16F-F438F5DAD8AC}"/>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342185" y="1078522"/>
            <a:ext cx="5055578" cy="337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955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2.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3.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4.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5.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Facet</Template>
  <TotalTime>279</TotalTime>
  <Words>492</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Garamond</vt:lpstr>
      <vt:lpstr>Trebuchet MS</vt:lpstr>
      <vt:lpstr>Wingdings 3</vt:lpstr>
      <vt:lpstr>Facet</vt:lpstr>
      <vt:lpstr>Organic</vt:lpstr>
      <vt:lpstr>PowerPoint Presentation</vt:lpstr>
      <vt:lpstr>What is Diwali?</vt:lpstr>
      <vt:lpstr>The story of Diwali – Gujarat Hindu Society </vt:lpstr>
      <vt:lpstr>How is Diwali celebrated?</vt:lpstr>
      <vt:lpstr>How long and when is Diwali? </vt:lpstr>
      <vt:lpstr> What are the names of the five days?</vt:lpstr>
      <vt:lpstr>Happy Diwali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Diwali</dc:title>
  <dc:creator>Jariwala, Joshi</dc:creator>
  <cp:lastModifiedBy>Julie Goodwin</cp:lastModifiedBy>
  <cp:revision>8</cp:revision>
  <dcterms:created xsi:type="dcterms:W3CDTF">2021-10-15T19:31:02Z</dcterms:created>
  <dcterms:modified xsi:type="dcterms:W3CDTF">2021-11-18T15:27:45Z</dcterms:modified>
</cp:coreProperties>
</file>