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4" r:id="rId7"/>
    <p:sldId id="266" r:id="rId8"/>
    <p:sldId id="267" r:id="rId9"/>
    <p:sldId id="268" r:id="rId10"/>
    <p:sldId id="273" r:id="rId11"/>
    <p:sldId id="272" r:id="rId12"/>
    <p:sldId id="269" r:id="rId13"/>
    <p:sldId id="270" r:id="rId14"/>
    <p:sldId id="271" r:id="rId15"/>
    <p:sldId id="27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3214758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2991929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2759323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106213-56B2-4F39-9473-4DAC7307E5FA}"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178886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106213-56B2-4F39-9473-4DAC7307E5FA}"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2185101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106213-56B2-4F39-9473-4DAC7307E5FA}" type="datetimeFigureOut">
              <a:rPr lang="en-GB" smtClean="0"/>
              <a:t>22/09/2026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183683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106213-56B2-4F39-9473-4DAC7307E5FA}"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185794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E106213-56B2-4F39-9473-4DAC7307E5FA}"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2957250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E106213-56B2-4F39-9473-4DAC7307E5FA}"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1458441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1285264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197494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1493673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21487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1842230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171278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106213-56B2-4F39-9473-4DAC7307E5FA}"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F9C501-2F71-45D1-B6F1-73F33F834886}" type="slidenum">
              <a:rPr lang="en-GB" smtClean="0"/>
              <a:t>‹#›</a:t>
            </a:fld>
            <a:endParaRPr lang="en-GB"/>
          </a:p>
        </p:txBody>
      </p:sp>
    </p:spTree>
    <p:extLst>
      <p:ext uri="{BB962C8B-B14F-4D97-AF65-F5344CB8AC3E}">
        <p14:creationId xmlns:p14="http://schemas.microsoft.com/office/powerpoint/2010/main" val="302004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106213-56B2-4F39-9473-4DAC7307E5FA}" type="datetimeFigureOut">
              <a:rPr lang="en-GB" smtClean="0"/>
              <a:t>22/09/2026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EF9C501-2F71-45D1-B6F1-73F33F834886}" type="slidenum">
              <a:rPr lang="en-GB" smtClean="0"/>
              <a:t>‹#›</a:t>
            </a:fld>
            <a:endParaRPr lang="en-GB"/>
          </a:p>
        </p:txBody>
      </p:sp>
    </p:spTree>
    <p:extLst>
      <p:ext uri="{BB962C8B-B14F-4D97-AF65-F5344CB8AC3E}">
        <p14:creationId xmlns:p14="http://schemas.microsoft.com/office/powerpoint/2010/main" val="2224350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play.ttrockstars.com/ttrs/online/stats/537877?t=effor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ncetm.org.uk/teaching-for-mastery/mastery-explained/a-video-overview-on-teaching-for-mastery-at-primar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185623" y="2096771"/>
            <a:ext cx="9321309" cy="2771775"/>
          </a:xfrm>
        </p:spPr>
        <p:txBody>
          <a:bodyPr/>
          <a:lstStyle/>
          <a:p>
            <a:pPr eaLnBrk="1" hangingPunct="1"/>
            <a:r>
              <a:rPr lang="en-GB" altLang="en-US" sz="7200" dirty="0"/>
              <a:t>Welcome to Year 4</a:t>
            </a:r>
            <a:br>
              <a:rPr lang="en-GB" altLang="en-US" sz="7200" dirty="0"/>
            </a:br>
            <a:br>
              <a:rPr lang="en-GB" altLang="en-US" sz="7200" dirty="0"/>
            </a:br>
            <a:endParaRPr lang="en-GB" altLang="en-US" sz="7200" dirty="0"/>
          </a:p>
        </p:txBody>
      </p:sp>
    </p:spTree>
    <p:extLst>
      <p:ext uri="{BB962C8B-B14F-4D97-AF65-F5344CB8AC3E}">
        <p14:creationId xmlns:p14="http://schemas.microsoft.com/office/powerpoint/2010/main" val="3793687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pPr eaLnBrk="1" hangingPunct="1"/>
            <a:r>
              <a:rPr lang="en-GB" altLang="en-US"/>
              <a:t>Staff in the Year 4 Class:</a:t>
            </a:r>
          </a:p>
        </p:txBody>
      </p:sp>
      <p:sp>
        <p:nvSpPr>
          <p:cNvPr id="7171" name="Rectangle 3"/>
          <p:cNvSpPr>
            <a:spLocks noGrp="1" noChangeArrowheads="1"/>
          </p:cNvSpPr>
          <p:nvPr>
            <p:ph idx="1"/>
          </p:nvPr>
        </p:nvSpPr>
        <p:spPr>
          <a:xfrm>
            <a:off x="1981200" y="1571625"/>
            <a:ext cx="8229600" cy="4554538"/>
          </a:xfrm>
        </p:spPr>
        <p:txBody>
          <a:bodyPr/>
          <a:lstStyle/>
          <a:p>
            <a:pPr eaLnBrk="1" hangingPunct="1">
              <a:lnSpc>
                <a:spcPct val="80000"/>
              </a:lnSpc>
              <a:buFont typeface="Wingdings" panose="05000000000000000000" pitchFamily="2" charset="2"/>
              <a:buNone/>
            </a:pPr>
            <a:endParaRPr lang="en-GB" altLang="en-US" sz="1600" dirty="0"/>
          </a:p>
          <a:p>
            <a:pPr eaLnBrk="1" hangingPunct="1">
              <a:lnSpc>
                <a:spcPct val="80000"/>
              </a:lnSpc>
              <a:buFont typeface="Wingdings" panose="05000000000000000000" pitchFamily="2" charset="2"/>
              <a:buNone/>
            </a:pPr>
            <a:endParaRPr lang="en-GB" altLang="en-US" sz="1600" dirty="0"/>
          </a:p>
          <a:p>
            <a:pPr eaLnBrk="1" hangingPunct="1">
              <a:lnSpc>
                <a:spcPct val="80000"/>
              </a:lnSpc>
            </a:pPr>
            <a:r>
              <a:rPr lang="en-GB" altLang="en-US" sz="3600" dirty="0"/>
              <a:t>Mr McKnight </a:t>
            </a:r>
          </a:p>
          <a:p>
            <a:pPr eaLnBrk="1" hangingPunct="1">
              <a:lnSpc>
                <a:spcPct val="80000"/>
              </a:lnSpc>
            </a:pPr>
            <a:endParaRPr lang="en-GB" altLang="en-US" sz="3600" dirty="0"/>
          </a:p>
          <a:p>
            <a:pPr eaLnBrk="1" hangingPunct="1">
              <a:lnSpc>
                <a:spcPct val="80000"/>
              </a:lnSpc>
            </a:pPr>
            <a:r>
              <a:rPr lang="en-GB" altLang="en-US" sz="3600" dirty="0"/>
              <a:t>Miss Clarke</a:t>
            </a:r>
          </a:p>
          <a:p>
            <a:pPr eaLnBrk="1" hangingPunct="1">
              <a:lnSpc>
                <a:spcPct val="80000"/>
              </a:lnSpc>
              <a:buFont typeface="Wingdings" panose="05000000000000000000" pitchFamily="2" charset="2"/>
              <a:buNone/>
            </a:pPr>
            <a:endParaRPr lang="en-GB" altLang="en-US" dirty="0"/>
          </a:p>
          <a:p>
            <a:pPr eaLnBrk="1" hangingPunct="1">
              <a:lnSpc>
                <a:spcPct val="80000"/>
              </a:lnSpc>
              <a:buFont typeface="Wingdings" panose="05000000000000000000" pitchFamily="2" charset="2"/>
              <a:buNone/>
            </a:pPr>
            <a:endParaRPr lang="en-GB" altLang="en-US" sz="1000" dirty="0"/>
          </a:p>
          <a:p>
            <a:pPr eaLnBrk="1" hangingPunct="1">
              <a:lnSpc>
                <a:spcPct val="80000"/>
              </a:lnSpc>
              <a:buFont typeface="Wingdings" panose="05000000000000000000" pitchFamily="2" charset="2"/>
              <a:buNone/>
            </a:pPr>
            <a:endParaRPr lang="en-GB" altLang="en-US" sz="1000" dirty="0"/>
          </a:p>
          <a:p>
            <a:pPr eaLnBrk="1" hangingPunct="1">
              <a:lnSpc>
                <a:spcPct val="80000"/>
              </a:lnSpc>
              <a:buFont typeface="Wingdings" panose="05000000000000000000" pitchFamily="2" charset="2"/>
              <a:buNone/>
            </a:pPr>
            <a:endParaRPr lang="en-GB" altLang="en-US" sz="1000" dirty="0"/>
          </a:p>
          <a:p>
            <a:pPr eaLnBrk="1" hangingPunct="1">
              <a:lnSpc>
                <a:spcPct val="80000"/>
              </a:lnSpc>
              <a:buFont typeface="Wingdings" panose="05000000000000000000" pitchFamily="2" charset="2"/>
              <a:buNone/>
            </a:pPr>
            <a:endParaRPr lang="en-GB" altLang="en-US" sz="1600" dirty="0"/>
          </a:p>
          <a:p>
            <a:pPr eaLnBrk="1" hangingPunct="1">
              <a:lnSpc>
                <a:spcPct val="80000"/>
              </a:lnSpc>
              <a:buFont typeface="Wingdings" panose="05000000000000000000" pitchFamily="2" charset="2"/>
              <a:buNone/>
            </a:pPr>
            <a:endParaRPr lang="en-GB" altLang="en-US" sz="1600" dirty="0"/>
          </a:p>
          <a:p>
            <a:pPr eaLnBrk="1" hangingPunct="1">
              <a:lnSpc>
                <a:spcPct val="80000"/>
              </a:lnSpc>
              <a:buFont typeface="Wingdings" panose="05000000000000000000" pitchFamily="2" charset="2"/>
              <a:buNone/>
            </a:pPr>
            <a:endParaRPr lang="en-GB" altLang="en-US" sz="1600" dirty="0"/>
          </a:p>
          <a:p>
            <a:pPr eaLnBrk="1" hangingPunct="1">
              <a:lnSpc>
                <a:spcPct val="80000"/>
              </a:lnSpc>
              <a:buFont typeface="Wingdings" panose="05000000000000000000" pitchFamily="2" charset="2"/>
              <a:buNone/>
            </a:pPr>
            <a:endParaRPr lang="en-GB" altLang="en-US" sz="1000" dirty="0"/>
          </a:p>
        </p:txBody>
      </p:sp>
    </p:spTree>
    <p:extLst>
      <p:ext uri="{BB962C8B-B14F-4D97-AF65-F5344CB8AC3E}">
        <p14:creationId xmlns:p14="http://schemas.microsoft.com/office/powerpoint/2010/main" val="2063653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pPr eaLnBrk="1" hangingPunct="1"/>
            <a:r>
              <a:rPr lang="en-GB" altLang="en-US" dirty="0"/>
              <a:t>Staff</a:t>
            </a:r>
          </a:p>
        </p:txBody>
      </p:sp>
      <p:sp>
        <p:nvSpPr>
          <p:cNvPr id="8196" name="Rectangle 3"/>
          <p:cNvSpPr txBox="1">
            <a:spLocks noChangeArrowheads="1"/>
          </p:cNvSpPr>
          <p:nvPr/>
        </p:nvSpPr>
        <p:spPr bwMode="auto">
          <a:xfrm>
            <a:off x="537067" y="1384793"/>
            <a:ext cx="8264525"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rgbClr val="8AD0D6"/>
              </a:buClr>
              <a:buSzPct val="80000"/>
              <a:buFont typeface="Wingdings 3" panose="05040102010807070707" pitchFamily="18" charset="2"/>
              <a:buChar char=""/>
              <a:defRPr sz="2000">
                <a:solidFill>
                  <a:schemeClr val="tx1"/>
                </a:solidFill>
                <a:latin typeface="Century Gothic" panose="020B0502020202020204" pitchFamily="34" charset="0"/>
              </a:defRPr>
            </a:lvl1pPr>
            <a:lvl2pPr marL="742950" indent="-285750">
              <a:spcBef>
                <a:spcPts val="1000"/>
              </a:spcBef>
              <a:buClr>
                <a:srgbClr val="8AD0D6"/>
              </a:buClr>
              <a:buSzPct val="80000"/>
              <a:buFont typeface="Wingdings 3" panose="05040102010807070707" pitchFamily="18" charset="2"/>
              <a:buChar char=""/>
              <a:defRPr>
                <a:solidFill>
                  <a:schemeClr val="tx1"/>
                </a:solidFill>
                <a:latin typeface="Century Gothic" panose="020B0502020202020204" pitchFamily="34" charset="0"/>
              </a:defRPr>
            </a:lvl2pPr>
            <a:lvl3pPr marL="1143000" indent="-228600">
              <a:spcBef>
                <a:spcPts val="1000"/>
              </a:spcBef>
              <a:buClr>
                <a:srgbClr val="8AD0D6"/>
              </a:buClr>
              <a:buSzPct val="80000"/>
              <a:buFont typeface="Wingdings 3" panose="05040102010807070707" pitchFamily="18" charset="2"/>
              <a:buChar char=""/>
              <a:defRPr sz="1600">
                <a:solidFill>
                  <a:schemeClr val="tx1"/>
                </a:solidFill>
                <a:latin typeface="Century Gothic" panose="020B0502020202020204" pitchFamily="34" charset="0"/>
              </a:defRPr>
            </a:lvl3pPr>
            <a:lvl4pPr marL="16002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4pPr>
            <a:lvl5pPr marL="2057400" indent="-228600">
              <a:spcBef>
                <a:spcPts val="1000"/>
              </a:spcBef>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5pPr>
            <a:lvl6pPr marL="25146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6pPr>
            <a:lvl7pPr marL="29718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7pPr>
            <a:lvl8pPr marL="34290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8pPr>
            <a:lvl9pPr marL="3886200" indent="-228600" defTabSz="457200" eaLnBrk="0" fontAlgn="base" hangingPunct="0">
              <a:spcBef>
                <a:spcPts val="1000"/>
              </a:spcBef>
              <a:spcAft>
                <a:spcPct val="0"/>
              </a:spcAft>
              <a:buClr>
                <a:srgbClr val="8AD0D6"/>
              </a:buClr>
              <a:buSzPct val="80000"/>
              <a:buFont typeface="Wingdings 3" panose="05040102010807070707" pitchFamily="18" charset="2"/>
              <a:buChar char=""/>
              <a:defRPr sz="1400">
                <a:solidFill>
                  <a:schemeClr val="tx1"/>
                </a:solidFill>
                <a:latin typeface="Century Gothic" panose="020B0502020202020204" pitchFamily="34" charset="0"/>
              </a:defRPr>
            </a:lvl9pPr>
          </a:lstStyle>
          <a:p>
            <a:pPr eaLnBrk="1" hangingPunct="1">
              <a:lnSpc>
                <a:spcPct val="80000"/>
              </a:lnSpc>
            </a:pPr>
            <a:r>
              <a:rPr lang="en-US" altLang="en-US" sz="2800" dirty="0"/>
              <a:t>Mr McKnight</a:t>
            </a:r>
            <a:endParaRPr lang="en-US" altLang="en-US" sz="3600" dirty="0"/>
          </a:p>
        </p:txBody>
      </p:sp>
      <p:sp>
        <p:nvSpPr>
          <p:cNvPr id="6" name="Rectangle 3"/>
          <p:cNvSpPr>
            <a:spLocks noGrp="1" noChangeArrowheads="1"/>
          </p:cNvSpPr>
          <p:nvPr>
            <p:ph idx="1"/>
          </p:nvPr>
        </p:nvSpPr>
        <p:spPr/>
        <p:txBody>
          <a:bodyPr>
            <a:normAutofit/>
          </a:bodyPr>
          <a:lstStyle/>
          <a:p>
            <a:pPr eaLnBrk="1" hangingPunct="1">
              <a:lnSpc>
                <a:spcPct val="80000"/>
              </a:lnSpc>
            </a:pPr>
            <a:r>
              <a:rPr lang="en-US" altLang="en-US" sz="2800" dirty="0">
                <a:latin typeface="Calibri" panose="020F0502020204030204" pitchFamily="34" charset="0"/>
                <a:cs typeface="Calibri" panose="020F0502020204030204" pitchFamily="34" charset="0"/>
              </a:rPr>
              <a:t>Miss Clarke is our classroom assistant each morning and most afternoons.  She works with different groups of children depending upon the assessment focus of the lesson ; Miss Clarke provides short focused sessions in class time to secure understanding of an objective</a:t>
            </a:r>
          </a:p>
          <a:p>
            <a:pPr eaLnBrk="1" hangingPunct="1">
              <a:lnSpc>
                <a:spcPct val="80000"/>
              </a:lnSpc>
            </a:pPr>
            <a:r>
              <a:rPr lang="en-US" altLang="en-US" sz="2800" dirty="0">
                <a:latin typeface="Calibri" panose="020F0502020204030204" pitchFamily="34" charset="0"/>
                <a:cs typeface="Calibri" panose="020F0502020204030204" pitchFamily="34" charset="0"/>
              </a:rPr>
              <a:t>Miss Clarke reads with individual children and groups during guided reading. </a:t>
            </a:r>
          </a:p>
          <a:p>
            <a:pPr eaLnBrk="1" hangingPunct="1">
              <a:lnSpc>
                <a:spcPct val="80000"/>
              </a:lnSpc>
            </a:pPr>
            <a:r>
              <a:rPr lang="en-US" altLang="en-US" sz="2800" dirty="0">
                <a:latin typeface="Calibri" panose="020F0502020204030204" pitchFamily="34" charset="0"/>
                <a:cs typeface="Calibri" panose="020F0502020204030204" pitchFamily="34" charset="0"/>
              </a:rPr>
              <a:t>Miss Clarke works some afternoons in class with year 4. </a:t>
            </a:r>
            <a:endParaRPr lang="en-US" alt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97981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pPr eaLnBrk="1" hangingPunct="1"/>
            <a:r>
              <a:rPr lang="en-GB" altLang="en-US"/>
              <a:t>Class Routines</a:t>
            </a:r>
          </a:p>
        </p:txBody>
      </p:sp>
      <p:sp>
        <p:nvSpPr>
          <p:cNvPr id="3075" name="Rectangle 3"/>
          <p:cNvSpPr>
            <a:spLocks noGrp="1" noChangeArrowheads="1"/>
          </p:cNvSpPr>
          <p:nvPr>
            <p:ph idx="1"/>
          </p:nvPr>
        </p:nvSpPr>
        <p:spPr>
          <a:xfrm>
            <a:off x="618774" y="1474671"/>
            <a:ext cx="9406375" cy="5300201"/>
          </a:xfrm>
        </p:spPr>
        <p:txBody>
          <a:bodyPr rtlCol="0">
            <a:normAutofit/>
          </a:bodyPr>
          <a:lstStyle/>
          <a:p>
            <a:pPr marL="342906" indent="-342906" defTabSz="457207">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Each half term will cover different topics. The topic web will be sent out each half term.</a:t>
            </a:r>
          </a:p>
          <a:p>
            <a:pPr marL="342906" indent="-342906" defTabSz="457207">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A mixed planning format is followed in class to enable all children to achieve success.  Objectives and work set are tailored to suit the child: sometimes by year group and / or by personal need. </a:t>
            </a:r>
          </a:p>
          <a:p>
            <a:pPr marL="342906" indent="-342906" defTabSz="457207">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Children are always encouraged to present neat and tidy work. This is a major part of my teaching and ensuring that books are perfectly neat.</a:t>
            </a:r>
          </a:p>
          <a:p>
            <a:pPr marL="342906" indent="-342906" defTabSz="457207">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Children are encouraged to be independent (handing in homework, changing books, taking home letters </a:t>
            </a:r>
            <a:r>
              <a:rPr lang="en-GB" sz="2400" dirty="0" err="1">
                <a:latin typeface="Calibri" panose="020F0502020204030204" pitchFamily="34" charset="0"/>
                <a:cs typeface="Calibri" panose="020F0502020204030204" pitchFamily="34" charset="0"/>
              </a:rPr>
              <a:t>etc</a:t>
            </a:r>
            <a:r>
              <a:rPr lang="en-GB" sz="2400" dirty="0">
                <a:latin typeface="Calibri" panose="020F0502020204030204" pitchFamily="34" charset="0"/>
                <a:cs typeface="Calibri" panose="020F0502020204030204" pitchFamily="34" charset="0"/>
              </a:rPr>
              <a:t>). This is a big part of year 4 and heading to UKS2.</a:t>
            </a:r>
          </a:p>
          <a:p>
            <a:pPr marL="342906" indent="-342906" defTabSz="457207">
              <a:buClr>
                <a:schemeClr val="bg2">
                  <a:lumMod val="40000"/>
                  <a:lumOff val="60000"/>
                </a:schemeClr>
              </a:buClr>
              <a:buFont typeface="Wingdings 3" charset="2"/>
              <a:buChar char=""/>
              <a:defRPr/>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04323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919289" y="103189"/>
            <a:ext cx="7056437" cy="960437"/>
          </a:xfrm>
        </p:spPr>
        <p:txBody>
          <a:bodyPr/>
          <a:lstStyle/>
          <a:p>
            <a:pPr eaLnBrk="1" hangingPunct="1"/>
            <a:r>
              <a:rPr lang="en-GB" altLang="en-US"/>
              <a:t>Timetable Information</a:t>
            </a:r>
          </a:p>
        </p:txBody>
      </p:sp>
      <p:sp>
        <p:nvSpPr>
          <p:cNvPr id="4099" name="Rectangle 3"/>
          <p:cNvSpPr>
            <a:spLocks noGrp="1" noChangeArrowheads="1"/>
          </p:cNvSpPr>
          <p:nvPr>
            <p:ph idx="1"/>
          </p:nvPr>
        </p:nvSpPr>
        <p:spPr>
          <a:xfrm>
            <a:off x="539607" y="986011"/>
            <a:ext cx="9327600" cy="5605982"/>
          </a:xfrm>
        </p:spPr>
        <p:txBody>
          <a:bodyPr rtlCol="0">
            <a:noAutofit/>
          </a:bodyPr>
          <a:lstStyle/>
          <a:p>
            <a:pPr marL="342906" indent="-342906" defTabSz="457207">
              <a:lnSpc>
                <a:spcPct val="80000"/>
              </a:lnSpc>
              <a:buClr>
                <a:schemeClr val="bg2">
                  <a:lumMod val="40000"/>
                  <a:lumOff val="60000"/>
                </a:schemeClr>
              </a:buClr>
              <a:buFont typeface="Wingdings 3" charset="2"/>
              <a:buChar char=""/>
              <a:defRPr/>
            </a:pPr>
            <a:r>
              <a:rPr lang="en-GB" sz="2400" b="1" u="sng" dirty="0">
                <a:latin typeface="Calibri" panose="020F0502020204030204" pitchFamily="34" charset="0"/>
                <a:cs typeface="Calibri" panose="020F0502020204030204" pitchFamily="34" charset="0"/>
              </a:rPr>
              <a:t>Homework</a:t>
            </a:r>
            <a:r>
              <a:rPr lang="en-GB" sz="2400" dirty="0">
                <a:latin typeface="Calibri" panose="020F0502020204030204" pitchFamily="34" charset="0"/>
                <a:cs typeface="Calibri" panose="020F0502020204030204" pitchFamily="34" charset="0"/>
              </a:rPr>
              <a:t> will be handed out on a Thursday. </a:t>
            </a:r>
          </a:p>
          <a:p>
            <a:pPr marL="342906" indent="-342906" defTabSz="457207">
              <a:lnSpc>
                <a:spcPct val="80000"/>
              </a:lnSpc>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Homework will be different this year…</a:t>
            </a:r>
          </a:p>
          <a:p>
            <a:pPr marL="342906" indent="-342906" defTabSz="457207">
              <a:lnSpc>
                <a:spcPct val="80000"/>
              </a:lnSpc>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Homework tasks will be set out each half term and the children have an opportunity to complete 3 of the tasks or all of them if they like.</a:t>
            </a:r>
          </a:p>
          <a:p>
            <a:pPr marL="342906" indent="-342906" defTabSz="457207">
              <a:lnSpc>
                <a:spcPct val="80000"/>
              </a:lnSpc>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Where objectives match, homework may be sent home if the teacher thinks this is necessary but this will be very dependent on understanding of lessons. This may also happen if extra learning is required or to push the children on further. </a:t>
            </a:r>
          </a:p>
          <a:p>
            <a:pPr marL="342906" indent="-342906" defTabSz="457207">
              <a:lnSpc>
                <a:spcPct val="80000"/>
              </a:lnSpc>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The children will also have their spelling words to learn and spellings from their weekly class spelling work. </a:t>
            </a:r>
          </a:p>
          <a:p>
            <a:pPr marL="342906" indent="-342906" defTabSz="457207">
              <a:lnSpc>
                <a:spcPct val="80000"/>
              </a:lnSpc>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The teaching of Spelling and Grammar  in KS2 now takes place in class- 2/3 times each week with the child’s own class teacher.  Spelling tests will be given each week. – Monday morning/afternoon</a:t>
            </a:r>
          </a:p>
        </p:txBody>
      </p:sp>
    </p:spTree>
    <p:extLst>
      <p:ext uri="{BB962C8B-B14F-4D97-AF65-F5344CB8AC3E}">
        <p14:creationId xmlns:p14="http://schemas.microsoft.com/office/powerpoint/2010/main" val="1277440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792480" y="738187"/>
            <a:ext cx="8229600" cy="6119813"/>
          </a:xfrm>
        </p:spPr>
        <p:txBody>
          <a:bodyPr rtlCol="0">
            <a:noAutofit/>
          </a:bodyPr>
          <a:lstStyle/>
          <a:p>
            <a:pPr marL="342906" indent="-342906" defTabSz="457207">
              <a:lnSpc>
                <a:spcPct val="80000"/>
              </a:lnSpc>
              <a:buClr>
                <a:schemeClr val="bg2">
                  <a:lumMod val="40000"/>
                  <a:lumOff val="60000"/>
                </a:schemeClr>
              </a:buClr>
              <a:buFont typeface="Wingdings 3" charset="2"/>
              <a:buChar char=""/>
              <a:defRPr/>
            </a:pPr>
            <a:r>
              <a:rPr lang="en-GB" sz="2000" dirty="0">
                <a:latin typeface="Calibri" panose="020F0502020204030204" pitchFamily="34" charset="0"/>
                <a:cs typeface="Calibri" panose="020F0502020204030204" pitchFamily="34" charset="0"/>
              </a:rPr>
              <a:t>In mental maths, we are currently focusing on securing times tables and place value.</a:t>
            </a:r>
          </a:p>
          <a:p>
            <a:pPr marL="342906" indent="-342906" defTabSz="457207">
              <a:lnSpc>
                <a:spcPct val="80000"/>
              </a:lnSpc>
              <a:buClr>
                <a:schemeClr val="bg2">
                  <a:lumMod val="40000"/>
                  <a:lumOff val="60000"/>
                </a:schemeClr>
              </a:buClr>
              <a:buFont typeface="Wingdings 3" charset="2"/>
              <a:buChar char=""/>
              <a:defRPr/>
            </a:pPr>
            <a:r>
              <a:rPr lang="en-GB" sz="2000" dirty="0">
                <a:latin typeface="Calibri" panose="020F0502020204030204" pitchFamily="34" charset="0"/>
                <a:cs typeface="Calibri" panose="020F0502020204030204" pitchFamily="34" charset="0"/>
              </a:rPr>
              <a:t>Statutory test in Times tables will take place in year 4. The link below is a great way to practise and get a better understanding of the timetable you’re on. It is also good to start to practise mixed times tables to get the exposure and gain confidence. </a:t>
            </a:r>
          </a:p>
          <a:p>
            <a:pPr marL="342906" indent="-342906" defTabSz="457207">
              <a:lnSpc>
                <a:spcPct val="80000"/>
              </a:lnSpc>
              <a:buClr>
                <a:schemeClr val="bg2">
                  <a:lumMod val="40000"/>
                  <a:lumOff val="60000"/>
                </a:schemeClr>
              </a:buClr>
              <a:buFont typeface="Wingdings 3" charset="2"/>
              <a:buChar char=""/>
              <a:defRPr/>
            </a:pPr>
            <a:r>
              <a:rPr lang="en-GB" sz="2000" dirty="0">
                <a:latin typeface="Calibri" panose="020F0502020204030204" pitchFamily="34" charset="0"/>
                <a:cs typeface="Calibri" panose="020F0502020204030204" pitchFamily="34" charset="0"/>
              </a:rPr>
              <a:t>TT Rockstars </a:t>
            </a:r>
            <a:r>
              <a:rPr lang="en-GB" sz="2000" dirty="0">
                <a:latin typeface="Calibri" panose="020F0502020204030204" pitchFamily="34" charset="0"/>
                <a:cs typeface="Calibri" panose="020F0502020204030204" pitchFamily="34" charset="0"/>
                <a:hlinkClick r:id="rId2"/>
              </a:rPr>
              <a:t>https://play.ttrockstars.com/ttrs/online/stats/537877?t=effort</a:t>
            </a:r>
            <a:endParaRPr lang="en-GB" sz="2000" dirty="0">
              <a:latin typeface="Calibri" panose="020F0502020204030204" pitchFamily="34" charset="0"/>
              <a:cs typeface="Calibri" panose="020F0502020204030204" pitchFamily="34" charset="0"/>
            </a:endParaRPr>
          </a:p>
          <a:p>
            <a:pPr marL="342906" indent="-342906" defTabSz="457207">
              <a:lnSpc>
                <a:spcPct val="80000"/>
              </a:lnSpc>
              <a:buClr>
                <a:schemeClr val="bg2">
                  <a:lumMod val="40000"/>
                  <a:lumOff val="60000"/>
                </a:schemeClr>
              </a:buClr>
              <a:buFont typeface="Wingdings 3" charset="2"/>
              <a:buChar char=""/>
              <a:defRPr/>
            </a:pPr>
            <a:r>
              <a:rPr lang="en-GB" sz="2000" dirty="0">
                <a:latin typeface="Calibri" panose="020F0502020204030204" pitchFamily="34" charset="0"/>
                <a:cs typeface="Calibri" panose="020F0502020204030204" pitchFamily="34" charset="0"/>
              </a:rPr>
              <a:t>Times tables tests - Thursday</a:t>
            </a:r>
          </a:p>
          <a:p>
            <a:pPr marL="342906" indent="-342906" defTabSz="457207">
              <a:lnSpc>
                <a:spcPct val="80000"/>
              </a:lnSpc>
              <a:buClr>
                <a:schemeClr val="bg2">
                  <a:lumMod val="40000"/>
                  <a:lumOff val="60000"/>
                </a:schemeClr>
              </a:buClr>
              <a:buFont typeface="Wingdings 3" charset="2"/>
              <a:buChar char=""/>
              <a:defRPr/>
            </a:pPr>
            <a:r>
              <a:rPr lang="en-GB" sz="2000" dirty="0">
                <a:latin typeface="Calibri" panose="020F0502020204030204" pitchFamily="34" charset="0"/>
                <a:cs typeface="Calibri" panose="020F0502020204030204" pitchFamily="34" charset="0"/>
              </a:rPr>
              <a:t>Spelling tests will be done on a Wednesday</a:t>
            </a:r>
          </a:p>
          <a:p>
            <a:pPr marL="342906" indent="-342906" defTabSz="457207">
              <a:lnSpc>
                <a:spcPct val="80000"/>
              </a:lnSpc>
              <a:buClr>
                <a:schemeClr val="bg2">
                  <a:lumMod val="40000"/>
                  <a:lumOff val="60000"/>
                </a:schemeClr>
              </a:buClr>
              <a:buFont typeface="Wingdings 3" charset="2"/>
              <a:buChar char=""/>
              <a:defRPr/>
            </a:pPr>
            <a:r>
              <a:rPr lang="en-GB" sz="2000" dirty="0">
                <a:latin typeface="Calibri" panose="020F0502020204030204" pitchFamily="34" charset="0"/>
                <a:cs typeface="Calibri" panose="020F0502020204030204" pitchFamily="34" charset="0"/>
              </a:rPr>
              <a:t>Guided Reading is a taught session to the whole class. They will take part in different tasks daily which are related to the book they are reading.</a:t>
            </a:r>
          </a:p>
          <a:p>
            <a:pPr marL="342906" indent="-342906" defTabSz="457207">
              <a:lnSpc>
                <a:spcPct val="80000"/>
              </a:lnSpc>
              <a:buClr>
                <a:schemeClr val="bg2">
                  <a:lumMod val="40000"/>
                  <a:lumOff val="60000"/>
                </a:schemeClr>
              </a:buClr>
              <a:buFont typeface="Wingdings 3" charset="2"/>
              <a:buChar char=""/>
              <a:defRPr/>
            </a:pPr>
            <a:r>
              <a:rPr lang="en-GB" sz="2000" dirty="0">
                <a:latin typeface="Calibri" panose="020F0502020204030204" pitchFamily="34" charset="0"/>
                <a:cs typeface="Calibri" panose="020F0502020204030204" pitchFamily="34" charset="0"/>
              </a:rPr>
              <a:t>Children should bring their reading books and </a:t>
            </a:r>
            <a:r>
              <a:rPr lang="en-GB" sz="2000" b="1" u="sng" dirty="0">
                <a:latin typeface="Calibri" panose="020F0502020204030204" pitchFamily="34" charset="0"/>
                <a:cs typeface="Calibri" panose="020F0502020204030204" pitchFamily="34" charset="0"/>
              </a:rPr>
              <a:t>reading record each morning in to class and ensure that it has been written in</a:t>
            </a:r>
            <a:r>
              <a:rPr lang="en-GB" sz="2000" dirty="0">
                <a:latin typeface="Calibri" panose="020F0502020204030204" pitchFamily="34" charset="0"/>
                <a:cs typeface="Calibri" panose="020F0502020204030204" pitchFamily="34" charset="0"/>
              </a:rPr>
              <a:t>.</a:t>
            </a:r>
            <a:r>
              <a:rPr lang="en-GB" sz="2000" b="1" u="sng" dirty="0">
                <a:latin typeface="Calibri" panose="020F0502020204030204" pitchFamily="34" charset="0"/>
                <a:cs typeface="Calibri" panose="020F0502020204030204" pitchFamily="34" charset="0"/>
              </a:rPr>
              <a:t> </a:t>
            </a:r>
            <a:r>
              <a:rPr lang="en-GB" sz="2000" dirty="0">
                <a:latin typeface="Calibri" panose="020F0502020204030204" pitchFamily="34" charset="0"/>
                <a:cs typeface="Calibri" panose="020F0502020204030204" pitchFamily="34" charset="0"/>
              </a:rPr>
              <a:t>Please record any information about what you read so there is evidence of this taking place. </a:t>
            </a:r>
          </a:p>
          <a:p>
            <a:pPr marL="342906" indent="-342906" defTabSz="457207">
              <a:lnSpc>
                <a:spcPct val="80000"/>
              </a:lnSpc>
              <a:buClr>
                <a:schemeClr val="bg2">
                  <a:lumMod val="40000"/>
                  <a:lumOff val="60000"/>
                </a:schemeClr>
              </a:buClr>
              <a:buFont typeface="Wingdings 3" charset="2"/>
              <a:buChar char=""/>
              <a:defRPr/>
            </a:pPr>
            <a:r>
              <a:rPr lang="en-GB" sz="2000" dirty="0">
                <a:latin typeface="Calibri" panose="020F0502020204030204" pitchFamily="34" charset="0"/>
                <a:cs typeface="Calibri" panose="020F0502020204030204" pitchFamily="34" charset="0"/>
              </a:rPr>
              <a:t>PE is on a Monday each week for this half term. Swimming will take place on a Wednesday every week.</a:t>
            </a:r>
            <a:endParaRPr lang="en-US" sz="2000" dirty="0"/>
          </a:p>
        </p:txBody>
      </p:sp>
    </p:spTree>
    <p:extLst>
      <p:ext uri="{BB962C8B-B14F-4D97-AF65-F5344CB8AC3E}">
        <p14:creationId xmlns:p14="http://schemas.microsoft.com/office/powerpoint/2010/main" val="1257687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Maths Mastery approach</a:t>
            </a:r>
          </a:p>
        </p:txBody>
      </p:sp>
      <p:sp>
        <p:nvSpPr>
          <p:cNvPr id="3" name="Content Placeholder 2"/>
          <p:cNvSpPr>
            <a:spLocks noGrp="1"/>
          </p:cNvSpPr>
          <p:nvPr>
            <p:ph idx="1"/>
          </p:nvPr>
        </p:nvSpPr>
        <p:spPr>
          <a:xfrm>
            <a:off x="2063552" y="1556793"/>
            <a:ext cx="6347714" cy="3880773"/>
          </a:xfrm>
        </p:spPr>
        <p:txBody>
          <a:bodyPr/>
          <a:lstStyle/>
          <a:p>
            <a:r>
              <a:rPr lang="en-GB" dirty="0"/>
              <a:t>The way we are now approaching Maths…</a:t>
            </a:r>
          </a:p>
        </p:txBody>
      </p:sp>
      <p:sp>
        <p:nvSpPr>
          <p:cNvPr id="4" name="Rectangle 3"/>
          <p:cNvSpPr/>
          <p:nvPr/>
        </p:nvSpPr>
        <p:spPr>
          <a:xfrm>
            <a:off x="2423592" y="2276872"/>
            <a:ext cx="6480720" cy="923330"/>
          </a:xfrm>
          <a:prstGeom prst="rect">
            <a:avLst/>
          </a:prstGeom>
        </p:spPr>
        <p:txBody>
          <a:bodyPr wrap="square">
            <a:spAutoFit/>
          </a:bodyPr>
          <a:lstStyle/>
          <a:p>
            <a:r>
              <a:rPr lang="en-GB" dirty="0">
                <a:hlinkClick r:id="rId2"/>
              </a:rPr>
              <a:t>https://www.ncetm.org.uk/teaching-for-mastery/mastery-explained/a-video-overview-on-teaching-for-mastery-at-primary/</a:t>
            </a:r>
            <a:endParaRPr lang="en-GB" dirty="0"/>
          </a:p>
          <a:p>
            <a:endParaRPr lang="en-GB" dirty="0"/>
          </a:p>
        </p:txBody>
      </p:sp>
    </p:spTree>
    <p:extLst>
      <p:ext uri="{BB962C8B-B14F-4D97-AF65-F5344CB8AC3E}">
        <p14:creationId xmlns:p14="http://schemas.microsoft.com/office/powerpoint/2010/main" val="1899158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endParaRPr lang="en-GB" altLang="en-US"/>
          </a:p>
        </p:txBody>
      </p:sp>
      <p:sp>
        <p:nvSpPr>
          <p:cNvPr id="15363" name="Content Placeholder 2"/>
          <p:cNvSpPr>
            <a:spLocks noGrp="1"/>
          </p:cNvSpPr>
          <p:nvPr>
            <p:ph idx="1"/>
          </p:nvPr>
        </p:nvSpPr>
        <p:spPr/>
        <p:txBody>
          <a:bodyPr/>
          <a:lstStyle/>
          <a:p>
            <a:endParaRPr lang="en-GB" altLang="en-US"/>
          </a:p>
        </p:txBody>
      </p:sp>
      <p:pic>
        <p:nvPicPr>
          <p:cNvPr id="1536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1802" y="177858"/>
            <a:ext cx="8898082" cy="647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36061EF6-A425-D4EA-BB65-80979833AE89}"/>
              </a:ext>
            </a:extLst>
          </p:cNvPr>
          <p:cNvSpPr txBox="1"/>
          <p:nvPr/>
        </p:nvSpPr>
        <p:spPr>
          <a:xfrm>
            <a:off x="7867291" y="3223812"/>
            <a:ext cx="1592593" cy="3416320"/>
          </a:xfrm>
          <a:prstGeom prst="rect">
            <a:avLst/>
          </a:prstGeom>
          <a:noFill/>
        </p:spPr>
        <p:txBody>
          <a:bodyPr wrap="square" rtlCol="0">
            <a:spAutoFit/>
          </a:bodyPr>
          <a:lstStyle/>
          <a:p>
            <a:r>
              <a:rPr lang="en-GB" dirty="0">
                <a:solidFill>
                  <a:srgbClr val="FF0000"/>
                </a:solidFill>
              </a:rPr>
              <a:t>This is a full list of the year 3 and 4 statutory spellings. They have been grouped in to spelling rules which may make them easier to learn. </a:t>
            </a:r>
          </a:p>
        </p:txBody>
      </p:sp>
    </p:spTree>
    <p:extLst>
      <p:ext uri="{BB962C8B-B14F-4D97-AF65-F5344CB8AC3E}">
        <p14:creationId xmlns:p14="http://schemas.microsoft.com/office/powerpoint/2010/main" val="3968023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pPr eaLnBrk="1" hangingPunct="1"/>
            <a:r>
              <a:rPr lang="en-GB" altLang="en-US"/>
              <a:t>Targets &amp; Expectations</a:t>
            </a:r>
            <a:endParaRPr lang="en-US" altLang="en-US"/>
          </a:p>
        </p:txBody>
      </p:sp>
      <p:sp>
        <p:nvSpPr>
          <p:cNvPr id="16387" name="Rectangle 3"/>
          <p:cNvSpPr>
            <a:spLocks noGrp="1" noChangeArrowheads="1"/>
          </p:cNvSpPr>
          <p:nvPr>
            <p:ph idx="1"/>
          </p:nvPr>
        </p:nvSpPr>
        <p:spPr>
          <a:xfrm>
            <a:off x="589483" y="1270000"/>
            <a:ext cx="8569325" cy="5256212"/>
          </a:xfrm>
        </p:spPr>
        <p:txBody>
          <a:bodyPr>
            <a:normAutofit/>
          </a:bodyPr>
          <a:lstStyle/>
          <a:p>
            <a:pPr eaLnBrk="1" hangingPunct="1"/>
            <a:r>
              <a:rPr lang="en-GB" altLang="en-US" sz="2800" dirty="0">
                <a:latin typeface="Calibri" panose="020F0502020204030204" pitchFamily="34" charset="0"/>
                <a:cs typeface="Calibri" panose="020F0502020204030204" pitchFamily="34" charset="0"/>
              </a:rPr>
              <a:t>High expectations are encouraged so that each child can reach their full potential.</a:t>
            </a:r>
          </a:p>
          <a:p>
            <a:pPr eaLnBrk="1" hangingPunct="1"/>
            <a:r>
              <a:rPr lang="en-GB" altLang="en-US" sz="2800" dirty="0">
                <a:latin typeface="Calibri" panose="020F0502020204030204" pitchFamily="34" charset="0"/>
                <a:cs typeface="Calibri" panose="020F0502020204030204" pitchFamily="34" charset="0"/>
              </a:rPr>
              <a:t>Books in class should be an extremely high quality everyday. </a:t>
            </a:r>
          </a:p>
          <a:p>
            <a:pPr eaLnBrk="1" hangingPunct="1"/>
            <a:r>
              <a:rPr lang="en-GB" altLang="en-US" sz="2800" dirty="0">
                <a:latin typeface="Calibri" panose="020F0502020204030204" pitchFamily="34" charset="0"/>
                <a:cs typeface="Calibri" panose="020F0502020204030204" pitchFamily="34" charset="0"/>
              </a:rPr>
              <a:t>Reading records should be completed in detail using the question bank to help (at the back). Books from home can also be read if you’ve finished your reading book. Please also record this in the reading record. </a:t>
            </a:r>
          </a:p>
          <a:p>
            <a:pPr eaLnBrk="1" hangingPunct="1"/>
            <a:r>
              <a:rPr lang="en-GB" altLang="en-US" sz="2800" dirty="0">
                <a:latin typeface="Calibri" panose="020F0502020204030204" pitchFamily="34" charset="0"/>
                <a:cs typeface="Calibri" panose="020F0502020204030204" pitchFamily="34" charset="0"/>
              </a:rPr>
              <a:t>If you take books home please look after them so that other people can use them. 20 books to read. </a:t>
            </a:r>
            <a:endParaRPr lang="en-US" alt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48641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095702" y="2160589"/>
            <a:ext cx="4178300" cy="3880773"/>
          </a:xfrm>
        </p:spPr>
        <p:txBody>
          <a:bodyPr>
            <a:normAutofit/>
          </a:bodyPr>
          <a:lstStyle/>
          <a:p>
            <a:r>
              <a:rPr lang="en-GB" sz="3200" dirty="0"/>
              <a:t>Questions to ask during guided reading or what they can write in their reading records. </a:t>
            </a:r>
          </a:p>
        </p:txBody>
      </p:sp>
      <p:pic>
        <p:nvPicPr>
          <p:cNvPr id="4" name="Picture 3"/>
          <p:cNvPicPr>
            <a:picLocks noChangeAspect="1"/>
          </p:cNvPicPr>
          <p:nvPr/>
        </p:nvPicPr>
        <p:blipFill>
          <a:blip r:embed="rId2"/>
          <a:stretch>
            <a:fillRect/>
          </a:stretch>
        </p:blipFill>
        <p:spPr>
          <a:xfrm>
            <a:off x="83518" y="104036"/>
            <a:ext cx="4645170" cy="6649928"/>
          </a:xfrm>
          <a:prstGeom prst="rect">
            <a:avLst/>
          </a:prstGeom>
        </p:spPr>
      </p:pic>
    </p:spTree>
    <p:extLst>
      <p:ext uri="{BB962C8B-B14F-4D97-AF65-F5344CB8AC3E}">
        <p14:creationId xmlns:p14="http://schemas.microsoft.com/office/powerpoint/2010/main" val="314795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578735" y="4009535"/>
            <a:ext cx="695267" cy="1828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6BC3EFA3-D0FE-5FCE-BE32-CA831BD1F808}"/>
              </a:ext>
            </a:extLst>
          </p:cNvPr>
          <p:cNvPicPr>
            <a:picLocks noChangeAspect="1"/>
          </p:cNvPicPr>
          <p:nvPr/>
        </p:nvPicPr>
        <p:blipFill>
          <a:blip r:embed="rId2"/>
          <a:stretch>
            <a:fillRect/>
          </a:stretch>
        </p:blipFill>
        <p:spPr>
          <a:xfrm>
            <a:off x="3165895" y="121937"/>
            <a:ext cx="8945223" cy="6458851"/>
          </a:xfrm>
          <a:prstGeom prst="rect">
            <a:avLst/>
          </a:prstGeom>
        </p:spPr>
      </p:pic>
      <p:sp>
        <p:nvSpPr>
          <p:cNvPr id="10" name="Content Placeholder 9">
            <a:extLst>
              <a:ext uri="{FF2B5EF4-FFF2-40B4-BE49-F238E27FC236}">
                <a16:creationId xmlns:a16="http://schemas.microsoft.com/office/drawing/2014/main" id="{C4BE40BC-28F3-4AC2-679E-F12F84863EA2}"/>
              </a:ext>
            </a:extLst>
          </p:cNvPr>
          <p:cNvSpPr>
            <a:spLocks noGrp="1"/>
          </p:cNvSpPr>
          <p:nvPr>
            <p:ph idx="1"/>
          </p:nvPr>
        </p:nvSpPr>
        <p:spPr>
          <a:xfrm>
            <a:off x="329700" y="650966"/>
            <a:ext cx="2706798" cy="4921698"/>
          </a:xfrm>
        </p:spPr>
        <p:txBody>
          <a:bodyPr>
            <a:normAutofit/>
          </a:bodyPr>
          <a:lstStyle/>
          <a:p>
            <a:r>
              <a:rPr lang="en-GB" sz="3200" dirty="0"/>
              <a:t>Here is an example of a year 4 reading record. </a:t>
            </a:r>
          </a:p>
        </p:txBody>
      </p:sp>
    </p:spTree>
    <p:extLst>
      <p:ext uri="{BB962C8B-B14F-4D97-AF65-F5344CB8AC3E}">
        <p14:creationId xmlns:p14="http://schemas.microsoft.com/office/powerpoint/2010/main" val="1011255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GB" altLang="en-US" u="sng"/>
              <a:t>Online safety </a:t>
            </a:r>
          </a:p>
        </p:txBody>
      </p:sp>
      <p:sp>
        <p:nvSpPr>
          <p:cNvPr id="17411" name="Content Placeholder 2"/>
          <p:cNvSpPr>
            <a:spLocks noGrp="1"/>
          </p:cNvSpPr>
          <p:nvPr>
            <p:ph idx="1"/>
          </p:nvPr>
        </p:nvSpPr>
        <p:spPr/>
        <p:txBody>
          <a:bodyPr/>
          <a:lstStyle/>
          <a:p>
            <a:endParaRPr lang="en-GB" altLang="en-US"/>
          </a:p>
        </p:txBody>
      </p:sp>
      <p:pic>
        <p:nvPicPr>
          <p:cNvPr id="1741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1528764"/>
            <a:ext cx="7345362" cy="509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927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p:txBody>
          <a:bodyPr/>
          <a:lstStyle/>
          <a:p>
            <a:pPr eaLnBrk="1" hangingPunct="1"/>
            <a:r>
              <a:rPr lang="en-GB" altLang="en-US"/>
              <a:t>How Can You Help?</a:t>
            </a:r>
          </a:p>
        </p:txBody>
      </p:sp>
      <p:sp>
        <p:nvSpPr>
          <p:cNvPr id="33795" name="Rectangle 3"/>
          <p:cNvSpPr>
            <a:spLocks noGrp="1" noChangeArrowheads="1"/>
          </p:cNvSpPr>
          <p:nvPr>
            <p:ph idx="1"/>
          </p:nvPr>
        </p:nvSpPr>
        <p:spPr>
          <a:xfrm>
            <a:off x="677334" y="1270000"/>
            <a:ext cx="9231979" cy="5183187"/>
          </a:xfrm>
        </p:spPr>
        <p:txBody>
          <a:bodyPr rtlCol="0">
            <a:normAutofit/>
          </a:bodyPr>
          <a:lstStyle/>
          <a:p>
            <a:pPr defTabSz="457207">
              <a:buClrTx/>
              <a:defRPr/>
            </a:pPr>
            <a:r>
              <a:rPr lang="en-GB" sz="2400" dirty="0">
                <a:latin typeface="Calibri" panose="020F0502020204030204" pitchFamily="34" charset="0"/>
                <a:cs typeface="Calibri" panose="020F0502020204030204" pitchFamily="34" charset="0"/>
              </a:rPr>
              <a:t>Regular short reading sessions at home with reading books or one of the 20 books. </a:t>
            </a:r>
          </a:p>
          <a:p>
            <a:pPr defTabSz="457207">
              <a:buClrTx/>
              <a:defRPr/>
            </a:pPr>
            <a:r>
              <a:rPr lang="en-GB" sz="2400" dirty="0">
                <a:latin typeface="Calibri" panose="020F0502020204030204" pitchFamily="34" charset="0"/>
                <a:cs typeface="Calibri" panose="020F0502020204030204" pitchFamily="34" charset="0"/>
              </a:rPr>
              <a:t>Remembering to change books and record it in reading records.  </a:t>
            </a:r>
          </a:p>
          <a:p>
            <a:pPr defTabSz="457207">
              <a:buClrTx/>
              <a:defRPr/>
            </a:pPr>
            <a:r>
              <a:rPr lang="en-GB" sz="2400" dirty="0">
                <a:latin typeface="Calibri" panose="020F0502020204030204" pitchFamily="34" charset="0"/>
                <a:cs typeface="Calibri" panose="020F0502020204030204" pitchFamily="34" charset="0"/>
              </a:rPr>
              <a:t>Encourage your child to remember to hand things in and having PE kits, swimming kits in school. </a:t>
            </a:r>
          </a:p>
          <a:p>
            <a:pPr defTabSz="457207">
              <a:buClrTx/>
              <a:defRPr/>
            </a:pPr>
            <a:r>
              <a:rPr lang="en-GB" sz="2400" dirty="0">
                <a:latin typeface="Calibri" panose="020F0502020204030204" pitchFamily="34" charset="0"/>
                <a:cs typeface="Calibri" panose="020F0502020204030204" pitchFamily="34" charset="0"/>
              </a:rPr>
              <a:t>Spellings and times table practice, </a:t>
            </a:r>
            <a:r>
              <a:rPr lang="en-GB" sz="2400" dirty="0" err="1">
                <a:latin typeface="Calibri" panose="020F0502020204030204" pitchFamily="34" charset="0"/>
                <a:cs typeface="Calibri" panose="020F0502020204030204" pitchFamily="34" charset="0"/>
              </a:rPr>
              <a:t>Nessy</a:t>
            </a:r>
            <a:r>
              <a:rPr lang="en-GB" sz="2400" dirty="0">
                <a:latin typeface="Calibri" panose="020F0502020204030204" pitchFamily="34" charset="0"/>
                <a:cs typeface="Calibri" panose="020F0502020204030204" pitchFamily="34" charset="0"/>
              </a:rPr>
              <a:t>.</a:t>
            </a:r>
          </a:p>
          <a:p>
            <a:pPr marL="0" indent="0" defTabSz="457207">
              <a:buClr>
                <a:schemeClr val="bg2">
                  <a:lumMod val="40000"/>
                  <a:lumOff val="60000"/>
                </a:schemeClr>
              </a:buClr>
              <a:buNone/>
              <a:defRPr/>
            </a:pPr>
            <a:endParaRPr lang="en-GB" sz="2400" dirty="0">
              <a:latin typeface="Calibri" panose="020F0502020204030204" pitchFamily="34" charset="0"/>
              <a:cs typeface="Calibri" panose="020F0502020204030204" pitchFamily="34" charset="0"/>
            </a:endParaRPr>
          </a:p>
          <a:p>
            <a:pPr marL="342906" indent="-342906" defTabSz="457207">
              <a:buClr>
                <a:schemeClr val="bg2">
                  <a:lumMod val="40000"/>
                  <a:lumOff val="60000"/>
                </a:schemeClr>
              </a:buClr>
              <a:buFont typeface="Wingdings 3" charset="2"/>
              <a:buChar char=""/>
              <a:defRPr/>
            </a:pPr>
            <a:r>
              <a:rPr lang="en-GB" sz="2400" dirty="0">
                <a:latin typeface="Calibri" panose="020F0502020204030204" pitchFamily="34" charset="0"/>
                <a:cs typeface="Calibri" panose="020F0502020204030204" pitchFamily="34" charset="0"/>
              </a:rPr>
              <a:t>Support homework :</a:t>
            </a:r>
          </a:p>
          <a:p>
            <a:pPr marL="742962" lvl="1" indent="-285755" defTabSz="457207">
              <a:buClr>
                <a:schemeClr val="bg2">
                  <a:lumMod val="40000"/>
                  <a:lumOff val="60000"/>
                </a:schemeClr>
              </a:buClr>
              <a:buFont typeface="Wingdings 3" charset="2"/>
              <a:buChar char=""/>
              <a:defRPr/>
            </a:pPr>
            <a:r>
              <a:rPr lang="en-GB" sz="2800" dirty="0">
                <a:latin typeface="Calibri" panose="020F0502020204030204" pitchFamily="34" charset="0"/>
                <a:cs typeface="Calibri" panose="020F0502020204030204" pitchFamily="34" charset="0"/>
              </a:rPr>
              <a:t>Year 4 – help with homework where necessary as the tasks will be related to work we’ve done in class. </a:t>
            </a:r>
          </a:p>
        </p:txBody>
      </p:sp>
    </p:spTree>
    <p:extLst>
      <p:ext uri="{BB962C8B-B14F-4D97-AF65-F5344CB8AC3E}">
        <p14:creationId xmlns:p14="http://schemas.microsoft.com/office/powerpoint/2010/main" val="2248085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p:txBody>
          <a:bodyPr/>
          <a:lstStyle/>
          <a:p>
            <a:pPr eaLnBrk="1" hangingPunct="1"/>
            <a:r>
              <a:rPr lang="en-GB" altLang="en-US" dirty="0"/>
              <a:t>Other Information</a:t>
            </a:r>
          </a:p>
        </p:txBody>
      </p:sp>
      <p:sp>
        <p:nvSpPr>
          <p:cNvPr id="19459" name="Rectangle 3"/>
          <p:cNvSpPr>
            <a:spLocks noGrp="1" noChangeArrowheads="1"/>
          </p:cNvSpPr>
          <p:nvPr>
            <p:ph idx="1"/>
          </p:nvPr>
        </p:nvSpPr>
        <p:spPr>
          <a:xfrm>
            <a:off x="677334" y="1495166"/>
            <a:ext cx="8208963" cy="4195762"/>
          </a:xfrm>
        </p:spPr>
        <p:txBody>
          <a:bodyPr>
            <a:noAutofit/>
          </a:bodyPr>
          <a:lstStyle/>
          <a:p>
            <a:pPr eaLnBrk="1" hangingPunct="1"/>
            <a:r>
              <a:rPr lang="en-GB" altLang="en-US" sz="2800" dirty="0">
                <a:latin typeface="Calibri" panose="020F0502020204030204" pitchFamily="34" charset="0"/>
                <a:cs typeface="Calibri" panose="020F0502020204030204" pitchFamily="34" charset="0"/>
              </a:rPr>
              <a:t>Any concerns about anything then please find me after school or make an appointment at the school office.</a:t>
            </a:r>
          </a:p>
          <a:p>
            <a:pPr eaLnBrk="1" hangingPunct="1"/>
            <a:endParaRPr lang="en-GB" altLang="en-US" sz="2800" dirty="0">
              <a:latin typeface="Calibri" panose="020F0502020204030204" pitchFamily="34" charset="0"/>
              <a:cs typeface="Calibri" panose="020F0502020204030204" pitchFamily="34" charset="0"/>
            </a:endParaRPr>
          </a:p>
          <a:p>
            <a:pPr eaLnBrk="1" hangingPunct="1"/>
            <a:r>
              <a:rPr lang="en-GB" altLang="en-US" sz="2800" dirty="0">
                <a:latin typeface="Calibri" panose="020F0502020204030204" pitchFamily="34" charset="0"/>
                <a:cs typeface="Calibri" panose="020F0502020204030204" pitchFamily="34" charset="0"/>
              </a:rPr>
              <a:t>Any questions?</a:t>
            </a:r>
          </a:p>
          <a:p>
            <a:pPr eaLnBrk="1" hangingPunct="1"/>
            <a:endParaRPr lang="en-GB" altLang="en-US" sz="2800" dirty="0">
              <a:latin typeface="Calibri" panose="020F0502020204030204" pitchFamily="34" charset="0"/>
              <a:cs typeface="Calibri" panose="020F0502020204030204" pitchFamily="34" charset="0"/>
            </a:endParaRPr>
          </a:p>
          <a:p>
            <a:pPr eaLnBrk="1" hangingPunct="1"/>
            <a:r>
              <a:rPr lang="en-GB" altLang="en-US" sz="2800" dirty="0">
                <a:latin typeface="Calibri" panose="020F0502020204030204" pitchFamily="34" charset="0"/>
                <a:cs typeface="Calibri" panose="020F0502020204030204" pitchFamily="34" charset="0"/>
              </a:rPr>
              <a:t>Many thanks</a:t>
            </a:r>
          </a:p>
          <a:p>
            <a:pPr eaLnBrk="1" hangingPunct="1"/>
            <a:endParaRPr lang="en-GB" altLang="en-US" sz="2800" dirty="0">
              <a:latin typeface="Calibri" panose="020F0502020204030204" pitchFamily="34" charset="0"/>
              <a:cs typeface="Calibri" panose="020F0502020204030204" pitchFamily="34" charset="0"/>
            </a:endParaRPr>
          </a:p>
          <a:p>
            <a:pPr eaLnBrk="1" hangingPunct="1"/>
            <a:r>
              <a:rPr lang="en-GB" altLang="en-US" sz="2800" dirty="0">
                <a:latin typeface="Calibri" panose="020F0502020204030204" pitchFamily="34" charset="0"/>
                <a:cs typeface="Calibri" panose="020F0502020204030204" pitchFamily="34" charset="0"/>
              </a:rPr>
              <a:t>Mr McKnight</a:t>
            </a:r>
          </a:p>
        </p:txBody>
      </p:sp>
    </p:spTree>
    <p:extLst>
      <p:ext uri="{BB962C8B-B14F-4D97-AF65-F5344CB8AC3E}">
        <p14:creationId xmlns:p14="http://schemas.microsoft.com/office/powerpoint/2010/main" val="3439978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8E0E-B1EB-EACF-3979-5A17C5BAD55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0140BA8-A17E-78E2-ABE1-9F5461ABE9A4}"/>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40867207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3129</TotalTime>
  <Words>831</Words>
  <Application>Microsoft Office PowerPoint</Application>
  <PresentationFormat>Widescreen</PresentationFormat>
  <Paragraphs>66</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Trebuchet MS</vt:lpstr>
      <vt:lpstr>Wingdings</vt:lpstr>
      <vt:lpstr>Wingdings 3</vt:lpstr>
      <vt:lpstr>Facet</vt:lpstr>
      <vt:lpstr>Welcome to Year 4  </vt:lpstr>
      <vt:lpstr>Staff in the Year 4 Class:</vt:lpstr>
      <vt:lpstr>Staff</vt:lpstr>
      <vt:lpstr>Class Routines</vt:lpstr>
      <vt:lpstr>Timetable Information</vt:lpstr>
      <vt:lpstr>PowerPoint Presentation</vt:lpstr>
      <vt:lpstr>Maths Mastery approach</vt:lpstr>
      <vt:lpstr>PowerPoint Presentation</vt:lpstr>
      <vt:lpstr>Targets &amp; Expectations</vt:lpstr>
      <vt:lpstr>PowerPoint Presentation</vt:lpstr>
      <vt:lpstr>PowerPoint Presentation</vt:lpstr>
      <vt:lpstr>Online safety </vt:lpstr>
      <vt:lpstr>How Can You Help?</vt:lpstr>
      <vt:lpstr>Other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4</dc:title>
  <dc:creator>Class Account</dc:creator>
  <cp:lastModifiedBy>Tom McKnight</cp:lastModifiedBy>
  <cp:revision>12</cp:revision>
  <dcterms:created xsi:type="dcterms:W3CDTF">2023-09-20T15:41:01Z</dcterms:created>
  <dcterms:modified xsi:type="dcterms:W3CDTF">2026-09-23T11:53:33Z</dcterms:modified>
</cp:coreProperties>
</file>