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9" r:id="rId6"/>
    <p:sldId id="268" r:id="rId7"/>
    <p:sldId id="260" r:id="rId8"/>
    <p:sldId id="271" r:id="rId9"/>
    <p:sldId id="261" r:id="rId10"/>
    <p:sldId id="270" r:id="rId11"/>
    <p:sldId id="276" r:id="rId12"/>
    <p:sldId id="266" r:id="rId13"/>
    <p:sldId id="264" r:id="rId14"/>
    <p:sldId id="267" r:id="rId15"/>
    <p:sldId id="275" r:id="rId16"/>
  </p:sldIdLst>
  <p:sldSz cx="18288000" cy="10287000"/>
  <p:notesSz cx="6858000" cy="9144000"/>
  <p:embeddedFontLst>
    <p:embeddedFont>
      <p:font typeface="Railey" panose="020B0604020202020204" charset="0"/>
      <p:regular r:id="rId17"/>
    </p:embeddedFont>
    <p:embeddedFont>
      <p:font typeface="Sniglet"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CC3B6C-80AB-91A3-1EC4-93A571FC7BCC}" v="1" dt="2026-09-22T20:36:02.6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1.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1.sv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4.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9.png"/><Relationship Id="rId7" Type="http://schemas.openxmlformats.org/officeDocument/2006/relationships/image" Target="../media/image14.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170023" y="1028700"/>
            <a:ext cx="5188678" cy="6960775"/>
          </a:xfrm>
          <a:custGeom>
            <a:avLst/>
            <a:gdLst/>
            <a:ahLst/>
            <a:cxnLst/>
            <a:rect l="l" t="t" r="r" b="b"/>
            <a:pathLst>
              <a:path w="5188678" h="6960775">
                <a:moveTo>
                  <a:pt x="0" y="0"/>
                </a:moveTo>
                <a:lnTo>
                  <a:pt x="5188678" y="0"/>
                </a:lnTo>
                <a:lnTo>
                  <a:pt x="5188678" y="6960775"/>
                </a:lnTo>
                <a:lnTo>
                  <a:pt x="0" y="6960775"/>
                </a:lnTo>
                <a:lnTo>
                  <a:pt x="0" y="0"/>
                </a:lnTo>
                <a:close/>
              </a:path>
            </a:pathLst>
          </a:custGeom>
          <a:blipFill>
            <a:blip r:embed="rId3"/>
            <a:stretch>
              <a:fillRect/>
            </a:stretch>
          </a:blipFill>
        </p:spPr>
      </p:sp>
      <p:sp>
        <p:nvSpPr>
          <p:cNvPr id="4" name="Freeform 4"/>
          <p:cNvSpPr/>
          <p:nvPr/>
        </p:nvSpPr>
        <p:spPr>
          <a:xfrm>
            <a:off x="1028700" y="5143500"/>
            <a:ext cx="3590163" cy="4114800"/>
          </a:xfrm>
          <a:custGeom>
            <a:avLst/>
            <a:gdLst/>
            <a:ahLst/>
            <a:cxnLst/>
            <a:rect l="l" t="t" r="r" b="b"/>
            <a:pathLst>
              <a:path w="3590163" h="4114800">
                <a:moveTo>
                  <a:pt x="0" y="0"/>
                </a:moveTo>
                <a:lnTo>
                  <a:pt x="3590163" y="0"/>
                </a:lnTo>
                <a:lnTo>
                  <a:pt x="3590163" y="4114800"/>
                </a:lnTo>
                <a:lnTo>
                  <a:pt x="0" y="4114800"/>
                </a:lnTo>
                <a:lnTo>
                  <a:pt x="0" y="0"/>
                </a:lnTo>
                <a:close/>
              </a:path>
            </a:pathLst>
          </a:custGeom>
          <a:blipFill>
            <a:blip r:embed="rId4"/>
            <a:stretch>
              <a:fillRect/>
            </a:stretch>
          </a:blipFill>
        </p:spPr>
      </p:sp>
      <p:sp>
        <p:nvSpPr>
          <p:cNvPr id="5" name="Freeform 5"/>
          <p:cNvSpPr/>
          <p:nvPr/>
        </p:nvSpPr>
        <p:spPr>
          <a:xfrm>
            <a:off x="14040607" y="1542760"/>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5"/>
            <a:stretch>
              <a:fillRect/>
            </a:stretch>
          </a:blipFill>
        </p:spPr>
      </p:sp>
      <p:sp>
        <p:nvSpPr>
          <p:cNvPr id="6" name="Freeform 6"/>
          <p:cNvSpPr/>
          <p:nvPr/>
        </p:nvSpPr>
        <p:spPr>
          <a:xfrm>
            <a:off x="14987200" y="6608431"/>
            <a:ext cx="4605518" cy="2135809"/>
          </a:xfrm>
          <a:custGeom>
            <a:avLst/>
            <a:gdLst/>
            <a:ahLst/>
            <a:cxnLst/>
            <a:rect l="l" t="t" r="r" b="b"/>
            <a:pathLst>
              <a:path w="4605518" h="2135809">
                <a:moveTo>
                  <a:pt x="0" y="0"/>
                </a:moveTo>
                <a:lnTo>
                  <a:pt x="4605518" y="0"/>
                </a:lnTo>
                <a:lnTo>
                  <a:pt x="4605518" y="2135809"/>
                </a:lnTo>
                <a:lnTo>
                  <a:pt x="0" y="2135809"/>
                </a:lnTo>
                <a:lnTo>
                  <a:pt x="0" y="0"/>
                </a:lnTo>
                <a:close/>
              </a:path>
            </a:pathLst>
          </a:custGeom>
          <a:blipFill>
            <a:blip r:embed="rId6"/>
            <a:stretch>
              <a:fillRect/>
            </a:stretch>
          </a:blipFill>
        </p:spPr>
      </p:sp>
      <p:sp>
        <p:nvSpPr>
          <p:cNvPr id="7" name="Freeform 7"/>
          <p:cNvSpPr/>
          <p:nvPr/>
        </p:nvSpPr>
        <p:spPr>
          <a:xfrm rot="-595801">
            <a:off x="12712798" y="7339562"/>
            <a:ext cx="1745616" cy="1581964"/>
          </a:xfrm>
          <a:custGeom>
            <a:avLst/>
            <a:gdLst/>
            <a:ahLst/>
            <a:cxnLst/>
            <a:rect l="l" t="t" r="r" b="b"/>
            <a:pathLst>
              <a:path w="1745616" h="1581964">
                <a:moveTo>
                  <a:pt x="0" y="0"/>
                </a:moveTo>
                <a:lnTo>
                  <a:pt x="1745616" y="0"/>
                </a:lnTo>
                <a:lnTo>
                  <a:pt x="1745616" y="1581964"/>
                </a:lnTo>
                <a:lnTo>
                  <a:pt x="0" y="1581964"/>
                </a:lnTo>
                <a:lnTo>
                  <a:pt x="0" y="0"/>
                </a:lnTo>
                <a:close/>
              </a:path>
            </a:pathLst>
          </a:custGeom>
          <a:blipFill>
            <a:blip r:embed="rId7"/>
            <a:stretch>
              <a:fillRect/>
            </a:stretch>
          </a:blipFill>
        </p:spPr>
      </p:sp>
      <p:sp>
        <p:nvSpPr>
          <p:cNvPr id="8" name="TextBox 8"/>
          <p:cNvSpPr txBox="1"/>
          <p:nvPr/>
        </p:nvSpPr>
        <p:spPr>
          <a:xfrm>
            <a:off x="4018655" y="1675820"/>
            <a:ext cx="10250690" cy="3467680"/>
          </a:xfrm>
          <a:prstGeom prst="rect">
            <a:avLst/>
          </a:prstGeom>
        </p:spPr>
        <p:txBody>
          <a:bodyPr lIns="0" tIns="0" rIns="0" bIns="0" rtlCol="0" anchor="t">
            <a:spAutoFit/>
          </a:bodyPr>
          <a:lstStyle/>
          <a:p>
            <a:pPr algn="ctr">
              <a:lnSpc>
                <a:spcPts val="28464"/>
              </a:lnSpc>
              <a:spcBef>
                <a:spcPct val="0"/>
              </a:spcBef>
            </a:pPr>
            <a:r>
              <a:rPr lang="en-US" sz="20331">
                <a:solidFill>
                  <a:srgbClr val="E5DDC8"/>
                </a:solidFill>
                <a:latin typeface="Railey"/>
                <a:ea typeface="Railey"/>
                <a:cs typeface="Railey"/>
                <a:sym typeface="Railey"/>
              </a:rPr>
              <a:t>Welcome to </a:t>
            </a:r>
          </a:p>
        </p:txBody>
      </p:sp>
      <p:sp>
        <p:nvSpPr>
          <p:cNvPr id="9" name="TextBox 9"/>
          <p:cNvSpPr txBox="1"/>
          <p:nvPr/>
        </p:nvSpPr>
        <p:spPr>
          <a:xfrm>
            <a:off x="4018655" y="5216071"/>
            <a:ext cx="10250690" cy="3523337"/>
          </a:xfrm>
          <a:prstGeom prst="rect">
            <a:avLst/>
          </a:prstGeom>
        </p:spPr>
        <p:txBody>
          <a:bodyPr lIns="0" tIns="0" rIns="0" bIns="0" rtlCol="0" anchor="t">
            <a:spAutoFit/>
          </a:bodyPr>
          <a:lstStyle/>
          <a:p>
            <a:pPr algn="ctr">
              <a:lnSpc>
                <a:spcPts val="28464"/>
              </a:lnSpc>
              <a:spcBef>
                <a:spcPct val="0"/>
              </a:spcBef>
            </a:pPr>
            <a:r>
              <a:rPr lang="en-US" sz="20331" dirty="0">
                <a:solidFill>
                  <a:srgbClr val="E5DDC8"/>
                </a:solidFill>
                <a:latin typeface="Railey"/>
                <a:ea typeface="Railey"/>
                <a:cs typeface="Railey"/>
                <a:sym typeface="Railey"/>
              </a:rPr>
              <a:t>Year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5050307" y="2509095"/>
            <a:ext cx="5117331" cy="5268809"/>
          </a:xfrm>
          <a:custGeom>
            <a:avLst/>
            <a:gdLst/>
            <a:ahLst/>
            <a:cxnLst/>
            <a:rect l="l" t="t" r="r" b="b"/>
            <a:pathLst>
              <a:path w="5117331" h="5268809">
                <a:moveTo>
                  <a:pt x="0" y="0"/>
                </a:moveTo>
                <a:lnTo>
                  <a:pt x="5117331" y="0"/>
                </a:lnTo>
                <a:lnTo>
                  <a:pt x="5117331" y="5268810"/>
                </a:lnTo>
                <a:lnTo>
                  <a:pt x="0" y="5268810"/>
                </a:lnTo>
                <a:lnTo>
                  <a:pt x="0" y="0"/>
                </a:lnTo>
                <a:close/>
              </a:path>
            </a:pathLst>
          </a:custGeom>
          <a:blipFill>
            <a:blip r:embed="rId3"/>
            <a:stretch>
              <a:fillRect/>
            </a:stretch>
          </a:blipFill>
        </p:spPr>
      </p:sp>
      <p:sp>
        <p:nvSpPr>
          <p:cNvPr id="4" name="Freeform 4"/>
          <p:cNvSpPr/>
          <p:nvPr/>
        </p:nvSpPr>
        <p:spPr>
          <a:xfrm>
            <a:off x="-2562319" y="2509095"/>
            <a:ext cx="5587484" cy="4875079"/>
          </a:xfrm>
          <a:custGeom>
            <a:avLst/>
            <a:gdLst/>
            <a:ahLst/>
            <a:cxnLst/>
            <a:rect l="l" t="t" r="r" b="b"/>
            <a:pathLst>
              <a:path w="5587484" h="4875079">
                <a:moveTo>
                  <a:pt x="0" y="0"/>
                </a:moveTo>
                <a:lnTo>
                  <a:pt x="5587483" y="0"/>
                </a:lnTo>
                <a:lnTo>
                  <a:pt x="5587483" y="4875080"/>
                </a:lnTo>
                <a:lnTo>
                  <a:pt x="0" y="4875080"/>
                </a:lnTo>
                <a:lnTo>
                  <a:pt x="0" y="0"/>
                </a:lnTo>
                <a:close/>
              </a:path>
            </a:pathLst>
          </a:custGeom>
          <a:blipFill>
            <a:blip r:embed="rId4"/>
            <a:stretch>
              <a:fillRect/>
            </a:stretch>
          </a:blipFill>
        </p:spPr>
      </p:sp>
      <p:sp>
        <p:nvSpPr>
          <p:cNvPr id="5" name="Freeform 5"/>
          <p:cNvSpPr/>
          <p:nvPr/>
        </p:nvSpPr>
        <p:spPr>
          <a:xfrm>
            <a:off x="-856399" y="5274940"/>
            <a:ext cx="4240048" cy="4218470"/>
          </a:xfrm>
          <a:custGeom>
            <a:avLst/>
            <a:gdLst/>
            <a:ahLst/>
            <a:cxnLst/>
            <a:rect l="l" t="t" r="r" b="b"/>
            <a:pathLst>
              <a:path w="4240048" h="4218470">
                <a:moveTo>
                  <a:pt x="0" y="0"/>
                </a:moveTo>
                <a:lnTo>
                  <a:pt x="4240048" y="0"/>
                </a:lnTo>
                <a:lnTo>
                  <a:pt x="4240048" y="4218470"/>
                </a:lnTo>
                <a:lnTo>
                  <a:pt x="0" y="4218470"/>
                </a:lnTo>
                <a:lnTo>
                  <a:pt x="0" y="0"/>
                </a:lnTo>
                <a:close/>
              </a:path>
            </a:pathLst>
          </a:custGeom>
          <a:blipFill>
            <a:blip r:embed="rId5"/>
            <a:stretch>
              <a:fillRect/>
            </a:stretch>
          </a:blipFill>
        </p:spPr>
      </p:sp>
      <p:sp>
        <p:nvSpPr>
          <p:cNvPr id="6" name="TextBox 6"/>
          <p:cNvSpPr txBox="1"/>
          <p:nvPr/>
        </p:nvSpPr>
        <p:spPr>
          <a:xfrm>
            <a:off x="2091788" y="1301895"/>
            <a:ext cx="14104423" cy="5397440"/>
          </a:xfrm>
          <a:prstGeom prst="rect">
            <a:avLst/>
          </a:prstGeom>
        </p:spPr>
        <p:txBody>
          <a:bodyPr lIns="0" tIns="0" rIns="0" bIns="0" rtlCol="0" anchor="t">
            <a:spAutoFit/>
          </a:bodyPr>
          <a:lstStyle/>
          <a:p>
            <a:pPr algn="ctr">
              <a:lnSpc>
                <a:spcPts val="14178"/>
              </a:lnSpc>
            </a:pPr>
            <a:r>
              <a:rPr lang="en-US" sz="10127" dirty="0">
                <a:solidFill>
                  <a:srgbClr val="E5DDC8"/>
                </a:solidFill>
                <a:latin typeface="Railey"/>
                <a:ea typeface="Railey"/>
                <a:cs typeface="Railey"/>
                <a:sym typeface="Railey"/>
              </a:rPr>
              <a:t>Miss Harvey-Class teacher</a:t>
            </a:r>
          </a:p>
          <a:p>
            <a:pPr algn="ctr">
              <a:lnSpc>
                <a:spcPts val="14178"/>
              </a:lnSpc>
            </a:pPr>
            <a:r>
              <a:rPr lang="en-US" sz="10127" dirty="0">
                <a:solidFill>
                  <a:srgbClr val="E5DDC8"/>
                </a:solidFill>
                <a:latin typeface="Railey"/>
                <a:ea typeface="Railey"/>
                <a:cs typeface="Railey"/>
                <a:sym typeface="Railey"/>
              </a:rPr>
              <a:t> </a:t>
            </a:r>
          </a:p>
          <a:p>
            <a:pPr algn="ctr">
              <a:lnSpc>
                <a:spcPts val="14178"/>
              </a:lnSpc>
              <a:spcBef>
                <a:spcPct val="0"/>
              </a:spcBef>
            </a:pPr>
            <a:r>
              <a:rPr lang="en-US" sz="10127" dirty="0" err="1">
                <a:solidFill>
                  <a:srgbClr val="E5DDC8"/>
                </a:solidFill>
                <a:latin typeface="Railey"/>
                <a:ea typeface="Railey"/>
                <a:cs typeface="Railey"/>
                <a:sym typeface="Railey"/>
              </a:rPr>
              <a:t>Mrs</a:t>
            </a:r>
            <a:r>
              <a:rPr lang="en-US" sz="10127" dirty="0">
                <a:solidFill>
                  <a:srgbClr val="E5DDC8"/>
                </a:solidFill>
                <a:latin typeface="Railey"/>
                <a:ea typeface="Railey"/>
                <a:cs typeface="Railey"/>
                <a:sym typeface="Railey"/>
              </a:rPr>
              <a:t> Desai-Teaching assistant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721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416363" y="5455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
        <p:nvSpPr>
          <p:cNvPr id="4" name="Freeform 4"/>
          <p:cNvSpPr/>
          <p:nvPr/>
        </p:nvSpPr>
        <p:spPr>
          <a:xfrm>
            <a:off x="15796347" y="6166539"/>
            <a:ext cx="3923040" cy="3673392"/>
          </a:xfrm>
          <a:custGeom>
            <a:avLst/>
            <a:gdLst/>
            <a:ahLst/>
            <a:cxnLst/>
            <a:rect l="l" t="t" r="r" b="b"/>
            <a:pathLst>
              <a:path w="3923040" h="3673392">
                <a:moveTo>
                  <a:pt x="0" y="0"/>
                </a:moveTo>
                <a:lnTo>
                  <a:pt x="3923040" y="0"/>
                </a:lnTo>
                <a:lnTo>
                  <a:pt x="3923040" y="3673391"/>
                </a:lnTo>
                <a:lnTo>
                  <a:pt x="0" y="36733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2632832" y="-67258"/>
            <a:ext cx="13648734" cy="2659767"/>
          </a:xfrm>
          <a:prstGeom prst="rect">
            <a:avLst/>
          </a:prstGeom>
        </p:spPr>
        <p:txBody>
          <a:bodyPr lIns="0" tIns="0" rIns="0" bIns="0" rtlCol="0" anchor="t">
            <a:spAutoFit/>
          </a:bodyPr>
          <a:lstStyle/>
          <a:p>
            <a:pPr algn="ctr">
              <a:lnSpc>
                <a:spcPts val="21537"/>
              </a:lnSpc>
              <a:spcBef>
                <a:spcPct val="0"/>
              </a:spcBef>
            </a:pPr>
            <a:r>
              <a:rPr lang="en-US" sz="15384" dirty="0">
                <a:solidFill>
                  <a:srgbClr val="E5DDC8"/>
                </a:solidFill>
                <a:latin typeface="Railey"/>
                <a:ea typeface="Railey"/>
                <a:cs typeface="Railey"/>
                <a:sym typeface="Railey"/>
              </a:rPr>
              <a:t>Our Class</a:t>
            </a:r>
          </a:p>
        </p:txBody>
      </p:sp>
      <p:sp>
        <p:nvSpPr>
          <p:cNvPr id="6" name="TextBox 6"/>
          <p:cNvSpPr txBox="1"/>
          <p:nvPr/>
        </p:nvSpPr>
        <p:spPr>
          <a:xfrm>
            <a:off x="2297862" y="2201558"/>
            <a:ext cx="13648734" cy="7048468"/>
          </a:xfrm>
          <a:prstGeom prst="rect">
            <a:avLst/>
          </a:prstGeom>
        </p:spPr>
        <p:txBody>
          <a:bodyPr lIns="0" tIns="0" rIns="0" bIns="0" rtlCol="0" anchor="t">
            <a:spAutoFit/>
          </a:bodyPr>
          <a:lstStyle/>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We have clear routines and a structured timetable that help children feel confident and ready to learn.</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Mornings focus on the core subjects: Reading, Writing, </a:t>
            </a:r>
            <a:r>
              <a:rPr lang="en-GB" sz="3278" dirty="0" err="1">
                <a:solidFill>
                  <a:srgbClr val="E5DDC8"/>
                </a:solidFill>
                <a:latin typeface="Sniglet"/>
                <a:ea typeface="Sniglet"/>
                <a:cs typeface="Sniglet"/>
                <a:sym typeface="Sniglet"/>
              </a:rPr>
              <a:t>SPaG</a:t>
            </a:r>
            <a:r>
              <a:rPr lang="en-GB" sz="3278" dirty="0">
                <a:solidFill>
                  <a:srgbClr val="E5DDC8"/>
                </a:solidFill>
                <a:latin typeface="Sniglet"/>
                <a:ea typeface="Sniglet"/>
                <a:cs typeface="Sniglet"/>
                <a:sym typeface="Sniglet"/>
              </a:rPr>
              <a:t> and Maths.</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Afternoons are dedicated to foundation subjects such as Science, History, Geography, Art, DT, PE, French, PSHE and RE, as well as enjoying a class novel together.</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We will regularly share information about your child's learning so you can support them at home.</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Children are encouraged to take pride in presenting their work neatly.</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We promote independence and encourage children to take responsibility for handing in homework, reading records, books and letters.</a:t>
            </a:r>
            <a:endParaRPr lang="en-US" sz="3278" dirty="0">
              <a:solidFill>
                <a:srgbClr val="E5DDC8"/>
              </a:solidFill>
              <a:latin typeface="Sniglet"/>
              <a:ea typeface="Sniglet"/>
              <a:cs typeface="Sniglet"/>
              <a:sym typeface="Sniglet"/>
            </a:endParaRPr>
          </a:p>
        </p:txBody>
      </p:sp>
      <p:sp>
        <p:nvSpPr>
          <p:cNvPr id="7" name="Freeform 7"/>
          <p:cNvSpPr/>
          <p:nvPr/>
        </p:nvSpPr>
        <p:spPr>
          <a:xfrm>
            <a:off x="-1263963" y="6979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347905" y="3123227"/>
            <a:ext cx="5053345" cy="5483993"/>
            <a:chOff x="0" y="0"/>
            <a:chExt cx="1515833" cy="1645013"/>
          </a:xfrm>
        </p:grpSpPr>
        <p:sp>
          <p:nvSpPr>
            <p:cNvPr id="4" name="Freeform 4"/>
            <p:cNvSpPr/>
            <p:nvPr/>
          </p:nvSpPr>
          <p:spPr>
            <a:xfrm>
              <a:off x="0" y="0"/>
              <a:ext cx="1515833" cy="1645013"/>
            </a:xfrm>
            <a:custGeom>
              <a:avLst/>
              <a:gdLst/>
              <a:ahLst/>
              <a:cxnLst/>
              <a:rect l="l" t="t" r="r" b="b"/>
              <a:pathLst>
                <a:path w="1515833" h="1645013">
                  <a:moveTo>
                    <a:pt x="78134" y="0"/>
                  </a:moveTo>
                  <a:lnTo>
                    <a:pt x="1437699" y="0"/>
                  </a:lnTo>
                  <a:cubicBezTo>
                    <a:pt x="1480851" y="0"/>
                    <a:pt x="1515833" y="34982"/>
                    <a:pt x="1515833" y="78134"/>
                  </a:cubicBezTo>
                  <a:lnTo>
                    <a:pt x="1515833" y="1566879"/>
                  </a:lnTo>
                  <a:cubicBezTo>
                    <a:pt x="1515833" y="1610031"/>
                    <a:pt x="1480851" y="1645013"/>
                    <a:pt x="1437699" y="1645013"/>
                  </a:cubicBezTo>
                  <a:lnTo>
                    <a:pt x="78134" y="1645013"/>
                  </a:lnTo>
                  <a:cubicBezTo>
                    <a:pt x="34982" y="1645013"/>
                    <a:pt x="0" y="1610031"/>
                    <a:pt x="0" y="1566879"/>
                  </a:cubicBezTo>
                  <a:lnTo>
                    <a:pt x="0" y="78134"/>
                  </a:lnTo>
                  <a:cubicBezTo>
                    <a:pt x="0" y="34982"/>
                    <a:pt x="34982" y="0"/>
                    <a:pt x="78134" y="0"/>
                  </a:cubicBezTo>
                  <a:close/>
                </a:path>
              </a:pathLst>
            </a:custGeom>
            <a:solidFill>
              <a:srgbClr val="06564E"/>
            </a:solidFill>
            <a:ln w="19050" cap="rnd">
              <a:solidFill>
                <a:srgbClr val="E5DDC8"/>
              </a:solidFill>
              <a:prstDash val="solid"/>
              <a:round/>
            </a:ln>
          </p:spPr>
          <p:txBody>
            <a:bodyPr/>
            <a:lstStyle/>
            <a:p>
              <a:endParaRPr lang="en-GB"/>
            </a:p>
          </p:txBody>
        </p:sp>
        <p:sp>
          <p:nvSpPr>
            <p:cNvPr id="5" name="TextBox 5"/>
            <p:cNvSpPr txBox="1"/>
            <p:nvPr/>
          </p:nvSpPr>
          <p:spPr>
            <a:xfrm>
              <a:off x="0" y="-85725"/>
              <a:ext cx="1515833" cy="1730738"/>
            </a:xfrm>
            <a:prstGeom prst="rect">
              <a:avLst/>
            </a:prstGeom>
          </p:spPr>
          <p:txBody>
            <a:bodyPr lIns="50800" tIns="50800" rIns="50800" bIns="50800" rtlCol="0" anchor="ctr"/>
            <a:lstStyle/>
            <a:p>
              <a:pPr algn="ctr">
                <a:lnSpc>
                  <a:spcPts val="3732"/>
                </a:lnSpc>
              </a:pPr>
              <a:endParaRPr/>
            </a:p>
          </p:txBody>
        </p:sp>
      </p:grpSp>
      <p:grpSp>
        <p:nvGrpSpPr>
          <p:cNvPr id="6" name="Group 6"/>
          <p:cNvGrpSpPr/>
          <p:nvPr/>
        </p:nvGrpSpPr>
        <p:grpSpPr>
          <a:xfrm>
            <a:off x="6534600" y="3123227"/>
            <a:ext cx="4937470" cy="5605564"/>
            <a:chOff x="0" y="0"/>
            <a:chExt cx="1481074" cy="1681480"/>
          </a:xfrm>
        </p:grpSpPr>
        <p:sp>
          <p:nvSpPr>
            <p:cNvPr id="7" name="Freeform 7"/>
            <p:cNvSpPr/>
            <p:nvPr/>
          </p:nvSpPr>
          <p:spPr>
            <a:xfrm>
              <a:off x="0" y="0"/>
              <a:ext cx="1481075" cy="1681480"/>
            </a:xfrm>
            <a:custGeom>
              <a:avLst/>
              <a:gdLst/>
              <a:ahLst/>
              <a:cxnLst/>
              <a:rect l="l" t="t" r="r" b="b"/>
              <a:pathLst>
                <a:path w="1481075" h="1681480">
                  <a:moveTo>
                    <a:pt x="79968" y="0"/>
                  </a:moveTo>
                  <a:lnTo>
                    <a:pt x="1401107" y="0"/>
                  </a:lnTo>
                  <a:cubicBezTo>
                    <a:pt x="1445272" y="0"/>
                    <a:pt x="1481075" y="35803"/>
                    <a:pt x="1481075" y="79968"/>
                  </a:cubicBezTo>
                  <a:lnTo>
                    <a:pt x="1481075" y="1601513"/>
                  </a:lnTo>
                  <a:cubicBezTo>
                    <a:pt x="1481075" y="1645678"/>
                    <a:pt x="1445272" y="1681480"/>
                    <a:pt x="1401107" y="1681480"/>
                  </a:cubicBezTo>
                  <a:lnTo>
                    <a:pt x="79968" y="1681480"/>
                  </a:lnTo>
                  <a:cubicBezTo>
                    <a:pt x="58759" y="1681480"/>
                    <a:pt x="38419" y="1673055"/>
                    <a:pt x="23422" y="1658058"/>
                  </a:cubicBezTo>
                  <a:cubicBezTo>
                    <a:pt x="8425" y="1643062"/>
                    <a:pt x="0" y="1622721"/>
                    <a:pt x="0" y="1601513"/>
                  </a:cubicBezTo>
                  <a:lnTo>
                    <a:pt x="0" y="79968"/>
                  </a:lnTo>
                  <a:cubicBezTo>
                    <a:pt x="0" y="35803"/>
                    <a:pt x="35803" y="0"/>
                    <a:pt x="79968" y="0"/>
                  </a:cubicBezTo>
                  <a:close/>
                </a:path>
              </a:pathLst>
            </a:custGeom>
            <a:solidFill>
              <a:srgbClr val="06564E"/>
            </a:solidFill>
            <a:ln w="19050" cap="rnd">
              <a:solidFill>
                <a:srgbClr val="E5DDC8"/>
              </a:solidFill>
              <a:prstDash val="solid"/>
              <a:round/>
            </a:ln>
          </p:spPr>
        </p:sp>
        <p:sp>
          <p:nvSpPr>
            <p:cNvPr id="8" name="TextBox 8"/>
            <p:cNvSpPr txBox="1"/>
            <p:nvPr/>
          </p:nvSpPr>
          <p:spPr>
            <a:xfrm>
              <a:off x="0" y="-85725"/>
              <a:ext cx="1481074" cy="1767205"/>
            </a:xfrm>
            <a:prstGeom prst="rect">
              <a:avLst/>
            </a:prstGeom>
          </p:spPr>
          <p:txBody>
            <a:bodyPr lIns="50800" tIns="50800" rIns="50800" bIns="50800" rtlCol="0" anchor="ctr"/>
            <a:lstStyle/>
            <a:p>
              <a:pPr algn="ctr">
                <a:lnSpc>
                  <a:spcPts val="3732"/>
                </a:lnSpc>
              </a:pPr>
              <a:endParaRPr/>
            </a:p>
          </p:txBody>
        </p:sp>
      </p:grpSp>
      <p:grpSp>
        <p:nvGrpSpPr>
          <p:cNvPr id="9" name="Group 9"/>
          <p:cNvGrpSpPr/>
          <p:nvPr/>
        </p:nvGrpSpPr>
        <p:grpSpPr>
          <a:xfrm>
            <a:off x="11605420" y="3123227"/>
            <a:ext cx="4636162" cy="5564341"/>
            <a:chOff x="0" y="0"/>
            <a:chExt cx="1390692" cy="1669115"/>
          </a:xfrm>
        </p:grpSpPr>
        <p:sp>
          <p:nvSpPr>
            <p:cNvPr id="10" name="Freeform 10"/>
            <p:cNvSpPr/>
            <p:nvPr/>
          </p:nvSpPr>
          <p:spPr>
            <a:xfrm>
              <a:off x="0" y="0"/>
              <a:ext cx="1390692" cy="1669115"/>
            </a:xfrm>
            <a:custGeom>
              <a:avLst/>
              <a:gdLst/>
              <a:ahLst/>
              <a:cxnLst/>
              <a:rect l="l" t="t" r="r" b="b"/>
              <a:pathLst>
                <a:path w="1390692" h="1669115">
                  <a:moveTo>
                    <a:pt x="85165" y="0"/>
                  </a:moveTo>
                  <a:lnTo>
                    <a:pt x="1305527" y="0"/>
                  </a:lnTo>
                  <a:cubicBezTo>
                    <a:pt x="1328115" y="0"/>
                    <a:pt x="1349777" y="8973"/>
                    <a:pt x="1365748" y="24944"/>
                  </a:cubicBezTo>
                  <a:cubicBezTo>
                    <a:pt x="1381720" y="40916"/>
                    <a:pt x="1390692" y="62578"/>
                    <a:pt x="1390692" y="85165"/>
                  </a:cubicBezTo>
                  <a:lnTo>
                    <a:pt x="1390692" y="1583950"/>
                  </a:lnTo>
                  <a:cubicBezTo>
                    <a:pt x="1390692" y="1630985"/>
                    <a:pt x="1352563" y="1669115"/>
                    <a:pt x="1305527" y="1669115"/>
                  </a:cubicBezTo>
                  <a:lnTo>
                    <a:pt x="85165" y="1669115"/>
                  </a:lnTo>
                  <a:cubicBezTo>
                    <a:pt x="38130" y="1669115"/>
                    <a:pt x="0" y="1630985"/>
                    <a:pt x="0" y="1583950"/>
                  </a:cubicBezTo>
                  <a:lnTo>
                    <a:pt x="0" y="85165"/>
                  </a:lnTo>
                  <a:cubicBezTo>
                    <a:pt x="0" y="38130"/>
                    <a:pt x="38130" y="0"/>
                    <a:pt x="85165" y="0"/>
                  </a:cubicBezTo>
                  <a:close/>
                </a:path>
              </a:pathLst>
            </a:custGeom>
            <a:solidFill>
              <a:srgbClr val="06564E"/>
            </a:solidFill>
            <a:ln w="19050" cap="rnd">
              <a:solidFill>
                <a:srgbClr val="E5DDC8"/>
              </a:solidFill>
              <a:prstDash val="solid"/>
              <a:round/>
            </a:ln>
          </p:spPr>
        </p:sp>
        <p:sp>
          <p:nvSpPr>
            <p:cNvPr id="11" name="TextBox 11"/>
            <p:cNvSpPr txBox="1"/>
            <p:nvPr/>
          </p:nvSpPr>
          <p:spPr>
            <a:xfrm>
              <a:off x="0" y="-85725"/>
              <a:ext cx="1390692" cy="1754840"/>
            </a:xfrm>
            <a:prstGeom prst="rect">
              <a:avLst/>
            </a:prstGeom>
          </p:spPr>
          <p:txBody>
            <a:bodyPr lIns="50800" tIns="50800" rIns="50800" bIns="50800" rtlCol="0" anchor="ctr"/>
            <a:lstStyle/>
            <a:p>
              <a:pPr algn="ctr">
                <a:lnSpc>
                  <a:spcPts val="3732"/>
                </a:lnSpc>
              </a:pPr>
              <a:endParaRPr/>
            </a:p>
          </p:txBody>
        </p:sp>
      </p:grpSp>
      <p:sp>
        <p:nvSpPr>
          <p:cNvPr id="12" name="Freeform 12"/>
          <p:cNvSpPr/>
          <p:nvPr/>
        </p:nvSpPr>
        <p:spPr>
          <a:xfrm>
            <a:off x="16238592" y="581508"/>
            <a:ext cx="3710184" cy="3705547"/>
          </a:xfrm>
          <a:custGeom>
            <a:avLst/>
            <a:gdLst/>
            <a:ahLst/>
            <a:cxnLst/>
            <a:rect l="l" t="t" r="r" b="b"/>
            <a:pathLst>
              <a:path w="3710184" h="3705547">
                <a:moveTo>
                  <a:pt x="0" y="0"/>
                </a:moveTo>
                <a:lnTo>
                  <a:pt x="3710184" y="0"/>
                </a:lnTo>
                <a:lnTo>
                  <a:pt x="3710184" y="3705547"/>
                </a:lnTo>
                <a:lnTo>
                  <a:pt x="0" y="3705547"/>
                </a:lnTo>
                <a:lnTo>
                  <a:pt x="0" y="0"/>
                </a:lnTo>
                <a:close/>
              </a:path>
            </a:pathLst>
          </a:custGeom>
          <a:blipFill>
            <a:blip r:embed="rId3"/>
            <a:stretch>
              <a:fillRect/>
            </a:stretch>
          </a:blipFill>
        </p:spPr>
      </p:sp>
      <p:sp>
        <p:nvSpPr>
          <p:cNvPr id="13" name="Freeform 13"/>
          <p:cNvSpPr/>
          <p:nvPr/>
        </p:nvSpPr>
        <p:spPr>
          <a:xfrm>
            <a:off x="-1686450" y="4509877"/>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4"/>
            <a:stretch>
              <a:fillRect/>
            </a:stretch>
          </a:blipFill>
        </p:spPr>
      </p:sp>
      <p:sp>
        <p:nvSpPr>
          <p:cNvPr id="14" name="TextBox 14"/>
          <p:cNvSpPr txBox="1"/>
          <p:nvPr/>
        </p:nvSpPr>
        <p:spPr>
          <a:xfrm>
            <a:off x="2319633" y="823957"/>
            <a:ext cx="13648734" cy="2057400"/>
          </a:xfrm>
          <a:prstGeom prst="rect">
            <a:avLst/>
          </a:prstGeom>
        </p:spPr>
        <p:txBody>
          <a:bodyPr lIns="0" tIns="0" rIns="0" bIns="0" rtlCol="0" anchor="t">
            <a:spAutoFit/>
          </a:bodyPr>
          <a:lstStyle/>
          <a:p>
            <a:pPr algn="ctr">
              <a:lnSpc>
                <a:spcPts val="16800"/>
              </a:lnSpc>
              <a:spcBef>
                <a:spcPct val="0"/>
              </a:spcBef>
            </a:pPr>
            <a:r>
              <a:rPr lang="en-US" sz="12000" dirty="0">
                <a:solidFill>
                  <a:srgbClr val="E5DDC8"/>
                </a:solidFill>
                <a:latin typeface="Railey"/>
                <a:ea typeface="Railey"/>
                <a:cs typeface="Railey"/>
                <a:sym typeface="Railey"/>
              </a:rPr>
              <a:t>Reading</a:t>
            </a:r>
          </a:p>
        </p:txBody>
      </p:sp>
      <p:sp>
        <p:nvSpPr>
          <p:cNvPr id="15" name="Freeform 15"/>
          <p:cNvSpPr/>
          <p:nvPr/>
        </p:nvSpPr>
        <p:spPr>
          <a:xfrm rot="-1778449">
            <a:off x="16264884" y="6994575"/>
            <a:ext cx="3657600" cy="1709097"/>
          </a:xfrm>
          <a:custGeom>
            <a:avLst/>
            <a:gdLst/>
            <a:ahLst/>
            <a:cxnLst/>
            <a:rect l="l" t="t" r="r" b="b"/>
            <a:pathLst>
              <a:path w="3657600" h="1709097">
                <a:moveTo>
                  <a:pt x="0" y="0"/>
                </a:moveTo>
                <a:lnTo>
                  <a:pt x="3657600" y="0"/>
                </a:lnTo>
                <a:lnTo>
                  <a:pt x="3657600" y="1709097"/>
                </a:lnTo>
                <a:lnTo>
                  <a:pt x="0" y="1709097"/>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6" name="Freeform 16"/>
          <p:cNvSpPr/>
          <p:nvPr/>
        </p:nvSpPr>
        <p:spPr>
          <a:xfrm rot="1047637">
            <a:off x="-1744883" y="870807"/>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7" name="Freeform 17"/>
          <p:cNvSpPr/>
          <p:nvPr/>
        </p:nvSpPr>
        <p:spPr>
          <a:xfrm rot="-516411">
            <a:off x="183242" y="226851"/>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7"/>
            <a:stretch>
              <a:fillRect/>
            </a:stretch>
          </a:blipFill>
        </p:spPr>
      </p:sp>
      <p:sp>
        <p:nvSpPr>
          <p:cNvPr id="18" name="TextBox 18"/>
          <p:cNvSpPr txBox="1"/>
          <p:nvPr/>
        </p:nvSpPr>
        <p:spPr>
          <a:xfrm>
            <a:off x="1805995" y="3504808"/>
            <a:ext cx="4137165" cy="6643550"/>
          </a:xfrm>
          <a:prstGeom prst="rect">
            <a:avLst/>
          </a:prstGeom>
        </p:spPr>
        <p:txBody>
          <a:bodyPr lIns="0" tIns="0" rIns="0" bIns="0" rtlCol="0" anchor="t">
            <a:spAutoFit/>
          </a:bodyPr>
          <a:lstStyle/>
          <a:p>
            <a:pPr algn="ctr">
              <a:lnSpc>
                <a:spcPts val="4049"/>
              </a:lnSpc>
            </a:pPr>
            <a:r>
              <a:rPr lang="en-US" sz="2892" dirty="0">
                <a:solidFill>
                  <a:srgbClr val="E5DDC8"/>
                </a:solidFill>
                <a:latin typeface="Sniglet"/>
                <a:ea typeface="Sniglet"/>
                <a:cs typeface="Sniglet"/>
                <a:sym typeface="Sniglet"/>
              </a:rPr>
              <a:t>Please spend time reading with your child most days at home for at least 10 minutes. Books will be changed once your child has finished their book. We will check reading records on a weekly basis. Timetable below: </a:t>
            </a:r>
          </a:p>
          <a:p>
            <a:pPr algn="ctr">
              <a:lnSpc>
                <a:spcPts val="4049"/>
              </a:lnSpc>
            </a:pPr>
            <a:endParaRPr lang="en-US" sz="2892" dirty="0">
              <a:solidFill>
                <a:srgbClr val="E5DDC8"/>
              </a:solidFill>
              <a:latin typeface="Sniglet"/>
              <a:ea typeface="Sniglet"/>
              <a:cs typeface="Sniglet"/>
              <a:sym typeface="Sniglet"/>
            </a:endParaRPr>
          </a:p>
          <a:p>
            <a:pPr algn="ctr">
              <a:lnSpc>
                <a:spcPts val="4049"/>
              </a:lnSpc>
            </a:pPr>
            <a:endParaRPr lang="en-US" sz="2892" dirty="0">
              <a:solidFill>
                <a:srgbClr val="E5DDC8"/>
              </a:solidFill>
              <a:latin typeface="Sniglet"/>
              <a:ea typeface="Sniglet"/>
              <a:cs typeface="Sniglet"/>
              <a:sym typeface="Sniglet"/>
            </a:endParaRPr>
          </a:p>
          <a:p>
            <a:pPr algn="ctr">
              <a:lnSpc>
                <a:spcPts val="4049"/>
              </a:lnSpc>
              <a:spcBef>
                <a:spcPct val="0"/>
              </a:spcBef>
            </a:pPr>
            <a:endParaRPr lang="en-US" sz="2892" dirty="0">
              <a:solidFill>
                <a:srgbClr val="E5DDC8"/>
              </a:solidFill>
              <a:latin typeface="Sniglet"/>
              <a:ea typeface="Sniglet"/>
              <a:cs typeface="Sniglet"/>
              <a:sym typeface="Sniglet"/>
            </a:endParaRPr>
          </a:p>
        </p:txBody>
      </p:sp>
      <p:sp>
        <p:nvSpPr>
          <p:cNvPr id="19" name="TextBox 19"/>
          <p:cNvSpPr txBox="1"/>
          <p:nvPr/>
        </p:nvSpPr>
        <p:spPr>
          <a:xfrm>
            <a:off x="6798346" y="3762536"/>
            <a:ext cx="4540374" cy="3585597"/>
          </a:xfrm>
          <a:prstGeom prst="rect">
            <a:avLst/>
          </a:prstGeom>
        </p:spPr>
        <p:txBody>
          <a:bodyPr lIns="0" tIns="0" rIns="0" bIns="0" rtlCol="0" anchor="t">
            <a:spAutoFit/>
          </a:bodyPr>
          <a:lstStyle/>
          <a:p>
            <a:pPr algn="ctr">
              <a:lnSpc>
                <a:spcPts val="4700"/>
              </a:lnSpc>
            </a:pPr>
            <a:r>
              <a:rPr lang="en-US" sz="3357" dirty="0">
                <a:solidFill>
                  <a:srgbClr val="E5DDC8"/>
                </a:solidFill>
                <a:latin typeface="Sniglet"/>
                <a:ea typeface="Sniglet"/>
                <a:cs typeface="Sniglet"/>
                <a:sym typeface="Sniglet"/>
              </a:rPr>
              <a:t>Please make sure that your write in your child’s reading record when they read, including noting down when they have finished a book. </a:t>
            </a:r>
          </a:p>
        </p:txBody>
      </p:sp>
      <p:sp>
        <p:nvSpPr>
          <p:cNvPr id="20" name="TextBox 20"/>
          <p:cNvSpPr txBox="1"/>
          <p:nvPr/>
        </p:nvSpPr>
        <p:spPr>
          <a:xfrm>
            <a:off x="12191342" y="3328344"/>
            <a:ext cx="3540605" cy="5351465"/>
          </a:xfrm>
          <a:prstGeom prst="rect">
            <a:avLst/>
          </a:prstGeom>
        </p:spPr>
        <p:txBody>
          <a:bodyPr lIns="0" tIns="0" rIns="0" bIns="0" rtlCol="0" anchor="t">
            <a:spAutoFit/>
          </a:bodyPr>
          <a:lstStyle/>
          <a:p>
            <a:pPr algn="ctr">
              <a:lnSpc>
                <a:spcPts val="4225"/>
              </a:lnSpc>
            </a:pPr>
            <a:r>
              <a:rPr lang="en-US" sz="2800" dirty="0">
                <a:solidFill>
                  <a:srgbClr val="E5DDC8"/>
                </a:solidFill>
                <a:latin typeface="Sniglet"/>
                <a:ea typeface="Sniglet"/>
                <a:cs typeface="Sniglet"/>
                <a:sym typeface="Sniglet"/>
              </a:rPr>
              <a:t>We also encourage children to write in their own records. Children might comment on their likes / dislikes, thoughts or feelings about the book, a character or an event (see next slide).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416363" y="5455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
        <p:nvSpPr>
          <p:cNvPr id="4" name="Freeform 4"/>
          <p:cNvSpPr/>
          <p:nvPr/>
        </p:nvSpPr>
        <p:spPr>
          <a:xfrm>
            <a:off x="15796347" y="6166539"/>
            <a:ext cx="3923040" cy="3673392"/>
          </a:xfrm>
          <a:custGeom>
            <a:avLst/>
            <a:gdLst/>
            <a:ahLst/>
            <a:cxnLst/>
            <a:rect l="l" t="t" r="r" b="b"/>
            <a:pathLst>
              <a:path w="3923040" h="3673392">
                <a:moveTo>
                  <a:pt x="0" y="0"/>
                </a:moveTo>
                <a:lnTo>
                  <a:pt x="3923040" y="0"/>
                </a:lnTo>
                <a:lnTo>
                  <a:pt x="3923040" y="3673391"/>
                </a:lnTo>
                <a:lnTo>
                  <a:pt x="0" y="36733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2632832" y="-67258"/>
            <a:ext cx="13648734" cy="2437206"/>
          </a:xfrm>
          <a:prstGeom prst="rect">
            <a:avLst/>
          </a:prstGeom>
        </p:spPr>
        <p:txBody>
          <a:bodyPr lIns="0" tIns="0" rIns="0" bIns="0" rtlCol="0" anchor="t">
            <a:spAutoFit/>
          </a:bodyPr>
          <a:lstStyle/>
          <a:p>
            <a:pPr algn="ctr">
              <a:lnSpc>
                <a:spcPts val="21537"/>
              </a:lnSpc>
              <a:spcBef>
                <a:spcPct val="0"/>
              </a:spcBef>
            </a:pPr>
            <a:r>
              <a:rPr lang="en-US" sz="9600" dirty="0">
                <a:solidFill>
                  <a:srgbClr val="E5DDC8"/>
                </a:solidFill>
                <a:latin typeface="Railey"/>
                <a:ea typeface="Railey"/>
                <a:cs typeface="Railey"/>
                <a:sym typeface="Railey"/>
              </a:rPr>
              <a:t>Reading Record Example</a:t>
            </a:r>
          </a:p>
        </p:txBody>
      </p:sp>
      <p:sp>
        <p:nvSpPr>
          <p:cNvPr id="6" name="TextBox 6"/>
          <p:cNvSpPr txBox="1"/>
          <p:nvPr/>
        </p:nvSpPr>
        <p:spPr>
          <a:xfrm>
            <a:off x="2147613" y="3251508"/>
            <a:ext cx="13648734" cy="559512"/>
          </a:xfrm>
          <a:prstGeom prst="rect">
            <a:avLst/>
          </a:prstGeom>
        </p:spPr>
        <p:txBody>
          <a:bodyPr lIns="0" tIns="0" rIns="0" bIns="0" rtlCol="0" anchor="t">
            <a:spAutoFit/>
          </a:bodyPr>
          <a:lstStyle/>
          <a:p>
            <a:pPr marL="707778" lvl="1" indent="-353889" algn="just">
              <a:lnSpc>
                <a:spcPts val="4589"/>
              </a:lnSpc>
              <a:buFont typeface="Arial"/>
              <a:buChar char="•"/>
            </a:pPr>
            <a:r>
              <a:rPr lang="en-US" sz="3278" dirty="0">
                <a:solidFill>
                  <a:srgbClr val="E5DDC8"/>
                </a:solidFill>
                <a:latin typeface="Sniglet"/>
                <a:ea typeface="Sniglet"/>
                <a:cs typeface="Sniglet"/>
                <a:sym typeface="Sniglet"/>
              </a:rPr>
              <a:t>.</a:t>
            </a:r>
          </a:p>
        </p:txBody>
      </p:sp>
      <p:sp>
        <p:nvSpPr>
          <p:cNvPr id="7" name="Freeform 7"/>
          <p:cNvSpPr/>
          <p:nvPr/>
        </p:nvSpPr>
        <p:spPr>
          <a:xfrm>
            <a:off x="-1263963" y="6979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pic>
        <p:nvPicPr>
          <p:cNvPr id="8" name="Picture 7">
            <a:extLst>
              <a:ext uri="{FF2B5EF4-FFF2-40B4-BE49-F238E27FC236}">
                <a16:creationId xmlns:a16="http://schemas.microsoft.com/office/drawing/2014/main" id="{E6B1FB96-13DC-F29A-EDB2-5AB2514B4A13}"/>
              </a:ext>
            </a:extLst>
          </p:cNvPr>
          <p:cNvPicPr>
            <a:picLocks noChangeAspect="1"/>
          </p:cNvPicPr>
          <p:nvPr/>
        </p:nvPicPr>
        <p:blipFill>
          <a:blip r:embed="rId5"/>
          <a:stretch>
            <a:fillRect/>
          </a:stretch>
        </p:blipFill>
        <p:spPr>
          <a:xfrm>
            <a:off x="4227768" y="2563597"/>
            <a:ext cx="10936598" cy="7577041"/>
          </a:xfrm>
          <a:prstGeom prst="rect">
            <a:avLst/>
          </a:prstGeom>
        </p:spPr>
      </p:pic>
    </p:spTree>
    <p:extLst>
      <p:ext uri="{BB962C8B-B14F-4D97-AF65-F5344CB8AC3E}">
        <p14:creationId xmlns:p14="http://schemas.microsoft.com/office/powerpoint/2010/main" val="680150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347905" y="3123227"/>
            <a:ext cx="5053345" cy="5483993"/>
            <a:chOff x="0" y="0"/>
            <a:chExt cx="1515833" cy="1645013"/>
          </a:xfrm>
        </p:grpSpPr>
        <p:sp>
          <p:nvSpPr>
            <p:cNvPr id="4" name="Freeform 4"/>
            <p:cNvSpPr/>
            <p:nvPr/>
          </p:nvSpPr>
          <p:spPr>
            <a:xfrm>
              <a:off x="0" y="0"/>
              <a:ext cx="1515833" cy="1645013"/>
            </a:xfrm>
            <a:custGeom>
              <a:avLst/>
              <a:gdLst/>
              <a:ahLst/>
              <a:cxnLst/>
              <a:rect l="l" t="t" r="r" b="b"/>
              <a:pathLst>
                <a:path w="1515833" h="1645013">
                  <a:moveTo>
                    <a:pt x="78134" y="0"/>
                  </a:moveTo>
                  <a:lnTo>
                    <a:pt x="1437699" y="0"/>
                  </a:lnTo>
                  <a:cubicBezTo>
                    <a:pt x="1480851" y="0"/>
                    <a:pt x="1515833" y="34982"/>
                    <a:pt x="1515833" y="78134"/>
                  </a:cubicBezTo>
                  <a:lnTo>
                    <a:pt x="1515833" y="1566879"/>
                  </a:lnTo>
                  <a:cubicBezTo>
                    <a:pt x="1515833" y="1610031"/>
                    <a:pt x="1480851" y="1645013"/>
                    <a:pt x="1437699" y="1645013"/>
                  </a:cubicBezTo>
                  <a:lnTo>
                    <a:pt x="78134" y="1645013"/>
                  </a:lnTo>
                  <a:cubicBezTo>
                    <a:pt x="34982" y="1645013"/>
                    <a:pt x="0" y="1610031"/>
                    <a:pt x="0" y="1566879"/>
                  </a:cubicBezTo>
                  <a:lnTo>
                    <a:pt x="0" y="78134"/>
                  </a:lnTo>
                  <a:cubicBezTo>
                    <a:pt x="0" y="34982"/>
                    <a:pt x="34982" y="0"/>
                    <a:pt x="78134" y="0"/>
                  </a:cubicBezTo>
                  <a:close/>
                </a:path>
              </a:pathLst>
            </a:custGeom>
            <a:solidFill>
              <a:srgbClr val="06564E"/>
            </a:solidFill>
            <a:ln w="19050" cap="rnd">
              <a:solidFill>
                <a:srgbClr val="E5DDC8"/>
              </a:solidFill>
              <a:prstDash val="solid"/>
              <a:round/>
            </a:ln>
          </p:spPr>
          <p:txBody>
            <a:bodyPr/>
            <a:lstStyle/>
            <a:p>
              <a:endParaRPr lang="en-GB"/>
            </a:p>
          </p:txBody>
        </p:sp>
        <p:sp>
          <p:nvSpPr>
            <p:cNvPr id="5" name="TextBox 5"/>
            <p:cNvSpPr txBox="1"/>
            <p:nvPr/>
          </p:nvSpPr>
          <p:spPr>
            <a:xfrm>
              <a:off x="0" y="-85725"/>
              <a:ext cx="1515833" cy="1730738"/>
            </a:xfrm>
            <a:prstGeom prst="rect">
              <a:avLst/>
            </a:prstGeom>
          </p:spPr>
          <p:txBody>
            <a:bodyPr lIns="50800" tIns="50800" rIns="50800" bIns="50800" rtlCol="0" anchor="ctr"/>
            <a:lstStyle/>
            <a:p>
              <a:pPr algn="ctr">
                <a:lnSpc>
                  <a:spcPts val="3732"/>
                </a:lnSpc>
              </a:pPr>
              <a:endParaRPr/>
            </a:p>
          </p:txBody>
        </p:sp>
      </p:grpSp>
      <p:grpSp>
        <p:nvGrpSpPr>
          <p:cNvPr id="6" name="Group 6"/>
          <p:cNvGrpSpPr/>
          <p:nvPr/>
        </p:nvGrpSpPr>
        <p:grpSpPr>
          <a:xfrm>
            <a:off x="6534600" y="3123227"/>
            <a:ext cx="4937470" cy="5605564"/>
            <a:chOff x="0" y="0"/>
            <a:chExt cx="1481074" cy="1681480"/>
          </a:xfrm>
        </p:grpSpPr>
        <p:sp>
          <p:nvSpPr>
            <p:cNvPr id="7" name="Freeform 7"/>
            <p:cNvSpPr/>
            <p:nvPr/>
          </p:nvSpPr>
          <p:spPr>
            <a:xfrm>
              <a:off x="0" y="0"/>
              <a:ext cx="1481075" cy="1681480"/>
            </a:xfrm>
            <a:custGeom>
              <a:avLst/>
              <a:gdLst/>
              <a:ahLst/>
              <a:cxnLst/>
              <a:rect l="l" t="t" r="r" b="b"/>
              <a:pathLst>
                <a:path w="1481075" h="1681480">
                  <a:moveTo>
                    <a:pt x="79968" y="0"/>
                  </a:moveTo>
                  <a:lnTo>
                    <a:pt x="1401107" y="0"/>
                  </a:lnTo>
                  <a:cubicBezTo>
                    <a:pt x="1445272" y="0"/>
                    <a:pt x="1481075" y="35803"/>
                    <a:pt x="1481075" y="79968"/>
                  </a:cubicBezTo>
                  <a:lnTo>
                    <a:pt x="1481075" y="1601513"/>
                  </a:lnTo>
                  <a:cubicBezTo>
                    <a:pt x="1481075" y="1645678"/>
                    <a:pt x="1445272" y="1681480"/>
                    <a:pt x="1401107" y="1681480"/>
                  </a:cubicBezTo>
                  <a:lnTo>
                    <a:pt x="79968" y="1681480"/>
                  </a:lnTo>
                  <a:cubicBezTo>
                    <a:pt x="58759" y="1681480"/>
                    <a:pt x="38419" y="1673055"/>
                    <a:pt x="23422" y="1658058"/>
                  </a:cubicBezTo>
                  <a:cubicBezTo>
                    <a:pt x="8425" y="1643062"/>
                    <a:pt x="0" y="1622721"/>
                    <a:pt x="0" y="1601513"/>
                  </a:cubicBezTo>
                  <a:lnTo>
                    <a:pt x="0" y="79968"/>
                  </a:lnTo>
                  <a:cubicBezTo>
                    <a:pt x="0" y="35803"/>
                    <a:pt x="35803" y="0"/>
                    <a:pt x="79968" y="0"/>
                  </a:cubicBezTo>
                  <a:close/>
                </a:path>
              </a:pathLst>
            </a:custGeom>
            <a:solidFill>
              <a:srgbClr val="06564E"/>
            </a:solidFill>
            <a:ln w="19050" cap="rnd">
              <a:solidFill>
                <a:srgbClr val="E5DDC8"/>
              </a:solidFill>
              <a:prstDash val="solid"/>
              <a:round/>
            </a:ln>
          </p:spPr>
        </p:sp>
        <p:sp>
          <p:nvSpPr>
            <p:cNvPr id="8" name="TextBox 8"/>
            <p:cNvSpPr txBox="1"/>
            <p:nvPr/>
          </p:nvSpPr>
          <p:spPr>
            <a:xfrm>
              <a:off x="0" y="-85725"/>
              <a:ext cx="1481074" cy="1767205"/>
            </a:xfrm>
            <a:prstGeom prst="rect">
              <a:avLst/>
            </a:prstGeom>
          </p:spPr>
          <p:txBody>
            <a:bodyPr lIns="50800" tIns="50800" rIns="50800" bIns="50800" rtlCol="0" anchor="ctr"/>
            <a:lstStyle/>
            <a:p>
              <a:pPr algn="ctr">
                <a:lnSpc>
                  <a:spcPts val="3732"/>
                </a:lnSpc>
              </a:pPr>
              <a:endParaRPr/>
            </a:p>
          </p:txBody>
        </p:sp>
      </p:grpSp>
      <p:grpSp>
        <p:nvGrpSpPr>
          <p:cNvPr id="9" name="Group 9"/>
          <p:cNvGrpSpPr/>
          <p:nvPr/>
        </p:nvGrpSpPr>
        <p:grpSpPr>
          <a:xfrm>
            <a:off x="11605420" y="3123227"/>
            <a:ext cx="4636162" cy="5564341"/>
            <a:chOff x="0" y="0"/>
            <a:chExt cx="1390692" cy="1669115"/>
          </a:xfrm>
        </p:grpSpPr>
        <p:sp>
          <p:nvSpPr>
            <p:cNvPr id="10" name="Freeform 10"/>
            <p:cNvSpPr/>
            <p:nvPr/>
          </p:nvSpPr>
          <p:spPr>
            <a:xfrm>
              <a:off x="0" y="0"/>
              <a:ext cx="1390692" cy="1669115"/>
            </a:xfrm>
            <a:custGeom>
              <a:avLst/>
              <a:gdLst/>
              <a:ahLst/>
              <a:cxnLst/>
              <a:rect l="l" t="t" r="r" b="b"/>
              <a:pathLst>
                <a:path w="1390692" h="1669115">
                  <a:moveTo>
                    <a:pt x="85165" y="0"/>
                  </a:moveTo>
                  <a:lnTo>
                    <a:pt x="1305527" y="0"/>
                  </a:lnTo>
                  <a:cubicBezTo>
                    <a:pt x="1328115" y="0"/>
                    <a:pt x="1349777" y="8973"/>
                    <a:pt x="1365748" y="24944"/>
                  </a:cubicBezTo>
                  <a:cubicBezTo>
                    <a:pt x="1381720" y="40916"/>
                    <a:pt x="1390692" y="62578"/>
                    <a:pt x="1390692" y="85165"/>
                  </a:cubicBezTo>
                  <a:lnTo>
                    <a:pt x="1390692" y="1583950"/>
                  </a:lnTo>
                  <a:cubicBezTo>
                    <a:pt x="1390692" y="1630985"/>
                    <a:pt x="1352563" y="1669115"/>
                    <a:pt x="1305527" y="1669115"/>
                  </a:cubicBezTo>
                  <a:lnTo>
                    <a:pt x="85165" y="1669115"/>
                  </a:lnTo>
                  <a:cubicBezTo>
                    <a:pt x="38130" y="1669115"/>
                    <a:pt x="0" y="1630985"/>
                    <a:pt x="0" y="1583950"/>
                  </a:cubicBezTo>
                  <a:lnTo>
                    <a:pt x="0" y="85165"/>
                  </a:lnTo>
                  <a:cubicBezTo>
                    <a:pt x="0" y="38130"/>
                    <a:pt x="38130" y="0"/>
                    <a:pt x="85165" y="0"/>
                  </a:cubicBezTo>
                  <a:close/>
                </a:path>
              </a:pathLst>
            </a:custGeom>
            <a:solidFill>
              <a:srgbClr val="06564E"/>
            </a:solidFill>
            <a:ln w="19050" cap="rnd">
              <a:solidFill>
                <a:srgbClr val="E5DDC8"/>
              </a:solidFill>
              <a:prstDash val="solid"/>
              <a:round/>
            </a:ln>
          </p:spPr>
        </p:sp>
        <p:sp>
          <p:nvSpPr>
            <p:cNvPr id="11" name="TextBox 11"/>
            <p:cNvSpPr txBox="1"/>
            <p:nvPr/>
          </p:nvSpPr>
          <p:spPr>
            <a:xfrm>
              <a:off x="0" y="-85725"/>
              <a:ext cx="1390692" cy="1754840"/>
            </a:xfrm>
            <a:prstGeom prst="rect">
              <a:avLst/>
            </a:prstGeom>
          </p:spPr>
          <p:txBody>
            <a:bodyPr lIns="50800" tIns="50800" rIns="50800" bIns="50800" rtlCol="0" anchor="ctr"/>
            <a:lstStyle/>
            <a:p>
              <a:pPr algn="ctr">
                <a:lnSpc>
                  <a:spcPts val="3732"/>
                </a:lnSpc>
              </a:pPr>
              <a:endParaRPr/>
            </a:p>
          </p:txBody>
        </p:sp>
      </p:grpSp>
      <p:sp>
        <p:nvSpPr>
          <p:cNvPr id="12" name="Freeform 12"/>
          <p:cNvSpPr/>
          <p:nvPr/>
        </p:nvSpPr>
        <p:spPr>
          <a:xfrm>
            <a:off x="16238592" y="581508"/>
            <a:ext cx="3710184" cy="3705547"/>
          </a:xfrm>
          <a:custGeom>
            <a:avLst/>
            <a:gdLst/>
            <a:ahLst/>
            <a:cxnLst/>
            <a:rect l="l" t="t" r="r" b="b"/>
            <a:pathLst>
              <a:path w="3710184" h="3705547">
                <a:moveTo>
                  <a:pt x="0" y="0"/>
                </a:moveTo>
                <a:lnTo>
                  <a:pt x="3710184" y="0"/>
                </a:lnTo>
                <a:lnTo>
                  <a:pt x="3710184" y="3705547"/>
                </a:lnTo>
                <a:lnTo>
                  <a:pt x="0" y="3705547"/>
                </a:lnTo>
                <a:lnTo>
                  <a:pt x="0" y="0"/>
                </a:lnTo>
                <a:close/>
              </a:path>
            </a:pathLst>
          </a:custGeom>
          <a:blipFill>
            <a:blip r:embed="rId3"/>
            <a:stretch>
              <a:fillRect/>
            </a:stretch>
          </a:blipFill>
        </p:spPr>
      </p:sp>
      <p:sp>
        <p:nvSpPr>
          <p:cNvPr id="13" name="Freeform 13"/>
          <p:cNvSpPr/>
          <p:nvPr/>
        </p:nvSpPr>
        <p:spPr>
          <a:xfrm>
            <a:off x="-1686450" y="4509877"/>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4"/>
            <a:stretch>
              <a:fillRect/>
            </a:stretch>
          </a:blipFill>
        </p:spPr>
      </p:sp>
      <p:sp>
        <p:nvSpPr>
          <p:cNvPr id="14" name="TextBox 14"/>
          <p:cNvSpPr txBox="1"/>
          <p:nvPr/>
        </p:nvSpPr>
        <p:spPr>
          <a:xfrm>
            <a:off x="2319633" y="823957"/>
            <a:ext cx="13648734" cy="2057400"/>
          </a:xfrm>
          <a:prstGeom prst="rect">
            <a:avLst/>
          </a:prstGeom>
        </p:spPr>
        <p:txBody>
          <a:bodyPr lIns="0" tIns="0" rIns="0" bIns="0" rtlCol="0" anchor="t">
            <a:spAutoFit/>
          </a:bodyPr>
          <a:lstStyle/>
          <a:p>
            <a:pPr algn="ctr">
              <a:lnSpc>
                <a:spcPts val="16800"/>
              </a:lnSpc>
              <a:spcBef>
                <a:spcPct val="0"/>
              </a:spcBef>
            </a:pPr>
            <a:r>
              <a:rPr lang="en-US" sz="12000" dirty="0">
                <a:solidFill>
                  <a:srgbClr val="E5DDC8"/>
                </a:solidFill>
                <a:latin typeface="Railey"/>
                <a:ea typeface="Railey"/>
                <a:cs typeface="Railey"/>
                <a:sym typeface="Railey"/>
              </a:rPr>
              <a:t>Reading</a:t>
            </a:r>
          </a:p>
        </p:txBody>
      </p:sp>
      <p:sp>
        <p:nvSpPr>
          <p:cNvPr id="15" name="Freeform 15"/>
          <p:cNvSpPr/>
          <p:nvPr/>
        </p:nvSpPr>
        <p:spPr>
          <a:xfrm rot="-1778449">
            <a:off x="16264884" y="6994575"/>
            <a:ext cx="3657600" cy="1709097"/>
          </a:xfrm>
          <a:custGeom>
            <a:avLst/>
            <a:gdLst/>
            <a:ahLst/>
            <a:cxnLst/>
            <a:rect l="l" t="t" r="r" b="b"/>
            <a:pathLst>
              <a:path w="3657600" h="1709097">
                <a:moveTo>
                  <a:pt x="0" y="0"/>
                </a:moveTo>
                <a:lnTo>
                  <a:pt x="3657600" y="0"/>
                </a:lnTo>
                <a:lnTo>
                  <a:pt x="3657600" y="1709097"/>
                </a:lnTo>
                <a:lnTo>
                  <a:pt x="0" y="1709097"/>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6" name="Freeform 16"/>
          <p:cNvSpPr/>
          <p:nvPr/>
        </p:nvSpPr>
        <p:spPr>
          <a:xfrm rot="1047637">
            <a:off x="-1744883" y="870807"/>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7" name="Freeform 17"/>
          <p:cNvSpPr/>
          <p:nvPr/>
        </p:nvSpPr>
        <p:spPr>
          <a:xfrm rot="-516411">
            <a:off x="183242" y="226851"/>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7"/>
            <a:stretch>
              <a:fillRect/>
            </a:stretch>
          </a:blipFill>
        </p:spPr>
      </p:sp>
      <p:sp>
        <p:nvSpPr>
          <p:cNvPr id="18" name="TextBox 18"/>
          <p:cNvSpPr txBox="1"/>
          <p:nvPr/>
        </p:nvSpPr>
        <p:spPr>
          <a:xfrm>
            <a:off x="1805995" y="3504808"/>
            <a:ext cx="4137165" cy="5617628"/>
          </a:xfrm>
          <a:prstGeom prst="rect">
            <a:avLst/>
          </a:prstGeom>
        </p:spPr>
        <p:txBody>
          <a:bodyPr lIns="0" tIns="0" rIns="0" bIns="0" rtlCol="0" anchor="t">
            <a:spAutoFit/>
          </a:bodyPr>
          <a:lstStyle/>
          <a:p>
            <a:pPr algn="ctr">
              <a:lnSpc>
                <a:spcPts val="4049"/>
              </a:lnSpc>
            </a:pPr>
            <a:r>
              <a:rPr lang="en-US" sz="2892" dirty="0">
                <a:solidFill>
                  <a:srgbClr val="E5DDC8"/>
                </a:solidFill>
                <a:latin typeface="Sniglet"/>
                <a:ea typeface="Sniglet"/>
                <a:cs typeface="Sniglet"/>
                <a:sym typeface="Sniglet"/>
              </a:rPr>
              <a:t>The curriculum puts an emphasis on reading and then re-reading a book. This helps to develop fluency. Please encourage your child to re-read a book once finished!</a:t>
            </a:r>
          </a:p>
          <a:p>
            <a:pPr algn="ctr">
              <a:lnSpc>
                <a:spcPts val="4049"/>
              </a:lnSpc>
            </a:pPr>
            <a:endParaRPr lang="en-US" sz="2892" dirty="0">
              <a:solidFill>
                <a:srgbClr val="E5DDC8"/>
              </a:solidFill>
              <a:latin typeface="Sniglet"/>
              <a:ea typeface="Sniglet"/>
              <a:cs typeface="Sniglet"/>
              <a:sym typeface="Sniglet"/>
            </a:endParaRPr>
          </a:p>
          <a:p>
            <a:pPr algn="ctr">
              <a:lnSpc>
                <a:spcPts val="4049"/>
              </a:lnSpc>
            </a:pPr>
            <a:endParaRPr lang="en-US" sz="2892" dirty="0">
              <a:solidFill>
                <a:srgbClr val="E5DDC8"/>
              </a:solidFill>
              <a:latin typeface="Sniglet"/>
              <a:ea typeface="Sniglet"/>
              <a:cs typeface="Sniglet"/>
              <a:sym typeface="Sniglet"/>
            </a:endParaRPr>
          </a:p>
          <a:p>
            <a:pPr algn="ctr">
              <a:lnSpc>
                <a:spcPts val="4049"/>
              </a:lnSpc>
              <a:spcBef>
                <a:spcPct val="0"/>
              </a:spcBef>
            </a:pPr>
            <a:endParaRPr lang="en-US" sz="2892" dirty="0">
              <a:solidFill>
                <a:srgbClr val="E5DDC8"/>
              </a:solidFill>
              <a:latin typeface="Sniglet"/>
              <a:ea typeface="Sniglet"/>
              <a:cs typeface="Sniglet"/>
              <a:sym typeface="Sniglet"/>
            </a:endParaRPr>
          </a:p>
        </p:txBody>
      </p:sp>
      <p:sp>
        <p:nvSpPr>
          <p:cNvPr id="19" name="TextBox 19"/>
          <p:cNvSpPr txBox="1"/>
          <p:nvPr/>
        </p:nvSpPr>
        <p:spPr>
          <a:xfrm>
            <a:off x="6788209" y="3315365"/>
            <a:ext cx="4540374" cy="5373907"/>
          </a:xfrm>
          <a:prstGeom prst="rect">
            <a:avLst/>
          </a:prstGeom>
        </p:spPr>
        <p:txBody>
          <a:bodyPr lIns="0" tIns="0" rIns="0" bIns="0" rtlCol="0" anchor="t">
            <a:spAutoFit/>
          </a:bodyPr>
          <a:lstStyle/>
          <a:p>
            <a:pPr algn="ctr">
              <a:lnSpc>
                <a:spcPts val="4700"/>
              </a:lnSpc>
            </a:pPr>
            <a:r>
              <a:rPr lang="en-GB" sz="2800" dirty="0">
                <a:solidFill>
                  <a:srgbClr val="E5DDC8"/>
                </a:solidFill>
                <a:latin typeface="Sniglet"/>
                <a:ea typeface="Sniglet"/>
                <a:cs typeface="Sniglet"/>
                <a:sym typeface="Sniglet"/>
              </a:rPr>
              <a:t>Reading isn't just about decoding the words on the page; it is about making sense of the text, understanding the author's message, and being able to explain, predict and infer what is happening in the story.</a:t>
            </a:r>
            <a:endParaRPr lang="en-US" sz="2800" dirty="0">
              <a:solidFill>
                <a:srgbClr val="E5DDC8"/>
              </a:solidFill>
              <a:latin typeface="Sniglet"/>
              <a:ea typeface="Sniglet"/>
              <a:cs typeface="Sniglet"/>
              <a:sym typeface="Sniglet"/>
            </a:endParaRPr>
          </a:p>
        </p:txBody>
      </p:sp>
      <p:sp>
        <p:nvSpPr>
          <p:cNvPr id="20" name="TextBox 20"/>
          <p:cNvSpPr txBox="1"/>
          <p:nvPr/>
        </p:nvSpPr>
        <p:spPr>
          <a:xfrm>
            <a:off x="11735816" y="3328344"/>
            <a:ext cx="4502776" cy="5351465"/>
          </a:xfrm>
          <a:prstGeom prst="rect">
            <a:avLst/>
          </a:prstGeom>
        </p:spPr>
        <p:txBody>
          <a:bodyPr wrap="square" lIns="0" tIns="0" rIns="0" bIns="0" rtlCol="0" anchor="t">
            <a:spAutoFit/>
          </a:bodyPr>
          <a:lstStyle/>
          <a:p>
            <a:pPr algn="ctr">
              <a:lnSpc>
                <a:spcPts val="4225"/>
              </a:lnSpc>
            </a:pPr>
            <a:r>
              <a:rPr lang="en-US" sz="2800" dirty="0">
                <a:solidFill>
                  <a:srgbClr val="E5DDC8"/>
                </a:solidFill>
                <a:latin typeface="Sniglet"/>
                <a:ea typeface="Sniglet"/>
                <a:cs typeface="Sniglet"/>
                <a:sym typeface="Sniglet"/>
              </a:rPr>
              <a:t>Tucked into your child’s reading records, you will find a laminated bookmark that lists appropriate questions to help check your child’s understanding of the book. Regularly using these questions will help support your child’s ability to comprehend the text. </a:t>
            </a:r>
          </a:p>
        </p:txBody>
      </p:sp>
    </p:spTree>
    <p:extLst>
      <p:ext uri="{BB962C8B-B14F-4D97-AF65-F5344CB8AC3E}">
        <p14:creationId xmlns:p14="http://schemas.microsoft.com/office/powerpoint/2010/main" val="1444920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526815" y="2820917"/>
            <a:ext cx="13789562" cy="6742183"/>
            <a:chOff x="0" y="0"/>
            <a:chExt cx="4625708" cy="1934771"/>
          </a:xfrm>
        </p:grpSpPr>
        <p:sp>
          <p:nvSpPr>
            <p:cNvPr id="4" name="Freeform 4"/>
            <p:cNvSpPr/>
            <p:nvPr/>
          </p:nvSpPr>
          <p:spPr>
            <a:xfrm>
              <a:off x="0" y="0"/>
              <a:ext cx="4625708" cy="1934771"/>
            </a:xfrm>
            <a:custGeom>
              <a:avLst/>
              <a:gdLst/>
              <a:ahLst/>
              <a:cxnLst/>
              <a:rect l="l" t="t" r="r" b="b"/>
              <a:pathLst>
                <a:path w="4625708" h="1934771">
                  <a:moveTo>
                    <a:pt x="28633" y="0"/>
                  </a:moveTo>
                  <a:lnTo>
                    <a:pt x="4597075" y="0"/>
                  </a:lnTo>
                  <a:cubicBezTo>
                    <a:pt x="4612889" y="0"/>
                    <a:pt x="4625708" y="12819"/>
                    <a:pt x="4625708" y="28633"/>
                  </a:cubicBezTo>
                  <a:lnTo>
                    <a:pt x="4625708" y="1906138"/>
                  </a:lnTo>
                  <a:cubicBezTo>
                    <a:pt x="4625708" y="1921951"/>
                    <a:pt x="4612889" y="1934771"/>
                    <a:pt x="4597075" y="1934771"/>
                  </a:cubicBezTo>
                  <a:lnTo>
                    <a:pt x="28633" y="1934771"/>
                  </a:lnTo>
                  <a:cubicBezTo>
                    <a:pt x="12819" y="1934771"/>
                    <a:pt x="0" y="1921951"/>
                    <a:pt x="0" y="1906138"/>
                  </a:cubicBezTo>
                  <a:lnTo>
                    <a:pt x="0" y="28633"/>
                  </a:lnTo>
                  <a:cubicBezTo>
                    <a:pt x="0" y="12819"/>
                    <a:pt x="12819" y="0"/>
                    <a:pt x="28633" y="0"/>
                  </a:cubicBezTo>
                  <a:close/>
                </a:path>
              </a:pathLst>
            </a:custGeom>
            <a:solidFill>
              <a:srgbClr val="06564E"/>
            </a:solidFill>
            <a:ln w="19050" cap="rnd">
              <a:solidFill>
                <a:srgbClr val="E5DDC8"/>
              </a:solidFill>
              <a:prstDash val="solid"/>
              <a:round/>
            </a:ln>
          </p:spPr>
        </p:sp>
        <p:sp>
          <p:nvSpPr>
            <p:cNvPr id="5" name="TextBox 5"/>
            <p:cNvSpPr txBox="1"/>
            <p:nvPr/>
          </p:nvSpPr>
          <p:spPr>
            <a:xfrm>
              <a:off x="0" y="-85725"/>
              <a:ext cx="4625708" cy="2020496"/>
            </a:xfrm>
            <a:prstGeom prst="rect">
              <a:avLst/>
            </a:prstGeom>
          </p:spPr>
          <p:txBody>
            <a:bodyPr lIns="50800" tIns="50800" rIns="50800" bIns="50800" rtlCol="0" anchor="ctr"/>
            <a:lstStyle/>
            <a:p>
              <a:pPr algn="ctr">
                <a:lnSpc>
                  <a:spcPts val="3732"/>
                </a:lnSpc>
              </a:pPr>
              <a:endParaRPr/>
            </a:p>
          </p:txBody>
        </p:sp>
      </p:grpSp>
      <p:sp>
        <p:nvSpPr>
          <p:cNvPr id="6" name="Freeform 6"/>
          <p:cNvSpPr/>
          <p:nvPr/>
        </p:nvSpPr>
        <p:spPr>
          <a:xfrm>
            <a:off x="14420347" y="4122633"/>
            <a:ext cx="5188678" cy="6960775"/>
          </a:xfrm>
          <a:custGeom>
            <a:avLst/>
            <a:gdLst/>
            <a:ahLst/>
            <a:cxnLst/>
            <a:rect l="l" t="t" r="r" b="b"/>
            <a:pathLst>
              <a:path w="5188678" h="6960775">
                <a:moveTo>
                  <a:pt x="0" y="0"/>
                </a:moveTo>
                <a:lnTo>
                  <a:pt x="5188678" y="0"/>
                </a:lnTo>
                <a:lnTo>
                  <a:pt x="5188678" y="6960776"/>
                </a:lnTo>
                <a:lnTo>
                  <a:pt x="0" y="6960776"/>
                </a:lnTo>
                <a:lnTo>
                  <a:pt x="0" y="0"/>
                </a:lnTo>
                <a:close/>
              </a:path>
            </a:pathLst>
          </a:custGeom>
          <a:blipFill>
            <a:blip r:embed="rId3"/>
            <a:stretch>
              <a:fillRect/>
            </a:stretch>
          </a:blipFill>
        </p:spPr>
      </p:sp>
      <p:sp>
        <p:nvSpPr>
          <p:cNvPr id="7" name="Freeform 7"/>
          <p:cNvSpPr/>
          <p:nvPr/>
        </p:nvSpPr>
        <p:spPr>
          <a:xfrm>
            <a:off x="-3590516" y="-556583"/>
            <a:ext cx="5117331" cy="5268809"/>
          </a:xfrm>
          <a:custGeom>
            <a:avLst/>
            <a:gdLst/>
            <a:ahLst/>
            <a:cxnLst/>
            <a:rect l="l" t="t" r="r" b="b"/>
            <a:pathLst>
              <a:path w="5117331" h="5268809">
                <a:moveTo>
                  <a:pt x="0" y="0"/>
                </a:moveTo>
                <a:lnTo>
                  <a:pt x="5117331" y="0"/>
                </a:lnTo>
                <a:lnTo>
                  <a:pt x="5117331" y="5268809"/>
                </a:lnTo>
                <a:lnTo>
                  <a:pt x="0" y="5268809"/>
                </a:lnTo>
                <a:lnTo>
                  <a:pt x="0" y="0"/>
                </a:lnTo>
                <a:close/>
              </a:path>
            </a:pathLst>
          </a:custGeom>
          <a:blipFill>
            <a:blip r:embed="rId4"/>
            <a:stretch>
              <a:fillRect/>
            </a:stretch>
          </a:blipFill>
        </p:spPr>
      </p:sp>
      <p:sp>
        <p:nvSpPr>
          <p:cNvPr id="8" name="TextBox 8"/>
          <p:cNvSpPr txBox="1"/>
          <p:nvPr/>
        </p:nvSpPr>
        <p:spPr>
          <a:xfrm>
            <a:off x="2500861" y="284058"/>
            <a:ext cx="13648734" cy="2057400"/>
          </a:xfrm>
          <a:prstGeom prst="rect">
            <a:avLst/>
          </a:prstGeom>
        </p:spPr>
        <p:txBody>
          <a:bodyPr lIns="0" tIns="0" rIns="0" bIns="0" rtlCol="0" anchor="t">
            <a:spAutoFit/>
          </a:bodyPr>
          <a:lstStyle/>
          <a:p>
            <a:pPr algn="ctr">
              <a:lnSpc>
                <a:spcPts val="16800"/>
              </a:lnSpc>
              <a:spcBef>
                <a:spcPct val="0"/>
              </a:spcBef>
            </a:pPr>
            <a:r>
              <a:rPr lang="en-US" sz="12000">
                <a:solidFill>
                  <a:srgbClr val="E5DDC8"/>
                </a:solidFill>
                <a:latin typeface="Railey"/>
                <a:ea typeface="Railey"/>
                <a:cs typeface="Railey"/>
                <a:sym typeface="Railey"/>
              </a:rPr>
              <a:t>20 Books to Read</a:t>
            </a:r>
          </a:p>
        </p:txBody>
      </p:sp>
      <p:sp>
        <p:nvSpPr>
          <p:cNvPr id="9" name="TextBox 9"/>
          <p:cNvSpPr txBox="1"/>
          <p:nvPr/>
        </p:nvSpPr>
        <p:spPr>
          <a:xfrm>
            <a:off x="1721947" y="3306132"/>
            <a:ext cx="13399298" cy="7363811"/>
          </a:xfrm>
          <a:prstGeom prst="rect">
            <a:avLst/>
          </a:prstGeom>
        </p:spPr>
        <p:txBody>
          <a:bodyPr lIns="0" tIns="0" rIns="0" bIns="0" rtlCol="0" anchor="t">
            <a:spAutoFit/>
          </a:bodyPr>
          <a:lstStyle/>
          <a:p>
            <a:pPr algn="ctr">
              <a:lnSpc>
                <a:spcPts val="3628"/>
              </a:lnSpc>
            </a:pPr>
            <a:r>
              <a:rPr lang="en-US" sz="2592" dirty="0">
                <a:solidFill>
                  <a:srgbClr val="E5DDC8"/>
                </a:solidFill>
                <a:latin typeface="Sniglet"/>
                <a:ea typeface="Sniglet"/>
                <a:cs typeface="Sniglet"/>
                <a:sym typeface="Sniglet"/>
              </a:rPr>
              <a:t>In Year 5, the children have the opportunity to take part in the school-wide reading initiative ‘20 Books to Read Before You Leave’.</a:t>
            </a:r>
          </a:p>
          <a:p>
            <a:pPr algn="ctr">
              <a:lnSpc>
                <a:spcPts val="3628"/>
              </a:lnSpc>
            </a:pPr>
            <a:r>
              <a:rPr lang="en-US" sz="2592" dirty="0">
                <a:solidFill>
                  <a:srgbClr val="E5DDC8"/>
                </a:solidFill>
                <a:latin typeface="Sniglet"/>
                <a:ea typeface="Sniglet"/>
                <a:cs typeface="Sniglet"/>
                <a:sym typeface="Sniglet"/>
              </a:rPr>
              <a:t>The children will come home with one book at a time. They can either read it themselves or you can read it together.</a:t>
            </a:r>
          </a:p>
          <a:p>
            <a:pPr algn="ctr">
              <a:lnSpc>
                <a:spcPts val="3628"/>
              </a:lnSpc>
            </a:pPr>
            <a:r>
              <a:rPr lang="en-US" sz="2592" dirty="0">
                <a:solidFill>
                  <a:srgbClr val="E5DDC8"/>
                </a:solidFill>
                <a:latin typeface="Sniglet"/>
                <a:ea typeface="Sniglet"/>
                <a:cs typeface="Sniglet"/>
                <a:sym typeface="Sniglet"/>
              </a:rPr>
              <a:t>Once they have finished the book, they are to return the book and complete a written book review. </a:t>
            </a:r>
          </a:p>
          <a:p>
            <a:pPr algn="ctr">
              <a:lnSpc>
                <a:spcPts val="3628"/>
              </a:lnSpc>
            </a:pPr>
            <a:r>
              <a:rPr lang="en-GB" sz="2592" dirty="0">
                <a:solidFill>
                  <a:srgbClr val="E5DDC8"/>
                </a:solidFill>
                <a:latin typeface="Sniglet"/>
                <a:ea typeface="Sniglet"/>
                <a:cs typeface="Sniglet"/>
                <a:sym typeface="Sniglet"/>
              </a:rPr>
              <a:t>Bronze – 4 books</a:t>
            </a:r>
          </a:p>
          <a:p>
            <a:pPr algn="ctr">
              <a:lnSpc>
                <a:spcPts val="3628"/>
              </a:lnSpc>
            </a:pPr>
            <a:r>
              <a:rPr lang="en-GB" sz="2592" dirty="0">
                <a:solidFill>
                  <a:srgbClr val="E5DDC8"/>
                </a:solidFill>
                <a:latin typeface="Sniglet"/>
                <a:ea typeface="Sniglet"/>
                <a:cs typeface="Sniglet"/>
                <a:sym typeface="Sniglet"/>
              </a:rPr>
              <a:t>Silver – 9 books</a:t>
            </a:r>
          </a:p>
          <a:p>
            <a:pPr algn="ctr">
              <a:lnSpc>
                <a:spcPts val="3628"/>
              </a:lnSpc>
            </a:pPr>
            <a:r>
              <a:rPr lang="en-GB" sz="2592" dirty="0">
                <a:solidFill>
                  <a:srgbClr val="E5DDC8"/>
                </a:solidFill>
                <a:latin typeface="Sniglet"/>
                <a:ea typeface="Sniglet"/>
                <a:cs typeface="Sniglet"/>
                <a:sym typeface="Sniglet"/>
              </a:rPr>
              <a:t>Gold – 14 books</a:t>
            </a:r>
          </a:p>
          <a:p>
            <a:pPr algn="ctr">
              <a:lnSpc>
                <a:spcPts val="3628"/>
              </a:lnSpc>
            </a:pPr>
            <a:r>
              <a:rPr lang="en-GB" sz="2592" dirty="0">
                <a:solidFill>
                  <a:srgbClr val="E5DDC8"/>
                </a:solidFill>
                <a:latin typeface="Sniglet"/>
                <a:ea typeface="Sniglet"/>
                <a:cs typeface="Sniglet"/>
                <a:sym typeface="Sniglet"/>
              </a:rPr>
              <a:t>Platinum – 20 books</a:t>
            </a:r>
          </a:p>
          <a:p>
            <a:pPr algn="ctr">
              <a:lnSpc>
                <a:spcPts val="3628"/>
              </a:lnSpc>
            </a:pPr>
            <a:r>
              <a:rPr lang="en-GB" sz="2592" dirty="0">
                <a:solidFill>
                  <a:srgbClr val="E5DDC8"/>
                </a:solidFill>
                <a:latin typeface="Sniglet"/>
                <a:ea typeface="Sniglet"/>
                <a:cs typeface="Sniglet"/>
                <a:sym typeface="Sniglet"/>
              </a:rPr>
              <a:t>WOW Award – all 23 books – come in your own clothes</a:t>
            </a:r>
          </a:p>
          <a:p>
            <a:pPr algn="ctr">
              <a:lnSpc>
                <a:spcPts val="3628"/>
              </a:lnSpc>
            </a:pPr>
            <a:r>
              <a:rPr lang="en-US" sz="2592" dirty="0">
                <a:solidFill>
                  <a:srgbClr val="E5DDC8"/>
                </a:solidFill>
                <a:latin typeface="Sniglet"/>
                <a:ea typeface="Sniglet"/>
                <a:cs typeface="Sniglet"/>
                <a:sym typeface="Sniglet"/>
              </a:rPr>
              <a:t>Once a book is completed, please fill in the running record located at the front of the children’s yellow reading diaries in order to help us keep track.</a:t>
            </a:r>
          </a:p>
          <a:p>
            <a:pPr algn="ctr">
              <a:lnSpc>
                <a:spcPts val="3628"/>
              </a:lnSpc>
            </a:pPr>
            <a:endParaRPr lang="en-US" sz="2592" dirty="0">
              <a:solidFill>
                <a:srgbClr val="E5DDC8"/>
              </a:solidFill>
              <a:latin typeface="Sniglet"/>
              <a:ea typeface="Sniglet"/>
              <a:cs typeface="Sniglet"/>
              <a:sym typeface="Sniglet"/>
            </a:endParaRPr>
          </a:p>
          <a:p>
            <a:pPr algn="ctr">
              <a:lnSpc>
                <a:spcPts val="3628"/>
              </a:lnSpc>
            </a:pPr>
            <a:endParaRPr lang="en-US" sz="2592" dirty="0">
              <a:solidFill>
                <a:srgbClr val="E5DDC8"/>
              </a:solidFill>
              <a:latin typeface="Sniglet"/>
              <a:ea typeface="Sniglet"/>
              <a:cs typeface="Sniglet"/>
              <a:sym typeface="Sniglet"/>
            </a:endParaRPr>
          </a:p>
          <a:p>
            <a:pPr algn="ctr">
              <a:lnSpc>
                <a:spcPts val="3628"/>
              </a:lnSpc>
              <a:spcBef>
                <a:spcPct val="0"/>
              </a:spcBef>
            </a:pPr>
            <a:endParaRPr lang="en-US" sz="2592" dirty="0">
              <a:solidFill>
                <a:srgbClr val="E5DDC8"/>
              </a:solidFill>
              <a:latin typeface="Sniglet"/>
              <a:ea typeface="Sniglet"/>
              <a:cs typeface="Sniglet"/>
              <a:sym typeface="Sniglet"/>
            </a:endParaRPr>
          </a:p>
        </p:txBody>
      </p:sp>
      <p:sp>
        <p:nvSpPr>
          <p:cNvPr id="10" name="Freeform 10"/>
          <p:cNvSpPr/>
          <p:nvPr/>
        </p:nvSpPr>
        <p:spPr>
          <a:xfrm>
            <a:off x="16761185" y="609222"/>
            <a:ext cx="2545465" cy="2542283"/>
          </a:xfrm>
          <a:custGeom>
            <a:avLst/>
            <a:gdLst/>
            <a:ahLst/>
            <a:cxnLst/>
            <a:rect l="l" t="t" r="r" b="b"/>
            <a:pathLst>
              <a:path w="2545465" h="2542283">
                <a:moveTo>
                  <a:pt x="0" y="0"/>
                </a:moveTo>
                <a:lnTo>
                  <a:pt x="2545465" y="0"/>
                </a:lnTo>
                <a:lnTo>
                  <a:pt x="2545465" y="2542283"/>
                </a:lnTo>
                <a:lnTo>
                  <a:pt x="0" y="2542283"/>
                </a:lnTo>
                <a:lnTo>
                  <a:pt x="0" y="0"/>
                </a:lnTo>
                <a:close/>
              </a:path>
            </a:pathLst>
          </a:custGeom>
          <a:blipFill>
            <a:blip r:embed="rId5"/>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526815" y="2820917"/>
            <a:ext cx="13789562" cy="7182025"/>
            <a:chOff x="0" y="0"/>
            <a:chExt cx="4625708" cy="1934771"/>
          </a:xfrm>
        </p:grpSpPr>
        <p:sp>
          <p:nvSpPr>
            <p:cNvPr id="4" name="Freeform 4"/>
            <p:cNvSpPr/>
            <p:nvPr/>
          </p:nvSpPr>
          <p:spPr>
            <a:xfrm>
              <a:off x="0" y="0"/>
              <a:ext cx="4625708" cy="1934771"/>
            </a:xfrm>
            <a:custGeom>
              <a:avLst/>
              <a:gdLst/>
              <a:ahLst/>
              <a:cxnLst/>
              <a:rect l="l" t="t" r="r" b="b"/>
              <a:pathLst>
                <a:path w="4625708" h="1934771">
                  <a:moveTo>
                    <a:pt x="28633" y="0"/>
                  </a:moveTo>
                  <a:lnTo>
                    <a:pt x="4597075" y="0"/>
                  </a:lnTo>
                  <a:cubicBezTo>
                    <a:pt x="4612889" y="0"/>
                    <a:pt x="4625708" y="12819"/>
                    <a:pt x="4625708" y="28633"/>
                  </a:cubicBezTo>
                  <a:lnTo>
                    <a:pt x="4625708" y="1906138"/>
                  </a:lnTo>
                  <a:cubicBezTo>
                    <a:pt x="4625708" y="1921951"/>
                    <a:pt x="4612889" y="1934771"/>
                    <a:pt x="4597075" y="1934771"/>
                  </a:cubicBezTo>
                  <a:lnTo>
                    <a:pt x="28633" y="1934771"/>
                  </a:lnTo>
                  <a:cubicBezTo>
                    <a:pt x="12819" y="1934771"/>
                    <a:pt x="0" y="1921951"/>
                    <a:pt x="0" y="1906138"/>
                  </a:cubicBezTo>
                  <a:lnTo>
                    <a:pt x="0" y="28633"/>
                  </a:lnTo>
                  <a:cubicBezTo>
                    <a:pt x="0" y="12819"/>
                    <a:pt x="12819" y="0"/>
                    <a:pt x="28633" y="0"/>
                  </a:cubicBezTo>
                  <a:close/>
                </a:path>
              </a:pathLst>
            </a:custGeom>
            <a:solidFill>
              <a:srgbClr val="06564E"/>
            </a:solidFill>
            <a:ln w="19050" cap="rnd">
              <a:solidFill>
                <a:srgbClr val="E5DDC8"/>
              </a:solidFill>
              <a:prstDash val="solid"/>
              <a:round/>
            </a:ln>
          </p:spPr>
        </p:sp>
        <p:sp>
          <p:nvSpPr>
            <p:cNvPr id="5" name="TextBox 5"/>
            <p:cNvSpPr txBox="1"/>
            <p:nvPr/>
          </p:nvSpPr>
          <p:spPr>
            <a:xfrm>
              <a:off x="0" y="-85725"/>
              <a:ext cx="4625708" cy="2020496"/>
            </a:xfrm>
            <a:prstGeom prst="rect">
              <a:avLst/>
            </a:prstGeom>
          </p:spPr>
          <p:txBody>
            <a:bodyPr lIns="50800" tIns="50800" rIns="50800" bIns="50800" rtlCol="0" anchor="ctr"/>
            <a:lstStyle/>
            <a:p>
              <a:pPr algn="ctr">
                <a:lnSpc>
                  <a:spcPts val="3732"/>
                </a:lnSpc>
              </a:pPr>
              <a:endParaRPr/>
            </a:p>
          </p:txBody>
        </p:sp>
      </p:grpSp>
      <p:sp>
        <p:nvSpPr>
          <p:cNvPr id="6" name="Freeform 6"/>
          <p:cNvSpPr/>
          <p:nvPr/>
        </p:nvSpPr>
        <p:spPr>
          <a:xfrm>
            <a:off x="14420347" y="4122633"/>
            <a:ext cx="5188678" cy="6960775"/>
          </a:xfrm>
          <a:custGeom>
            <a:avLst/>
            <a:gdLst/>
            <a:ahLst/>
            <a:cxnLst/>
            <a:rect l="l" t="t" r="r" b="b"/>
            <a:pathLst>
              <a:path w="5188678" h="6960775">
                <a:moveTo>
                  <a:pt x="0" y="0"/>
                </a:moveTo>
                <a:lnTo>
                  <a:pt x="5188678" y="0"/>
                </a:lnTo>
                <a:lnTo>
                  <a:pt x="5188678" y="6960776"/>
                </a:lnTo>
                <a:lnTo>
                  <a:pt x="0" y="6960776"/>
                </a:lnTo>
                <a:lnTo>
                  <a:pt x="0" y="0"/>
                </a:lnTo>
                <a:close/>
              </a:path>
            </a:pathLst>
          </a:custGeom>
          <a:blipFill>
            <a:blip r:embed="rId3"/>
            <a:stretch>
              <a:fillRect/>
            </a:stretch>
          </a:blipFill>
        </p:spPr>
      </p:sp>
      <p:sp>
        <p:nvSpPr>
          <p:cNvPr id="7" name="Freeform 7"/>
          <p:cNvSpPr/>
          <p:nvPr/>
        </p:nvSpPr>
        <p:spPr>
          <a:xfrm>
            <a:off x="32657" y="5098811"/>
            <a:ext cx="5117331" cy="5268809"/>
          </a:xfrm>
          <a:custGeom>
            <a:avLst/>
            <a:gdLst/>
            <a:ahLst/>
            <a:cxnLst/>
            <a:rect l="l" t="t" r="r" b="b"/>
            <a:pathLst>
              <a:path w="5117331" h="5268809">
                <a:moveTo>
                  <a:pt x="0" y="0"/>
                </a:moveTo>
                <a:lnTo>
                  <a:pt x="5117331" y="0"/>
                </a:lnTo>
                <a:lnTo>
                  <a:pt x="5117331" y="5268809"/>
                </a:lnTo>
                <a:lnTo>
                  <a:pt x="0" y="5268809"/>
                </a:lnTo>
                <a:lnTo>
                  <a:pt x="0" y="0"/>
                </a:lnTo>
                <a:close/>
              </a:path>
            </a:pathLst>
          </a:custGeom>
          <a:blipFill>
            <a:blip r:embed="rId4"/>
            <a:stretch>
              <a:fillRect/>
            </a:stretch>
          </a:blipFill>
        </p:spPr>
      </p:sp>
      <p:sp>
        <p:nvSpPr>
          <p:cNvPr id="8" name="TextBox 8"/>
          <p:cNvSpPr txBox="1"/>
          <p:nvPr/>
        </p:nvSpPr>
        <p:spPr>
          <a:xfrm>
            <a:off x="2500861" y="284058"/>
            <a:ext cx="13648734" cy="2057400"/>
          </a:xfrm>
          <a:prstGeom prst="rect">
            <a:avLst/>
          </a:prstGeom>
        </p:spPr>
        <p:txBody>
          <a:bodyPr lIns="0" tIns="0" rIns="0" bIns="0" rtlCol="0" anchor="t">
            <a:spAutoFit/>
          </a:bodyPr>
          <a:lstStyle/>
          <a:p>
            <a:pPr algn="ctr">
              <a:lnSpc>
                <a:spcPts val="16800"/>
              </a:lnSpc>
              <a:spcBef>
                <a:spcPct val="0"/>
              </a:spcBef>
            </a:pPr>
            <a:r>
              <a:rPr lang="en-US" sz="12000" dirty="0">
                <a:solidFill>
                  <a:srgbClr val="E5DDC8"/>
                </a:solidFill>
                <a:latin typeface="Railey"/>
                <a:ea typeface="Railey"/>
                <a:cs typeface="Railey"/>
                <a:sym typeface="Railey"/>
              </a:rPr>
              <a:t>The Joy of Reading</a:t>
            </a:r>
          </a:p>
        </p:txBody>
      </p:sp>
      <p:sp>
        <p:nvSpPr>
          <p:cNvPr id="9" name="TextBox 9"/>
          <p:cNvSpPr txBox="1"/>
          <p:nvPr/>
        </p:nvSpPr>
        <p:spPr>
          <a:xfrm>
            <a:off x="1721947" y="3306132"/>
            <a:ext cx="13399298" cy="6902146"/>
          </a:xfrm>
          <a:prstGeom prst="rect">
            <a:avLst/>
          </a:prstGeom>
        </p:spPr>
        <p:txBody>
          <a:bodyPr lIns="0" tIns="0" rIns="0" bIns="0" rtlCol="0" anchor="t">
            <a:spAutoFit/>
          </a:bodyPr>
          <a:lstStyle/>
          <a:p>
            <a:pPr algn="ctr">
              <a:lnSpc>
                <a:spcPts val="3628"/>
              </a:lnSpc>
            </a:pPr>
            <a:r>
              <a:rPr lang="en-GB" sz="2592" dirty="0">
                <a:solidFill>
                  <a:srgbClr val="E5DDC8"/>
                </a:solidFill>
                <a:latin typeface="Sniglet"/>
                <a:ea typeface="Sniglet"/>
                <a:cs typeface="Sniglet"/>
                <a:sym typeface="Sniglet"/>
              </a:rPr>
              <a:t>Sharing a book with your child is a wonderful way to spend time together, helping them to develop not only their reading skills but also a genuine love of stories and learning.</a:t>
            </a:r>
          </a:p>
          <a:p>
            <a:pPr algn="ctr">
              <a:lnSpc>
                <a:spcPts val="3628"/>
              </a:lnSpc>
            </a:pPr>
            <a:endParaRPr lang="en-GB" sz="2592" dirty="0">
              <a:solidFill>
                <a:srgbClr val="E5DDC8"/>
              </a:solidFill>
              <a:latin typeface="Sniglet"/>
              <a:ea typeface="Sniglet"/>
              <a:cs typeface="Sniglet"/>
              <a:sym typeface="Sniglet"/>
            </a:endParaRPr>
          </a:p>
          <a:p>
            <a:pPr algn="ctr">
              <a:lnSpc>
                <a:spcPts val="3628"/>
              </a:lnSpc>
            </a:pPr>
            <a:r>
              <a:rPr lang="en-US" sz="2592" b="1" dirty="0">
                <a:solidFill>
                  <a:srgbClr val="E5DDC8"/>
                </a:solidFill>
                <a:latin typeface="Sniglet"/>
                <a:ea typeface="Sniglet"/>
                <a:cs typeface="Sniglet"/>
                <a:sym typeface="Sniglet"/>
              </a:rPr>
              <a:t>A Guide to Reading with your Child:</a:t>
            </a:r>
          </a:p>
          <a:p>
            <a:pPr algn="ctr">
              <a:lnSpc>
                <a:spcPts val="3628"/>
              </a:lnSpc>
            </a:pPr>
            <a:r>
              <a:rPr lang="en-US" sz="2592" dirty="0">
                <a:solidFill>
                  <a:srgbClr val="E5DDC8"/>
                </a:solidFill>
                <a:latin typeface="Sniglet"/>
                <a:ea typeface="Sniglet"/>
                <a:cs typeface="Sniglet"/>
                <a:sym typeface="Sniglet"/>
              </a:rPr>
              <a:t> </a:t>
            </a:r>
            <a:r>
              <a:rPr lang="en-GB" sz="2592" dirty="0">
                <a:solidFill>
                  <a:srgbClr val="E5DDC8"/>
                </a:solidFill>
                <a:latin typeface="Sniglet"/>
                <a:ea typeface="Sniglet"/>
                <a:cs typeface="Sniglet"/>
                <a:sym typeface="Sniglet"/>
              </a:rPr>
              <a:t>https://www.st-lawrence.lancs.sch.uk/page/literacy-provision/86669 </a:t>
            </a:r>
          </a:p>
          <a:p>
            <a:pPr algn="ctr">
              <a:lnSpc>
                <a:spcPts val="3628"/>
              </a:lnSpc>
            </a:pPr>
            <a:r>
              <a:rPr lang="en-GB" sz="2592" dirty="0">
                <a:solidFill>
                  <a:srgbClr val="E5DDC8"/>
                </a:solidFill>
                <a:latin typeface="Sniglet"/>
                <a:ea typeface="Sniglet"/>
                <a:cs typeface="Sniglet"/>
                <a:sym typeface="Sniglet"/>
              </a:rPr>
              <a:t>See guide on website under Curriculum – Literacy – Literacy Provision</a:t>
            </a:r>
          </a:p>
          <a:p>
            <a:pPr algn="ctr">
              <a:lnSpc>
                <a:spcPts val="3628"/>
              </a:lnSpc>
            </a:pPr>
            <a:endParaRPr lang="en-GB" sz="2592" dirty="0">
              <a:solidFill>
                <a:srgbClr val="E5DDC8"/>
              </a:solidFill>
              <a:latin typeface="Sniglet"/>
              <a:ea typeface="Sniglet"/>
              <a:cs typeface="Sniglet"/>
              <a:sym typeface="Sniglet"/>
            </a:endParaRPr>
          </a:p>
          <a:p>
            <a:pPr algn="ctr">
              <a:lnSpc>
                <a:spcPts val="3628"/>
              </a:lnSpc>
            </a:pPr>
            <a:r>
              <a:rPr lang="en-GB" sz="2592" b="1" dirty="0">
                <a:solidFill>
                  <a:srgbClr val="E5DDC8"/>
                </a:solidFill>
                <a:latin typeface="Sniglet"/>
                <a:ea typeface="Sniglet"/>
                <a:cs typeface="Sniglet"/>
                <a:sym typeface="Sniglet"/>
              </a:rPr>
              <a:t>Main themes:</a:t>
            </a:r>
          </a:p>
          <a:p>
            <a:pPr algn="ctr">
              <a:lnSpc>
                <a:spcPts val="3628"/>
              </a:lnSpc>
            </a:pPr>
            <a:r>
              <a:rPr lang="en-GB" sz="2592" dirty="0">
                <a:solidFill>
                  <a:srgbClr val="E5DDC8"/>
                </a:solidFill>
                <a:latin typeface="Sniglet"/>
                <a:ea typeface="Sniglet"/>
                <a:cs typeface="Sniglet"/>
                <a:sym typeface="Sniglet"/>
              </a:rPr>
              <a:t>Read together</a:t>
            </a:r>
          </a:p>
          <a:p>
            <a:pPr algn="ctr">
              <a:lnSpc>
                <a:spcPts val="3628"/>
              </a:lnSpc>
            </a:pPr>
            <a:r>
              <a:rPr lang="en-GB" sz="2592" dirty="0">
                <a:solidFill>
                  <a:srgbClr val="E5DDC8"/>
                </a:solidFill>
                <a:latin typeface="Sniglet"/>
                <a:ea typeface="Sniglet"/>
                <a:cs typeface="Sniglet"/>
                <a:sym typeface="Sniglet"/>
              </a:rPr>
              <a:t>Make it a special time</a:t>
            </a:r>
          </a:p>
          <a:p>
            <a:pPr algn="ctr">
              <a:lnSpc>
                <a:spcPts val="3628"/>
              </a:lnSpc>
            </a:pPr>
            <a:r>
              <a:rPr lang="en-GB" sz="2592" dirty="0">
                <a:solidFill>
                  <a:srgbClr val="E5DDC8"/>
                </a:solidFill>
                <a:latin typeface="Sniglet"/>
                <a:ea typeface="Sniglet"/>
                <a:cs typeface="Sniglet"/>
                <a:sym typeface="Sniglet"/>
              </a:rPr>
              <a:t>Read aloud (both parents and children)</a:t>
            </a:r>
          </a:p>
          <a:p>
            <a:pPr algn="ctr">
              <a:lnSpc>
                <a:spcPts val="3628"/>
              </a:lnSpc>
            </a:pPr>
            <a:r>
              <a:rPr lang="en-GB" sz="2592" dirty="0">
                <a:solidFill>
                  <a:srgbClr val="E5DDC8"/>
                </a:solidFill>
                <a:latin typeface="Sniglet"/>
                <a:ea typeface="Sniglet"/>
                <a:cs typeface="Sniglet"/>
                <a:sym typeface="Sniglet"/>
              </a:rPr>
              <a:t>Talk about books</a:t>
            </a:r>
          </a:p>
          <a:p>
            <a:pPr algn="ctr">
              <a:lnSpc>
                <a:spcPts val="3628"/>
              </a:lnSpc>
            </a:pPr>
            <a:r>
              <a:rPr lang="en-GB" sz="2592" dirty="0">
                <a:solidFill>
                  <a:srgbClr val="E5DDC8"/>
                </a:solidFill>
                <a:latin typeface="Sniglet"/>
                <a:ea typeface="Sniglet"/>
                <a:cs typeface="Sniglet"/>
                <a:sym typeface="Sniglet"/>
              </a:rPr>
              <a:t>Encourage choice</a:t>
            </a:r>
          </a:p>
          <a:p>
            <a:pPr algn="ctr">
              <a:lnSpc>
                <a:spcPts val="3628"/>
              </a:lnSpc>
            </a:pPr>
            <a:r>
              <a:rPr lang="en-GB" sz="2592" dirty="0">
                <a:solidFill>
                  <a:srgbClr val="E5DDC8"/>
                </a:solidFill>
                <a:latin typeface="Sniglet"/>
                <a:ea typeface="Sniglet"/>
                <a:cs typeface="Sniglet"/>
                <a:sym typeface="Sniglet"/>
              </a:rPr>
              <a:t>Be encouraging</a:t>
            </a:r>
          </a:p>
          <a:p>
            <a:pPr algn="ctr">
              <a:lnSpc>
                <a:spcPts val="3628"/>
              </a:lnSpc>
              <a:spcBef>
                <a:spcPct val="0"/>
              </a:spcBef>
            </a:pPr>
            <a:endParaRPr lang="en-US" sz="2592" dirty="0">
              <a:solidFill>
                <a:srgbClr val="E5DDC8"/>
              </a:solidFill>
              <a:latin typeface="Sniglet"/>
              <a:ea typeface="Sniglet"/>
              <a:cs typeface="Sniglet"/>
              <a:sym typeface="Sniglet"/>
            </a:endParaRPr>
          </a:p>
        </p:txBody>
      </p:sp>
      <p:sp>
        <p:nvSpPr>
          <p:cNvPr id="10" name="Freeform 10"/>
          <p:cNvSpPr/>
          <p:nvPr/>
        </p:nvSpPr>
        <p:spPr>
          <a:xfrm>
            <a:off x="16761185" y="609222"/>
            <a:ext cx="2545465" cy="2542283"/>
          </a:xfrm>
          <a:custGeom>
            <a:avLst/>
            <a:gdLst/>
            <a:ahLst/>
            <a:cxnLst/>
            <a:rect l="l" t="t" r="r" b="b"/>
            <a:pathLst>
              <a:path w="2545465" h="2542283">
                <a:moveTo>
                  <a:pt x="0" y="0"/>
                </a:moveTo>
                <a:lnTo>
                  <a:pt x="2545465" y="0"/>
                </a:lnTo>
                <a:lnTo>
                  <a:pt x="2545465" y="2542283"/>
                </a:lnTo>
                <a:lnTo>
                  <a:pt x="0" y="2542283"/>
                </a:lnTo>
                <a:lnTo>
                  <a:pt x="0" y="0"/>
                </a:lnTo>
                <a:close/>
              </a:path>
            </a:pathLst>
          </a:custGeom>
          <a:blipFill>
            <a:blip r:embed="rId5"/>
            <a:stretch>
              <a:fillRect/>
            </a:stretch>
          </a:blipFill>
        </p:spPr>
      </p:sp>
    </p:spTree>
    <p:extLst>
      <p:ext uri="{BB962C8B-B14F-4D97-AF65-F5344CB8AC3E}">
        <p14:creationId xmlns:p14="http://schemas.microsoft.com/office/powerpoint/2010/main" val="3379986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TextBox 3"/>
          <p:cNvSpPr txBox="1"/>
          <p:nvPr/>
        </p:nvSpPr>
        <p:spPr>
          <a:xfrm>
            <a:off x="638175" y="670658"/>
            <a:ext cx="10776948" cy="2445504"/>
          </a:xfrm>
          <a:prstGeom prst="rect">
            <a:avLst/>
          </a:prstGeom>
        </p:spPr>
        <p:txBody>
          <a:bodyPr lIns="0" tIns="0" rIns="0" bIns="0" rtlCol="0" anchor="t">
            <a:spAutoFit/>
          </a:bodyPr>
          <a:lstStyle/>
          <a:p>
            <a:pPr algn="l">
              <a:lnSpc>
                <a:spcPts val="19927"/>
              </a:lnSpc>
              <a:spcBef>
                <a:spcPct val="0"/>
              </a:spcBef>
            </a:pPr>
            <a:r>
              <a:rPr lang="en-US" sz="14234" dirty="0">
                <a:solidFill>
                  <a:srgbClr val="E5DDC8"/>
                </a:solidFill>
                <a:latin typeface="Railey"/>
                <a:ea typeface="Railey"/>
                <a:cs typeface="Railey"/>
                <a:sym typeface="Railey"/>
              </a:rPr>
              <a:t>Homework</a:t>
            </a:r>
          </a:p>
        </p:txBody>
      </p:sp>
      <p:sp>
        <p:nvSpPr>
          <p:cNvPr id="4" name="TextBox 4"/>
          <p:cNvSpPr txBox="1"/>
          <p:nvPr/>
        </p:nvSpPr>
        <p:spPr>
          <a:xfrm>
            <a:off x="638174" y="3811762"/>
            <a:ext cx="12315825" cy="6436827"/>
          </a:xfrm>
          <a:prstGeom prst="rect">
            <a:avLst/>
          </a:prstGeom>
        </p:spPr>
        <p:txBody>
          <a:bodyPr wrap="square" lIns="0" tIns="0" rIns="0" bIns="0" rtlCol="0" anchor="t">
            <a:spAutoFit/>
          </a:bodyPr>
          <a:lstStyle/>
          <a:p>
            <a:pPr algn="just">
              <a:lnSpc>
                <a:spcPts val="4238"/>
              </a:lnSpc>
            </a:pPr>
            <a:r>
              <a:rPr lang="en-GB" sz="3027" dirty="0">
                <a:solidFill>
                  <a:srgbClr val="E5DDC8"/>
                </a:solidFill>
                <a:latin typeface="Sniglet"/>
                <a:ea typeface="Sniglet"/>
                <a:cs typeface="Sniglet"/>
                <a:sym typeface="Sniglet"/>
              </a:rPr>
              <a:t>Children in year 5 should spend approximately 20 - 30 minutes per week doing homework set by the teacher (or a total of 3 hours per half-term), </a:t>
            </a:r>
            <a:r>
              <a:rPr lang="en-GB" sz="3027" b="1" dirty="0">
                <a:solidFill>
                  <a:srgbClr val="E5DDC8"/>
                </a:solidFill>
                <a:latin typeface="Sniglet"/>
                <a:ea typeface="Sniglet"/>
                <a:cs typeface="Sniglet"/>
                <a:sym typeface="Sniglet"/>
              </a:rPr>
              <a:t>plus a minimum of 10 minutes per day reading, times table practice and spelling practice. </a:t>
            </a:r>
          </a:p>
          <a:p>
            <a:pPr algn="just">
              <a:lnSpc>
                <a:spcPts val="4238"/>
              </a:lnSpc>
            </a:pPr>
            <a:r>
              <a:rPr lang="en-GB" sz="3027" dirty="0">
                <a:solidFill>
                  <a:srgbClr val="E5DDC8"/>
                </a:solidFill>
                <a:latin typeface="Sniglet"/>
                <a:ea typeface="Sniglet"/>
                <a:cs typeface="Sniglet"/>
                <a:sym typeface="Sniglet"/>
              </a:rPr>
              <a:t>Homework will be a pick and mix style activity. Some of the activities will link to our topic whereas others will be linked to life skills. </a:t>
            </a:r>
          </a:p>
          <a:p>
            <a:pPr algn="just">
              <a:lnSpc>
                <a:spcPts val="4238"/>
              </a:lnSpc>
            </a:pPr>
            <a:r>
              <a:rPr lang="en-GB" sz="3027" dirty="0">
                <a:solidFill>
                  <a:srgbClr val="E5DDC8"/>
                </a:solidFill>
                <a:latin typeface="Sniglet"/>
                <a:ea typeface="Sniglet"/>
                <a:cs typeface="Sniglet"/>
                <a:sym typeface="Sniglet"/>
              </a:rPr>
              <a:t>All project homework will be set via school spider.</a:t>
            </a:r>
          </a:p>
          <a:p>
            <a:pPr algn="just">
              <a:lnSpc>
                <a:spcPts val="4238"/>
              </a:lnSpc>
            </a:pPr>
            <a:r>
              <a:rPr lang="en-GB" sz="3027" dirty="0">
                <a:solidFill>
                  <a:srgbClr val="E5DDC8"/>
                </a:solidFill>
                <a:latin typeface="Sniglet"/>
                <a:ea typeface="Sniglet"/>
                <a:cs typeface="Sniglet"/>
                <a:sym typeface="Sniglet"/>
              </a:rPr>
              <a:t>Spellings and times tables sheets will be sent home each week in the children’s bags.</a:t>
            </a:r>
          </a:p>
          <a:p>
            <a:pPr algn="just">
              <a:lnSpc>
                <a:spcPts val="4238"/>
              </a:lnSpc>
            </a:pPr>
            <a:r>
              <a:rPr lang="en-GB" sz="3027" dirty="0">
                <a:solidFill>
                  <a:srgbClr val="E5DDC8"/>
                </a:solidFill>
                <a:latin typeface="Sniglet"/>
                <a:ea typeface="Sniglet"/>
                <a:cs typeface="Sniglet"/>
                <a:sym typeface="Sniglet"/>
              </a:rPr>
              <a:t>Targeted homework may also be sent home to children if needed.</a:t>
            </a:r>
          </a:p>
          <a:p>
            <a:pPr algn="just">
              <a:lnSpc>
                <a:spcPts val="4238"/>
              </a:lnSpc>
            </a:pPr>
            <a:r>
              <a:rPr lang="en-GB" sz="3027" dirty="0">
                <a:solidFill>
                  <a:srgbClr val="E5DDC8"/>
                </a:solidFill>
                <a:latin typeface="Sniglet"/>
                <a:ea typeface="Sniglet"/>
                <a:cs typeface="Sniglet"/>
                <a:sym typeface="Sniglet"/>
              </a:rPr>
              <a:t>Children who use </a:t>
            </a:r>
            <a:r>
              <a:rPr lang="en-GB" sz="3027" dirty="0" err="1">
                <a:solidFill>
                  <a:srgbClr val="E5DDC8"/>
                </a:solidFill>
                <a:latin typeface="Sniglet"/>
                <a:ea typeface="Sniglet"/>
                <a:cs typeface="Sniglet"/>
                <a:sym typeface="Sniglet"/>
              </a:rPr>
              <a:t>Nessy</a:t>
            </a:r>
            <a:r>
              <a:rPr lang="en-GB" sz="3027" dirty="0">
                <a:solidFill>
                  <a:srgbClr val="E5DDC8"/>
                </a:solidFill>
                <a:latin typeface="Sniglet"/>
                <a:ea typeface="Sniglet"/>
                <a:cs typeface="Sniglet"/>
                <a:sym typeface="Sniglet"/>
              </a:rPr>
              <a:t> should attempt to access this for 10 minutes daily at home.</a:t>
            </a:r>
          </a:p>
        </p:txBody>
      </p:sp>
      <p:sp>
        <p:nvSpPr>
          <p:cNvPr id="5" name="Freeform 5"/>
          <p:cNvSpPr/>
          <p:nvPr/>
        </p:nvSpPr>
        <p:spPr>
          <a:xfrm>
            <a:off x="13235995" y="591351"/>
            <a:ext cx="4483581" cy="5138774"/>
          </a:xfrm>
          <a:custGeom>
            <a:avLst/>
            <a:gdLst/>
            <a:ahLst/>
            <a:cxnLst/>
            <a:rect l="l" t="t" r="r" b="b"/>
            <a:pathLst>
              <a:path w="4483581" h="5138774">
                <a:moveTo>
                  <a:pt x="0" y="0"/>
                </a:moveTo>
                <a:lnTo>
                  <a:pt x="4483580" y="0"/>
                </a:lnTo>
                <a:lnTo>
                  <a:pt x="4483580" y="5138774"/>
                </a:lnTo>
                <a:lnTo>
                  <a:pt x="0" y="5138774"/>
                </a:lnTo>
                <a:lnTo>
                  <a:pt x="0" y="0"/>
                </a:lnTo>
                <a:close/>
              </a:path>
            </a:pathLst>
          </a:custGeom>
          <a:blipFill>
            <a:blip r:embed="rId3"/>
            <a:stretch>
              <a:fillRect/>
            </a:stretch>
          </a:blipFill>
        </p:spPr>
      </p:sp>
      <p:sp>
        <p:nvSpPr>
          <p:cNvPr id="6" name="Freeform 6"/>
          <p:cNvSpPr/>
          <p:nvPr/>
        </p:nvSpPr>
        <p:spPr>
          <a:xfrm>
            <a:off x="15551334" y="4358275"/>
            <a:ext cx="3353070" cy="1719771"/>
          </a:xfrm>
          <a:custGeom>
            <a:avLst/>
            <a:gdLst/>
            <a:ahLst/>
            <a:cxnLst/>
            <a:rect l="l" t="t" r="r" b="b"/>
            <a:pathLst>
              <a:path w="4605518" h="2135809">
                <a:moveTo>
                  <a:pt x="0" y="0"/>
                </a:moveTo>
                <a:lnTo>
                  <a:pt x="4605519" y="0"/>
                </a:lnTo>
                <a:lnTo>
                  <a:pt x="4605519" y="2135809"/>
                </a:lnTo>
                <a:lnTo>
                  <a:pt x="0" y="2135809"/>
                </a:lnTo>
                <a:lnTo>
                  <a:pt x="0" y="0"/>
                </a:lnTo>
                <a:close/>
              </a:path>
            </a:pathLst>
          </a:custGeom>
          <a:blipFill>
            <a:blip r:embed="rId4"/>
            <a:stretch>
              <a:fillRect/>
            </a:stretch>
          </a:blipFill>
        </p:spPr>
      </p:sp>
      <p:sp>
        <p:nvSpPr>
          <p:cNvPr id="7" name="Freeform 7"/>
          <p:cNvSpPr/>
          <p:nvPr/>
        </p:nvSpPr>
        <p:spPr>
          <a:xfrm>
            <a:off x="15140590" y="4839052"/>
            <a:ext cx="2118710" cy="1983883"/>
          </a:xfrm>
          <a:custGeom>
            <a:avLst/>
            <a:gdLst/>
            <a:ahLst/>
            <a:cxnLst/>
            <a:rect l="l" t="t" r="r" b="b"/>
            <a:pathLst>
              <a:path w="2118710" h="1983883">
                <a:moveTo>
                  <a:pt x="0" y="0"/>
                </a:moveTo>
                <a:lnTo>
                  <a:pt x="2118710" y="0"/>
                </a:lnTo>
                <a:lnTo>
                  <a:pt x="2118710" y="1983882"/>
                </a:lnTo>
                <a:lnTo>
                  <a:pt x="0" y="198388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47637">
            <a:off x="16818871" y="1105611"/>
            <a:ext cx="3657600" cy="1496291"/>
          </a:xfrm>
          <a:custGeom>
            <a:avLst/>
            <a:gdLst/>
            <a:ahLst/>
            <a:cxnLst/>
            <a:rect l="l" t="t" r="r" b="b"/>
            <a:pathLst>
              <a:path w="3657600" h="1496291">
                <a:moveTo>
                  <a:pt x="0" y="0"/>
                </a:moveTo>
                <a:lnTo>
                  <a:pt x="3657600" y="0"/>
                </a:lnTo>
                <a:lnTo>
                  <a:pt x="3657600" y="1496291"/>
                </a:lnTo>
                <a:lnTo>
                  <a:pt x="0" y="149629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rot="1047637">
            <a:off x="8706272" y="-613994"/>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14019101" y="908732"/>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7"/>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TextBox 3"/>
          <p:cNvSpPr txBox="1"/>
          <p:nvPr/>
        </p:nvSpPr>
        <p:spPr>
          <a:xfrm>
            <a:off x="638175" y="670658"/>
            <a:ext cx="10776948" cy="2445504"/>
          </a:xfrm>
          <a:prstGeom prst="rect">
            <a:avLst/>
          </a:prstGeom>
        </p:spPr>
        <p:txBody>
          <a:bodyPr lIns="0" tIns="0" rIns="0" bIns="0" rtlCol="0" anchor="t">
            <a:spAutoFit/>
          </a:bodyPr>
          <a:lstStyle/>
          <a:p>
            <a:pPr algn="l">
              <a:lnSpc>
                <a:spcPts val="19927"/>
              </a:lnSpc>
              <a:spcBef>
                <a:spcPct val="0"/>
              </a:spcBef>
            </a:pPr>
            <a:r>
              <a:rPr lang="en-US" sz="14234" dirty="0">
                <a:solidFill>
                  <a:srgbClr val="E5DDC8"/>
                </a:solidFill>
                <a:latin typeface="Railey"/>
                <a:ea typeface="Railey"/>
                <a:cs typeface="Railey"/>
                <a:sym typeface="Railey"/>
              </a:rPr>
              <a:t>Spellings</a:t>
            </a:r>
          </a:p>
        </p:txBody>
      </p:sp>
      <p:sp>
        <p:nvSpPr>
          <p:cNvPr id="4" name="TextBox 4"/>
          <p:cNvSpPr txBox="1"/>
          <p:nvPr/>
        </p:nvSpPr>
        <p:spPr>
          <a:xfrm>
            <a:off x="638174" y="3811762"/>
            <a:ext cx="12315825" cy="5898218"/>
          </a:xfrm>
          <a:prstGeom prst="rect">
            <a:avLst/>
          </a:prstGeom>
        </p:spPr>
        <p:txBody>
          <a:bodyPr wrap="square" lIns="0" tIns="0" rIns="0" bIns="0" rtlCol="0" anchor="t">
            <a:spAutoFit/>
          </a:bodyPr>
          <a:lstStyle/>
          <a:p>
            <a:pPr algn="just">
              <a:lnSpc>
                <a:spcPts val="4238"/>
              </a:lnSpc>
            </a:pPr>
            <a:r>
              <a:rPr lang="en-GB" sz="3027" dirty="0">
                <a:solidFill>
                  <a:srgbClr val="E5DDC8"/>
                </a:solidFill>
                <a:latin typeface="Sniglet"/>
                <a:ea typeface="Sniglet"/>
                <a:cs typeface="Sniglet"/>
                <a:sym typeface="Sniglet"/>
              </a:rPr>
              <a:t>Children are encouraged to learn a set of spellings each week for homework.</a:t>
            </a:r>
          </a:p>
          <a:p>
            <a:pPr algn="just">
              <a:lnSpc>
                <a:spcPts val="4238"/>
              </a:lnSpc>
            </a:pPr>
            <a:endParaRPr lang="en-GB" sz="3027" dirty="0">
              <a:solidFill>
                <a:srgbClr val="E5DDC8"/>
              </a:solidFill>
              <a:latin typeface="Sniglet"/>
              <a:ea typeface="Sniglet"/>
              <a:cs typeface="Sniglet"/>
              <a:sym typeface="Sniglet"/>
            </a:endParaRPr>
          </a:p>
          <a:p>
            <a:pPr algn="just">
              <a:lnSpc>
                <a:spcPts val="4238"/>
              </a:lnSpc>
            </a:pPr>
            <a:r>
              <a:rPr lang="en-GB" sz="3027" dirty="0">
                <a:solidFill>
                  <a:srgbClr val="E5DDC8"/>
                </a:solidFill>
                <a:latin typeface="Sniglet"/>
                <a:ea typeface="Sniglet"/>
                <a:cs typeface="Sniglet"/>
                <a:sym typeface="Sniglet"/>
              </a:rPr>
              <a:t>- 5 (</a:t>
            </a:r>
            <a:r>
              <a:rPr lang="en-GB" sz="3027" dirty="0" err="1">
                <a:solidFill>
                  <a:srgbClr val="E5DDC8"/>
                </a:solidFill>
                <a:latin typeface="Sniglet"/>
                <a:ea typeface="Sniglet"/>
                <a:cs typeface="Sniglet"/>
                <a:sym typeface="Sniglet"/>
              </a:rPr>
              <a:t>ish</a:t>
            </a:r>
            <a:r>
              <a:rPr lang="en-GB" sz="3027" dirty="0">
                <a:solidFill>
                  <a:srgbClr val="E5DDC8"/>
                </a:solidFill>
                <a:latin typeface="Sniglet"/>
                <a:ea typeface="Sniglet"/>
                <a:cs typeface="Sniglet"/>
                <a:sym typeface="Sniglet"/>
              </a:rPr>
              <a:t>) of these will be derived from the spelling patterns taught that week in class. We encourage children to generate other words at home that follow the same spelling pattern. Unseen words that follow the same spelling pattern will be included in the test.</a:t>
            </a:r>
          </a:p>
          <a:p>
            <a:pPr algn="just">
              <a:lnSpc>
                <a:spcPts val="4238"/>
              </a:lnSpc>
            </a:pPr>
            <a:r>
              <a:rPr lang="en-GB" sz="3027" dirty="0">
                <a:solidFill>
                  <a:srgbClr val="E5DDC8"/>
                </a:solidFill>
                <a:latin typeface="Sniglet"/>
                <a:ea typeface="Sniglet"/>
                <a:cs typeface="Sniglet"/>
                <a:sym typeface="Sniglet"/>
              </a:rPr>
              <a:t>- 5 of these will be individual spellings taken from the statutory list for Year 5/6</a:t>
            </a:r>
          </a:p>
          <a:p>
            <a:pPr algn="just">
              <a:lnSpc>
                <a:spcPts val="4238"/>
              </a:lnSpc>
            </a:pPr>
            <a:endParaRPr lang="en-GB" sz="3027" dirty="0">
              <a:solidFill>
                <a:srgbClr val="E5DDC8"/>
              </a:solidFill>
              <a:latin typeface="Sniglet"/>
              <a:ea typeface="Sniglet"/>
              <a:cs typeface="Sniglet"/>
              <a:sym typeface="Sniglet"/>
            </a:endParaRPr>
          </a:p>
          <a:p>
            <a:pPr algn="just">
              <a:lnSpc>
                <a:spcPts val="4238"/>
              </a:lnSpc>
            </a:pPr>
            <a:r>
              <a:rPr lang="en-GB" sz="3027" dirty="0">
                <a:solidFill>
                  <a:srgbClr val="E5DDC8"/>
                </a:solidFill>
                <a:latin typeface="Sniglet"/>
                <a:ea typeface="Sniglet"/>
                <a:cs typeface="Sniglet"/>
                <a:sym typeface="Sniglet"/>
              </a:rPr>
              <a:t>Test: Friday</a:t>
            </a:r>
          </a:p>
        </p:txBody>
      </p:sp>
      <p:sp>
        <p:nvSpPr>
          <p:cNvPr id="5" name="Freeform 5"/>
          <p:cNvSpPr/>
          <p:nvPr/>
        </p:nvSpPr>
        <p:spPr>
          <a:xfrm>
            <a:off x="13235995" y="591351"/>
            <a:ext cx="4483581" cy="5138774"/>
          </a:xfrm>
          <a:custGeom>
            <a:avLst/>
            <a:gdLst/>
            <a:ahLst/>
            <a:cxnLst/>
            <a:rect l="l" t="t" r="r" b="b"/>
            <a:pathLst>
              <a:path w="4483581" h="5138774">
                <a:moveTo>
                  <a:pt x="0" y="0"/>
                </a:moveTo>
                <a:lnTo>
                  <a:pt x="4483580" y="0"/>
                </a:lnTo>
                <a:lnTo>
                  <a:pt x="4483580" y="5138774"/>
                </a:lnTo>
                <a:lnTo>
                  <a:pt x="0" y="5138774"/>
                </a:lnTo>
                <a:lnTo>
                  <a:pt x="0" y="0"/>
                </a:lnTo>
                <a:close/>
              </a:path>
            </a:pathLst>
          </a:custGeom>
          <a:blipFill>
            <a:blip r:embed="rId3"/>
            <a:stretch>
              <a:fillRect/>
            </a:stretch>
          </a:blipFill>
        </p:spPr>
      </p:sp>
      <p:sp>
        <p:nvSpPr>
          <p:cNvPr id="6" name="Freeform 6"/>
          <p:cNvSpPr/>
          <p:nvPr/>
        </p:nvSpPr>
        <p:spPr>
          <a:xfrm>
            <a:off x="15551334" y="4358275"/>
            <a:ext cx="3353070" cy="1719771"/>
          </a:xfrm>
          <a:custGeom>
            <a:avLst/>
            <a:gdLst/>
            <a:ahLst/>
            <a:cxnLst/>
            <a:rect l="l" t="t" r="r" b="b"/>
            <a:pathLst>
              <a:path w="4605518" h="2135809">
                <a:moveTo>
                  <a:pt x="0" y="0"/>
                </a:moveTo>
                <a:lnTo>
                  <a:pt x="4605519" y="0"/>
                </a:lnTo>
                <a:lnTo>
                  <a:pt x="4605519" y="2135809"/>
                </a:lnTo>
                <a:lnTo>
                  <a:pt x="0" y="2135809"/>
                </a:lnTo>
                <a:lnTo>
                  <a:pt x="0" y="0"/>
                </a:lnTo>
                <a:close/>
              </a:path>
            </a:pathLst>
          </a:custGeom>
          <a:blipFill>
            <a:blip r:embed="rId4"/>
            <a:stretch>
              <a:fillRect/>
            </a:stretch>
          </a:blipFill>
        </p:spPr>
      </p:sp>
      <p:sp>
        <p:nvSpPr>
          <p:cNvPr id="7" name="Freeform 7"/>
          <p:cNvSpPr/>
          <p:nvPr/>
        </p:nvSpPr>
        <p:spPr>
          <a:xfrm>
            <a:off x="15140590" y="4839052"/>
            <a:ext cx="2118710" cy="1983883"/>
          </a:xfrm>
          <a:custGeom>
            <a:avLst/>
            <a:gdLst/>
            <a:ahLst/>
            <a:cxnLst/>
            <a:rect l="l" t="t" r="r" b="b"/>
            <a:pathLst>
              <a:path w="2118710" h="1983883">
                <a:moveTo>
                  <a:pt x="0" y="0"/>
                </a:moveTo>
                <a:lnTo>
                  <a:pt x="2118710" y="0"/>
                </a:lnTo>
                <a:lnTo>
                  <a:pt x="2118710" y="1983882"/>
                </a:lnTo>
                <a:lnTo>
                  <a:pt x="0" y="198388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47637">
            <a:off x="16818871" y="1105611"/>
            <a:ext cx="3657600" cy="1496291"/>
          </a:xfrm>
          <a:custGeom>
            <a:avLst/>
            <a:gdLst/>
            <a:ahLst/>
            <a:cxnLst/>
            <a:rect l="l" t="t" r="r" b="b"/>
            <a:pathLst>
              <a:path w="3657600" h="1496291">
                <a:moveTo>
                  <a:pt x="0" y="0"/>
                </a:moveTo>
                <a:lnTo>
                  <a:pt x="3657600" y="0"/>
                </a:lnTo>
                <a:lnTo>
                  <a:pt x="3657600" y="1496291"/>
                </a:lnTo>
                <a:lnTo>
                  <a:pt x="0" y="149629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rot="1047637">
            <a:off x="8706272" y="-613994"/>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14019101" y="908732"/>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7"/>
            <a:stretch>
              <a:fillRect/>
            </a:stretch>
          </a:blipFill>
        </p:spPr>
      </p:sp>
    </p:spTree>
    <p:extLst>
      <p:ext uri="{BB962C8B-B14F-4D97-AF65-F5344CB8AC3E}">
        <p14:creationId xmlns:p14="http://schemas.microsoft.com/office/powerpoint/2010/main" val="1205342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B36F567-54F0-466D-AD1B-A988F999F8EA}"/>
              </a:ext>
            </a:extLst>
          </p:cNvPr>
          <p:cNvSpPr/>
          <p:nvPr/>
        </p:nvSpPr>
        <p:spPr>
          <a:xfrm>
            <a:off x="-1" y="-81643"/>
            <a:ext cx="18433143" cy="10368643"/>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pic>
        <p:nvPicPr>
          <p:cNvPr id="1026" name="Picture 2" descr="Year 5 and 6 Spelling List - Word Mat | Twinkl - Twinkl">
            <a:extLst>
              <a:ext uri="{FF2B5EF4-FFF2-40B4-BE49-F238E27FC236}">
                <a16:creationId xmlns:a16="http://schemas.microsoft.com/office/drawing/2014/main" id="{4FAFC0BF-DAA7-972E-F070-9C80AEC7C1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27" t="8819" r="19370" b="15591"/>
          <a:stretch/>
        </p:blipFill>
        <p:spPr bwMode="auto">
          <a:xfrm>
            <a:off x="2667000" y="2632903"/>
            <a:ext cx="12954000" cy="7315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70C0D6-A04D-3805-DCE4-1F1FEF7E57C8}"/>
              </a:ext>
            </a:extLst>
          </p:cNvPr>
          <p:cNvSpPr txBox="1"/>
          <p:nvPr/>
        </p:nvSpPr>
        <p:spPr>
          <a:xfrm>
            <a:off x="2667000" y="4003"/>
            <a:ext cx="9217478" cy="2375650"/>
          </a:xfrm>
          <a:prstGeom prst="rect">
            <a:avLst/>
          </a:prstGeom>
          <a:noFill/>
        </p:spPr>
        <p:txBody>
          <a:bodyPr wrap="square">
            <a:spAutoFit/>
          </a:bodyPr>
          <a:lstStyle/>
          <a:p>
            <a:pPr algn="l">
              <a:lnSpc>
                <a:spcPts val="19927"/>
              </a:lnSpc>
              <a:spcBef>
                <a:spcPct val="0"/>
              </a:spcBef>
            </a:pPr>
            <a:r>
              <a:rPr lang="en-US" sz="9600" dirty="0">
                <a:solidFill>
                  <a:srgbClr val="E5DDC8"/>
                </a:solidFill>
                <a:latin typeface="Railey"/>
                <a:ea typeface="Railey"/>
                <a:cs typeface="Railey"/>
                <a:sym typeface="Railey"/>
              </a:rPr>
              <a:t>Statutory spellings</a:t>
            </a:r>
          </a:p>
        </p:txBody>
      </p:sp>
    </p:spTree>
    <p:extLst>
      <p:ext uri="{BB962C8B-B14F-4D97-AF65-F5344CB8AC3E}">
        <p14:creationId xmlns:p14="http://schemas.microsoft.com/office/powerpoint/2010/main" val="3212417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5600720" y="6835846"/>
            <a:ext cx="3176750" cy="3451154"/>
          </a:xfrm>
          <a:custGeom>
            <a:avLst/>
            <a:gdLst/>
            <a:ahLst/>
            <a:cxnLst/>
            <a:rect l="l" t="t" r="r" b="b"/>
            <a:pathLst>
              <a:path w="3176750" h="3451154">
                <a:moveTo>
                  <a:pt x="0" y="0"/>
                </a:moveTo>
                <a:lnTo>
                  <a:pt x="3176751" y="0"/>
                </a:lnTo>
                <a:lnTo>
                  <a:pt x="3176751" y="3451154"/>
                </a:lnTo>
                <a:lnTo>
                  <a:pt x="0" y="3451154"/>
                </a:lnTo>
                <a:lnTo>
                  <a:pt x="0" y="0"/>
                </a:lnTo>
                <a:close/>
              </a:path>
            </a:pathLst>
          </a:custGeom>
          <a:blipFill>
            <a:blip r:embed="rId3"/>
            <a:stretch>
              <a:fillRect/>
            </a:stretch>
          </a:blipFill>
        </p:spPr>
      </p:sp>
      <p:grpSp>
        <p:nvGrpSpPr>
          <p:cNvPr id="4" name="Group 4"/>
          <p:cNvGrpSpPr/>
          <p:nvPr/>
        </p:nvGrpSpPr>
        <p:grpSpPr>
          <a:xfrm>
            <a:off x="2052933" y="3635975"/>
            <a:ext cx="4348317" cy="4971245"/>
            <a:chOff x="0" y="0"/>
            <a:chExt cx="1304349" cy="1491206"/>
          </a:xfrm>
        </p:grpSpPr>
        <p:sp>
          <p:nvSpPr>
            <p:cNvPr id="5" name="Freeform 5"/>
            <p:cNvSpPr/>
            <p:nvPr/>
          </p:nvSpPr>
          <p:spPr>
            <a:xfrm>
              <a:off x="0" y="0"/>
              <a:ext cx="1304349" cy="1491206"/>
            </a:xfrm>
            <a:custGeom>
              <a:avLst/>
              <a:gdLst/>
              <a:ahLst/>
              <a:cxnLst/>
              <a:rect l="l" t="t" r="r" b="b"/>
              <a:pathLst>
                <a:path w="1304349" h="1491206">
                  <a:moveTo>
                    <a:pt x="90802" y="0"/>
                  </a:moveTo>
                  <a:lnTo>
                    <a:pt x="1213546" y="0"/>
                  </a:lnTo>
                  <a:cubicBezTo>
                    <a:pt x="1263695" y="0"/>
                    <a:pt x="1304349" y="40654"/>
                    <a:pt x="1304349" y="90802"/>
                  </a:cubicBezTo>
                  <a:lnTo>
                    <a:pt x="1304349" y="1400404"/>
                  </a:lnTo>
                  <a:cubicBezTo>
                    <a:pt x="1304349" y="1450552"/>
                    <a:pt x="1263695" y="1491206"/>
                    <a:pt x="1213546" y="1491206"/>
                  </a:cubicBezTo>
                  <a:lnTo>
                    <a:pt x="90802" y="1491206"/>
                  </a:lnTo>
                  <a:cubicBezTo>
                    <a:pt x="40654" y="1491206"/>
                    <a:pt x="0" y="1450552"/>
                    <a:pt x="0" y="1400404"/>
                  </a:cubicBezTo>
                  <a:lnTo>
                    <a:pt x="0" y="90802"/>
                  </a:lnTo>
                  <a:cubicBezTo>
                    <a:pt x="0" y="40654"/>
                    <a:pt x="40654" y="0"/>
                    <a:pt x="90802" y="0"/>
                  </a:cubicBezTo>
                  <a:close/>
                </a:path>
              </a:pathLst>
            </a:custGeom>
            <a:solidFill>
              <a:srgbClr val="06564E"/>
            </a:solidFill>
            <a:ln w="19050" cap="rnd">
              <a:solidFill>
                <a:srgbClr val="E5DDC8"/>
              </a:solidFill>
              <a:prstDash val="solid"/>
              <a:round/>
            </a:ln>
          </p:spPr>
        </p:sp>
        <p:sp>
          <p:nvSpPr>
            <p:cNvPr id="6" name="TextBox 6"/>
            <p:cNvSpPr txBox="1"/>
            <p:nvPr/>
          </p:nvSpPr>
          <p:spPr>
            <a:xfrm>
              <a:off x="0" y="-85725"/>
              <a:ext cx="1304349" cy="1576931"/>
            </a:xfrm>
            <a:prstGeom prst="rect">
              <a:avLst/>
            </a:prstGeom>
          </p:spPr>
          <p:txBody>
            <a:bodyPr lIns="50800" tIns="50800" rIns="50800" bIns="50800" rtlCol="0" anchor="ctr"/>
            <a:lstStyle/>
            <a:p>
              <a:pPr algn="ctr">
                <a:lnSpc>
                  <a:spcPts val="3732"/>
                </a:lnSpc>
              </a:pPr>
              <a:endParaRPr/>
            </a:p>
          </p:txBody>
        </p:sp>
      </p:grpSp>
      <p:grpSp>
        <p:nvGrpSpPr>
          <p:cNvPr id="7" name="Group 7"/>
          <p:cNvGrpSpPr/>
          <p:nvPr/>
        </p:nvGrpSpPr>
        <p:grpSpPr>
          <a:xfrm>
            <a:off x="7166081" y="3757546"/>
            <a:ext cx="4305989" cy="4971245"/>
            <a:chOff x="0" y="0"/>
            <a:chExt cx="1291652" cy="1491206"/>
          </a:xfrm>
        </p:grpSpPr>
        <p:sp>
          <p:nvSpPr>
            <p:cNvPr id="8" name="Freeform 8"/>
            <p:cNvSpPr/>
            <p:nvPr/>
          </p:nvSpPr>
          <p:spPr>
            <a:xfrm>
              <a:off x="0" y="0"/>
              <a:ext cx="1291652" cy="1491206"/>
            </a:xfrm>
            <a:custGeom>
              <a:avLst/>
              <a:gdLst/>
              <a:ahLst/>
              <a:cxnLst/>
              <a:rect l="l" t="t" r="r" b="b"/>
              <a:pathLst>
                <a:path w="1291652" h="1491206">
                  <a:moveTo>
                    <a:pt x="91695" y="0"/>
                  </a:moveTo>
                  <a:lnTo>
                    <a:pt x="1199957" y="0"/>
                  </a:lnTo>
                  <a:cubicBezTo>
                    <a:pt x="1250598" y="0"/>
                    <a:pt x="1291652" y="41053"/>
                    <a:pt x="1291652" y="91695"/>
                  </a:cubicBezTo>
                  <a:lnTo>
                    <a:pt x="1291652" y="1399511"/>
                  </a:lnTo>
                  <a:cubicBezTo>
                    <a:pt x="1291652" y="1450153"/>
                    <a:pt x="1250598" y="1491206"/>
                    <a:pt x="1199957" y="1491206"/>
                  </a:cubicBezTo>
                  <a:lnTo>
                    <a:pt x="91695" y="1491206"/>
                  </a:lnTo>
                  <a:cubicBezTo>
                    <a:pt x="67376" y="1491206"/>
                    <a:pt x="44053" y="1481545"/>
                    <a:pt x="26857" y="1464349"/>
                  </a:cubicBezTo>
                  <a:cubicBezTo>
                    <a:pt x="9661" y="1447153"/>
                    <a:pt x="0" y="1423830"/>
                    <a:pt x="0" y="1399511"/>
                  </a:cubicBezTo>
                  <a:lnTo>
                    <a:pt x="0" y="91695"/>
                  </a:lnTo>
                  <a:cubicBezTo>
                    <a:pt x="0" y="41053"/>
                    <a:pt x="41053" y="0"/>
                    <a:pt x="91695" y="0"/>
                  </a:cubicBezTo>
                  <a:close/>
                </a:path>
              </a:pathLst>
            </a:custGeom>
            <a:solidFill>
              <a:srgbClr val="06564E"/>
            </a:solidFill>
            <a:ln w="19050" cap="rnd">
              <a:solidFill>
                <a:srgbClr val="E5DDC8"/>
              </a:solidFill>
              <a:prstDash val="solid"/>
              <a:round/>
            </a:ln>
          </p:spPr>
        </p:sp>
        <p:sp>
          <p:nvSpPr>
            <p:cNvPr id="9" name="TextBox 9"/>
            <p:cNvSpPr txBox="1"/>
            <p:nvPr/>
          </p:nvSpPr>
          <p:spPr>
            <a:xfrm>
              <a:off x="0" y="-85725"/>
              <a:ext cx="1291652" cy="1576931"/>
            </a:xfrm>
            <a:prstGeom prst="rect">
              <a:avLst/>
            </a:prstGeom>
          </p:spPr>
          <p:txBody>
            <a:bodyPr lIns="50800" tIns="50800" rIns="50800" bIns="50800" rtlCol="0" anchor="ctr"/>
            <a:lstStyle/>
            <a:p>
              <a:pPr algn="ctr">
                <a:lnSpc>
                  <a:spcPts val="3732"/>
                </a:lnSpc>
              </a:pPr>
              <a:endParaRPr/>
            </a:p>
          </p:txBody>
        </p:sp>
      </p:grpSp>
      <p:grpSp>
        <p:nvGrpSpPr>
          <p:cNvPr id="10" name="Group 10"/>
          <p:cNvGrpSpPr/>
          <p:nvPr/>
        </p:nvGrpSpPr>
        <p:grpSpPr>
          <a:xfrm>
            <a:off x="12169490" y="3716323"/>
            <a:ext cx="4072092" cy="4971245"/>
            <a:chOff x="0" y="0"/>
            <a:chExt cx="1221490" cy="1491206"/>
          </a:xfrm>
        </p:grpSpPr>
        <p:sp>
          <p:nvSpPr>
            <p:cNvPr id="11" name="Freeform 11"/>
            <p:cNvSpPr/>
            <p:nvPr/>
          </p:nvSpPr>
          <p:spPr>
            <a:xfrm>
              <a:off x="0" y="0"/>
              <a:ext cx="1221490" cy="1491206"/>
            </a:xfrm>
            <a:custGeom>
              <a:avLst/>
              <a:gdLst/>
              <a:ahLst/>
              <a:cxnLst/>
              <a:rect l="l" t="t" r="r" b="b"/>
              <a:pathLst>
                <a:path w="1221490" h="1491206">
                  <a:moveTo>
                    <a:pt x="96962" y="0"/>
                  </a:moveTo>
                  <a:lnTo>
                    <a:pt x="1124528" y="0"/>
                  </a:lnTo>
                  <a:cubicBezTo>
                    <a:pt x="1178079" y="0"/>
                    <a:pt x="1221490" y="43411"/>
                    <a:pt x="1221490" y="96962"/>
                  </a:cubicBezTo>
                  <a:lnTo>
                    <a:pt x="1221490" y="1394244"/>
                  </a:lnTo>
                  <a:cubicBezTo>
                    <a:pt x="1221490" y="1447795"/>
                    <a:pt x="1178079" y="1491206"/>
                    <a:pt x="1124528" y="1491206"/>
                  </a:cubicBezTo>
                  <a:lnTo>
                    <a:pt x="96962" y="1491206"/>
                  </a:lnTo>
                  <a:cubicBezTo>
                    <a:pt x="43411" y="1491206"/>
                    <a:pt x="0" y="1447795"/>
                    <a:pt x="0" y="1394244"/>
                  </a:cubicBezTo>
                  <a:lnTo>
                    <a:pt x="0" y="96962"/>
                  </a:lnTo>
                  <a:cubicBezTo>
                    <a:pt x="0" y="43411"/>
                    <a:pt x="43411" y="0"/>
                    <a:pt x="96962" y="0"/>
                  </a:cubicBezTo>
                  <a:close/>
                </a:path>
              </a:pathLst>
            </a:custGeom>
            <a:solidFill>
              <a:srgbClr val="06564E"/>
            </a:solidFill>
            <a:ln w="19050" cap="rnd">
              <a:solidFill>
                <a:srgbClr val="E5DDC8"/>
              </a:solidFill>
              <a:prstDash val="solid"/>
              <a:round/>
            </a:ln>
          </p:spPr>
        </p:sp>
        <p:sp>
          <p:nvSpPr>
            <p:cNvPr id="12" name="TextBox 12"/>
            <p:cNvSpPr txBox="1"/>
            <p:nvPr/>
          </p:nvSpPr>
          <p:spPr>
            <a:xfrm>
              <a:off x="0" y="-85725"/>
              <a:ext cx="1221490" cy="1576931"/>
            </a:xfrm>
            <a:prstGeom prst="rect">
              <a:avLst/>
            </a:prstGeom>
          </p:spPr>
          <p:txBody>
            <a:bodyPr lIns="50800" tIns="50800" rIns="50800" bIns="50800" rtlCol="0" anchor="ctr"/>
            <a:lstStyle/>
            <a:p>
              <a:pPr algn="ctr">
                <a:lnSpc>
                  <a:spcPts val="3732"/>
                </a:lnSpc>
              </a:pPr>
              <a:endParaRPr/>
            </a:p>
          </p:txBody>
        </p:sp>
      </p:grpSp>
      <p:sp>
        <p:nvSpPr>
          <p:cNvPr id="13" name="Freeform 13"/>
          <p:cNvSpPr/>
          <p:nvPr/>
        </p:nvSpPr>
        <p:spPr>
          <a:xfrm>
            <a:off x="15975838" y="-1084922"/>
            <a:ext cx="3710184" cy="3705547"/>
          </a:xfrm>
          <a:custGeom>
            <a:avLst/>
            <a:gdLst/>
            <a:ahLst/>
            <a:cxnLst/>
            <a:rect l="l" t="t" r="r" b="b"/>
            <a:pathLst>
              <a:path w="3710184" h="3705547">
                <a:moveTo>
                  <a:pt x="0" y="0"/>
                </a:moveTo>
                <a:lnTo>
                  <a:pt x="3710185" y="0"/>
                </a:lnTo>
                <a:lnTo>
                  <a:pt x="3710185" y="3705547"/>
                </a:lnTo>
                <a:lnTo>
                  <a:pt x="0" y="3705547"/>
                </a:lnTo>
                <a:lnTo>
                  <a:pt x="0" y="0"/>
                </a:lnTo>
                <a:close/>
              </a:path>
            </a:pathLst>
          </a:custGeom>
          <a:blipFill>
            <a:blip r:embed="rId4"/>
            <a:stretch>
              <a:fillRect/>
            </a:stretch>
          </a:blipFill>
        </p:spPr>
      </p:sp>
      <p:sp>
        <p:nvSpPr>
          <p:cNvPr id="14" name="Freeform 14"/>
          <p:cNvSpPr/>
          <p:nvPr/>
        </p:nvSpPr>
        <p:spPr>
          <a:xfrm>
            <a:off x="-1686450" y="6354580"/>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5"/>
            <a:stretch>
              <a:fillRect/>
            </a:stretch>
          </a:blipFill>
        </p:spPr>
      </p:sp>
      <p:sp>
        <p:nvSpPr>
          <p:cNvPr id="15" name="TextBox 15"/>
          <p:cNvSpPr txBox="1"/>
          <p:nvPr/>
        </p:nvSpPr>
        <p:spPr>
          <a:xfrm>
            <a:off x="7435939" y="3982605"/>
            <a:ext cx="3766273" cy="4381532"/>
          </a:xfrm>
          <a:prstGeom prst="rect">
            <a:avLst/>
          </a:prstGeom>
        </p:spPr>
        <p:txBody>
          <a:bodyPr lIns="0" tIns="0" rIns="0" bIns="0" rtlCol="0" anchor="t">
            <a:spAutoFit/>
          </a:bodyPr>
          <a:lstStyle/>
          <a:p>
            <a:pPr algn="ctr">
              <a:lnSpc>
                <a:spcPts val="4991"/>
              </a:lnSpc>
              <a:spcBef>
                <a:spcPct val="0"/>
              </a:spcBef>
            </a:pPr>
            <a:r>
              <a:rPr lang="en-US" sz="3565" dirty="0">
                <a:solidFill>
                  <a:srgbClr val="E5DDC8"/>
                </a:solidFill>
                <a:latin typeface="Sniglet"/>
                <a:ea typeface="Sniglet"/>
                <a:cs typeface="Sniglet"/>
                <a:sym typeface="Sniglet"/>
              </a:rPr>
              <a:t>Encourage your child to be independent and to remember to hand things in or to have things changed.</a:t>
            </a:r>
          </a:p>
        </p:txBody>
      </p:sp>
      <p:sp>
        <p:nvSpPr>
          <p:cNvPr id="16" name="Freeform 16"/>
          <p:cNvSpPr/>
          <p:nvPr/>
        </p:nvSpPr>
        <p:spPr>
          <a:xfrm rot="1047637">
            <a:off x="-1744883" y="870807"/>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7" name="TextBox 17"/>
          <p:cNvSpPr txBox="1"/>
          <p:nvPr/>
        </p:nvSpPr>
        <p:spPr>
          <a:xfrm>
            <a:off x="1849242" y="520201"/>
            <a:ext cx="14939667" cy="2249423"/>
          </a:xfrm>
          <a:prstGeom prst="rect">
            <a:avLst/>
          </a:prstGeom>
        </p:spPr>
        <p:txBody>
          <a:bodyPr lIns="0" tIns="0" rIns="0" bIns="0" rtlCol="0" anchor="t">
            <a:spAutoFit/>
          </a:bodyPr>
          <a:lstStyle/>
          <a:p>
            <a:pPr algn="ctr">
              <a:lnSpc>
                <a:spcPts val="18388"/>
              </a:lnSpc>
              <a:spcBef>
                <a:spcPct val="0"/>
              </a:spcBef>
            </a:pPr>
            <a:r>
              <a:rPr lang="en-US" sz="13134">
                <a:solidFill>
                  <a:srgbClr val="E5DDC8"/>
                </a:solidFill>
                <a:latin typeface="Railey"/>
                <a:ea typeface="Railey"/>
                <a:cs typeface="Railey"/>
                <a:sym typeface="Railey"/>
              </a:rPr>
              <a:t>How can you help?</a:t>
            </a:r>
          </a:p>
        </p:txBody>
      </p:sp>
      <p:sp>
        <p:nvSpPr>
          <p:cNvPr id="18" name="TextBox 18"/>
          <p:cNvSpPr txBox="1"/>
          <p:nvPr/>
        </p:nvSpPr>
        <p:spPr>
          <a:xfrm>
            <a:off x="2339120" y="3650737"/>
            <a:ext cx="3645447" cy="6252866"/>
          </a:xfrm>
          <a:prstGeom prst="rect">
            <a:avLst/>
          </a:prstGeom>
        </p:spPr>
        <p:txBody>
          <a:bodyPr lIns="0" tIns="0" rIns="0" bIns="0" rtlCol="0" anchor="t">
            <a:spAutoFit/>
          </a:bodyPr>
          <a:lstStyle/>
          <a:p>
            <a:pPr algn="ctr">
              <a:lnSpc>
                <a:spcPts val="4947"/>
              </a:lnSpc>
            </a:pPr>
            <a:r>
              <a:rPr lang="en-US" sz="3533" dirty="0">
                <a:solidFill>
                  <a:srgbClr val="E5DDC8"/>
                </a:solidFill>
                <a:latin typeface="Sniglet"/>
                <a:ea typeface="Sniglet"/>
                <a:cs typeface="Sniglet"/>
                <a:sym typeface="Sniglet"/>
              </a:rPr>
              <a:t>Take part in regular short reading sessions at home with the children and listen to the children read their reading books.</a:t>
            </a:r>
          </a:p>
          <a:p>
            <a:pPr algn="ctr">
              <a:lnSpc>
                <a:spcPts val="4947"/>
              </a:lnSpc>
            </a:pPr>
            <a:endParaRPr lang="en-US" sz="3533" dirty="0">
              <a:solidFill>
                <a:srgbClr val="E5DDC8"/>
              </a:solidFill>
              <a:latin typeface="Sniglet"/>
              <a:ea typeface="Sniglet"/>
              <a:cs typeface="Sniglet"/>
              <a:sym typeface="Sniglet"/>
            </a:endParaRPr>
          </a:p>
          <a:p>
            <a:pPr algn="ctr">
              <a:lnSpc>
                <a:spcPts val="4947"/>
              </a:lnSpc>
              <a:spcBef>
                <a:spcPct val="0"/>
              </a:spcBef>
            </a:pPr>
            <a:endParaRPr lang="en-US" sz="3533" dirty="0">
              <a:solidFill>
                <a:srgbClr val="E5DDC8"/>
              </a:solidFill>
              <a:latin typeface="Sniglet"/>
              <a:ea typeface="Sniglet"/>
              <a:cs typeface="Sniglet"/>
              <a:sym typeface="Sniglet"/>
            </a:endParaRPr>
          </a:p>
        </p:txBody>
      </p:sp>
      <p:sp>
        <p:nvSpPr>
          <p:cNvPr id="19" name="TextBox 19"/>
          <p:cNvSpPr txBox="1"/>
          <p:nvPr/>
        </p:nvSpPr>
        <p:spPr>
          <a:xfrm>
            <a:off x="12554259" y="3931480"/>
            <a:ext cx="3302553" cy="4739759"/>
          </a:xfrm>
          <a:prstGeom prst="rect">
            <a:avLst/>
          </a:prstGeom>
        </p:spPr>
        <p:txBody>
          <a:bodyPr lIns="0" tIns="0" rIns="0" bIns="0" rtlCol="0" anchor="t">
            <a:spAutoFit/>
          </a:bodyPr>
          <a:lstStyle/>
          <a:p>
            <a:pPr algn="ctr">
              <a:spcBef>
                <a:spcPct val="0"/>
              </a:spcBef>
            </a:pPr>
            <a:r>
              <a:rPr lang="en-GB" sz="2800" dirty="0">
                <a:solidFill>
                  <a:srgbClr val="E5DDC8"/>
                </a:solidFill>
                <a:latin typeface="Sniglet"/>
                <a:ea typeface="Sniglet"/>
                <a:cs typeface="Sniglet"/>
                <a:sym typeface="Sniglet"/>
              </a:rPr>
              <a:t>Praise your child when they show our school values through acts of kindness, respect and thoughtfulness. Positive reinforcement helps these behaviours become lifelong habits.</a:t>
            </a:r>
            <a:endParaRPr lang="en-US" sz="2800" dirty="0">
              <a:solidFill>
                <a:srgbClr val="E5DDC8"/>
              </a:solidFill>
              <a:latin typeface="Sniglet"/>
              <a:ea typeface="Sniglet"/>
              <a:cs typeface="Sniglet"/>
              <a:sym typeface="Snigle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028700" y="171832"/>
            <a:ext cx="2180435" cy="2768807"/>
          </a:xfrm>
          <a:custGeom>
            <a:avLst/>
            <a:gdLst/>
            <a:ahLst/>
            <a:cxnLst/>
            <a:rect l="l" t="t" r="r" b="b"/>
            <a:pathLst>
              <a:path w="2180435" h="2768807">
                <a:moveTo>
                  <a:pt x="0" y="0"/>
                </a:moveTo>
                <a:lnTo>
                  <a:pt x="2180435" y="0"/>
                </a:lnTo>
                <a:lnTo>
                  <a:pt x="2180435" y="2768807"/>
                </a:lnTo>
                <a:lnTo>
                  <a:pt x="0" y="2768807"/>
                </a:lnTo>
                <a:lnTo>
                  <a:pt x="0" y="0"/>
                </a:lnTo>
                <a:close/>
              </a:path>
            </a:pathLst>
          </a:custGeom>
          <a:blipFill>
            <a:blip r:embed="rId3"/>
            <a:stretch>
              <a:fillRect/>
            </a:stretch>
          </a:blipFill>
        </p:spPr>
      </p:sp>
      <p:sp>
        <p:nvSpPr>
          <p:cNvPr id="4" name="Freeform 4"/>
          <p:cNvSpPr/>
          <p:nvPr/>
        </p:nvSpPr>
        <p:spPr>
          <a:xfrm>
            <a:off x="14815913" y="7107496"/>
            <a:ext cx="3166643" cy="2762896"/>
          </a:xfrm>
          <a:custGeom>
            <a:avLst/>
            <a:gdLst/>
            <a:ahLst/>
            <a:cxnLst/>
            <a:rect l="l" t="t" r="r" b="b"/>
            <a:pathLst>
              <a:path w="3166643" h="2762896">
                <a:moveTo>
                  <a:pt x="0" y="0"/>
                </a:moveTo>
                <a:lnTo>
                  <a:pt x="3166644" y="0"/>
                </a:lnTo>
                <a:lnTo>
                  <a:pt x="3166644" y="2762897"/>
                </a:lnTo>
                <a:lnTo>
                  <a:pt x="0" y="2762897"/>
                </a:lnTo>
                <a:lnTo>
                  <a:pt x="0" y="0"/>
                </a:lnTo>
                <a:close/>
              </a:path>
            </a:pathLst>
          </a:custGeom>
          <a:blipFill>
            <a:blip r:embed="rId4"/>
            <a:stretch>
              <a:fillRect/>
            </a:stretch>
          </a:blipFill>
        </p:spPr>
      </p:sp>
      <p:sp>
        <p:nvSpPr>
          <p:cNvPr id="5" name="Freeform 5"/>
          <p:cNvSpPr/>
          <p:nvPr/>
        </p:nvSpPr>
        <p:spPr>
          <a:xfrm rot="-524111">
            <a:off x="-2243409" y="780125"/>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888765" y="3946716"/>
            <a:ext cx="14510470" cy="4455707"/>
          </a:xfrm>
          <a:prstGeom prst="rect">
            <a:avLst/>
          </a:prstGeom>
        </p:spPr>
        <p:txBody>
          <a:bodyPr lIns="0" tIns="0" rIns="0" bIns="0" rtlCol="0" anchor="t">
            <a:spAutoFit/>
          </a:bodyPr>
          <a:lstStyle/>
          <a:p>
            <a:pPr algn="just">
              <a:lnSpc>
                <a:spcPts val="5003"/>
              </a:lnSpc>
            </a:pPr>
            <a:r>
              <a:rPr lang="en-US" sz="3573" dirty="0">
                <a:solidFill>
                  <a:srgbClr val="E5DDC8"/>
                </a:solidFill>
                <a:latin typeface="Sniglet"/>
                <a:ea typeface="Sniglet"/>
                <a:cs typeface="Sniglet"/>
                <a:sym typeface="Sniglet"/>
              </a:rPr>
              <a:t>P.E sessions will be in on a </a:t>
            </a:r>
            <a:r>
              <a:rPr lang="en-US" sz="3573" u="sng" dirty="0">
                <a:solidFill>
                  <a:srgbClr val="E5DDC8"/>
                </a:solidFill>
                <a:latin typeface="Sniglet"/>
                <a:ea typeface="Sniglet"/>
                <a:cs typeface="Sniglet"/>
                <a:sym typeface="Sniglet"/>
              </a:rPr>
              <a:t>Tuesday </a:t>
            </a:r>
            <a:r>
              <a:rPr lang="en-US" sz="3573" dirty="0">
                <a:solidFill>
                  <a:srgbClr val="E5DDC8"/>
                </a:solidFill>
                <a:latin typeface="Sniglet"/>
                <a:ea typeface="Sniglet"/>
                <a:cs typeface="Sniglet"/>
                <a:sym typeface="Sniglet"/>
              </a:rPr>
              <a:t> and a </a:t>
            </a:r>
            <a:r>
              <a:rPr lang="en-US" sz="3573" u="sng" dirty="0">
                <a:solidFill>
                  <a:srgbClr val="E5DDC8"/>
                </a:solidFill>
                <a:latin typeface="Sniglet"/>
                <a:ea typeface="Sniglet"/>
                <a:cs typeface="Sniglet"/>
                <a:sym typeface="Sniglet"/>
              </a:rPr>
              <a:t>Thursday </a:t>
            </a:r>
            <a:r>
              <a:rPr lang="en-US" sz="3573" dirty="0">
                <a:solidFill>
                  <a:srgbClr val="E5DDC8"/>
                </a:solidFill>
                <a:latin typeface="Sniglet"/>
                <a:ea typeface="Sniglet"/>
                <a:cs typeface="Sniglet"/>
                <a:sym typeface="Sniglet"/>
              </a:rPr>
              <a:t> for the first half term. </a:t>
            </a:r>
          </a:p>
          <a:p>
            <a:pPr algn="just">
              <a:lnSpc>
                <a:spcPts val="5003"/>
              </a:lnSpc>
            </a:pPr>
            <a:endParaRPr lang="en-US" sz="3573" dirty="0">
              <a:solidFill>
                <a:srgbClr val="E5DDC8"/>
              </a:solidFill>
              <a:latin typeface="Sniglet"/>
              <a:ea typeface="Sniglet"/>
              <a:cs typeface="Sniglet"/>
              <a:sym typeface="Sniglet"/>
            </a:endParaRPr>
          </a:p>
          <a:p>
            <a:pPr algn="just">
              <a:lnSpc>
                <a:spcPts val="5003"/>
              </a:lnSpc>
              <a:spcBef>
                <a:spcPct val="0"/>
              </a:spcBef>
            </a:pPr>
            <a:r>
              <a:rPr lang="en-US" sz="3573" dirty="0">
                <a:solidFill>
                  <a:srgbClr val="E5DDC8"/>
                </a:solidFill>
                <a:latin typeface="Sniglet"/>
                <a:ea typeface="Sniglet"/>
                <a:cs typeface="Sniglet"/>
                <a:sym typeface="Sniglet"/>
              </a:rPr>
              <a:t>Children need to come to school in their </a:t>
            </a:r>
            <a:r>
              <a:rPr lang="en-US" sz="3573" u="sng" dirty="0">
                <a:solidFill>
                  <a:srgbClr val="E5DDC8"/>
                </a:solidFill>
                <a:latin typeface="Sniglet"/>
                <a:ea typeface="Sniglet"/>
                <a:cs typeface="Sniglet"/>
                <a:sym typeface="Sniglet"/>
              </a:rPr>
              <a:t>full </a:t>
            </a:r>
            <a:r>
              <a:rPr lang="en-US" sz="3573" dirty="0">
                <a:solidFill>
                  <a:srgbClr val="E5DDC8"/>
                </a:solidFill>
                <a:latin typeface="Sniglet"/>
                <a:ea typeface="Sniglet"/>
                <a:cs typeface="Sniglet"/>
                <a:sym typeface="Sniglet"/>
              </a:rPr>
              <a:t>P.E kits .</a:t>
            </a:r>
          </a:p>
          <a:p>
            <a:pPr algn="just">
              <a:lnSpc>
                <a:spcPts val="5003"/>
              </a:lnSpc>
              <a:spcBef>
                <a:spcPct val="0"/>
              </a:spcBef>
            </a:pPr>
            <a:endParaRPr lang="en-US" sz="3573" dirty="0">
              <a:solidFill>
                <a:srgbClr val="E5DDC8"/>
              </a:solidFill>
              <a:latin typeface="Sniglet"/>
              <a:ea typeface="Sniglet"/>
              <a:cs typeface="Sniglet"/>
              <a:sym typeface="Sniglet"/>
            </a:endParaRPr>
          </a:p>
          <a:p>
            <a:pPr algn="just">
              <a:lnSpc>
                <a:spcPts val="5003"/>
              </a:lnSpc>
              <a:spcBef>
                <a:spcPct val="0"/>
              </a:spcBef>
            </a:pPr>
            <a:r>
              <a:rPr lang="en-US" sz="3573" dirty="0">
                <a:solidFill>
                  <a:srgbClr val="E5DDC8"/>
                </a:solidFill>
                <a:latin typeface="Sniglet"/>
                <a:ea typeface="Sniglet"/>
                <a:cs typeface="Sniglet"/>
                <a:sym typeface="Sniglet"/>
              </a:rPr>
              <a:t>Changes in PE days will be confirmed via School Spider on a half-termly basis.</a:t>
            </a:r>
          </a:p>
        </p:txBody>
      </p:sp>
      <p:sp>
        <p:nvSpPr>
          <p:cNvPr id="7" name="TextBox 7"/>
          <p:cNvSpPr txBox="1"/>
          <p:nvPr/>
        </p:nvSpPr>
        <p:spPr>
          <a:xfrm>
            <a:off x="4111885" y="649057"/>
            <a:ext cx="9384021" cy="2291582"/>
          </a:xfrm>
          <a:prstGeom prst="rect">
            <a:avLst/>
          </a:prstGeom>
        </p:spPr>
        <p:txBody>
          <a:bodyPr lIns="0" tIns="0" rIns="0" bIns="0" rtlCol="0" anchor="t">
            <a:spAutoFit/>
          </a:bodyPr>
          <a:lstStyle/>
          <a:p>
            <a:pPr algn="r">
              <a:lnSpc>
                <a:spcPts val="18688"/>
              </a:lnSpc>
              <a:spcBef>
                <a:spcPct val="0"/>
              </a:spcBef>
            </a:pPr>
            <a:r>
              <a:rPr lang="en-US" sz="13349">
                <a:solidFill>
                  <a:srgbClr val="E5DDC8"/>
                </a:solidFill>
                <a:latin typeface="Railey"/>
                <a:ea typeface="Railey"/>
                <a:cs typeface="Railey"/>
                <a:sym typeface="Railey"/>
              </a:rPr>
              <a:t>P.E Lessons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059458" y="-1922565"/>
            <a:ext cx="8271695" cy="8229600"/>
          </a:xfrm>
          <a:custGeom>
            <a:avLst/>
            <a:gdLst/>
            <a:ahLst/>
            <a:cxnLst/>
            <a:rect l="l" t="t" r="r" b="b"/>
            <a:pathLst>
              <a:path w="8271695" h="8229600">
                <a:moveTo>
                  <a:pt x="0" y="0"/>
                </a:moveTo>
                <a:lnTo>
                  <a:pt x="8271695" y="0"/>
                </a:lnTo>
                <a:lnTo>
                  <a:pt x="8271695" y="8229600"/>
                </a:lnTo>
                <a:lnTo>
                  <a:pt x="0" y="8229600"/>
                </a:lnTo>
                <a:lnTo>
                  <a:pt x="0" y="0"/>
                </a:lnTo>
                <a:close/>
              </a:path>
            </a:pathLst>
          </a:custGeom>
          <a:blipFill>
            <a:blip r:embed="rId3"/>
            <a:stretch>
              <a:fillRect/>
            </a:stretch>
          </a:blipFill>
        </p:spPr>
      </p:sp>
      <p:sp>
        <p:nvSpPr>
          <p:cNvPr id="4" name="Freeform 4"/>
          <p:cNvSpPr/>
          <p:nvPr/>
        </p:nvSpPr>
        <p:spPr>
          <a:xfrm>
            <a:off x="-1781563" y="1028700"/>
            <a:ext cx="4857953" cy="4851880"/>
          </a:xfrm>
          <a:custGeom>
            <a:avLst/>
            <a:gdLst/>
            <a:ahLst/>
            <a:cxnLst/>
            <a:rect l="l" t="t" r="r" b="b"/>
            <a:pathLst>
              <a:path w="4857953" h="4851880">
                <a:moveTo>
                  <a:pt x="0" y="0"/>
                </a:moveTo>
                <a:lnTo>
                  <a:pt x="4857953" y="0"/>
                </a:lnTo>
                <a:lnTo>
                  <a:pt x="4857953" y="4851880"/>
                </a:lnTo>
                <a:lnTo>
                  <a:pt x="0" y="4851880"/>
                </a:lnTo>
                <a:lnTo>
                  <a:pt x="0" y="0"/>
                </a:lnTo>
                <a:close/>
              </a:path>
            </a:pathLst>
          </a:custGeom>
          <a:blipFill>
            <a:blip r:embed="rId4"/>
            <a:stretch>
              <a:fillRect/>
            </a:stretch>
          </a:blipFill>
        </p:spPr>
      </p:sp>
      <p:sp>
        <p:nvSpPr>
          <p:cNvPr id="5" name="Freeform 5"/>
          <p:cNvSpPr/>
          <p:nvPr/>
        </p:nvSpPr>
        <p:spPr>
          <a:xfrm>
            <a:off x="14503750" y="5641069"/>
            <a:ext cx="4845971" cy="4228110"/>
          </a:xfrm>
          <a:custGeom>
            <a:avLst/>
            <a:gdLst/>
            <a:ahLst/>
            <a:cxnLst/>
            <a:rect l="l" t="t" r="r" b="b"/>
            <a:pathLst>
              <a:path w="4845971" h="4228110">
                <a:moveTo>
                  <a:pt x="0" y="0"/>
                </a:moveTo>
                <a:lnTo>
                  <a:pt x="4845971" y="0"/>
                </a:lnTo>
                <a:lnTo>
                  <a:pt x="4845971" y="4228109"/>
                </a:lnTo>
                <a:lnTo>
                  <a:pt x="0" y="4228109"/>
                </a:lnTo>
                <a:lnTo>
                  <a:pt x="0" y="0"/>
                </a:lnTo>
                <a:close/>
              </a:path>
            </a:pathLst>
          </a:custGeom>
          <a:blipFill>
            <a:blip r:embed="rId5"/>
            <a:stretch>
              <a:fillRect/>
            </a:stretch>
          </a:blipFill>
        </p:spPr>
      </p:sp>
      <p:sp>
        <p:nvSpPr>
          <p:cNvPr id="6" name="Freeform 6"/>
          <p:cNvSpPr/>
          <p:nvPr/>
        </p:nvSpPr>
        <p:spPr>
          <a:xfrm>
            <a:off x="1028700" y="5880580"/>
            <a:ext cx="2561556" cy="2398547"/>
          </a:xfrm>
          <a:custGeom>
            <a:avLst/>
            <a:gdLst/>
            <a:ahLst/>
            <a:cxnLst/>
            <a:rect l="l" t="t" r="r" b="b"/>
            <a:pathLst>
              <a:path w="2561556" h="2398547">
                <a:moveTo>
                  <a:pt x="0" y="0"/>
                </a:moveTo>
                <a:lnTo>
                  <a:pt x="2561556" y="0"/>
                </a:lnTo>
                <a:lnTo>
                  <a:pt x="2561556" y="2398548"/>
                </a:lnTo>
                <a:lnTo>
                  <a:pt x="0" y="239854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7" name="Freeform 7"/>
          <p:cNvSpPr/>
          <p:nvPr/>
        </p:nvSpPr>
        <p:spPr>
          <a:xfrm rot="1047637">
            <a:off x="15352537" y="2852014"/>
            <a:ext cx="3657600" cy="1496291"/>
          </a:xfrm>
          <a:custGeom>
            <a:avLst/>
            <a:gdLst/>
            <a:ahLst/>
            <a:cxnLst/>
            <a:rect l="l" t="t" r="r" b="b"/>
            <a:pathLst>
              <a:path w="3657600" h="1496291">
                <a:moveTo>
                  <a:pt x="0" y="0"/>
                </a:moveTo>
                <a:lnTo>
                  <a:pt x="3657600" y="0"/>
                </a:lnTo>
                <a:lnTo>
                  <a:pt x="3657600" y="1496291"/>
                </a:lnTo>
                <a:lnTo>
                  <a:pt x="0" y="1496291"/>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8" name="Freeform 8"/>
          <p:cNvSpPr/>
          <p:nvPr/>
        </p:nvSpPr>
        <p:spPr>
          <a:xfrm rot="-1283070">
            <a:off x="16650607" y="-124856"/>
            <a:ext cx="3657600" cy="1709097"/>
          </a:xfrm>
          <a:custGeom>
            <a:avLst/>
            <a:gdLst/>
            <a:ahLst/>
            <a:cxnLst/>
            <a:rect l="l" t="t" r="r" b="b"/>
            <a:pathLst>
              <a:path w="3657600" h="1709097">
                <a:moveTo>
                  <a:pt x="0" y="0"/>
                </a:moveTo>
                <a:lnTo>
                  <a:pt x="3657600" y="0"/>
                </a:lnTo>
                <a:lnTo>
                  <a:pt x="3657600" y="1709096"/>
                </a:lnTo>
                <a:lnTo>
                  <a:pt x="0" y="1709096"/>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9" name="TextBox 9"/>
          <p:cNvSpPr txBox="1"/>
          <p:nvPr/>
        </p:nvSpPr>
        <p:spPr>
          <a:xfrm>
            <a:off x="7696200" y="-613617"/>
            <a:ext cx="10250690" cy="3195105"/>
          </a:xfrm>
          <a:prstGeom prst="rect">
            <a:avLst/>
          </a:prstGeom>
        </p:spPr>
        <p:txBody>
          <a:bodyPr lIns="0" tIns="0" rIns="0" bIns="0" rtlCol="0" anchor="t">
            <a:spAutoFit/>
          </a:bodyPr>
          <a:lstStyle/>
          <a:p>
            <a:pPr algn="ctr">
              <a:lnSpc>
                <a:spcPts val="28464"/>
              </a:lnSpc>
              <a:spcBef>
                <a:spcPct val="0"/>
              </a:spcBef>
            </a:pPr>
            <a:r>
              <a:rPr lang="en-US" sz="9800" dirty="0">
                <a:solidFill>
                  <a:srgbClr val="E5DDC8"/>
                </a:solidFill>
                <a:latin typeface="Railey"/>
                <a:ea typeface="Railey"/>
                <a:cs typeface="Railey"/>
                <a:sym typeface="Railey"/>
              </a:rPr>
              <a:t>E-safety Reminder</a:t>
            </a:r>
          </a:p>
        </p:txBody>
      </p:sp>
      <p:pic>
        <p:nvPicPr>
          <p:cNvPr id="10" name="Picture 9">
            <a:extLst>
              <a:ext uri="{FF2B5EF4-FFF2-40B4-BE49-F238E27FC236}">
                <a16:creationId xmlns:a16="http://schemas.microsoft.com/office/drawing/2014/main" id="{E30EC3A7-052C-F754-5A96-72CAA323BA21}"/>
              </a:ext>
            </a:extLst>
          </p:cNvPr>
          <p:cNvPicPr>
            <a:picLocks noChangeAspect="1"/>
          </p:cNvPicPr>
          <p:nvPr/>
        </p:nvPicPr>
        <p:blipFill>
          <a:blip r:embed="rId9"/>
          <a:stretch>
            <a:fillRect/>
          </a:stretch>
        </p:blipFill>
        <p:spPr>
          <a:xfrm>
            <a:off x="4913454" y="3072826"/>
            <a:ext cx="9144793" cy="646841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170023" y="1028700"/>
            <a:ext cx="5188678" cy="6960775"/>
          </a:xfrm>
          <a:custGeom>
            <a:avLst/>
            <a:gdLst/>
            <a:ahLst/>
            <a:cxnLst/>
            <a:rect l="l" t="t" r="r" b="b"/>
            <a:pathLst>
              <a:path w="5188678" h="6960775">
                <a:moveTo>
                  <a:pt x="0" y="0"/>
                </a:moveTo>
                <a:lnTo>
                  <a:pt x="5188678" y="0"/>
                </a:lnTo>
                <a:lnTo>
                  <a:pt x="5188678" y="6960775"/>
                </a:lnTo>
                <a:lnTo>
                  <a:pt x="0" y="6960775"/>
                </a:lnTo>
                <a:lnTo>
                  <a:pt x="0" y="0"/>
                </a:lnTo>
                <a:close/>
              </a:path>
            </a:pathLst>
          </a:custGeom>
          <a:blipFill>
            <a:blip r:embed="rId3"/>
            <a:stretch>
              <a:fillRect/>
            </a:stretch>
          </a:blipFill>
        </p:spPr>
      </p:sp>
      <p:sp>
        <p:nvSpPr>
          <p:cNvPr id="4" name="Freeform 4"/>
          <p:cNvSpPr/>
          <p:nvPr/>
        </p:nvSpPr>
        <p:spPr>
          <a:xfrm>
            <a:off x="1028700" y="5143500"/>
            <a:ext cx="3590163" cy="4114800"/>
          </a:xfrm>
          <a:custGeom>
            <a:avLst/>
            <a:gdLst/>
            <a:ahLst/>
            <a:cxnLst/>
            <a:rect l="l" t="t" r="r" b="b"/>
            <a:pathLst>
              <a:path w="3590163" h="4114800">
                <a:moveTo>
                  <a:pt x="0" y="0"/>
                </a:moveTo>
                <a:lnTo>
                  <a:pt x="3590163" y="0"/>
                </a:lnTo>
                <a:lnTo>
                  <a:pt x="3590163" y="4114800"/>
                </a:lnTo>
                <a:lnTo>
                  <a:pt x="0" y="4114800"/>
                </a:lnTo>
                <a:lnTo>
                  <a:pt x="0" y="0"/>
                </a:lnTo>
                <a:close/>
              </a:path>
            </a:pathLst>
          </a:custGeom>
          <a:blipFill>
            <a:blip r:embed="rId4"/>
            <a:stretch>
              <a:fillRect/>
            </a:stretch>
          </a:blipFill>
        </p:spPr>
      </p:sp>
      <p:sp>
        <p:nvSpPr>
          <p:cNvPr id="5" name="Freeform 5"/>
          <p:cNvSpPr/>
          <p:nvPr/>
        </p:nvSpPr>
        <p:spPr>
          <a:xfrm>
            <a:off x="14040607" y="1542760"/>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5"/>
            <a:stretch>
              <a:fillRect/>
            </a:stretch>
          </a:blipFill>
        </p:spPr>
      </p:sp>
      <p:sp>
        <p:nvSpPr>
          <p:cNvPr id="6" name="Freeform 6"/>
          <p:cNvSpPr/>
          <p:nvPr/>
        </p:nvSpPr>
        <p:spPr>
          <a:xfrm>
            <a:off x="14987200" y="6608431"/>
            <a:ext cx="4605518" cy="2135809"/>
          </a:xfrm>
          <a:custGeom>
            <a:avLst/>
            <a:gdLst/>
            <a:ahLst/>
            <a:cxnLst/>
            <a:rect l="l" t="t" r="r" b="b"/>
            <a:pathLst>
              <a:path w="4605518" h="2135809">
                <a:moveTo>
                  <a:pt x="0" y="0"/>
                </a:moveTo>
                <a:lnTo>
                  <a:pt x="4605518" y="0"/>
                </a:lnTo>
                <a:lnTo>
                  <a:pt x="4605518" y="2135809"/>
                </a:lnTo>
                <a:lnTo>
                  <a:pt x="0" y="2135809"/>
                </a:lnTo>
                <a:lnTo>
                  <a:pt x="0" y="0"/>
                </a:lnTo>
                <a:close/>
              </a:path>
            </a:pathLst>
          </a:custGeom>
          <a:blipFill>
            <a:blip r:embed="rId6"/>
            <a:stretch>
              <a:fillRect/>
            </a:stretch>
          </a:blipFill>
        </p:spPr>
      </p:sp>
      <p:sp>
        <p:nvSpPr>
          <p:cNvPr id="7" name="Freeform 7"/>
          <p:cNvSpPr/>
          <p:nvPr/>
        </p:nvSpPr>
        <p:spPr>
          <a:xfrm rot="-595801">
            <a:off x="12712798" y="7339562"/>
            <a:ext cx="1745616" cy="1581964"/>
          </a:xfrm>
          <a:custGeom>
            <a:avLst/>
            <a:gdLst/>
            <a:ahLst/>
            <a:cxnLst/>
            <a:rect l="l" t="t" r="r" b="b"/>
            <a:pathLst>
              <a:path w="1745616" h="1581964">
                <a:moveTo>
                  <a:pt x="0" y="0"/>
                </a:moveTo>
                <a:lnTo>
                  <a:pt x="1745616" y="0"/>
                </a:lnTo>
                <a:lnTo>
                  <a:pt x="1745616" y="1581964"/>
                </a:lnTo>
                <a:lnTo>
                  <a:pt x="0" y="1581964"/>
                </a:lnTo>
                <a:lnTo>
                  <a:pt x="0" y="0"/>
                </a:lnTo>
                <a:close/>
              </a:path>
            </a:pathLst>
          </a:custGeom>
          <a:blipFill>
            <a:blip r:embed="rId7"/>
            <a:stretch>
              <a:fillRect/>
            </a:stretch>
          </a:blipFill>
        </p:spPr>
      </p:sp>
      <p:sp>
        <p:nvSpPr>
          <p:cNvPr id="9" name="TextBox 9"/>
          <p:cNvSpPr txBox="1"/>
          <p:nvPr/>
        </p:nvSpPr>
        <p:spPr>
          <a:xfrm>
            <a:off x="4018655" y="4762500"/>
            <a:ext cx="10250690" cy="3523337"/>
          </a:xfrm>
          <a:prstGeom prst="rect">
            <a:avLst/>
          </a:prstGeom>
        </p:spPr>
        <p:txBody>
          <a:bodyPr lIns="0" tIns="0" rIns="0" bIns="0" rtlCol="0" anchor="t">
            <a:spAutoFit/>
          </a:bodyPr>
          <a:lstStyle/>
          <a:p>
            <a:pPr algn="ctr">
              <a:lnSpc>
                <a:spcPts val="28464"/>
              </a:lnSpc>
              <a:spcBef>
                <a:spcPct val="0"/>
              </a:spcBef>
            </a:pPr>
            <a:r>
              <a:rPr lang="en-US" sz="20331" dirty="0">
                <a:solidFill>
                  <a:srgbClr val="E5DDC8"/>
                </a:solidFill>
                <a:latin typeface="Railey"/>
                <a:ea typeface="Railey"/>
                <a:cs typeface="Railey"/>
                <a:sym typeface="Railey"/>
              </a:rPr>
              <a:t>Thank you</a:t>
            </a:r>
          </a:p>
        </p:txBody>
      </p:sp>
    </p:spTree>
    <p:extLst>
      <p:ext uri="{BB962C8B-B14F-4D97-AF65-F5344CB8AC3E}">
        <p14:creationId xmlns:p14="http://schemas.microsoft.com/office/powerpoint/2010/main" val="731421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932</Words>
  <Application>Microsoft Office PowerPoint</Application>
  <PresentationFormat>Custom</PresentationFormat>
  <Paragraphs>76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Yellow Watercolor Illustration Meet The Teacher Presentation</dc:title>
  <dc:creator>Rachel Sharp</dc:creator>
  <cp:lastModifiedBy>Eleanor Harvey</cp:lastModifiedBy>
  <cp:revision>7</cp:revision>
  <dcterms:created xsi:type="dcterms:W3CDTF">2006-08-16T00:00:00Z</dcterms:created>
  <dcterms:modified xsi:type="dcterms:W3CDTF">2026-09-22T20:36:16Z</dcterms:modified>
  <dc:identifier>DAGy4rAWF-o</dc:identifier>
</cp:coreProperties>
</file>