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7" r:id="rId11"/>
    <p:sldId id="270" r:id="rId12"/>
    <p:sldId id="268" r:id="rId13"/>
  </p:sldIdLst>
  <p:sldSz cx="12192000" cy="6858000"/>
  <p:notesSz cx="6858000" cy="9144000"/>
  <p:embeddedFontLst>
    <p:embeddedFont>
      <p:font typeface="Gill Sans" panose="020B0604020202020204" charset="0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hF+5YEK7rDVkya1GON4+29aGa3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6"/>
          <p:cNvSpPr txBox="1"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Gill Sans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0" cap="none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dt" idx="10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ftr" idx="11"/>
          </p:nvPr>
        </p:nvSpPr>
        <p:spPr>
          <a:xfrm>
            <a:off x="2416500" y="329307"/>
            <a:ext cx="4973915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sldNum" idx="12"/>
          </p:nvPr>
        </p:nvSpPr>
        <p:spPr>
          <a:xfrm>
            <a:off x="1437664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0" name="Google Shape;20;p16"/>
          <p:cNvCxnSpPr/>
          <p:nvPr/>
        </p:nvCxnSpPr>
        <p:spPr>
          <a:xfrm>
            <a:off x="2417780" y="3528542"/>
            <a:ext cx="8637072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dt" idx="10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ftr" idx="11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sldNum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7" name="Google Shape;27;p17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dt" idx="10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ftr" idx="11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sldNum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4" name="Google Shape;34;p18"/>
          <p:cNvCxnSpPr/>
          <p:nvPr/>
        </p:nvCxnSpPr>
        <p:spPr>
          <a:xfrm>
            <a:off x="1454239" y="3804985"/>
            <a:ext cx="8630446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9"/>
          <p:cNvSpPr txBox="1"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body" idx="1"/>
          </p:nvPr>
        </p:nvSpPr>
        <p:spPr>
          <a:xfrm>
            <a:off x="1447331" y="2010878"/>
            <a:ext cx="4645152" cy="3448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2"/>
          </p:nvPr>
        </p:nvSpPr>
        <p:spPr>
          <a:xfrm>
            <a:off x="6413771" y="2017343"/>
            <a:ext cx="4645152" cy="344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dt" idx="10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ftr" idx="11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sldNum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2" name="Google Shape;42;p19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0" cap="none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2"/>
          </p:nvPr>
        </p:nvSpPr>
        <p:spPr>
          <a:xfrm>
            <a:off x="1447191" y="2824269"/>
            <a:ext cx="4645152" cy="2644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body" idx="3"/>
          </p:nvPr>
        </p:nvSpPr>
        <p:spPr>
          <a:xfrm>
            <a:off x="6412362" y="2023003"/>
            <a:ext cx="4645152" cy="802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sz="2200" b="0" cap="none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body" idx="4"/>
          </p:nvPr>
        </p:nvSpPr>
        <p:spPr>
          <a:xfrm>
            <a:off x="6412362" y="2821491"/>
            <a:ext cx="4645152" cy="2637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dt" idx="10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0"/>
          <p:cNvSpPr txBox="1">
            <a:spLocks noGrp="1"/>
          </p:cNvSpPr>
          <p:nvPr>
            <p:ph type="ftr" idx="11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sldNum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2" name="Google Shape;52;p20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1"/>
          <p:cNvSpPr txBox="1"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1"/>
          <p:cNvSpPr txBox="1">
            <a:spLocks noGrp="1"/>
          </p:cNvSpPr>
          <p:nvPr>
            <p:ph type="dt" idx="10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ftr" idx="11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sldNum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8" name="Google Shape;58;p21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2"/>
          <p:cNvSpPr txBox="1">
            <a:spLocks noGrp="1"/>
          </p:cNvSpPr>
          <p:nvPr>
            <p:ph type="dt" idx="10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ftr" idx="11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sldNum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3"/>
          <p:cNvSpPr txBox="1"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body" idx="1"/>
          </p:nvPr>
        </p:nvSpPr>
        <p:spPr>
          <a:xfrm>
            <a:off x="5043714" y="798974"/>
            <a:ext cx="6012470" cy="4658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body" idx="2"/>
          </p:nvPr>
        </p:nvSpPr>
        <p:spPr>
          <a:xfrm>
            <a:off x="1444671" y="3205491"/>
            <a:ext cx="3275013" cy="2248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dt" idx="10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3"/>
          <p:cNvSpPr txBox="1">
            <a:spLocks noGrp="1"/>
          </p:cNvSpPr>
          <p:nvPr>
            <p:ph type="ftr" idx="11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sldNum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0" name="Google Shape;70;p23"/>
          <p:cNvCxnSpPr/>
          <p:nvPr/>
        </p:nvCxnSpPr>
        <p:spPr>
          <a:xfrm>
            <a:off x="1448280" y="3205491"/>
            <a:ext cx="3269490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24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73" name="Google Shape;73;p24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  <a:lin ang="5400000" scaled="0"/>
            </a:gradFill>
            <a:ln>
              <a:noFill/>
            </a:ln>
            <a:effectLst>
              <a:outerShdw blurRad="127000" dist="228600" dir="4740000" sx="98000" sy="98000" algn="tl" rotWithShape="0">
                <a:srgbClr val="000000">
                  <a:alpha val="3372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4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ap="flat" cmpd="sng">
              <a:solidFill>
                <a:srgbClr val="19191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>
            <a:spLocks noGrp="1"/>
          </p:cNvSpPr>
          <p:nvPr>
            <p:ph type="pic" idx="2"/>
          </p:nvPr>
        </p:nvSpPr>
        <p:spPr>
          <a:xfrm>
            <a:off x="8124389" y="1122542"/>
            <a:ext cx="2791171" cy="386632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77" name="Google Shape;77;p24"/>
          <p:cNvSpPr txBox="1">
            <a:spLocks noGrp="1"/>
          </p:cNvSpPr>
          <p:nvPr>
            <p:ph type="body" idx="1"/>
          </p:nvPr>
        </p:nvSpPr>
        <p:spPr>
          <a:xfrm>
            <a:off x="1450329" y="3145992"/>
            <a:ext cx="5524404" cy="2003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dt" idx="10"/>
          </p:nvPr>
        </p:nvSpPr>
        <p:spPr>
          <a:xfrm>
            <a:off x="1447382" y="5469856"/>
            <a:ext cx="5527351" cy="32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ftr" idx="11"/>
          </p:nvPr>
        </p:nvSpPr>
        <p:spPr>
          <a:xfrm>
            <a:off x="1447382" y="318640"/>
            <a:ext cx="5541004" cy="32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sldNum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1" name="Google Shape;81;p24"/>
          <p:cNvCxnSpPr/>
          <p:nvPr/>
        </p:nvCxnSpPr>
        <p:spPr>
          <a:xfrm>
            <a:off x="1447382" y="3143605"/>
            <a:ext cx="5527351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body" idx="1"/>
          </p:nvPr>
        </p:nvSpPr>
        <p:spPr>
          <a:xfrm rot="5400000">
            <a:off x="4527910" y="-1060599"/>
            <a:ext cx="3450613" cy="9603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25"/>
          <p:cNvSpPr txBox="1">
            <a:spLocks noGrp="1"/>
          </p:cNvSpPr>
          <p:nvPr>
            <p:ph type="dt" idx="10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5"/>
          <p:cNvSpPr txBox="1">
            <a:spLocks noGrp="1"/>
          </p:cNvSpPr>
          <p:nvPr>
            <p:ph type="ftr" idx="11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5"/>
          <p:cNvSpPr txBox="1">
            <a:spLocks noGrp="1"/>
          </p:cNvSpPr>
          <p:nvPr>
            <p:ph type="sldNum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8" name="Google Shape;88;p25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6"/>
          <p:cNvSpPr txBox="1">
            <a:spLocks noGrp="1"/>
          </p:cNvSpPr>
          <p:nvPr>
            <p:ph type="title"/>
          </p:nvPr>
        </p:nvSpPr>
        <p:spPr>
          <a:xfrm rot="5400000">
            <a:off x="7917038" y="2321047"/>
            <a:ext cx="4659889" cy="16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6"/>
          <p:cNvSpPr txBox="1">
            <a:spLocks noGrp="1"/>
          </p:cNvSpPr>
          <p:nvPr>
            <p:ph type="body" idx="1"/>
          </p:nvPr>
        </p:nvSpPr>
        <p:spPr>
          <a:xfrm rot="5400000">
            <a:off x="3029143" y="-785498"/>
            <a:ext cx="4659889" cy="7828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26"/>
          <p:cNvSpPr txBox="1">
            <a:spLocks noGrp="1"/>
          </p:cNvSpPr>
          <p:nvPr>
            <p:ph type="dt" idx="10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6"/>
          <p:cNvSpPr txBox="1">
            <a:spLocks noGrp="1"/>
          </p:cNvSpPr>
          <p:nvPr>
            <p:ph type="ftr" idx="11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6"/>
          <p:cNvSpPr txBox="1">
            <a:spLocks noGrp="1"/>
          </p:cNvSpPr>
          <p:nvPr>
            <p:ph type="sldNum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5" name="Google Shape;95;p26"/>
          <p:cNvCxnSpPr/>
          <p:nvPr/>
        </p:nvCxnSpPr>
        <p:spPr>
          <a:xfrm>
            <a:off x="9439111" y="798973"/>
            <a:ext cx="0" cy="4659889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Box">
  <p:cSld name="Title Slide with Box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e7ed721d80_1_32"/>
          <p:cNvSpPr/>
          <p:nvPr/>
        </p:nvSpPr>
        <p:spPr>
          <a:xfrm>
            <a:off x="609597" y="438151"/>
            <a:ext cx="10959900" cy="5958000"/>
          </a:xfrm>
          <a:prstGeom prst="roundRect">
            <a:avLst>
              <a:gd name="adj" fmla="val 2649"/>
            </a:avLst>
          </a:prstGeom>
          <a:solidFill>
            <a:schemeClr val="lt1"/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BE9E6"/>
            </a:gs>
            <a:gs pos="100000">
              <a:srgbClr val="C9C5C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Google Shape;7;p15"/>
          <p:cNvPicPr preferRelativeResize="0"/>
          <p:nvPr/>
        </p:nvPicPr>
        <p:blipFill rotWithShape="1">
          <a:blip r:embed="rId14">
            <a:alphaModFix/>
          </a:blip>
          <a:srcRect t="1538" b="-1538"/>
          <a:stretch/>
        </p:blipFill>
        <p:spPr>
          <a:xfrm>
            <a:off x="0" y="6126480"/>
            <a:ext cx="12192000" cy="7429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5"/>
          <p:cNvSpPr txBox="1"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sz="3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marR="0" lvl="5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dt" idx="10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ftr" idx="11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sldNum" idx="12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800" b="0" i="0" u="none" strike="noStrike" cap="non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spcBef>
                <a:spcPts val="0"/>
              </a:spcBef>
              <a:buNone/>
              <a:defRPr sz="2800" b="0" i="0" u="none" strike="noStrike" cap="non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spcBef>
                <a:spcPts val="0"/>
              </a:spcBef>
              <a:buNone/>
              <a:defRPr sz="2800" b="0" i="0" u="none" strike="noStrike" cap="non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spcBef>
                <a:spcPts val="0"/>
              </a:spcBef>
              <a:buNone/>
              <a:defRPr sz="2800" b="0" i="0" u="none" strike="noStrike" cap="non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spcBef>
                <a:spcPts val="0"/>
              </a:spcBef>
              <a:buNone/>
              <a:defRPr sz="2800" b="0" i="0" u="none" strike="noStrike" cap="non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spcBef>
                <a:spcPts val="0"/>
              </a:spcBef>
              <a:buNone/>
              <a:defRPr sz="2800" b="0" i="0" u="none" strike="noStrike" cap="non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spcBef>
                <a:spcPts val="0"/>
              </a:spcBef>
              <a:buNone/>
              <a:defRPr sz="2800" b="0" i="0" u="none" strike="noStrike" cap="non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spcBef>
                <a:spcPts val="0"/>
              </a:spcBef>
              <a:buNone/>
              <a:defRPr sz="2800" b="0" i="0" u="none" strike="noStrike" cap="non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spcBef>
                <a:spcPts val="0"/>
              </a:spcBef>
              <a:buNone/>
              <a:defRPr sz="2800" b="0" i="0" u="none" strike="noStrike" cap="non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" name="Google Shape;13;p15"/>
          <p:cNvCxnSpPr/>
          <p:nvPr/>
        </p:nvCxnSpPr>
        <p:spPr>
          <a:xfrm>
            <a:off x="0" y="6128413"/>
            <a:ext cx="12192000" cy="0"/>
          </a:xfrm>
          <a:prstGeom prst="straightConnector1">
            <a:avLst/>
          </a:prstGeom>
          <a:noFill/>
          <a:ln w="12700" cap="flat" cmpd="sng">
            <a:solidFill>
              <a:srgbClr val="000001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"/>
          <p:cNvSpPr txBox="1">
            <a:spLocks noGrp="1"/>
          </p:cNvSpPr>
          <p:nvPr>
            <p:ph type="ctrTitle"/>
          </p:nvPr>
        </p:nvSpPr>
        <p:spPr>
          <a:xfrm>
            <a:off x="2234899" y="241466"/>
            <a:ext cx="8637073" cy="2541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Gill Sans"/>
              <a:buNone/>
            </a:pPr>
            <a:r>
              <a:rPr lang="en-US" dirty="0"/>
              <a:t>WELCOME TO YEAR 6</a:t>
            </a:r>
            <a:endParaRPr dirty="0"/>
          </a:p>
        </p:txBody>
      </p:sp>
      <p:sp>
        <p:nvSpPr>
          <p:cNvPr id="103" name="Google Shape;103;p1"/>
          <p:cNvSpPr txBox="1"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1467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CLASS TEACHER – </a:t>
            </a:r>
            <a:r>
              <a:rPr lang="en-US" dirty="0" err="1"/>
              <a:t>Mr</a:t>
            </a:r>
            <a:r>
              <a:rPr lang="en-US" dirty="0"/>
              <a:t> Davis 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TEACHING ASSISTANT – </a:t>
            </a:r>
            <a:r>
              <a:rPr lang="en-US" dirty="0" err="1"/>
              <a:t>Mr</a:t>
            </a:r>
            <a:r>
              <a:rPr lang="en-US" dirty="0"/>
              <a:t> </a:t>
            </a:r>
            <a:r>
              <a:rPr lang="en-US" dirty="0" err="1"/>
              <a:t>Ponde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WHAT DOES LEARNING LOOK LIKE</a:t>
            </a:r>
            <a:endParaRPr/>
          </a:p>
        </p:txBody>
      </p:sp>
      <p:sp>
        <p:nvSpPr>
          <p:cNvPr id="109" name="Google Shape;109;p2"/>
          <p:cNvSpPr txBox="1"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The first few weeks in class are about ensuring that the strengths and weaknesses of each child are understood moving forward.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This allows all lessons to be tailored to suit your child’s individual needs and ensure that they achieve the maximum.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It might be that your child needs some additional support in key areas, perhaps for a few sessions or perhaps a little longer.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These will take the form of intervention sessions which will be communicated to you to allow for follow up at home.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READING BOOKS</a:t>
            </a:r>
            <a:endParaRPr/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1"/>
          </p:nvPr>
        </p:nvSpPr>
        <p:spPr>
          <a:xfrm>
            <a:off x="1451579" y="2015732"/>
            <a:ext cx="9603275" cy="3860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Children may have a variety of books based on what they require.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Book band book – These are tailored to the child’s reading level. The aim is to complete one of these weekly, which then needs handing in to be changed. 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Individual reading book – This is a book the child has chosen, either from the books available in the classroom, or from home . These will often take a little longer to read but progress will be monitored through reading records.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Guided Reading book – This book is used by children in all guided reading sessions. It may travel between home and school if additional reading is required.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READING BOOKS CONT.</a:t>
            </a:r>
            <a:endParaRPr/>
          </a:p>
        </p:txBody>
      </p:sp>
      <p:sp>
        <p:nvSpPr>
          <p:cNvPr id="121" name="Google Shape;121;p4"/>
          <p:cNvSpPr txBox="1"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Please ensure that reading records are filled in for each reading session. This acts as our log that reading is happening outside of school.</a:t>
            </a:r>
            <a:endParaRPr/>
          </a:p>
          <a:p>
            <a:pPr marL="228600" lvl="0" indent="-101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 txBox="1"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SPELLINGS</a:t>
            </a:r>
            <a:endParaRPr/>
          </a:p>
        </p:txBody>
      </p:sp>
      <p:sp>
        <p:nvSpPr>
          <p:cNvPr id="127" name="Google Shape;127;p5"/>
          <p:cNvSpPr txBox="1"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Children have a spelling list following the year ⅚ statutory words as well as the spelling rule of the week.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Spellings are given out on Monday, to be tested on Friday.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"/>
          <p:cNvSpPr txBox="1"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PE LESSONS</a:t>
            </a:r>
            <a:endParaRPr/>
          </a:p>
        </p:txBody>
      </p:sp>
      <p:sp>
        <p:nvSpPr>
          <p:cNvPr id="140" name="Google Shape;140;p7"/>
          <p:cNvSpPr txBox="1"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Year 6’s PE day will be on </a:t>
            </a:r>
            <a:r>
              <a:rPr lang="en-US" u="sng" dirty="0"/>
              <a:t>Wednesday</a:t>
            </a:r>
            <a:r>
              <a:rPr lang="en-US" dirty="0"/>
              <a:t> and </a:t>
            </a:r>
            <a:r>
              <a:rPr lang="en-US" u="sng" dirty="0"/>
              <a:t>Friday </a:t>
            </a:r>
            <a:r>
              <a:rPr lang="en-US" dirty="0"/>
              <a:t>for the first half term.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Children need to ensure they come in their PE kit on those days.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An old pair of trainers will be preferable for outdoor sessions and black pumps for indoor sessions.</a:t>
            </a:r>
            <a:endParaRPr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We will be outdoors as much as possible this half term, so please dress prepared for the weather that day!</a:t>
            </a: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Football (Friday) will be on the field as much as possible – please bring shin pads.</a:t>
            </a: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Hockey (Wednesday) – please bring a gum shield and shin pads.</a:t>
            </a:r>
            <a:endParaRPr dirty="0"/>
          </a:p>
          <a:p>
            <a:pPr marL="228600" lvl="0" indent="-101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"/>
          <p:cNvSpPr txBox="1"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HOMEWORK</a:t>
            </a:r>
            <a:endParaRPr/>
          </a:p>
        </p:txBody>
      </p:sp>
      <p:sp>
        <p:nvSpPr>
          <p:cNvPr id="146" name="Google Shape;146;p8"/>
          <p:cNvSpPr txBox="1">
            <a:spLocks noGrp="1"/>
          </p:cNvSpPr>
          <p:nvPr>
            <p:ph type="body" idx="1"/>
          </p:nvPr>
        </p:nvSpPr>
        <p:spPr>
          <a:xfrm>
            <a:off x="1451579" y="1853754"/>
            <a:ext cx="9603275" cy="4555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Spellings will be set Monday to be tested on Friday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Times Tables will be tested once a week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Usually, short weekly homework activities will be set to complete and sent home. These will be targeted to your child’s learning and needs. It may even be on a 1:1 basis so completing it will benefit their learning.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"/>
          <p:cNvSpPr txBox="1"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TOPIC</a:t>
            </a:r>
            <a:endParaRPr/>
          </a:p>
        </p:txBody>
      </p:sp>
      <p:sp>
        <p:nvSpPr>
          <p:cNvPr id="152" name="Google Shape;152;p9"/>
          <p:cNvSpPr txBox="1"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Our current topic is:</a:t>
            </a:r>
            <a:endParaRPr dirty="0"/>
          </a:p>
          <a:p>
            <a:pPr marL="228600" lvl="0" indent="-3810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6000"/>
              <a:buChar char="•"/>
            </a:pPr>
            <a:r>
              <a:rPr lang="en-US" sz="6000" dirty="0">
                <a:solidFill>
                  <a:srgbClr val="FF0000"/>
                </a:solidFill>
              </a:rPr>
              <a:t>World War Two</a:t>
            </a:r>
            <a:endParaRPr sz="600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"/>
          <p:cNvSpPr txBox="1"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CONTACT</a:t>
            </a:r>
            <a:endParaRPr/>
          </a:p>
        </p:txBody>
      </p:sp>
      <p:sp>
        <p:nvSpPr>
          <p:cNvPr id="164" name="Google Shape;164;p12"/>
          <p:cNvSpPr txBox="1"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15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If you need to pass something on, please let </a:t>
            </a:r>
            <a:r>
              <a:rPr lang="en-US" dirty="0" err="1"/>
              <a:t>Mrs</a:t>
            </a:r>
            <a:r>
              <a:rPr lang="en-US" dirty="0"/>
              <a:t> Higham know or catch an adult either on the gate or at the door.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"/>
          <p:cNvSpPr txBox="1">
            <a:spLocks noGrp="1"/>
          </p:cNvSpPr>
          <p:nvPr>
            <p:ph type="title"/>
          </p:nvPr>
        </p:nvSpPr>
        <p:spPr>
          <a:xfrm>
            <a:off x="1451578" y="0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SOCIAL MEDIA</a:t>
            </a:r>
            <a:endParaRPr/>
          </a:p>
        </p:txBody>
      </p:sp>
      <p:sp>
        <p:nvSpPr>
          <p:cNvPr id="170" name="Google Shape;170;p13"/>
          <p:cNvSpPr txBox="1">
            <a:spLocks noGrp="1"/>
          </p:cNvSpPr>
          <p:nvPr>
            <p:ph type="body" idx="1"/>
          </p:nvPr>
        </p:nvSpPr>
        <p:spPr>
          <a:xfrm>
            <a:off x="1451579" y="2015732"/>
            <a:ext cx="4851687" cy="345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We will continue to run under the permissions provided last year.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If you wish to alter the social media permissions for your child, please let me know at the end.</a:t>
            </a:r>
            <a:endParaRPr/>
          </a:p>
          <a:p>
            <a:pPr marL="228600" lvl="0" indent="-101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228600" lvl="0" indent="-101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171" name="Google Shape;171;p13"/>
          <p:cNvSpPr txBox="1"/>
          <p:nvPr/>
        </p:nvSpPr>
        <p:spPr>
          <a:xfrm>
            <a:off x="6705600" y="5010912"/>
            <a:ext cx="14142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72" name="Google Shape;17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19872" y="382560"/>
            <a:ext cx="3767328" cy="5243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8778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171F38"/>
                </a:solidFill>
                <a:latin typeface="Aptos"/>
              </a:rPr>
              <a:t>HOW OLD DO I NEED TO BE?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31520"/>
            <a:ext cx="8046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4F5870"/>
                </a:solidFill>
                <a:latin typeface="Aptos"/>
              </a:rPr>
              <a:t>Social media, messaging &amp; online communities • UK guide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646920" y="310896"/>
            <a:ext cx="2011680" cy="502920"/>
          </a:xfrm>
          <a:prstGeom prst="roundRect">
            <a:avLst/>
          </a:prstGeom>
          <a:solidFill>
            <a:srgbClr val="171F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738360" y="365760"/>
            <a:ext cx="18288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UPDATED • SEP 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34440"/>
            <a:ext cx="7452360" cy="4800600"/>
          </a:xfrm>
          <a:prstGeom prst="roundRect">
            <a:avLst/>
          </a:prstGeom>
          <a:solidFill>
            <a:srgbClr val="CDE2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92440" y="1234440"/>
            <a:ext cx="3639312" cy="2331720"/>
          </a:xfrm>
          <a:prstGeom prst="roundRect">
            <a:avLst/>
          </a:prstGeom>
          <a:solidFill>
            <a:srgbClr val="DBF3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092440" y="3730752"/>
            <a:ext cx="3639312" cy="2304288"/>
          </a:xfrm>
          <a:prstGeom prst="roundRect">
            <a:avLst/>
          </a:prstGeom>
          <a:solidFill>
            <a:srgbClr val="FFE2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9808" y="1389888"/>
            <a:ext cx="1188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143255"/>
                </a:solidFill>
                <a:latin typeface="Aptos"/>
              </a:rPr>
              <a:t>13+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1453896"/>
            <a:ext cx="29260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37526F"/>
                </a:solidFill>
                <a:latin typeface="Aptos"/>
              </a:rPr>
              <a:t>Minimum account age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1965960"/>
            <a:ext cx="438912" cy="4389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social_icons_tikt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" y="2002536"/>
            <a:ext cx="365760" cy="3657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44168" y="1956816"/>
            <a:ext cx="2057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C2B3F"/>
                </a:solidFill>
                <a:latin typeface="Aptos"/>
              </a:rPr>
              <a:t>TikTok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2670048"/>
            <a:ext cx="438912" cy="438912"/>
          </a:xfrm>
          <a:prstGeom prst="roundRect">
            <a:avLst/>
          </a:prstGeom>
          <a:solidFill>
            <a:srgbClr val="FFF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ocial_icons_snapch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" y="2706624"/>
            <a:ext cx="365760" cy="36576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44168" y="2660904"/>
            <a:ext cx="2057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C2B3F"/>
                </a:solidFill>
                <a:latin typeface="Aptos"/>
              </a:rPr>
              <a:t>Snapchat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3374136"/>
            <a:ext cx="438912" cy="438912"/>
          </a:xfrm>
          <a:prstGeom prst="roundRect">
            <a:avLst/>
          </a:prstGeom>
          <a:solidFill>
            <a:srgbClr val="E130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social_icons_instagr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" y="3410712"/>
            <a:ext cx="365760" cy="36576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344168" y="3364992"/>
            <a:ext cx="2057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C2B3F"/>
                </a:solidFill>
                <a:latin typeface="Aptos"/>
              </a:rPr>
              <a:t>Instagram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4078224"/>
            <a:ext cx="438912" cy="438912"/>
          </a:xfrm>
          <a:prstGeom prst="roundRect">
            <a:avLst/>
          </a:prstGeom>
          <a:solidFill>
            <a:srgbClr val="25D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social_icons_whatsap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816" y="4114800"/>
            <a:ext cx="365760" cy="36576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44168" y="4069080"/>
            <a:ext cx="2057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C2B3F"/>
                </a:solidFill>
                <a:latin typeface="Aptos"/>
              </a:rPr>
              <a:t>WhatsApp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7240" y="4782312"/>
            <a:ext cx="438912" cy="438912"/>
          </a:xfrm>
          <a:prstGeom prst="roundRect">
            <a:avLst/>
          </a:prstGeom>
          <a:solidFill>
            <a:srgbClr val="187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social_icons_faceboo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816" y="4818888"/>
            <a:ext cx="365760" cy="36576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344168" y="4773168"/>
            <a:ext cx="2057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C2B3F"/>
                </a:solidFill>
                <a:latin typeface="Aptos"/>
              </a:rPr>
              <a:t>Facebook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51960" y="1965960"/>
            <a:ext cx="438912" cy="438912"/>
          </a:xfrm>
          <a:prstGeom prst="roundRect">
            <a:avLst/>
          </a:prstGeom>
          <a:solidFill>
            <a:srgbClr val="586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251960" y="196596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18888" y="1956816"/>
            <a:ext cx="2057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C2B3F"/>
                </a:solidFill>
                <a:latin typeface="Aptos"/>
              </a:rPr>
              <a:t>Discord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251960" y="2670048"/>
            <a:ext cx="438912" cy="438912"/>
          </a:xfrm>
          <a:prstGeom prst="roundRect">
            <a:avLst/>
          </a:prstGeom>
          <a:solidFill>
            <a:srgbClr val="FF45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social_icons_reddi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8536" y="2706624"/>
            <a:ext cx="365760" cy="3657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818888" y="2660904"/>
            <a:ext cx="2057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C2B3F"/>
                </a:solidFill>
                <a:latin typeface="Aptos"/>
              </a:rPr>
              <a:t>Reddit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251960" y="3374136"/>
            <a:ext cx="438912" cy="438912"/>
          </a:xfrm>
          <a:prstGeom prst="roundRect">
            <a:avLst/>
          </a:prstGeom>
          <a:solidFill>
            <a:srgbClr val="914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251960" y="33741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18888" y="3364992"/>
            <a:ext cx="2057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C2B3F"/>
                </a:solidFill>
                <a:latin typeface="Aptos"/>
              </a:rPr>
              <a:t>Twitch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251960" y="4078224"/>
            <a:ext cx="438912" cy="438912"/>
          </a:xfrm>
          <a:prstGeom prst="roundRect">
            <a:avLst/>
          </a:prstGeom>
          <a:solidFill>
            <a:srgbClr val="008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4251960" y="4078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18888" y="4069080"/>
            <a:ext cx="2057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C2B3F"/>
                </a:solidFill>
                <a:latin typeface="Aptos"/>
              </a:rPr>
              <a:t>Messenger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251960" y="4782312"/>
            <a:ext cx="438912" cy="438912"/>
          </a:xfrm>
          <a:prstGeom prst="round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4251960" y="478231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18888" y="4773168"/>
            <a:ext cx="2057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C2B3F"/>
                </a:solidFill>
                <a:latin typeface="Aptos"/>
              </a:rPr>
              <a:t>X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6384" y="5596128"/>
            <a:ext cx="66751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3F5268"/>
                </a:solidFill>
                <a:latin typeface="Aptos"/>
              </a:rPr>
              <a:t>Platform minimum ages — not a judgement that every app is suitable at 13.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66760" y="1417320"/>
            <a:ext cx="3063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A5C37"/>
                </a:solidFill>
                <a:latin typeface="Aptos"/>
              </a:rPr>
              <a:t>AGE-TIERED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394192" y="1810512"/>
            <a:ext cx="3017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365E46"/>
                </a:solidFill>
                <a:latin typeface="Aptos"/>
              </a:rPr>
              <a:t>Can be used under 13 with
age-appropriate controls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458200" y="2450592"/>
            <a:ext cx="502920" cy="50292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8458200" y="2450592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▶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098280" y="2395728"/>
            <a:ext cx="13258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D3D2D"/>
                </a:solidFill>
                <a:latin typeface="Aptos"/>
              </a:rPr>
              <a:t>YouTube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98280" y="2688336"/>
            <a:ext cx="224028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385C46"/>
                </a:solidFill>
                <a:latin typeface="Aptos"/>
              </a:rPr>
              <a:t>Under 13: supervised account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458200" y="2999232"/>
            <a:ext cx="502920" cy="502920"/>
          </a:xfrm>
          <a:prstGeom prst="round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8458200" y="2999232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ptos"/>
              </a:rPr>
              <a:t>◇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098280" y="2953512"/>
            <a:ext cx="13258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D3D2D"/>
                </a:solidFill>
                <a:latin typeface="Aptos"/>
              </a:rPr>
              <a:t>Roblox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098280" y="3246120"/>
            <a:ext cx="233172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385C46"/>
                </a:solidFill>
                <a:latin typeface="Aptos"/>
              </a:rPr>
              <a:t>Age-based Kids / Select accounts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366760" y="3913632"/>
            <a:ext cx="3063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823723"/>
                </a:solidFill>
                <a:latin typeface="Aptos"/>
              </a:rPr>
              <a:t>18+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394192" y="4297680"/>
            <a:ext cx="3017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814735"/>
                </a:solidFill>
                <a:latin typeface="Aptos"/>
              </a:rPr>
              <a:t>Some content &amp; features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458200" y="4681728"/>
            <a:ext cx="2852928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4453D"/>
                </a:solidFill>
                <a:latin typeface="Aptos"/>
              </a:rPr>
              <a:t>Even on 13+ platforms, some spaces or content are restricted to adults.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8458200" y="5340096"/>
            <a:ext cx="713232" cy="438912"/>
          </a:xfrm>
          <a:prstGeom prst="roundRect">
            <a:avLst/>
          </a:prstGeom>
          <a:solidFill>
            <a:srgbClr val="586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8458200" y="5340096"/>
            <a:ext cx="2103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641080" y="5340096"/>
            <a:ext cx="512064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20" b="1">
                <a:solidFill>
                  <a:srgbClr val="FFFFFF"/>
                </a:solidFill>
                <a:latin typeface="Aptos"/>
              </a:rPr>
              <a:t>Discord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9390888" y="5340096"/>
            <a:ext cx="713232" cy="438912"/>
          </a:xfrm>
          <a:prstGeom prst="roundRect">
            <a:avLst/>
          </a:prstGeom>
          <a:solidFill>
            <a:srgbClr val="FF45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9390888" y="5340096"/>
            <a:ext cx="2103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r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573767" y="5340096"/>
            <a:ext cx="512064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20" b="1">
                <a:solidFill>
                  <a:srgbClr val="FFFFFF"/>
                </a:solidFill>
                <a:latin typeface="Aptos"/>
              </a:rPr>
              <a:t>Reddit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0323576" y="5340096"/>
            <a:ext cx="713232" cy="438912"/>
          </a:xfrm>
          <a:prstGeom prst="roundRect">
            <a:avLst/>
          </a:prstGeom>
          <a:solidFill>
            <a:srgbClr val="914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10323576" y="5340096"/>
            <a:ext cx="2103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T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506455" y="5340096"/>
            <a:ext cx="512064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20" b="1">
                <a:solidFill>
                  <a:srgbClr val="FFFFFF"/>
                </a:solidFill>
                <a:latin typeface="Aptos"/>
              </a:rPr>
              <a:t>Twitch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66928" y="6236208"/>
            <a:ext cx="9601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4D5362"/>
                </a:solidFill>
                <a:latin typeface="Aptos"/>
              </a:rPr>
              <a:t>Minimum ages can vary by country and feature. Check parental controls and talk regularly about privacy, contacts and reporting.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241280" y="6236208"/>
            <a:ext cx="1417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50" b="1">
                <a:solidFill>
                  <a:srgbClr val="4D5362"/>
                </a:solidFill>
                <a:latin typeface="Aptos"/>
              </a:rPr>
              <a:t>School online-safety guide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4"/>
          <p:cNvSpPr txBox="1"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</a:pPr>
            <a:r>
              <a:rPr lang="en-US"/>
              <a:t>EXTRA SUPPORT</a:t>
            </a:r>
            <a:endParaRPr/>
          </a:p>
        </p:txBody>
      </p:sp>
      <p:sp>
        <p:nvSpPr>
          <p:cNvPr id="178" name="Google Shape;178;p14"/>
          <p:cNvSpPr txBox="1"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3812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If there are any areas of learning that you feel would benefit from extra time spent on outside of the classroom, please do not hesitate to get in touch.</a:t>
            </a:r>
            <a:endParaRPr dirty="0"/>
          </a:p>
          <a:p>
            <a:pPr marL="228600" lvl="0" indent="-238125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I am happy to provide resources to support extra learning from home wherever possible and can also direct you in the way of useful websites and resources for you to use yourself. </a:t>
            </a:r>
            <a:endParaRPr dirty="0"/>
          </a:p>
          <a:p>
            <a:pPr marL="228600" lvl="0" indent="-111125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dirty="0"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 dirty="0"/>
              <a:t>Thank you and Welcome to Year 6!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rgbClr val="000000"/>
      </a:dk1>
      <a:lt1>
        <a:srgbClr val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737</Words>
  <Application>Microsoft Office PowerPoint</Application>
  <PresentationFormat>Widescreen</PresentationFormat>
  <Paragraphs>82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Gill Sans</vt:lpstr>
      <vt:lpstr>Arial</vt:lpstr>
      <vt:lpstr>Aptos</vt:lpstr>
      <vt:lpstr>Gallery</vt:lpstr>
      <vt:lpstr>WELCOME TO YEAR 6</vt:lpstr>
      <vt:lpstr>WHAT DOES LEARNING LOOK LIKE</vt:lpstr>
      <vt:lpstr>READING BOOKS</vt:lpstr>
      <vt:lpstr>READING BOOKS CONT.</vt:lpstr>
      <vt:lpstr>SPELLINGS</vt:lpstr>
      <vt:lpstr>PE LESSONS</vt:lpstr>
      <vt:lpstr>HOMEWORK</vt:lpstr>
      <vt:lpstr>TOPIC</vt:lpstr>
      <vt:lpstr>CONTACT</vt:lpstr>
      <vt:lpstr>SOCIAL MEDIA</vt:lpstr>
      <vt:lpstr>PowerPoint Presentation</vt:lpstr>
      <vt:lpstr>EXTRA SUPPORT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James Davis</dc:creator>
  <cp:lastModifiedBy>James Davis</cp:lastModifiedBy>
  <cp:revision>2</cp:revision>
  <dcterms:created xsi:type="dcterms:W3CDTF">2020-09-17T15:29:01Z</dcterms:created>
  <dcterms:modified xsi:type="dcterms:W3CDTF">2026-09-11T13:42:53Z</dcterms:modified>
</cp:coreProperties>
</file>