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Ballpoint" charset="1" panose="00000000000000000000"/>
      <p:regular r:id="rId19"/>
    </p:embeddedFont>
    <p:embeddedFont>
      <p:font typeface="More Sugar" charset="1" panose="00000000000000000000"/>
      <p:regular r:id="rId20"/>
    </p:embeddedFont>
    <p:embeddedFont>
      <p:font typeface="Bobby Jones Soft" charset="1" panose="00000000000000000000"/>
      <p:regular r:id="rId21"/>
    </p:embeddedFont>
    <p:embeddedFont>
      <p:font typeface="Gochi Hand" charset="1" panose="000000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14.png" Type="http://schemas.openxmlformats.org/officeDocument/2006/relationships/image"/><Relationship Id="rId16" Target="../media/image15.svg" Type="http://schemas.openxmlformats.org/officeDocument/2006/relationships/image"/><Relationship Id="rId17" Target="../media/image16.png" Type="http://schemas.openxmlformats.org/officeDocument/2006/relationships/image"/><Relationship Id="rId18" Target="../media/image17.svg" Type="http://schemas.openxmlformats.org/officeDocument/2006/relationships/image"/><Relationship Id="rId19" Target="../media/image18.png" Type="http://schemas.openxmlformats.org/officeDocument/2006/relationships/image"/><Relationship Id="rId2" Target="../media/image1.jpeg" Type="http://schemas.openxmlformats.org/officeDocument/2006/relationships/image"/><Relationship Id="rId20" Target="../media/image19.svg" Type="http://schemas.openxmlformats.org/officeDocument/2006/relationships/image"/><Relationship Id="rId21" Target="../media/image20.png" Type="http://schemas.openxmlformats.org/officeDocument/2006/relationships/image"/><Relationship Id="rId22" Target="../media/image21.sv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pn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svg" Type="http://schemas.openxmlformats.org/officeDocument/2006/relationships/image"/><Relationship Id="rId11" Target="../media/image40.png" Type="http://schemas.openxmlformats.org/officeDocument/2006/relationships/image"/><Relationship Id="rId12" Target="../media/image41.svg" Type="http://schemas.openxmlformats.org/officeDocument/2006/relationships/image"/><Relationship Id="rId2" Target="../media/image1.jpeg" Type="http://schemas.openxmlformats.org/officeDocument/2006/relationships/image"/><Relationship Id="rId3" Target="../media/image32.png" Type="http://schemas.openxmlformats.org/officeDocument/2006/relationships/image"/><Relationship Id="rId4" Target="../media/image33.svg" Type="http://schemas.openxmlformats.org/officeDocument/2006/relationships/image"/><Relationship Id="rId5" Target="../media/image34.png" Type="http://schemas.openxmlformats.org/officeDocument/2006/relationships/image"/><Relationship Id="rId6" Target="../media/image35.svg" Type="http://schemas.openxmlformats.org/officeDocument/2006/relationships/image"/><Relationship Id="rId7" Target="../media/image36.png" Type="http://schemas.openxmlformats.org/officeDocument/2006/relationships/image"/><Relationship Id="rId8" Target="../media/image37.svg" Type="http://schemas.openxmlformats.org/officeDocument/2006/relationships/image"/><Relationship Id="rId9" Target="../media/image3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0.svg" Type="http://schemas.openxmlformats.org/officeDocument/2006/relationships/image"/><Relationship Id="rId11" Target="../media/image51.png" Type="http://schemas.openxmlformats.org/officeDocument/2006/relationships/image"/><Relationship Id="rId12" Target="../media/image52.svg" Type="http://schemas.openxmlformats.org/officeDocument/2006/relationships/image"/><Relationship Id="rId13" Target="../media/image53.png" Type="http://schemas.openxmlformats.org/officeDocument/2006/relationships/image"/><Relationship Id="rId14" Target="../media/image54.svg" Type="http://schemas.openxmlformats.org/officeDocument/2006/relationships/image"/><Relationship Id="rId2" Target="../media/image42.jpeg" Type="http://schemas.openxmlformats.org/officeDocument/2006/relationships/image"/><Relationship Id="rId3" Target="../media/image43.png" Type="http://schemas.openxmlformats.org/officeDocument/2006/relationships/image"/><Relationship Id="rId4" Target="../media/image44.sv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47.png" Type="http://schemas.openxmlformats.org/officeDocument/2006/relationships/image"/><Relationship Id="rId8" Target="../media/image48.svg" Type="http://schemas.openxmlformats.org/officeDocument/2006/relationships/image"/><Relationship Id="rId9" Target="../media/image4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2.svg" Type="http://schemas.openxmlformats.org/officeDocument/2006/relationships/image"/><Relationship Id="rId2" Target="../media/image42.jpeg" Type="http://schemas.openxmlformats.org/officeDocument/2006/relationships/image"/><Relationship Id="rId3" Target="../media/image55.png" Type="http://schemas.openxmlformats.org/officeDocument/2006/relationships/image"/><Relationship Id="rId4" Target="../media/image56.svg" Type="http://schemas.openxmlformats.org/officeDocument/2006/relationships/image"/><Relationship Id="rId5" Target="../media/image57.png" Type="http://schemas.openxmlformats.org/officeDocument/2006/relationships/image"/><Relationship Id="rId6" Target="../media/image58.svg" Type="http://schemas.openxmlformats.org/officeDocument/2006/relationships/image"/><Relationship Id="rId7" Target="../media/image59.png" Type="http://schemas.openxmlformats.org/officeDocument/2006/relationships/image"/><Relationship Id="rId8" Target="../media/image60.svg" Type="http://schemas.openxmlformats.org/officeDocument/2006/relationships/image"/><Relationship Id="rId9" Target="../media/image6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svg" Type="http://schemas.openxmlformats.org/officeDocument/2006/relationships/image"/><Relationship Id="rId2" Target="../media/image1.jpeg" Type="http://schemas.openxmlformats.org/officeDocument/2006/relationships/image"/><Relationship Id="rId3" Target="../media/image63.png" Type="http://schemas.openxmlformats.org/officeDocument/2006/relationships/image"/><Relationship Id="rId4" Target="../media/image64.svg" Type="http://schemas.openxmlformats.org/officeDocument/2006/relationships/image"/><Relationship Id="rId5" Target="../media/image65.png" Type="http://schemas.openxmlformats.org/officeDocument/2006/relationships/image"/><Relationship Id="rId6" Target="../media/image66.sv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jpeg" Type="http://schemas.openxmlformats.org/officeDocument/2006/relationships/image"/><Relationship Id="rId3" Target="../media/image68.png" Type="http://schemas.openxmlformats.org/officeDocument/2006/relationships/image"/><Relationship Id="rId4" Target="../media/image69.svg" Type="http://schemas.openxmlformats.org/officeDocument/2006/relationships/image"/><Relationship Id="rId5" Target="../media/image70.png" Type="http://schemas.openxmlformats.org/officeDocument/2006/relationships/image"/><Relationship Id="rId6" Target="../media/image71.svg" Type="http://schemas.openxmlformats.org/officeDocument/2006/relationships/image"/><Relationship Id="rId7" Target="../media/image72.png" Type="http://schemas.openxmlformats.org/officeDocument/2006/relationships/image"/><Relationship Id="rId8" Target="../media/image7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2.svg" Type="http://schemas.openxmlformats.org/officeDocument/2006/relationships/image"/><Relationship Id="rId2" Target="../media/image74.jpeg" Type="http://schemas.openxmlformats.org/officeDocument/2006/relationships/image"/><Relationship Id="rId3" Target="../media/image75.png" Type="http://schemas.openxmlformats.org/officeDocument/2006/relationships/image"/><Relationship Id="rId4" Target="../media/image76.svg" Type="http://schemas.openxmlformats.org/officeDocument/2006/relationships/image"/><Relationship Id="rId5" Target="../media/image77.png" Type="http://schemas.openxmlformats.org/officeDocument/2006/relationships/image"/><Relationship Id="rId6" Target="../media/image78.svg" Type="http://schemas.openxmlformats.org/officeDocument/2006/relationships/image"/><Relationship Id="rId7" Target="../media/image79.png" Type="http://schemas.openxmlformats.org/officeDocument/2006/relationships/image"/><Relationship Id="rId8" Target="../media/image80.svg" Type="http://schemas.openxmlformats.org/officeDocument/2006/relationships/image"/><Relationship Id="rId9" Target="../media/image8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jpeg" Type="http://schemas.openxmlformats.org/officeDocument/2006/relationships/image"/><Relationship Id="rId3" Target="../media/image83.png" Type="http://schemas.openxmlformats.org/officeDocument/2006/relationships/image"/><Relationship Id="rId4" Target="../media/image84.svg" Type="http://schemas.openxmlformats.org/officeDocument/2006/relationships/image"/><Relationship Id="rId5" Target="../media/image85.png" Type="http://schemas.openxmlformats.org/officeDocument/2006/relationships/image"/><Relationship Id="rId6" Target="../media/image86.svg" Type="http://schemas.openxmlformats.org/officeDocument/2006/relationships/image"/><Relationship Id="rId7" Target="../media/image87.png" Type="http://schemas.openxmlformats.org/officeDocument/2006/relationships/image"/><Relationship Id="rId8" Target="../media/image8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6.png" Type="http://schemas.openxmlformats.org/officeDocument/2006/relationships/image"/><Relationship Id="rId11" Target="../media/image97.svg" Type="http://schemas.openxmlformats.org/officeDocument/2006/relationships/image"/><Relationship Id="rId12" Target="../media/image98.png" Type="http://schemas.openxmlformats.org/officeDocument/2006/relationships/image"/><Relationship Id="rId13" Target="../media/image99.svg" Type="http://schemas.openxmlformats.org/officeDocument/2006/relationships/image"/><Relationship Id="rId14" Target="../media/image100.png" Type="http://schemas.openxmlformats.org/officeDocument/2006/relationships/image"/><Relationship Id="rId15" Target="../media/image101.svg" Type="http://schemas.openxmlformats.org/officeDocument/2006/relationships/image"/><Relationship Id="rId2" Target="../media/image42.jpeg" Type="http://schemas.openxmlformats.org/officeDocument/2006/relationships/image"/><Relationship Id="rId3" Target="../media/image89.png" Type="http://schemas.openxmlformats.org/officeDocument/2006/relationships/image"/><Relationship Id="rId4" Target="../media/image90.png" Type="http://schemas.openxmlformats.org/officeDocument/2006/relationships/image"/><Relationship Id="rId5" Target="../media/image91.svg" Type="http://schemas.openxmlformats.org/officeDocument/2006/relationships/image"/><Relationship Id="rId6" Target="../media/image92.png" Type="http://schemas.openxmlformats.org/officeDocument/2006/relationships/image"/><Relationship Id="rId7" Target="../media/image93.svg" Type="http://schemas.openxmlformats.org/officeDocument/2006/relationships/image"/><Relationship Id="rId8" Target="../media/image94.png" Type="http://schemas.openxmlformats.org/officeDocument/2006/relationships/image"/><Relationship Id="rId9" Target="../media/image9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9.svg" Type="http://schemas.openxmlformats.org/officeDocument/2006/relationships/image"/><Relationship Id="rId11" Target="../media/image110.png" Type="http://schemas.openxmlformats.org/officeDocument/2006/relationships/image"/><Relationship Id="rId12" Target="../media/image111.svg" Type="http://schemas.openxmlformats.org/officeDocument/2006/relationships/image"/><Relationship Id="rId2" Target="../media/image42.jpeg" Type="http://schemas.openxmlformats.org/officeDocument/2006/relationships/image"/><Relationship Id="rId3" Target="../media/image102.png" Type="http://schemas.openxmlformats.org/officeDocument/2006/relationships/image"/><Relationship Id="rId4" Target="../media/image103.svg" Type="http://schemas.openxmlformats.org/officeDocument/2006/relationships/image"/><Relationship Id="rId5" Target="../media/image104.png" Type="http://schemas.openxmlformats.org/officeDocument/2006/relationships/image"/><Relationship Id="rId6" Target="../media/image105.svg" Type="http://schemas.openxmlformats.org/officeDocument/2006/relationships/image"/><Relationship Id="rId7" Target="../media/image106.png" Type="http://schemas.openxmlformats.org/officeDocument/2006/relationships/image"/><Relationship Id="rId8" Target="../media/image107.svg" Type="http://schemas.openxmlformats.org/officeDocument/2006/relationships/image"/><Relationship Id="rId9" Target="../media/image108.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9.svg" Type="http://schemas.openxmlformats.org/officeDocument/2006/relationships/image"/><Relationship Id="rId2" Target="../media/image74.jpeg" Type="http://schemas.openxmlformats.org/officeDocument/2006/relationships/image"/><Relationship Id="rId3" Target="../media/image112.png" Type="http://schemas.openxmlformats.org/officeDocument/2006/relationships/image"/><Relationship Id="rId4" Target="../media/image113.svg" Type="http://schemas.openxmlformats.org/officeDocument/2006/relationships/image"/><Relationship Id="rId5" Target="../media/image114.png" Type="http://schemas.openxmlformats.org/officeDocument/2006/relationships/image"/><Relationship Id="rId6" Target="../media/image115.svg" Type="http://schemas.openxmlformats.org/officeDocument/2006/relationships/image"/><Relationship Id="rId7" Target="../media/image116.png" Type="http://schemas.openxmlformats.org/officeDocument/2006/relationships/image"/><Relationship Id="rId8" Target="../media/image117.svg" Type="http://schemas.openxmlformats.org/officeDocument/2006/relationships/image"/><Relationship Id="rId9" Target="../media/image118.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0.jpeg" Type="http://schemas.openxmlformats.org/officeDocument/2006/relationships/image"/><Relationship Id="rId3" Target="../media/image121.png" Type="http://schemas.openxmlformats.org/officeDocument/2006/relationships/image"/><Relationship Id="rId4" Target="../media/image122.svg" Type="http://schemas.openxmlformats.org/officeDocument/2006/relationships/image"/><Relationship Id="rId5" Target="../media/image123.png" Type="http://schemas.openxmlformats.org/officeDocument/2006/relationships/image"/><Relationship Id="rId6" Target="../media/image124.svg" Type="http://schemas.openxmlformats.org/officeDocument/2006/relationships/image"/><Relationship Id="rId7" Target="../media/image125.png" Type="http://schemas.openxmlformats.org/officeDocument/2006/relationships/image"/><Relationship Id="rId8" Target="../media/image126.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4.svg" Type="http://schemas.openxmlformats.org/officeDocument/2006/relationships/image"/><Relationship Id="rId11" Target="../media/image135.png" Type="http://schemas.openxmlformats.org/officeDocument/2006/relationships/image"/><Relationship Id="rId12" Target="../media/image136.svg" Type="http://schemas.openxmlformats.org/officeDocument/2006/relationships/image"/><Relationship Id="rId13" Target="../media/image137.png" Type="http://schemas.openxmlformats.org/officeDocument/2006/relationships/image"/><Relationship Id="rId14" Target="../media/image138.svg" Type="http://schemas.openxmlformats.org/officeDocument/2006/relationships/image"/><Relationship Id="rId15" Target="../media/image139.png" Type="http://schemas.openxmlformats.org/officeDocument/2006/relationships/image"/><Relationship Id="rId16" Target="../media/image140.svg" Type="http://schemas.openxmlformats.org/officeDocument/2006/relationships/image"/><Relationship Id="rId17" Target="../media/image141.png" Type="http://schemas.openxmlformats.org/officeDocument/2006/relationships/image"/><Relationship Id="rId18" Target="../media/image142.svg" Type="http://schemas.openxmlformats.org/officeDocument/2006/relationships/image"/><Relationship Id="rId19" Target="../media/image143.png" Type="http://schemas.openxmlformats.org/officeDocument/2006/relationships/image"/><Relationship Id="rId2" Target="../media/image67.jpeg" Type="http://schemas.openxmlformats.org/officeDocument/2006/relationships/image"/><Relationship Id="rId20" Target="../media/image144.svg" Type="http://schemas.openxmlformats.org/officeDocument/2006/relationships/image"/><Relationship Id="rId21" Target="../media/image145.png" Type="http://schemas.openxmlformats.org/officeDocument/2006/relationships/image"/><Relationship Id="rId22" Target="../media/image146.svg" Type="http://schemas.openxmlformats.org/officeDocument/2006/relationships/image"/><Relationship Id="rId3" Target="../media/image127.png" Type="http://schemas.openxmlformats.org/officeDocument/2006/relationships/image"/><Relationship Id="rId4" Target="../media/image128.svg" Type="http://schemas.openxmlformats.org/officeDocument/2006/relationships/image"/><Relationship Id="rId5" Target="../media/image129.png" Type="http://schemas.openxmlformats.org/officeDocument/2006/relationships/image"/><Relationship Id="rId6" Target="../media/image130.svg" Type="http://schemas.openxmlformats.org/officeDocument/2006/relationships/image"/><Relationship Id="rId7" Target="../media/image131.png" Type="http://schemas.openxmlformats.org/officeDocument/2006/relationships/image"/><Relationship Id="rId8" Target="../media/image132.svg" Type="http://schemas.openxmlformats.org/officeDocument/2006/relationships/image"/><Relationship Id="rId9" Target="../media/image13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4075018" y="1634521"/>
            <a:ext cx="10137965" cy="8034337"/>
          </a:xfrm>
          <a:custGeom>
            <a:avLst/>
            <a:gdLst/>
            <a:ahLst/>
            <a:cxnLst/>
            <a:rect r="r" b="b" t="t" l="l"/>
            <a:pathLst>
              <a:path h="8034337" w="10137965">
                <a:moveTo>
                  <a:pt x="0" y="0"/>
                </a:moveTo>
                <a:lnTo>
                  <a:pt x="10137964" y="0"/>
                </a:lnTo>
                <a:lnTo>
                  <a:pt x="10137964" y="8034337"/>
                </a:lnTo>
                <a:lnTo>
                  <a:pt x="0" y="803433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5072157" y="3341868"/>
            <a:ext cx="7636104" cy="3983423"/>
          </a:xfrm>
          <a:prstGeom prst="rect">
            <a:avLst/>
          </a:prstGeom>
        </p:spPr>
        <p:txBody>
          <a:bodyPr anchor="t" rtlCol="false" tIns="0" lIns="0" bIns="0" rIns="0">
            <a:spAutoFit/>
          </a:bodyPr>
          <a:lstStyle/>
          <a:p>
            <a:pPr algn="ctr">
              <a:lnSpc>
                <a:spcPts val="26591"/>
              </a:lnSpc>
            </a:pPr>
            <a:r>
              <a:rPr lang="en-US" sz="25325" spc="1266">
                <a:solidFill>
                  <a:srgbClr val="FFFFFF"/>
                </a:solidFill>
                <a:latin typeface="Ballpoint"/>
                <a:ea typeface="Ballpoint"/>
                <a:cs typeface="Ballpoint"/>
                <a:sym typeface="Ballpoint"/>
              </a:rPr>
              <a:t>YEAR 1</a:t>
            </a:r>
          </a:p>
        </p:txBody>
      </p:sp>
      <p:sp>
        <p:nvSpPr>
          <p:cNvPr name="Freeform 5" id="5"/>
          <p:cNvSpPr/>
          <p:nvPr/>
        </p:nvSpPr>
        <p:spPr>
          <a:xfrm flipH="false" flipV="false" rot="5005976">
            <a:off x="13258542" y="500013"/>
            <a:ext cx="3655695" cy="3768758"/>
          </a:xfrm>
          <a:custGeom>
            <a:avLst/>
            <a:gdLst/>
            <a:ahLst/>
            <a:cxnLst/>
            <a:rect r="r" b="b" t="t" l="l"/>
            <a:pathLst>
              <a:path h="3768758" w="3655695">
                <a:moveTo>
                  <a:pt x="0" y="0"/>
                </a:moveTo>
                <a:lnTo>
                  <a:pt x="3655695" y="0"/>
                </a:lnTo>
                <a:lnTo>
                  <a:pt x="3655695" y="3768757"/>
                </a:lnTo>
                <a:lnTo>
                  <a:pt x="0" y="37687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4634979">
            <a:off x="1000937" y="5885097"/>
            <a:ext cx="3387738" cy="3492514"/>
          </a:xfrm>
          <a:custGeom>
            <a:avLst/>
            <a:gdLst/>
            <a:ahLst/>
            <a:cxnLst/>
            <a:rect r="r" b="b" t="t" l="l"/>
            <a:pathLst>
              <a:path h="3492514" w="3387738">
                <a:moveTo>
                  <a:pt x="0" y="0"/>
                </a:moveTo>
                <a:lnTo>
                  <a:pt x="3387739" y="0"/>
                </a:lnTo>
                <a:lnTo>
                  <a:pt x="3387739" y="3492513"/>
                </a:lnTo>
                <a:lnTo>
                  <a:pt x="0" y="349251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2109229">
            <a:off x="964597" y="1133497"/>
            <a:ext cx="7680349" cy="2893093"/>
          </a:xfrm>
          <a:prstGeom prst="rect">
            <a:avLst/>
          </a:prstGeom>
        </p:spPr>
        <p:txBody>
          <a:bodyPr anchor="t" rtlCol="false" tIns="0" lIns="0" bIns="0" rIns="0">
            <a:spAutoFit/>
          </a:bodyPr>
          <a:lstStyle/>
          <a:p>
            <a:pPr algn="ctr">
              <a:lnSpc>
                <a:spcPts val="13835"/>
              </a:lnSpc>
            </a:pPr>
            <a:r>
              <a:rPr lang="en-US" sz="13176" spc="658">
                <a:solidFill>
                  <a:srgbClr val="FFFFFF"/>
                </a:solidFill>
                <a:latin typeface="Ballpoint"/>
                <a:ea typeface="Ballpoint"/>
                <a:cs typeface="Ballpoint"/>
                <a:sym typeface="Ballpoint"/>
              </a:rPr>
              <a:t>WELCOME TO</a:t>
            </a:r>
          </a:p>
        </p:txBody>
      </p:sp>
      <p:sp>
        <p:nvSpPr>
          <p:cNvPr name="Freeform 8" id="8"/>
          <p:cNvSpPr/>
          <p:nvPr/>
        </p:nvSpPr>
        <p:spPr>
          <a:xfrm flipH="true" flipV="false" rot="0">
            <a:off x="10656505" y="-527275"/>
            <a:ext cx="2176008" cy="2374906"/>
          </a:xfrm>
          <a:custGeom>
            <a:avLst/>
            <a:gdLst/>
            <a:ahLst/>
            <a:cxnLst/>
            <a:rect r="r" b="b" t="t" l="l"/>
            <a:pathLst>
              <a:path h="2374906" w="2176008">
                <a:moveTo>
                  <a:pt x="2176008" y="0"/>
                </a:moveTo>
                <a:lnTo>
                  <a:pt x="0" y="0"/>
                </a:lnTo>
                <a:lnTo>
                  <a:pt x="0" y="2374907"/>
                </a:lnTo>
                <a:lnTo>
                  <a:pt x="2176008" y="2374907"/>
                </a:lnTo>
                <a:lnTo>
                  <a:pt x="2176008"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4685807">
            <a:off x="-1299343" y="1835957"/>
            <a:ext cx="3055755" cy="3259472"/>
          </a:xfrm>
          <a:custGeom>
            <a:avLst/>
            <a:gdLst/>
            <a:ahLst/>
            <a:cxnLst/>
            <a:rect r="r" b="b" t="t" l="l"/>
            <a:pathLst>
              <a:path h="3259472" w="3055755">
                <a:moveTo>
                  <a:pt x="0" y="0"/>
                </a:moveTo>
                <a:lnTo>
                  <a:pt x="3055754" y="0"/>
                </a:lnTo>
                <a:lnTo>
                  <a:pt x="3055754" y="3259471"/>
                </a:lnTo>
                <a:lnTo>
                  <a:pt x="0" y="325947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2449215">
            <a:off x="600842" y="-447727"/>
            <a:ext cx="2661260" cy="2952854"/>
          </a:xfrm>
          <a:custGeom>
            <a:avLst/>
            <a:gdLst/>
            <a:ahLst/>
            <a:cxnLst/>
            <a:rect r="r" b="b" t="t" l="l"/>
            <a:pathLst>
              <a:path h="2952854" w="2661260">
                <a:moveTo>
                  <a:pt x="0" y="0"/>
                </a:moveTo>
                <a:lnTo>
                  <a:pt x="2661260" y="0"/>
                </a:lnTo>
                <a:lnTo>
                  <a:pt x="2661260" y="2952854"/>
                </a:lnTo>
                <a:lnTo>
                  <a:pt x="0" y="295285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1" id="11"/>
          <p:cNvSpPr/>
          <p:nvPr/>
        </p:nvSpPr>
        <p:spPr>
          <a:xfrm flipH="false" flipV="false" rot="0">
            <a:off x="4075018" y="8995169"/>
            <a:ext cx="3425571" cy="4114800"/>
          </a:xfrm>
          <a:custGeom>
            <a:avLst/>
            <a:gdLst/>
            <a:ahLst/>
            <a:cxnLst/>
            <a:rect r="r" b="b" t="t" l="l"/>
            <a:pathLst>
              <a:path h="4114800" w="3425571">
                <a:moveTo>
                  <a:pt x="0" y="0"/>
                </a:moveTo>
                <a:lnTo>
                  <a:pt x="3425571" y="0"/>
                </a:lnTo>
                <a:lnTo>
                  <a:pt x="3425571"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2" id="12"/>
          <p:cNvSpPr/>
          <p:nvPr/>
        </p:nvSpPr>
        <p:spPr>
          <a:xfrm flipH="false" flipV="false" rot="4767601">
            <a:off x="7917209" y="-612675"/>
            <a:ext cx="1946000" cy="1931405"/>
          </a:xfrm>
          <a:custGeom>
            <a:avLst/>
            <a:gdLst/>
            <a:ahLst/>
            <a:cxnLst/>
            <a:rect r="r" b="b" t="t" l="l"/>
            <a:pathLst>
              <a:path h="1931405" w="1946000">
                <a:moveTo>
                  <a:pt x="0" y="0"/>
                </a:moveTo>
                <a:lnTo>
                  <a:pt x="1946000" y="0"/>
                </a:lnTo>
                <a:lnTo>
                  <a:pt x="1946000" y="1931405"/>
                </a:lnTo>
                <a:lnTo>
                  <a:pt x="0" y="193140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3" id="13"/>
          <p:cNvSpPr/>
          <p:nvPr/>
        </p:nvSpPr>
        <p:spPr>
          <a:xfrm flipH="false" flipV="false" rot="3818884">
            <a:off x="15258488" y="4021954"/>
            <a:ext cx="3055755" cy="3259472"/>
          </a:xfrm>
          <a:custGeom>
            <a:avLst/>
            <a:gdLst/>
            <a:ahLst/>
            <a:cxnLst/>
            <a:rect r="r" b="b" t="t" l="l"/>
            <a:pathLst>
              <a:path h="3259472" w="3055755">
                <a:moveTo>
                  <a:pt x="0" y="0"/>
                </a:moveTo>
                <a:lnTo>
                  <a:pt x="3055755" y="0"/>
                </a:lnTo>
                <a:lnTo>
                  <a:pt x="3055755" y="3259471"/>
                </a:lnTo>
                <a:lnTo>
                  <a:pt x="0" y="3259471"/>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4" id="14"/>
          <p:cNvSpPr/>
          <p:nvPr/>
        </p:nvSpPr>
        <p:spPr>
          <a:xfrm flipH="false" flipV="false" rot="1890963">
            <a:off x="16576291" y="1783045"/>
            <a:ext cx="2672049" cy="2398164"/>
          </a:xfrm>
          <a:custGeom>
            <a:avLst/>
            <a:gdLst/>
            <a:ahLst/>
            <a:cxnLst/>
            <a:rect r="r" b="b" t="t" l="l"/>
            <a:pathLst>
              <a:path h="2398164" w="2672049">
                <a:moveTo>
                  <a:pt x="0" y="0"/>
                </a:moveTo>
                <a:lnTo>
                  <a:pt x="2672049" y="0"/>
                </a:lnTo>
                <a:lnTo>
                  <a:pt x="2672049" y="2398164"/>
                </a:lnTo>
                <a:lnTo>
                  <a:pt x="0" y="2398164"/>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15" id="15"/>
          <p:cNvSpPr/>
          <p:nvPr/>
        </p:nvSpPr>
        <p:spPr>
          <a:xfrm flipH="false" flipV="false" rot="-1641097">
            <a:off x="15753419" y="7283189"/>
            <a:ext cx="2031942" cy="2682431"/>
          </a:xfrm>
          <a:custGeom>
            <a:avLst/>
            <a:gdLst/>
            <a:ahLst/>
            <a:cxnLst/>
            <a:rect r="r" b="b" t="t" l="l"/>
            <a:pathLst>
              <a:path h="2682431" w="2031942">
                <a:moveTo>
                  <a:pt x="0" y="0"/>
                </a:moveTo>
                <a:lnTo>
                  <a:pt x="2031941" y="0"/>
                </a:lnTo>
                <a:lnTo>
                  <a:pt x="2031941" y="2682431"/>
                </a:lnTo>
                <a:lnTo>
                  <a:pt x="0" y="2682431"/>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Freeform 16" id="16"/>
          <p:cNvSpPr/>
          <p:nvPr/>
        </p:nvSpPr>
        <p:spPr>
          <a:xfrm flipH="false" flipV="false" rot="4767601">
            <a:off x="14113390" y="9425828"/>
            <a:ext cx="1946000" cy="1931405"/>
          </a:xfrm>
          <a:custGeom>
            <a:avLst/>
            <a:gdLst/>
            <a:ahLst/>
            <a:cxnLst/>
            <a:rect r="r" b="b" t="t" l="l"/>
            <a:pathLst>
              <a:path h="1931405" w="1946000">
                <a:moveTo>
                  <a:pt x="0" y="0"/>
                </a:moveTo>
                <a:lnTo>
                  <a:pt x="1946000" y="0"/>
                </a:lnTo>
                <a:lnTo>
                  <a:pt x="1946000" y="1931405"/>
                </a:lnTo>
                <a:lnTo>
                  <a:pt x="0" y="1931405"/>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7" id="17"/>
          <p:cNvSpPr/>
          <p:nvPr/>
        </p:nvSpPr>
        <p:spPr>
          <a:xfrm flipH="false" flipV="false" rot="-4386753">
            <a:off x="-1029690" y="9106879"/>
            <a:ext cx="3390323" cy="3212331"/>
          </a:xfrm>
          <a:custGeom>
            <a:avLst/>
            <a:gdLst/>
            <a:ahLst/>
            <a:cxnLst/>
            <a:rect r="r" b="b" t="t" l="l"/>
            <a:pathLst>
              <a:path h="3212331" w="3390323">
                <a:moveTo>
                  <a:pt x="0" y="0"/>
                </a:moveTo>
                <a:lnTo>
                  <a:pt x="3390323" y="0"/>
                </a:lnTo>
                <a:lnTo>
                  <a:pt x="3390323" y="3212331"/>
                </a:lnTo>
                <a:lnTo>
                  <a:pt x="0" y="3212331"/>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8" id="18"/>
          <p:cNvSpPr/>
          <p:nvPr/>
        </p:nvSpPr>
        <p:spPr>
          <a:xfrm flipH="false" flipV="false" rot="1767381">
            <a:off x="-202046" y="5561493"/>
            <a:ext cx="691939" cy="2798282"/>
          </a:xfrm>
          <a:custGeom>
            <a:avLst/>
            <a:gdLst/>
            <a:ahLst/>
            <a:cxnLst/>
            <a:rect r="r" b="b" t="t" l="l"/>
            <a:pathLst>
              <a:path h="2798282" w="691939">
                <a:moveTo>
                  <a:pt x="0" y="0"/>
                </a:moveTo>
                <a:lnTo>
                  <a:pt x="691938" y="0"/>
                </a:lnTo>
                <a:lnTo>
                  <a:pt x="691938" y="2798282"/>
                </a:lnTo>
                <a:lnTo>
                  <a:pt x="0" y="2798282"/>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9" id="19"/>
          <p:cNvSpPr/>
          <p:nvPr/>
        </p:nvSpPr>
        <p:spPr>
          <a:xfrm flipH="false" flipV="false" rot="-4386753">
            <a:off x="14518620" y="-2433279"/>
            <a:ext cx="3390323" cy="3212331"/>
          </a:xfrm>
          <a:custGeom>
            <a:avLst/>
            <a:gdLst/>
            <a:ahLst/>
            <a:cxnLst/>
            <a:rect r="r" b="b" t="t" l="l"/>
            <a:pathLst>
              <a:path h="3212331" w="3390323">
                <a:moveTo>
                  <a:pt x="0" y="0"/>
                </a:moveTo>
                <a:lnTo>
                  <a:pt x="3390322" y="0"/>
                </a:lnTo>
                <a:lnTo>
                  <a:pt x="3390322" y="3212331"/>
                </a:lnTo>
                <a:lnTo>
                  <a:pt x="0" y="3212331"/>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p:spPr>
      </p:sp>
      <p:sp>
        <p:nvSpPr>
          <p:cNvPr name="Freeform 20" id="20"/>
          <p:cNvSpPr/>
          <p:nvPr/>
        </p:nvSpPr>
        <p:spPr>
          <a:xfrm flipH="false" flipV="false" rot="-4685807">
            <a:off x="16909511" y="-1276708"/>
            <a:ext cx="3055755" cy="3259472"/>
          </a:xfrm>
          <a:custGeom>
            <a:avLst/>
            <a:gdLst/>
            <a:ahLst/>
            <a:cxnLst/>
            <a:rect r="r" b="b" t="t" l="l"/>
            <a:pathLst>
              <a:path h="3259472" w="3055755">
                <a:moveTo>
                  <a:pt x="0" y="0"/>
                </a:moveTo>
                <a:lnTo>
                  <a:pt x="3055755" y="0"/>
                </a:lnTo>
                <a:lnTo>
                  <a:pt x="3055755" y="3259472"/>
                </a:lnTo>
                <a:lnTo>
                  <a:pt x="0" y="325947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1" id="21"/>
          <p:cNvSpPr/>
          <p:nvPr/>
        </p:nvSpPr>
        <p:spPr>
          <a:xfrm flipH="false" flipV="false" rot="0">
            <a:off x="6560406" y="9258300"/>
            <a:ext cx="2661260" cy="2952854"/>
          </a:xfrm>
          <a:custGeom>
            <a:avLst/>
            <a:gdLst/>
            <a:ahLst/>
            <a:cxnLst/>
            <a:rect r="r" b="b" t="t" l="l"/>
            <a:pathLst>
              <a:path h="2952854" w="2661260">
                <a:moveTo>
                  <a:pt x="0" y="0"/>
                </a:moveTo>
                <a:lnTo>
                  <a:pt x="2661260" y="0"/>
                </a:lnTo>
                <a:lnTo>
                  <a:pt x="2661260" y="2952854"/>
                </a:lnTo>
                <a:lnTo>
                  <a:pt x="0" y="295285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2" id="22"/>
          <p:cNvSpPr txBox="true"/>
          <p:nvPr/>
        </p:nvSpPr>
        <p:spPr>
          <a:xfrm rot="-1634123">
            <a:off x="11076450" y="7328264"/>
            <a:ext cx="4418422" cy="1407581"/>
          </a:xfrm>
          <a:prstGeom prst="rect">
            <a:avLst/>
          </a:prstGeom>
        </p:spPr>
        <p:txBody>
          <a:bodyPr anchor="t" rtlCol="false" tIns="0" lIns="0" bIns="0" rIns="0">
            <a:spAutoFit/>
          </a:bodyPr>
          <a:lstStyle/>
          <a:p>
            <a:pPr algn="l">
              <a:lnSpc>
                <a:spcPts val="6825"/>
              </a:lnSpc>
            </a:pPr>
            <a:r>
              <a:rPr lang="en-US" sz="6500" spc="325">
                <a:solidFill>
                  <a:srgbClr val="FFFFFF"/>
                </a:solidFill>
                <a:latin typeface="Ballpoint"/>
                <a:ea typeface="Ballpoint"/>
                <a:cs typeface="Ballpoint"/>
                <a:sym typeface="Ballpoint"/>
              </a:rPr>
              <a:t>Mrs Rogerson, </a:t>
            </a:r>
          </a:p>
        </p:txBody>
      </p:sp>
      <p:sp>
        <p:nvSpPr>
          <p:cNvPr name="TextBox 23" id="23"/>
          <p:cNvSpPr txBox="true"/>
          <p:nvPr/>
        </p:nvSpPr>
        <p:spPr>
          <a:xfrm rot="-1891949">
            <a:off x="10486812" y="7751851"/>
            <a:ext cx="6277595" cy="1791442"/>
          </a:xfrm>
          <a:prstGeom prst="rect">
            <a:avLst/>
          </a:prstGeom>
        </p:spPr>
        <p:txBody>
          <a:bodyPr anchor="t" rtlCol="false" tIns="0" lIns="0" bIns="0" rIns="0">
            <a:spAutoFit/>
          </a:bodyPr>
          <a:lstStyle/>
          <a:p>
            <a:pPr algn="r">
              <a:lnSpc>
                <a:spcPts val="5459"/>
              </a:lnSpc>
            </a:pPr>
            <a:r>
              <a:rPr lang="en-US" sz="5199" spc="259">
                <a:solidFill>
                  <a:srgbClr val="FFFFFF"/>
                </a:solidFill>
                <a:latin typeface="Ballpoint"/>
                <a:ea typeface="Ballpoint"/>
                <a:cs typeface="Ballpoint"/>
                <a:sym typeface="Ballpoint"/>
              </a:rPr>
              <a:t>Mrs Roddam and Mr Mitchell</a:t>
            </a:r>
          </a:p>
        </p:txBody>
      </p:sp>
      <p:sp>
        <p:nvSpPr>
          <p:cNvPr name="Freeform 24" id="24"/>
          <p:cNvSpPr/>
          <p:nvPr/>
        </p:nvSpPr>
        <p:spPr>
          <a:xfrm flipH="false" flipV="false" rot="4767601">
            <a:off x="3454351" y="-1070233"/>
            <a:ext cx="1946000" cy="1931405"/>
          </a:xfrm>
          <a:custGeom>
            <a:avLst/>
            <a:gdLst/>
            <a:ahLst/>
            <a:cxnLst/>
            <a:rect r="r" b="b" t="t" l="l"/>
            <a:pathLst>
              <a:path h="1931405" w="1946000">
                <a:moveTo>
                  <a:pt x="0" y="0"/>
                </a:moveTo>
                <a:lnTo>
                  <a:pt x="1946000" y="0"/>
                </a:lnTo>
                <a:lnTo>
                  <a:pt x="1946000" y="1931405"/>
                </a:lnTo>
                <a:lnTo>
                  <a:pt x="0" y="1931405"/>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0780" r="0" b="-7663"/>
            </a:stretch>
          </a:blipFill>
        </p:spPr>
      </p:sp>
      <p:sp>
        <p:nvSpPr>
          <p:cNvPr name="Freeform 3" id="3"/>
          <p:cNvSpPr/>
          <p:nvPr/>
        </p:nvSpPr>
        <p:spPr>
          <a:xfrm flipH="false" flipV="false" rot="-581043">
            <a:off x="688387" y="1166204"/>
            <a:ext cx="7327963" cy="3938780"/>
          </a:xfrm>
          <a:custGeom>
            <a:avLst/>
            <a:gdLst/>
            <a:ahLst/>
            <a:cxnLst/>
            <a:rect r="r" b="b" t="t" l="l"/>
            <a:pathLst>
              <a:path h="3938780" w="7327963">
                <a:moveTo>
                  <a:pt x="0" y="0"/>
                </a:moveTo>
                <a:lnTo>
                  <a:pt x="7327963" y="0"/>
                </a:lnTo>
                <a:lnTo>
                  <a:pt x="7327963" y="3938780"/>
                </a:lnTo>
                <a:lnTo>
                  <a:pt x="0" y="393878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887820">
            <a:off x="1130006" y="1611603"/>
            <a:ext cx="6122163" cy="2562224"/>
          </a:xfrm>
          <a:prstGeom prst="rect">
            <a:avLst/>
          </a:prstGeom>
        </p:spPr>
        <p:txBody>
          <a:bodyPr anchor="t" rtlCol="false" tIns="0" lIns="0" bIns="0" rIns="0">
            <a:spAutoFit/>
          </a:bodyPr>
          <a:lstStyle/>
          <a:p>
            <a:pPr algn="ctr">
              <a:lnSpc>
                <a:spcPts val="8999"/>
              </a:lnSpc>
            </a:pPr>
            <a:r>
              <a:rPr lang="en-US" sz="9999" spc="499">
                <a:solidFill>
                  <a:srgbClr val="FFFFFF"/>
                </a:solidFill>
                <a:latin typeface="Ballpoint"/>
                <a:ea typeface="Ballpoint"/>
                <a:cs typeface="Ballpoint"/>
                <a:sym typeface="Ballpoint"/>
              </a:rPr>
              <a:t>NATIONAL CURRICULUM</a:t>
            </a:r>
          </a:p>
        </p:txBody>
      </p:sp>
      <p:sp>
        <p:nvSpPr>
          <p:cNvPr name="Freeform 5" id="5"/>
          <p:cNvSpPr/>
          <p:nvPr/>
        </p:nvSpPr>
        <p:spPr>
          <a:xfrm flipH="false" flipV="false" rot="-4685807">
            <a:off x="-157851" y="7320418"/>
            <a:ext cx="3055755" cy="3259472"/>
          </a:xfrm>
          <a:custGeom>
            <a:avLst/>
            <a:gdLst/>
            <a:ahLst/>
            <a:cxnLst/>
            <a:rect r="r" b="b" t="t" l="l"/>
            <a:pathLst>
              <a:path h="3259472" w="3055755">
                <a:moveTo>
                  <a:pt x="0" y="0"/>
                </a:moveTo>
                <a:lnTo>
                  <a:pt x="3055755" y="0"/>
                </a:lnTo>
                <a:lnTo>
                  <a:pt x="3055755" y="3259472"/>
                </a:lnTo>
                <a:lnTo>
                  <a:pt x="0" y="325947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2977146" y="9258300"/>
            <a:ext cx="2750446" cy="1739657"/>
          </a:xfrm>
          <a:custGeom>
            <a:avLst/>
            <a:gdLst/>
            <a:ahLst/>
            <a:cxnLst/>
            <a:rect r="r" b="b" t="t" l="l"/>
            <a:pathLst>
              <a:path h="1739657" w="2750446">
                <a:moveTo>
                  <a:pt x="0" y="0"/>
                </a:moveTo>
                <a:lnTo>
                  <a:pt x="2750445" y="0"/>
                </a:lnTo>
                <a:lnTo>
                  <a:pt x="2750445" y="1739657"/>
                </a:lnTo>
                <a:lnTo>
                  <a:pt x="0" y="173965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1934364">
            <a:off x="15780940" y="-215965"/>
            <a:ext cx="2555350" cy="3069490"/>
          </a:xfrm>
          <a:custGeom>
            <a:avLst/>
            <a:gdLst/>
            <a:ahLst/>
            <a:cxnLst/>
            <a:rect r="r" b="b" t="t" l="l"/>
            <a:pathLst>
              <a:path h="3069490" w="2555350">
                <a:moveTo>
                  <a:pt x="0" y="0"/>
                </a:moveTo>
                <a:lnTo>
                  <a:pt x="2555350" y="0"/>
                </a:lnTo>
                <a:lnTo>
                  <a:pt x="2555350" y="3069490"/>
                </a:lnTo>
                <a:lnTo>
                  <a:pt x="0" y="30694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2640011" y="6717268"/>
            <a:ext cx="1946000" cy="1931405"/>
          </a:xfrm>
          <a:custGeom>
            <a:avLst/>
            <a:gdLst/>
            <a:ahLst/>
            <a:cxnLst/>
            <a:rect r="r" b="b" t="t" l="l"/>
            <a:pathLst>
              <a:path h="1931405" w="1946000">
                <a:moveTo>
                  <a:pt x="0" y="0"/>
                </a:moveTo>
                <a:lnTo>
                  <a:pt x="1946000" y="0"/>
                </a:lnTo>
                <a:lnTo>
                  <a:pt x="1946000" y="1931405"/>
                </a:lnTo>
                <a:lnTo>
                  <a:pt x="0" y="193140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9" id="9"/>
          <p:cNvSpPr txBox="true"/>
          <p:nvPr/>
        </p:nvSpPr>
        <p:spPr>
          <a:xfrm rot="0">
            <a:off x="8295420" y="2803648"/>
            <a:ext cx="8367381" cy="5211498"/>
          </a:xfrm>
          <a:prstGeom prst="rect">
            <a:avLst/>
          </a:prstGeom>
        </p:spPr>
        <p:txBody>
          <a:bodyPr anchor="t" rtlCol="false" tIns="0" lIns="0" bIns="0" rIns="0">
            <a:spAutoFit/>
          </a:bodyPr>
          <a:lstStyle/>
          <a:p>
            <a:pPr algn="l">
              <a:lnSpc>
                <a:spcPts val="5064"/>
              </a:lnSpc>
            </a:pPr>
            <a:r>
              <a:rPr lang="en-US" sz="4604" spc="124">
                <a:solidFill>
                  <a:srgbClr val="FFFFFF"/>
                </a:solidFill>
                <a:latin typeface="Ballpoint"/>
                <a:ea typeface="Ballpoint"/>
                <a:cs typeface="Ballpoint"/>
                <a:sym typeface="Ballpoint"/>
              </a:rPr>
              <a:t>The National Curriculum for year 1 is slightly different to the EYFS curriculum that the children have been working on up to this point. There are more subjects and the outcomes are more formal. We will split our timetable into subjects making links to our topic theme to give a basis for our learning.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6102700" y="3107836"/>
            <a:ext cx="6586419" cy="5105938"/>
          </a:xfrm>
          <a:custGeom>
            <a:avLst/>
            <a:gdLst/>
            <a:ahLst/>
            <a:cxnLst/>
            <a:rect r="r" b="b" t="t" l="l"/>
            <a:pathLst>
              <a:path h="5105938" w="6586419">
                <a:moveTo>
                  <a:pt x="0" y="0"/>
                </a:moveTo>
                <a:lnTo>
                  <a:pt x="6586419" y="0"/>
                </a:lnTo>
                <a:lnTo>
                  <a:pt x="6586419" y="5105938"/>
                </a:lnTo>
                <a:lnTo>
                  <a:pt x="0" y="510593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1608225" y="3026233"/>
            <a:ext cx="3757644" cy="751529"/>
          </a:xfrm>
          <a:custGeom>
            <a:avLst/>
            <a:gdLst/>
            <a:ahLst/>
            <a:cxnLst/>
            <a:rect r="r" b="b" t="t" l="l"/>
            <a:pathLst>
              <a:path h="751529" w="3757644">
                <a:moveTo>
                  <a:pt x="0" y="0"/>
                </a:moveTo>
                <a:lnTo>
                  <a:pt x="3757644" y="0"/>
                </a:lnTo>
                <a:lnTo>
                  <a:pt x="3757644" y="751529"/>
                </a:lnTo>
                <a:lnTo>
                  <a:pt x="0" y="75152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2711469" y="4628603"/>
            <a:ext cx="3757644" cy="751529"/>
          </a:xfrm>
          <a:custGeom>
            <a:avLst/>
            <a:gdLst/>
            <a:ahLst/>
            <a:cxnLst/>
            <a:rect r="r" b="b" t="t" l="l"/>
            <a:pathLst>
              <a:path h="751529" w="3757644">
                <a:moveTo>
                  <a:pt x="0" y="0"/>
                </a:moveTo>
                <a:lnTo>
                  <a:pt x="3757644" y="0"/>
                </a:lnTo>
                <a:lnTo>
                  <a:pt x="3757644" y="751529"/>
                </a:lnTo>
                <a:lnTo>
                  <a:pt x="0" y="75152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3394364" y="8030062"/>
            <a:ext cx="3757644" cy="751529"/>
          </a:xfrm>
          <a:custGeom>
            <a:avLst/>
            <a:gdLst/>
            <a:ahLst/>
            <a:cxnLst/>
            <a:rect r="r" b="b" t="t" l="l"/>
            <a:pathLst>
              <a:path h="751529" w="3757644">
                <a:moveTo>
                  <a:pt x="0" y="0"/>
                </a:moveTo>
                <a:lnTo>
                  <a:pt x="3757643" y="0"/>
                </a:lnTo>
                <a:lnTo>
                  <a:pt x="3757643" y="751529"/>
                </a:lnTo>
                <a:lnTo>
                  <a:pt x="0" y="75152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2345056" y="8102106"/>
            <a:ext cx="3757644" cy="751529"/>
          </a:xfrm>
          <a:custGeom>
            <a:avLst/>
            <a:gdLst/>
            <a:ahLst/>
            <a:cxnLst/>
            <a:rect r="r" b="b" t="t" l="l"/>
            <a:pathLst>
              <a:path h="751529" w="3757644">
                <a:moveTo>
                  <a:pt x="0" y="0"/>
                </a:moveTo>
                <a:lnTo>
                  <a:pt x="3757644" y="0"/>
                </a:lnTo>
                <a:lnTo>
                  <a:pt x="3757644" y="751529"/>
                </a:lnTo>
                <a:lnTo>
                  <a:pt x="0" y="75152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1608225" y="7449585"/>
            <a:ext cx="4059068" cy="811814"/>
          </a:xfrm>
          <a:custGeom>
            <a:avLst/>
            <a:gdLst/>
            <a:ahLst/>
            <a:cxnLst/>
            <a:rect r="r" b="b" t="t" l="l"/>
            <a:pathLst>
              <a:path h="811814" w="4059068">
                <a:moveTo>
                  <a:pt x="0" y="0"/>
                </a:moveTo>
                <a:lnTo>
                  <a:pt x="4059068" y="0"/>
                </a:lnTo>
                <a:lnTo>
                  <a:pt x="4059068" y="811814"/>
                </a:lnTo>
                <a:lnTo>
                  <a:pt x="0" y="81181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3337164" y="2933864"/>
            <a:ext cx="3757644" cy="751529"/>
          </a:xfrm>
          <a:custGeom>
            <a:avLst/>
            <a:gdLst/>
            <a:ahLst/>
            <a:cxnLst/>
            <a:rect r="r" b="b" t="t" l="l"/>
            <a:pathLst>
              <a:path h="751529" w="3757644">
                <a:moveTo>
                  <a:pt x="0" y="0"/>
                </a:moveTo>
                <a:lnTo>
                  <a:pt x="3757644" y="0"/>
                </a:lnTo>
                <a:lnTo>
                  <a:pt x="3757644" y="751529"/>
                </a:lnTo>
                <a:lnTo>
                  <a:pt x="0" y="75152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2093440" y="5842732"/>
            <a:ext cx="3757644" cy="751529"/>
          </a:xfrm>
          <a:custGeom>
            <a:avLst/>
            <a:gdLst/>
            <a:ahLst/>
            <a:cxnLst/>
            <a:rect r="r" b="b" t="t" l="l"/>
            <a:pathLst>
              <a:path h="751529" w="3757644">
                <a:moveTo>
                  <a:pt x="0" y="0"/>
                </a:moveTo>
                <a:lnTo>
                  <a:pt x="3757643" y="0"/>
                </a:lnTo>
                <a:lnTo>
                  <a:pt x="3757643" y="751529"/>
                </a:lnTo>
                <a:lnTo>
                  <a:pt x="0" y="75152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1" id="11"/>
          <p:cNvSpPr/>
          <p:nvPr/>
        </p:nvSpPr>
        <p:spPr>
          <a:xfrm flipH="false" flipV="false" rot="0">
            <a:off x="1332189" y="5842732"/>
            <a:ext cx="3757644" cy="751529"/>
          </a:xfrm>
          <a:custGeom>
            <a:avLst/>
            <a:gdLst/>
            <a:ahLst/>
            <a:cxnLst/>
            <a:rect r="r" b="b" t="t" l="l"/>
            <a:pathLst>
              <a:path h="751529" w="3757644">
                <a:moveTo>
                  <a:pt x="0" y="0"/>
                </a:moveTo>
                <a:lnTo>
                  <a:pt x="3757644" y="0"/>
                </a:lnTo>
                <a:lnTo>
                  <a:pt x="3757644" y="751529"/>
                </a:lnTo>
                <a:lnTo>
                  <a:pt x="0" y="75152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2" id="12"/>
          <p:cNvSpPr/>
          <p:nvPr/>
        </p:nvSpPr>
        <p:spPr>
          <a:xfrm flipH="true" flipV="false" rot="0">
            <a:off x="7094808" y="533272"/>
            <a:ext cx="6214648" cy="1457617"/>
          </a:xfrm>
          <a:custGeom>
            <a:avLst/>
            <a:gdLst/>
            <a:ahLst/>
            <a:cxnLst/>
            <a:rect r="r" b="b" t="t" l="l"/>
            <a:pathLst>
              <a:path h="1457617" w="6214648">
                <a:moveTo>
                  <a:pt x="6214648" y="0"/>
                </a:moveTo>
                <a:lnTo>
                  <a:pt x="0" y="0"/>
                </a:lnTo>
                <a:lnTo>
                  <a:pt x="0" y="1457617"/>
                </a:lnTo>
                <a:lnTo>
                  <a:pt x="6214648" y="1457617"/>
                </a:lnTo>
                <a:lnTo>
                  <a:pt x="6214648"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3" id="13"/>
          <p:cNvSpPr/>
          <p:nvPr/>
        </p:nvSpPr>
        <p:spPr>
          <a:xfrm flipH="true" flipV="false" rot="0">
            <a:off x="795669" y="676147"/>
            <a:ext cx="5409711" cy="1268823"/>
          </a:xfrm>
          <a:custGeom>
            <a:avLst/>
            <a:gdLst/>
            <a:ahLst/>
            <a:cxnLst/>
            <a:rect r="r" b="b" t="t" l="l"/>
            <a:pathLst>
              <a:path h="1268823" w="5409711">
                <a:moveTo>
                  <a:pt x="5409711" y="0"/>
                </a:moveTo>
                <a:lnTo>
                  <a:pt x="0" y="0"/>
                </a:lnTo>
                <a:lnTo>
                  <a:pt x="0" y="1268823"/>
                </a:lnTo>
                <a:lnTo>
                  <a:pt x="5409711" y="1268823"/>
                </a:lnTo>
                <a:lnTo>
                  <a:pt x="5409711"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4" id="14"/>
          <p:cNvSpPr txBox="true"/>
          <p:nvPr/>
        </p:nvSpPr>
        <p:spPr>
          <a:xfrm rot="0">
            <a:off x="9991163" y="3129612"/>
            <a:ext cx="4929616" cy="555798"/>
          </a:xfrm>
          <a:prstGeom prst="rect">
            <a:avLst/>
          </a:prstGeom>
        </p:spPr>
        <p:txBody>
          <a:bodyPr anchor="t" rtlCol="false" tIns="0" lIns="0" bIns="0" rIns="0">
            <a:spAutoFit/>
          </a:bodyPr>
          <a:lstStyle/>
          <a:p>
            <a:pPr algn="r">
              <a:lnSpc>
                <a:spcPts val="4260"/>
              </a:lnSpc>
            </a:pPr>
            <a:r>
              <a:rPr lang="en-US" sz="3873">
                <a:solidFill>
                  <a:srgbClr val="000000"/>
                </a:solidFill>
                <a:latin typeface="More Sugar"/>
                <a:ea typeface="More Sugar"/>
                <a:cs typeface="More Sugar"/>
                <a:sym typeface="More Sugar"/>
              </a:rPr>
              <a:t>ENGLISH</a:t>
            </a:r>
          </a:p>
        </p:txBody>
      </p:sp>
      <p:sp>
        <p:nvSpPr>
          <p:cNvPr name="TextBox 15" id="15"/>
          <p:cNvSpPr txBox="true"/>
          <p:nvPr/>
        </p:nvSpPr>
        <p:spPr>
          <a:xfrm rot="0">
            <a:off x="11043446" y="4749529"/>
            <a:ext cx="4929616" cy="555798"/>
          </a:xfrm>
          <a:prstGeom prst="rect">
            <a:avLst/>
          </a:prstGeom>
        </p:spPr>
        <p:txBody>
          <a:bodyPr anchor="t" rtlCol="false" tIns="0" lIns="0" bIns="0" rIns="0">
            <a:spAutoFit/>
          </a:bodyPr>
          <a:lstStyle/>
          <a:p>
            <a:pPr algn="r">
              <a:lnSpc>
                <a:spcPts val="4260"/>
              </a:lnSpc>
            </a:pPr>
            <a:r>
              <a:rPr lang="en-US" sz="3873">
                <a:solidFill>
                  <a:srgbClr val="000000"/>
                </a:solidFill>
                <a:latin typeface="More Sugar"/>
                <a:ea typeface="More Sugar"/>
                <a:cs typeface="More Sugar"/>
                <a:sym typeface="More Sugar"/>
              </a:rPr>
              <a:t>MATHS</a:t>
            </a:r>
          </a:p>
        </p:txBody>
      </p:sp>
      <p:sp>
        <p:nvSpPr>
          <p:cNvPr name="TextBox 16" id="16"/>
          <p:cNvSpPr txBox="true"/>
          <p:nvPr/>
        </p:nvSpPr>
        <p:spPr>
          <a:xfrm rot="0">
            <a:off x="1843472" y="8214259"/>
            <a:ext cx="4929616" cy="555798"/>
          </a:xfrm>
          <a:prstGeom prst="rect">
            <a:avLst/>
          </a:prstGeom>
        </p:spPr>
        <p:txBody>
          <a:bodyPr anchor="t" rtlCol="false" tIns="0" lIns="0" bIns="0" rIns="0">
            <a:spAutoFit/>
          </a:bodyPr>
          <a:lstStyle/>
          <a:p>
            <a:pPr algn="r">
              <a:lnSpc>
                <a:spcPts val="4260"/>
              </a:lnSpc>
            </a:pPr>
            <a:r>
              <a:rPr lang="en-US" sz="3873">
                <a:solidFill>
                  <a:srgbClr val="000000"/>
                </a:solidFill>
                <a:latin typeface="More Sugar"/>
                <a:ea typeface="More Sugar"/>
                <a:cs typeface="More Sugar"/>
                <a:sym typeface="More Sugar"/>
              </a:rPr>
              <a:t>HISTORY</a:t>
            </a:r>
          </a:p>
        </p:txBody>
      </p:sp>
      <p:sp>
        <p:nvSpPr>
          <p:cNvPr name="TextBox 17" id="17"/>
          <p:cNvSpPr txBox="true"/>
          <p:nvPr/>
        </p:nvSpPr>
        <p:spPr>
          <a:xfrm rot="0">
            <a:off x="11723444" y="7631688"/>
            <a:ext cx="4929616" cy="554014"/>
          </a:xfrm>
          <a:prstGeom prst="rect">
            <a:avLst/>
          </a:prstGeom>
        </p:spPr>
        <p:txBody>
          <a:bodyPr anchor="t" rtlCol="false" tIns="0" lIns="0" bIns="0" rIns="0">
            <a:spAutoFit/>
          </a:bodyPr>
          <a:lstStyle/>
          <a:p>
            <a:pPr algn="just">
              <a:lnSpc>
                <a:spcPts val="4260"/>
              </a:lnSpc>
            </a:pPr>
            <a:r>
              <a:rPr lang="en-US" sz="3873">
                <a:solidFill>
                  <a:srgbClr val="000000"/>
                </a:solidFill>
                <a:latin typeface="More Sugar"/>
                <a:ea typeface="More Sugar"/>
                <a:cs typeface="More Sugar"/>
                <a:sym typeface="More Sugar"/>
              </a:rPr>
              <a:t>SCIENCE</a:t>
            </a:r>
          </a:p>
        </p:txBody>
      </p:sp>
      <p:sp>
        <p:nvSpPr>
          <p:cNvPr name="TextBox 18" id="18"/>
          <p:cNvSpPr txBox="true"/>
          <p:nvPr/>
        </p:nvSpPr>
        <p:spPr>
          <a:xfrm rot="0">
            <a:off x="1698894" y="3054791"/>
            <a:ext cx="3390938" cy="555798"/>
          </a:xfrm>
          <a:prstGeom prst="rect">
            <a:avLst/>
          </a:prstGeom>
        </p:spPr>
        <p:txBody>
          <a:bodyPr anchor="t" rtlCol="false" tIns="0" lIns="0" bIns="0" rIns="0">
            <a:spAutoFit/>
          </a:bodyPr>
          <a:lstStyle/>
          <a:p>
            <a:pPr algn="r">
              <a:lnSpc>
                <a:spcPts val="4260"/>
              </a:lnSpc>
            </a:pPr>
            <a:r>
              <a:rPr lang="en-US" sz="3873">
                <a:solidFill>
                  <a:srgbClr val="000000"/>
                </a:solidFill>
                <a:latin typeface="More Sugar"/>
                <a:ea typeface="More Sugar"/>
                <a:cs typeface="More Sugar"/>
                <a:sym typeface="More Sugar"/>
              </a:rPr>
              <a:t>RE</a:t>
            </a:r>
          </a:p>
        </p:txBody>
      </p:sp>
      <p:sp>
        <p:nvSpPr>
          <p:cNvPr name="TextBox 19" id="19"/>
          <p:cNvSpPr txBox="true"/>
          <p:nvPr/>
        </p:nvSpPr>
        <p:spPr>
          <a:xfrm rot="0">
            <a:off x="1841230" y="5964551"/>
            <a:ext cx="4929616" cy="554014"/>
          </a:xfrm>
          <a:prstGeom prst="rect">
            <a:avLst/>
          </a:prstGeom>
        </p:spPr>
        <p:txBody>
          <a:bodyPr anchor="t" rtlCol="false" tIns="0" lIns="0" bIns="0" rIns="0">
            <a:spAutoFit/>
          </a:bodyPr>
          <a:lstStyle/>
          <a:p>
            <a:pPr algn="l">
              <a:lnSpc>
                <a:spcPts val="4260"/>
              </a:lnSpc>
            </a:pPr>
            <a:r>
              <a:rPr lang="en-US" sz="3873">
                <a:solidFill>
                  <a:srgbClr val="000000"/>
                </a:solidFill>
                <a:latin typeface="More Sugar"/>
                <a:ea typeface="More Sugar"/>
                <a:cs typeface="More Sugar"/>
                <a:sym typeface="More Sugar"/>
              </a:rPr>
              <a:t>GEOGRAPHY</a:t>
            </a:r>
          </a:p>
        </p:txBody>
      </p:sp>
      <p:sp>
        <p:nvSpPr>
          <p:cNvPr name="Freeform 20" id="20"/>
          <p:cNvSpPr/>
          <p:nvPr/>
        </p:nvSpPr>
        <p:spPr>
          <a:xfrm flipH="true" flipV="false" rot="0">
            <a:off x="3663522" y="523747"/>
            <a:ext cx="6214648" cy="1457617"/>
          </a:xfrm>
          <a:custGeom>
            <a:avLst/>
            <a:gdLst/>
            <a:ahLst/>
            <a:cxnLst/>
            <a:rect r="r" b="b" t="t" l="l"/>
            <a:pathLst>
              <a:path h="1457617" w="6214648">
                <a:moveTo>
                  <a:pt x="6214648" y="0"/>
                </a:moveTo>
                <a:lnTo>
                  <a:pt x="0" y="0"/>
                </a:lnTo>
                <a:lnTo>
                  <a:pt x="0" y="1457617"/>
                </a:lnTo>
                <a:lnTo>
                  <a:pt x="6214648" y="1457617"/>
                </a:lnTo>
                <a:lnTo>
                  <a:pt x="6214648"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21" id="21"/>
          <p:cNvSpPr txBox="true"/>
          <p:nvPr/>
        </p:nvSpPr>
        <p:spPr>
          <a:xfrm rot="0">
            <a:off x="2017212" y="736368"/>
            <a:ext cx="11888834" cy="1167828"/>
          </a:xfrm>
          <a:prstGeom prst="rect">
            <a:avLst/>
          </a:prstGeom>
        </p:spPr>
        <p:txBody>
          <a:bodyPr anchor="t" rtlCol="false" tIns="0" lIns="0" bIns="0" rIns="0">
            <a:spAutoFit/>
          </a:bodyPr>
          <a:lstStyle/>
          <a:p>
            <a:pPr algn="l">
              <a:lnSpc>
                <a:spcPts val="7925"/>
              </a:lnSpc>
            </a:pPr>
            <a:r>
              <a:rPr lang="en-US" sz="7204">
                <a:solidFill>
                  <a:srgbClr val="090000"/>
                </a:solidFill>
                <a:latin typeface="Ballpoint"/>
                <a:ea typeface="Ballpoint"/>
                <a:cs typeface="Ballpoint"/>
                <a:sym typeface="Ballpoint"/>
              </a:rPr>
              <a:t>NATIONAL CURRICULUM</a:t>
            </a:r>
          </a:p>
        </p:txBody>
      </p:sp>
      <p:sp>
        <p:nvSpPr>
          <p:cNvPr name="Freeform 22" id="22"/>
          <p:cNvSpPr/>
          <p:nvPr/>
        </p:nvSpPr>
        <p:spPr>
          <a:xfrm flipH="false" flipV="false" rot="0">
            <a:off x="2870866" y="4291104"/>
            <a:ext cx="3757644" cy="751529"/>
          </a:xfrm>
          <a:custGeom>
            <a:avLst/>
            <a:gdLst/>
            <a:ahLst/>
            <a:cxnLst/>
            <a:rect r="r" b="b" t="t" l="l"/>
            <a:pathLst>
              <a:path h="751529" w="3757644">
                <a:moveTo>
                  <a:pt x="0" y="0"/>
                </a:moveTo>
                <a:lnTo>
                  <a:pt x="3757644" y="0"/>
                </a:lnTo>
                <a:lnTo>
                  <a:pt x="3757644" y="751528"/>
                </a:lnTo>
                <a:lnTo>
                  <a:pt x="0" y="7515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3" id="23"/>
          <p:cNvSpPr/>
          <p:nvPr/>
        </p:nvSpPr>
        <p:spPr>
          <a:xfrm flipH="false" flipV="false" rot="0">
            <a:off x="12309430" y="5935976"/>
            <a:ext cx="3757644" cy="751529"/>
          </a:xfrm>
          <a:custGeom>
            <a:avLst/>
            <a:gdLst/>
            <a:ahLst/>
            <a:cxnLst/>
            <a:rect r="r" b="b" t="t" l="l"/>
            <a:pathLst>
              <a:path h="751529" w="3757644">
                <a:moveTo>
                  <a:pt x="0" y="0"/>
                </a:moveTo>
                <a:lnTo>
                  <a:pt x="3757644" y="0"/>
                </a:lnTo>
                <a:lnTo>
                  <a:pt x="3757644" y="751528"/>
                </a:lnTo>
                <a:lnTo>
                  <a:pt x="0" y="75152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4" id="24"/>
          <p:cNvSpPr/>
          <p:nvPr/>
        </p:nvSpPr>
        <p:spPr>
          <a:xfrm flipH="false" flipV="false" rot="0">
            <a:off x="7961629" y="8781591"/>
            <a:ext cx="4059068" cy="811814"/>
          </a:xfrm>
          <a:custGeom>
            <a:avLst/>
            <a:gdLst/>
            <a:ahLst/>
            <a:cxnLst/>
            <a:rect r="r" b="b" t="t" l="l"/>
            <a:pathLst>
              <a:path h="811814" w="4059068">
                <a:moveTo>
                  <a:pt x="0" y="0"/>
                </a:moveTo>
                <a:lnTo>
                  <a:pt x="4059068" y="0"/>
                </a:lnTo>
                <a:lnTo>
                  <a:pt x="4059068" y="811814"/>
                </a:lnTo>
                <a:lnTo>
                  <a:pt x="0" y="81181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5" id="25"/>
          <p:cNvSpPr/>
          <p:nvPr/>
        </p:nvSpPr>
        <p:spPr>
          <a:xfrm flipH="false" flipV="false" rot="0">
            <a:off x="8698327" y="2132797"/>
            <a:ext cx="3757644" cy="751529"/>
          </a:xfrm>
          <a:custGeom>
            <a:avLst/>
            <a:gdLst/>
            <a:ahLst/>
            <a:cxnLst/>
            <a:rect r="r" b="b" t="t" l="l"/>
            <a:pathLst>
              <a:path h="751529" w="3757644">
                <a:moveTo>
                  <a:pt x="0" y="0"/>
                </a:moveTo>
                <a:lnTo>
                  <a:pt x="3757644" y="0"/>
                </a:lnTo>
                <a:lnTo>
                  <a:pt x="3757644" y="751528"/>
                </a:lnTo>
                <a:lnTo>
                  <a:pt x="0" y="75152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6" id="26"/>
          <p:cNvSpPr txBox="true"/>
          <p:nvPr/>
        </p:nvSpPr>
        <p:spPr>
          <a:xfrm rot="0">
            <a:off x="9844622" y="6048129"/>
            <a:ext cx="4929616" cy="555798"/>
          </a:xfrm>
          <a:prstGeom prst="rect">
            <a:avLst/>
          </a:prstGeom>
        </p:spPr>
        <p:txBody>
          <a:bodyPr anchor="t" rtlCol="false" tIns="0" lIns="0" bIns="0" rIns="0">
            <a:spAutoFit/>
          </a:bodyPr>
          <a:lstStyle/>
          <a:p>
            <a:pPr algn="r">
              <a:lnSpc>
                <a:spcPts val="4260"/>
              </a:lnSpc>
            </a:pPr>
            <a:r>
              <a:rPr lang="en-US" sz="3873">
                <a:solidFill>
                  <a:srgbClr val="000000"/>
                </a:solidFill>
                <a:latin typeface="More Sugar"/>
                <a:ea typeface="More Sugar"/>
                <a:cs typeface="More Sugar"/>
                <a:sym typeface="More Sugar"/>
              </a:rPr>
              <a:t>DT</a:t>
            </a:r>
          </a:p>
        </p:txBody>
      </p:sp>
      <p:sp>
        <p:nvSpPr>
          <p:cNvPr name="TextBox 27" id="27"/>
          <p:cNvSpPr txBox="true"/>
          <p:nvPr/>
        </p:nvSpPr>
        <p:spPr>
          <a:xfrm rot="0">
            <a:off x="6549503" y="8994689"/>
            <a:ext cx="4929616" cy="555798"/>
          </a:xfrm>
          <a:prstGeom prst="rect">
            <a:avLst/>
          </a:prstGeom>
        </p:spPr>
        <p:txBody>
          <a:bodyPr anchor="t" rtlCol="false" tIns="0" lIns="0" bIns="0" rIns="0">
            <a:spAutoFit/>
          </a:bodyPr>
          <a:lstStyle/>
          <a:p>
            <a:pPr algn="r">
              <a:lnSpc>
                <a:spcPts val="4260"/>
              </a:lnSpc>
            </a:pPr>
            <a:r>
              <a:rPr lang="en-US" sz="3873">
                <a:solidFill>
                  <a:srgbClr val="000000"/>
                </a:solidFill>
                <a:latin typeface="More Sugar"/>
                <a:ea typeface="More Sugar"/>
                <a:cs typeface="More Sugar"/>
                <a:sym typeface="More Sugar"/>
              </a:rPr>
              <a:t>COMPUTING</a:t>
            </a:r>
          </a:p>
        </p:txBody>
      </p:sp>
      <p:sp>
        <p:nvSpPr>
          <p:cNvPr name="TextBox 28" id="28"/>
          <p:cNvSpPr txBox="true"/>
          <p:nvPr/>
        </p:nvSpPr>
        <p:spPr>
          <a:xfrm rot="0">
            <a:off x="669259" y="4457343"/>
            <a:ext cx="4929616" cy="555798"/>
          </a:xfrm>
          <a:prstGeom prst="rect">
            <a:avLst/>
          </a:prstGeom>
        </p:spPr>
        <p:txBody>
          <a:bodyPr anchor="t" rtlCol="false" tIns="0" lIns="0" bIns="0" rIns="0">
            <a:spAutoFit/>
          </a:bodyPr>
          <a:lstStyle/>
          <a:p>
            <a:pPr algn="r">
              <a:lnSpc>
                <a:spcPts val="4260"/>
              </a:lnSpc>
            </a:pPr>
            <a:r>
              <a:rPr lang="en-US" sz="3873">
                <a:solidFill>
                  <a:srgbClr val="000000"/>
                </a:solidFill>
                <a:latin typeface="More Sugar"/>
                <a:ea typeface="More Sugar"/>
                <a:cs typeface="More Sugar"/>
                <a:sym typeface="More Sugar"/>
              </a:rPr>
              <a:t>MUSIC</a:t>
            </a:r>
          </a:p>
        </p:txBody>
      </p:sp>
      <p:sp>
        <p:nvSpPr>
          <p:cNvPr name="TextBox 29" id="29"/>
          <p:cNvSpPr txBox="true"/>
          <p:nvPr/>
        </p:nvSpPr>
        <p:spPr>
          <a:xfrm rot="0">
            <a:off x="6416494" y="2244950"/>
            <a:ext cx="4929616" cy="555798"/>
          </a:xfrm>
          <a:prstGeom prst="rect">
            <a:avLst/>
          </a:prstGeom>
        </p:spPr>
        <p:txBody>
          <a:bodyPr anchor="t" rtlCol="false" tIns="0" lIns="0" bIns="0" rIns="0">
            <a:spAutoFit/>
          </a:bodyPr>
          <a:lstStyle/>
          <a:p>
            <a:pPr algn="r">
              <a:lnSpc>
                <a:spcPts val="4260"/>
              </a:lnSpc>
            </a:pPr>
            <a:r>
              <a:rPr lang="en-US" sz="3873">
                <a:solidFill>
                  <a:srgbClr val="000000"/>
                </a:solidFill>
                <a:latin typeface="More Sugar"/>
                <a:ea typeface="More Sugar"/>
                <a:cs typeface="More Sugar"/>
                <a:sym typeface="More Sugar"/>
              </a:rPr>
              <a:t>ART</a:t>
            </a:r>
          </a:p>
        </p:txBody>
      </p:sp>
      <p:sp>
        <p:nvSpPr>
          <p:cNvPr name="Freeform 30" id="30"/>
          <p:cNvSpPr/>
          <p:nvPr/>
        </p:nvSpPr>
        <p:spPr>
          <a:xfrm flipH="false" flipV="false" rot="0">
            <a:off x="3211011" y="6936397"/>
            <a:ext cx="3757644" cy="751529"/>
          </a:xfrm>
          <a:custGeom>
            <a:avLst/>
            <a:gdLst/>
            <a:ahLst/>
            <a:cxnLst/>
            <a:rect r="r" b="b" t="t" l="l"/>
            <a:pathLst>
              <a:path h="751529" w="3757644">
                <a:moveTo>
                  <a:pt x="0" y="0"/>
                </a:moveTo>
                <a:lnTo>
                  <a:pt x="3757644" y="0"/>
                </a:lnTo>
                <a:lnTo>
                  <a:pt x="3757644" y="751529"/>
                </a:lnTo>
                <a:lnTo>
                  <a:pt x="0" y="75152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1" id="31"/>
          <p:cNvSpPr txBox="true"/>
          <p:nvPr/>
        </p:nvSpPr>
        <p:spPr>
          <a:xfrm rot="0">
            <a:off x="1486879" y="7132128"/>
            <a:ext cx="4929616" cy="555798"/>
          </a:xfrm>
          <a:prstGeom prst="rect">
            <a:avLst/>
          </a:prstGeom>
        </p:spPr>
        <p:txBody>
          <a:bodyPr anchor="t" rtlCol="false" tIns="0" lIns="0" bIns="0" rIns="0">
            <a:spAutoFit/>
          </a:bodyPr>
          <a:lstStyle/>
          <a:p>
            <a:pPr algn="r">
              <a:lnSpc>
                <a:spcPts val="4260"/>
              </a:lnSpc>
            </a:pPr>
            <a:r>
              <a:rPr lang="en-US" sz="3873">
                <a:solidFill>
                  <a:srgbClr val="000000"/>
                </a:solidFill>
                <a:latin typeface="More Sugar"/>
                <a:ea typeface="More Sugar"/>
                <a:cs typeface="More Sugar"/>
                <a:sym typeface="More Sugar"/>
              </a:rPr>
              <a:t>PSHCRE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true" rot="0">
            <a:off x="877019" y="718907"/>
            <a:ext cx="9158928" cy="2764331"/>
          </a:xfrm>
          <a:custGeom>
            <a:avLst/>
            <a:gdLst/>
            <a:ahLst/>
            <a:cxnLst/>
            <a:rect r="r" b="b" t="t" l="l"/>
            <a:pathLst>
              <a:path h="2764331" w="9158928">
                <a:moveTo>
                  <a:pt x="0" y="2764331"/>
                </a:moveTo>
                <a:lnTo>
                  <a:pt x="9158927" y="2764331"/>
                </a:lnTo>
                <a:lnTo>
                  <a:pt x="9158927" y="0"/>
                </a:lnTo>
                <a:lnTo>
                  <a:pt x="0" y="0"/>
                </a:lnTo>
                <a:lnTo>
                  <a:pt x="0" y="2764331"/>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028700" y="3864238"/>
            <a:ext cx="273633" cy="2388858"/>
          </a:xfrm>
          <a:custGeom>
            <a:avLst/>
            <a:gdLst/>
            <a:ahLst/>
            <a:cxnLst/>
            <a:rect r="r" b="b" t="t" l="l"/>
            <a:pathLst>
              <a:path h="2388858" w="273633">
                <a:moveTo>
                  <a:pt x="0" y="0"/>
                </a:moveTo>
                <a:lnTo>
                  <a:pt x="273633" y="0"/>
                </a:lnTo>
                <a:lnTo>
                  <a:pt x="273633" y="2388858"/>
                </a:lnTo>
                <a:lnTo>
                  <a:pt x="0" y="23888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12412642" y="7587342"/>
            <a:ext cx="273633" cy="2388858"/>
          </a:xfrm>
          <a:custGeom>
            <a:avLst/>
            <a:gdLst/>
            <a:ahLst/>
            <a:cxnLst/>
            <a:rect r="r" b="b" t="t" l="l"/>
            <a:pathLst>
              <a:path h="2388858" w="273633">
                <a:moveTo>
                  <a:pt x="273633" y="0"/>
                </a:moveTo>
                <a:lnTo>
                  <a:pt x="0" y="0"/>
                </a:lnTo>
                <a:lnTo>
                  <a:pt x="0" y="2388858"/>
                </a:lnTo>
                <a:lnTo>
                  <a:pt x="273633" y="2388858"/>
                </a:lnTo>
                <a:lnTo>
                  <a:pt x="273633"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244855">
            <a:off x="11889986" y="1951262"/>
            <a:ext cx="5400610" cy="5887524"/>
          </a:xfrm>
          <a:custGeom>
            <a:avLst/>
            <a:gdLst/>
            <a:ahLst/>
            <a:cxnLst/>
            <a:rect r="r" b="b" t="t" l="l"/>
            <a:pathLst>
              <a:path h="5887524" w="5400610">
                <a:moveTo>
                  <a:pt x="0" y="0"/>
                </a:moveTo>
                <a:lnTo>
                  <a:pt x="5400610" y="0"/>
                </a:lnTo>
                <a:lnTo>
                  <a:pt x="5400610" y="5887525"/>
                </a:lnTo>
                <a:lnTo>
                  <a:pt x="0" y="588752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3285373" y="1795133"/>
            <a:ext cx="7572048" cy="1248932"/>
          </a:xfrm>
          <a:prstGeom prst="rect">
            <a:avLst/>
          </a:prstGeom>
        </p:spPr>
        <p:txBody>
          <a:bodyPr anchor="t" rtlCol="false" tIns="0" lIns="0" bIns="0" rIns="0">
            <a:spAutoFit/>
          </a:bodyPr>
          <a:lstStyle/>
          <a:p>
            <a:pPr algn="l">
              <a:lnSpc>
                <a:spcPts val="8014"/>
              </a:lnSpc>
            </a:pPr>
            <a:r>
              <a:rPr lang="en-US" sz="8436">
                <a:solidFill>
                  <a:srgbClr val="000000"/>
                </a:solidFill>
                <a:latin typeface="Ballpoint"/>
                <a:ea typeface="Ballpoint"/>
                <a:cs typeface="Ballpoint"/>
                <a:sym typeface="Ballpoint"/>
              </a:rPr>
              <a:t>GROUP WORK</a:t>
            </a:r>
          </a:p>
        </p:txBody>
      </p:sp>
      <p:sp>
        <p:nvSpPr>
          <p:cNvPr name="TextBox 8" id="8"/>
          <p:cNvSpPr txBox="true"/>
          <p:nvPr/>
        </p:nvSpPr>
        <p:spPr>
          <a:xfrm rot="0">
            <a:off x="877019" y="4333073"/>
            <a:ext cx="11793627" cy="3345429"/>
          </a:xfrm>
          <a:prstGeom prst="rect">
            <a:avLst/>
          </a:prstGeom>
        </p:spPr>
        <p:txBody>
          <a:bodyPr anchor="t" rtlCol="false" tIns="0" lIns="0" bIns="0" rIns="0">
            <a:spAutoFit/>
          </a:bodyPr>
          <a:lstStyle/>
          <a:p>
            <a:pPr algn="l" marL="1008168" indent="-504084" lvl="1">
              <a:lnSpc>
                <a:spcPts val="5136"/>
              </a:lnSpc>
              <a:buFont typeface="Arial"/>
              <a:buChar char="•"/>
            </a:pPr>
            <a:r>
              <a:rPr lang="en-US" sz="4669">
                <a:solidFill>
                  <a:srgbClr val="FFFFFF"/>
                </a:solidFill>
                <a:latin typeface="Ballpoint"/>
                <a:ea typeface="Ballpoint"/>
                <a:cs typeface="Ballpoint"/>
                <a:sym typeface="Ballpoint"/>
              </a:rPr>
              <a:t>Used alongside Independent work</a:t>
            </a:r>
          </a:p>
          <a:p>
            <a:pPr algn="l" marL="1008168" indent="-504084" lvl="1">
              <a:lnSpc>
                <a:spcPts val="5136"/>
              </a:lnSpc>
              <a:buFont typeface="Arial"/>
              <a:buChar char="•"/>
            </a:pPr>
            <a:r>
              <a:rPr lang="en-US" sz="4669">
                <a:solidFill>
                  <a:srgbClr val="FFFFFF"/>
                </a:solidFill>
                <a:latin typeface="Ballpoint"/>
                <a:ea typeface="Ballpoint"/>
                <a:cs typeface="Ballpoint"/>
                <a:sym typeface="Ballpoint"/>
              </a:rPr>
              <a:t>Some ability groups and mixed ability groups</a:t>
            </a:r>
          </a:p>
          <a:p>
            <a:pPr algn="l" marL="1008168" indent="-504084" lvl="1">
              <a:lnSpc>
                <a:spcPts val="5136"/>
              </a:lnSpc>
              <a:buFont typeface="Arial"/>
              <a:buChar char="•"/>
            </a:pPr>
            <a:r>
              <a:rPr lang="en-US" sz="4669">
                <a:solidFill>
                  <a:srgbClr val="FFFFFF"/>
                </a:solidFill>
                <a:latin typeface="Ballpoint"/>
                <a:ea typeface="Ballpoint"/>
                <a:cs typeface="Ballpoint"/>
                <a:sym typeface="Ballpoint"/>
              </a:rPr>
              <a:t>Lots of discussion</a:t>
            </a:r>
          </a:p>
          <a:p>
            <a:pPr algn="l" marL="1008168" indent="-504084" lvl="1">
              <a:lnSpc>
                <a:spcPts val="5136"/>
              </a:lnSpc>
              <a:buFont typeface="Arial"/>
              <a:buChar char="•"/>
            </a:pPr>
            <a:r>
              <a:rPr lang="en-US" sz="4669">
                <a:solidFill>
                  <a:srgbClr val="FFFFFF"/>
                </a:solidFill>
                <a:latin typeface="Ballpoint"/>
                <a:ea typeface="Ballpoint"/>
                <a:cs typeface="Ballpoint"/>
                <a:sym typeface="Ballpoint"/>
              </a:rPr>
              <a:t>Some practical work, some recording in books</a:t>
            </a:r>
          </a:p>
          <a:p>
            <a:pPr algn="l" marL="1008168" indent="-504084" lvl="1">
              <a:lnSpc>
                <a:spcPts val="5136"/>
              </a:lnSpc>
              <a:buFont typeface="Arial"/>
              <a:buChar char="•"/>
            </a:pPr>
            <a:r>
              <a:rPr lang="en-US" sz="4669">
                <a:solidFill>
                  <a:srgbClr val="FFFFFF"/>
                </a:solidFill>
                <a:latin typeface="Ballpoint"/>
                <a:ea typeface="Ballpoint"/>
                <a:cs typeface="Ballpoint"/>
                <a:sym typeface="Ballpoint"/>
              </a:rPr>
              <a:t>Encouraging and building independence</a:t>
            </a:r>
          </a:p>
        </p:txBody>
      </p:sp>
      <p:sp>
        <p:nvSpPr>
          <p:cNvPr name="Freeform 9" id="9"/>
          <p:cNvSpPr/>
          <p:nvPr/>
        </p:nvSpPr>
        <p:spPr>
          <a:xfrm flipH="false" flipV="false" rot="0">
            <a:off x="4330341" y="7678502"/>
            <a:ext cx="6527080" cy="332288"/>
          </a:xfrm>
          <a:custGeom>
            <a:avLst/>
            <a:gdLst/>
            <a:ahLst/>
            <a:cxnLst/>
            <a:rect r="r" b="b" t="t" l="l"/>
            <a:pathLst>
              <a:path h="332288" w="6527080">
                <a:moveTo>
                  <a:pt x="0" y="0"/>
                </a:moveTo>
                <a:lnTo>
                  <a:pt x="6527080" y="0"/>
                </a:lnTo>
                <a:lnTo>
                  <a:pt x="6527080" y="332288"/>
                </a:lnTo>
                <a:lnTo>
                  <a:pt x="0" y="33228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0">
            <a:off x="-532843" y="6932530"/>
            <a:ext cx="3443754" cy="3573285"/>
          </a:xfrm>
          <a:custGeom>
            <a:avLst/>
            <a:gdLst/>
            <a:ahLst/>
            <a:cxnLst/>
            <a:rect r="r" b="b" t="t" l="l"/>
            <a:pathLst>
              <a:path h="3573285" w="3443754">
                <a:moveTo>
                  <a:pt x="0" y="0"/>
                </a:moveTo>
                <a:lnTo>
                  <a:pt x="3443754" y="0"/>
                </a:lnTo>
                <a:lnTo>
                  <a:pt x="3443754" y="3573285"/>
                </a:lnTo>
                <a:lnTo>
                  <a:pt x="0" y="357328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854435">
            <a:off x="1764849" y="6782223"/>
            <a:ext cx="3290721" cy="2402226"/>
          </a:xfrm>
          <a:custGeom>
            <a:avLst/>
            <a:gdLst/>
            <a:ahLst/>
            <a:cxnLst/>
            <a:rect r="r" b="b" t="t" l="l"/>
            <a:pathLst>
              <a:path h="2402226" w="3290721">
                <a:moveTo>
                  <a:pt x="0" y="0"/>
                </a:moveTo>
                <a:lnTo>
                  <a:pt x="3290720" y="0"/>
                </a:lnTo>
                <a:lnTo>
                  <a:pt x="3290720" y="2402226"/>
                </a:lnTo>
                <a:lnTo>
                  <a:pt x="0" y="240222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532843" y="2702540"/>
            <a:ext cx="7886104" cy="5115327"/>
            <a:chOff x="0" y="0"/>
            <a:chExt cx="10514805" cy="6820436"/>
          </a:xfrm>
        </p:grpSpPr>
        <p:sp>
          <p:nvSpPr>
            <p:cNvPr name="Freeform 6" id="6"/>
            <p:cNvSpPr/>
            <p:nvPr/>
          </p:nvSpPr>
          <p:spPr>
            <a:xfrm flipH="false" flipV="false" rot="-581043">
              <a:off x="372094" y="784365"/>
              <a:ext cx="9770617" cy="5251707"/>
            </a:xfrm>
            <a:custGeom>
              <a:avLst/>
              <a:gdLst/>
              <a:ahLst/>
              <a:cxnLst/>
              <a:rect r="r" b="b" t="t" l="l"/>
              <a:pathLst>
                <a:path h="5251707" w="9770617">
                  <a:moveTo>
                    <a:pt x="0" y="0"/>
                  </a:moveTo>
                  <a:lnTo>
                    <a:pt x="9770617" y="0"/>
                  </a:lnTo>
                  <a:lnTo>
                    <a:pt x="9770617" y="5251707"/>
                  </a:lnTo>
                  <a:lnTo>
                    <a:pt x="0" y="525170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887820">
              <a:off x="1005629" y="1204617"/>
              <a:ext cx="8162884" cy="3444874"/>
            </a:xfrm>
            <a:prstGeom prst="rect">
              <a:avLst/>
            </a:prstGeom>
          </p:spPr>
          <p:txBody>
            <a:bodyPr anchor="t" rtlCol="false" tIns="0" lIns="0" bIns="0" rIns="0">
              <a:spAutoFit/>
            </a:bodyPr>
            <a:lstStyle/>
            <a:p>
              <a:pPr algn="ctr">
                <a:lnSpc>
                  <a:spcPts val="8999"/>
                </a:lnSpc>
              </a:pPr>
              <a:r>
                <a:rPr lang="en-US" sz="9999" spc="499">
                  <a:solidFill>
                    <a:srgbClr val="FFFFFF"/>
                  </a:solidFill>
                  <a:latin typeface="Ballpoint"/>
                  <a:ea typeface="Ballpoint"/>
                  <a:cs typeface="Ballpoint"/>
                  <a:sym typeface="Ballpoint"/>
                </a:rPr>
                <a:t>CONTINUOUS PROVISION</a:t>
              </a:r>
            </a:p>
          </p:txBody>
        </p:sp>
      </p:grpSp>
      <p:sp>
        <p:nvSpPr>
          <p:cNvPr name="Freeform 8" id="8"/>
          <p:cNvSpPr/>
          <p:nvPr/>
        </p:nvSpPr>
        <p:spPr>
          <a:xfrm flipH="true" flipV="false" rot="0">
            <a:off x="15979899" y="-90150"/>
            <a:ext cx="2558802" cy="2792690"/>
          </a:xfrm>
          <a:custGeom>
            <a:avLst/>
            <a:gdLst/>
            <a:ahLst/>
            <a:cxnLst/>
            <a:rect r="r" b="b" t="t" l="l"/>
            <a:pathLst>
              <a:path h="2792690" w="2558802">
                <a:moveTo>
                  <a:pt x="2558802" y="0"/>
                </a:moveTo>
                <a:lnTo>
                  <a:pt x="0" y="0"/>
                </a:lnTo>
                <a:lnTo>
                  <a:pt x="0" y="2792690"/>
                </a:lnTo>
                <a:lnTo>
                  <a:pt x="2558802" y="2792690"/>
                </a:lnTo>
                <a:lnTo>
                  <a:pt x="2558802"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9" id="9"/>
          <p:cNvSpPr txBox="true"/>
          <p:nvPr/>
        </p:nvSpPr>
        <p:spPr>
          <a:xfrm rot="0">
            <a:off x="9826915" y="3254005"/>
            <a:ext cx="8156656" cy="1326832"/>
          </a:xfrm>
          <a:prstGeom prst="rect">
            <a:avLst/>
          </a:prstGeom>
        </p:spPr>
        <p:txBody>
          <a:bodyPr anchor="t" rtlCol="false" tIns="0" lIns="0" bIns="0" rIns="0">
            <a:spAutoFit/>
          </a:bodyPr>
          <a:lstStyle/>
          <a:p>
            <a:pPr algn="l">
              <a:lnSpc>
                <a:spcPts val="4806"/>
              </a:lnSpc>
            </a:pPr>
            <a:r>
              <a:rPr lang="en-US" sz="4577" spc="123">
                <a:solidFill>
                  <a:srgbClr val="FFFFFF"/>
                </a:solidFill>
                <a:latin typeface="Ballpoint"/>
                <a:ea typeface="Ballpoint"/>
                <a:cs typeface="Ballpoint"/>
                <a:sym typeface="Ballpoint"/>
              </a:rPr>
              <a:t>Provision is used to extend learning from carpet time and group activities. </a:t>
            </a:r>
          </a:p>
        </p:txBody>
      </p:sp>
      <p:sp>
        <p:nvSpPr>
          <p:cNvPr name="TextBox 10" id="10"/>
          <p:cNvSpPr txBox="true"/>
          <p:nvPr/>
        </p:nvSpPr>
        <p:spPr>
          <a:xfrm rot="0">
            <a:off x="8619270" y="3117321"/>
            <a:ext cx="1203502" cy="1571625"/>
          </a:xfrm>
          <a:prstGeom prst="rect">
            <a:avLst/>
          </a:prstGeom>
        </p:spPr>
        <p:txBody>
          <a:bodyPr anchor="t" rtlCol="false" tIns="0" lIns="0" bIns="0" rIns="0">
            <a:spAutoFit/>
          </a:bodyPr>
          <a:lstStyle/>
          <a:p>
            <a:pPr algn="ctr">
              <a:lnSpc>
                <a:spcPts val="10499"/>
              </a:lnSpc>
            </a:pPr>
            <a:r>
              <a:rPr lang="en-US" sz="9999" spc="499">
                <a:solidFill>
                  <a:srgbClr val="FFFFFF"/>
                </a:solidFill>
                <a:latin typeface="Ballpoint"/>
                <a:ea typeface="Ballpoint"/>
                <a:cs typeface="Ballpoint"/>
                <a:sym typeface="Ballpoint"/>
              </a:rPr>
              <a:t>1.</a:t>
            </a:r>
          </a:p>
        </p:txBody>
      </p:sp>
      <p:sp>
        <p:nvSpPr>
          <p:cNvPr name="TextBox 11" id="11"/>
          <p:cNvSpPr txBox="true"/>
          <p:nvPr/>
        </p:nvSpPr>
        <p:spPr>
          <a:xfrm rot="0">
            <a:off x="8623413" y="5293255"/>
            <a:ext cx="1203502" cy="1571625"/>
          </a:xfrm>
          <a:prstGeom prst="rect">
            <a:avLst/>
          </a:prstGeom>
        </p:spPr>
        <p:txBody>
          <a:bodyPr anchor="t" rtlCol="false" tIns="0" lIns="0" bIns="0" rIns="0">
            <a:spAutoFit/>
          </a:bodyPr>
          <a:lstStyle/>
          <a:p>
            <a:pPr algn="ctr">
              <a:lnSpc>
                <a:spcPts val="10499"/>
              </a:lnSpc>
            </a:pPr>
            <a:r>
              <a:rPr lang="en-US" sz="9999" spc="499">
                <a:solidFill>
                  <a:srgbClr val="FFFFFF"/>
                </a:solidFill>
                <a:latin typeface="Ballpoint"/>
                <a:ea typeface="Ballpoint"/>
                <a:cs typeface="Ballpoint"/>
                <a:sym typeface="Ballpoint"/>
              </a:rPr>
              <a:t>2.</a:t>
            </a:r>
          </a:p>
        </p:txBody>
      </p:sp>
      <p:sp>
        <p:nvSpPr>
          <p:cNvPr name="TextBox 12" id="12"/>
          <p:cNvSpPr txBox="true"/>
          <p:nvPr/>
        </p:nvSpPr>
        <p:spPr>
          <a:xfrm rot="0">
            <a:off x="8619270" y="7632065"/>
            <a:ext cx="1203502" cy="1571625"/>
          </a:xfrm>
          <a:prstGeom prst="rect">
            <a:avLst/>
          </a:prstGeom>
        </p:spPr>
        <p:txBody>
          <a:bodyPr anchor="t" rtlCol="false" tIns="0" lIns="0" bIns="0" rIns="0">
            <a:spAutoFit/>
          </a:bodyPr>
          <a:lstStyle/>
          <a:p>
            <a:pPr algn="ctr">
              <a:lnSpc>
                <a:spcPts val="10499"/>
              </a:lnSpc>
            </a:pPr>
            <a:r>
              <a:rPr lang="en-US" sz="9999" spc="499">
                <a:solidFill>
                  <a:srgbClr val="FFFFFF"/>
                </a:solidFill>
                <a:latin typeface="Ballpoint"/>
                <a:ea typeface="Ballpoint"/>
                <a:cs typeface="Ballpoint"/>
                <a:sym typeface="Ballpoint"/>
              </a:rPr>
              <a:t>3.</a:t>
            </a:r>
          </a:p>
        </p:txBody>
      </p:sp>
      <p:sp>
        <p:nvSpPr>
          <p:cNvPr name="TextBox 13" id="13"/>
          <p:cNvSpPr txBox="true"/>
          <p:nvPr/>
        </p:nvSpPr>
        <p:spPr>
          <a:xfrm rot="0">
            <a:off x="9822772" y="4917802"/>
            <a:ext cx="8130342" cy="2523507"/>
          </a:xfrm>
          <a:prstGeom prst="rect">
            <a:avLst/>
          </a:prstGeom>
        </p:spPr>
        <p:txBody>
          <a:bodyPr anchor="t" rtlCol="false" tIns="0" lIns="0" bIns="0" rIns="0">
            <a:spAutoFit/>
          </a:bodyPr>
          <a:lstStyle/>
          <a:p>
            <a:pPr algn="l">
              <a:lnSpc>
                <a:spcPts val="4796"/>
              </a:lnSpc>
            </a:pPr>
            <a:r>
              <a:rPr lang="en-US" sz="4568" spc="123">
                <a:solidFill>
                  <a:srgbClr val="FFFFFF"/>
                </a:solidFill>
                <a:latin typeface="Ballpoint"/>
                <a:ea typeface="Ballpoint"/>
                <a:cs typeface="Ballpoint"/>
                <a:sym typeface="Ballpoint"/>
              </a:rPr>
              <a:t>Challenges are planned based on children’s next steps and often gives children chance to go back over previous learning.</a:t>
            </a:r>
          </a:p>
        </p:txBody>
      </p:sp>
      <p:sp>
        <p:nvSpPr>
          <p:cNvPr name="TextBox 14" id="14"/>
          <p:cNvSpPr txBox="true"/>
          <p:nvPr/>
        </p:nvSpPr>
        <p:spPr>
          <a:xfrm rot="0">
            <a:off x="9826915" y="7670165"/>
            <a:ext cx="8130342" cy="1919150"/>
          </a:xfrm>
          <a:prstGeom prst="rect">
            <a:avLst/>
          </a:prstGeom>
        </p:spPr>
        <p:txBody>
          <a:bodyPr anchor="t" rtlCol="false" tIns="0" lIns="0" bIns="0" rIns="0">
            <a:spAutoFit/>
          </a:bodyPr>
          <a:lstStyle/>
          <a:p>
            <a:pPr algn="l">
              <a:lnSpc>
                <a:spcPts val="4796"/>
              </a:lnSpc>
            </a:pPr>
            <a:r>
              <a:rPr lang="en-US" sz="4568" spc="123">
                <a:solidFill>
                  <a:srgbClr val="FFFFFF"/>
                </a:solidFill>
                <a:latin typeface="Ballpoint"/>
                <a:ea typeface="Ballpoint"/>
                <a:cs typeface="Ballpoint"/>
                <a:sym typeface="Ballpoint"/>
              </a:rPr>
              <a:t>Children work on individual targets (with adult support) through the continuous provision throughout the week.</a:t>
            </a:r>
          </a:p>
        </p:txBody>
      </p:sp>
      <p:sp>
        <p:nvSpPr>
          <p:cNvPr name="TextBox 15" id="15"/>
          <p:cNvSpPr txBox="true"/>
          <p:nvPr/>
        </p:nvSpPr>
        <p:spPr>
          <a:xfrm rot="0">
            <a:off x="3410209" y="209929"/>
            <a:ext cx="12832526" cy="2307317"/>
          </a:xfrm>
          <a:prstGeom prst="rect">
            <a:avLst/>
          </a:prstGeom>
        </p:spPr>
        <p:txBody>
          <a:bodyPr anchor="t" rtlCol="false" tIns="0" lIns="0" bIns="0" rIns="0">
            <a:spAutoFit/>
          </a:bodyPr>
          <a:lstStyle/>
          <a:p>
            <a:pPr algn="l">
              <a:lnSpc>
                <a:spcPts val="5776"/>
              </a:lnSpc>
            </a:pPr>
            <a:r>
              <a:rPr lang="en-US" sz="5501" spc="148">
                <a:solidFill>
                  <a:srgbClr val="FFFFFF"/>
                </a:solidFill>
                <a:latin typeface="Ballpoint"/>
                <a:ea typeface="Ballpoint"/>
                <a:cs typeface="Ballpoint"/>
                <a:sym typeface="Ballpoint"/>
              </a:rPr>
              <a:t>We still have continuous provision in our Year 1 classroom. The children access this throughout the day along with the outdoor area (on the playground).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8444" r="0" b="0"/>
            </a:stretch>
          </a:blipFill>
        </p:spPr>
      </p:sp>
      <p:grpSp>
        <p:nvGrpSpPr>
          <p:cNvPr name="Group 3" id="3"/>
          <p:cNvGrpSpPr/>
          <p:nvPr/>
        </p:nvGrpSpPr>
        <p:grpSpPr>
          <a:xfrm rot="0">
            <a:off x="9784783" y="1365020"/>
            <a:ext cx="7097287" cy="2434044"/>
            <a:chOff x="0" y="0"/>
            <a:chExt cx="2213460" cy="759115"/>
          </a:xfrm>
        </p:grpSpPr>
        <p:sp>
          <p:nvSpPr>
            <p:cNvPr name="Freeform 4" id="4"/>
            <p:cNvSpPr/>
            <p:nvPr/>
          </p:nvSpPr>
          <p:spPr>
            <a:xfrm flipH="false" flipV="false" rot="0">
              <a:off x="0" y="0"/>
              <a:ext cx="2213460" cy="759115"/>
            </a:xfrm>
            <a:custGeom>
              <a:avLst/>
              <a:gdLst/>
              <a:ahLst/>
              <a:cxnLst/>
              <a:rect r="r" b="b" t="t" l="l"/>
              <a:pathLst>
                <a:path h="759115" w="2213460">
                  <a:moveTo>
                    <a:pt x="16362" y="0"/>
                  </a:moveTo>
                  <a:lnTo>
                    <a:pt x="2197097" y="0"/>
                  </a:lnTo>
                  <a:cubicBezTo>
                    <a:pt x="2201437" y="0"/>
                    <a:pt x="2205599" y="1724"/>
                    <a:pt x="2208667" y="4792"/>
                  </a:cubicBezTo>
                  <a:cubicBezTo>
                    <a:pt x="2211736" y="7861"/>
                    <a:pt x="2213460" y="12023"/>
                    <a:pt x="2213460" y="16362"/>
                  </a:cubicBezTo>
                  <a:lnTo>
                    <a:pt x="2213460" y="742753"/>
                  </a:lnTo>
                  <a:cubicBezTo>
                    <a:pt x="2213460" y="747092"/>
                    <a:pt x="2211736" y="751254"/>
                    <a:pt x="2208667" y="754323"/>
                  </a:cubicBezTo>
                  <a:cubicBezTo>
                    <a:pt x="2205599" y="757391"/>
                    <a:pt x="2201437" y="759115"/>
                    <a:pt x="2197097" y="759115"/>
                  </a:cubicBezTo>
                  <a:lnTo>
                    <a:pt x="16362" y="759115"/>
                  </a:lnTo>
                  <a:cubicBezTo>
                    <a:pt x="12023" y="759115"/>
                    <a:pt x="7861" y="757391"/>
                    <a:pt x="4792" y="754323"/>
                  </a:cubicBezTo>
                  <a:cubicBezTo>
                    <a:pt x="1724" y="751254"/>
                    <a:pt x="0" y="747092"/>
                    <a:pt x="0" y="742753"/>
                  </a:cubicBezTo>
                  <a:lnTo>
                    <a:pt x="0" y="16362"/>
                  </a:lnTo>
                  <a:cubicBezTo>
                    <a:pt x="0" y="12023"/>
                    <a:pt x="1724" y="7861"/>
                    <a:pt x="4792" y="4792"/>
                  </a:cubicBezTo>
                  <a:cubicBezTo>
                    <a:pt x="7861" y="1724"/>
                    <a:pt x="12023" y="0"/>
                    <a:pt x="16362" y="0"/>
                  </a:cubicBezTo>
                  <a:close/>
                </a:path>
              </a:pathLst>
            </a:custGeom>
            <a:solidFill>
              <a:srgbClr val="FFFBF7"/>
            </a:solidFill>
            <a:ln w="9525" cap="sq">
              <a:solidFill>
                <a:srgbClr val="000000"/>
              </a:solidFill>
              <a:prstDash val="solid"/>
              <a:miter/>
            </a:ln>
          </p:spPr>
        </p:sp>
        <p:sp>
          <p:nvSpPr>
            <p:cNvPr name="TextBox 5" id="5"/>
            <p:cNvSpPr txBox="true"/>
            <p:nvPr/>
          </p:nvSpPr>
          <p:spPr>
            <a:xfrm>
              <a:off x="0" y="-38100"/>
              <a:ext cx="2213460" cy="797215"/>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9784783" y="3925191"/>
            <a:ext cx="7097287" cy="2434044"/>
            <a:chOff x="0" y="0"/>
            <a:chExt cx="2213460" cy="759115"/>
          </a:xfrm>
        </p:grpSpPr>
        <p:sp>
          <p:nvSpPr>
            <p:cNvPr name="Freeform 7" id="7"/>
            <p:cNvSpPr/>
            <p:nvPr/>
          </p:nvSpPr>
          <p:spPr>
            <a:xfrm flipH="false" flipV="false" rot="0">
              <a:off x="0" y="0"/>
              <a:ext cx="2213460" cy="759115"/>
            </a:xfrm>
            <a:custGeom>
              <a:avLst/>
              <a:gdLst/>
              <a:ahLst/>
              <a:cxnLst/>
              <a:rect r="r" b="b" t="t" l="l"/>
              <a:pathLst>
                <a:path h="759115" w="2213460">
                  <a:moveTo>
                    <a:pt x="16362" y="0"/>
                  </a:moveTo>
                  <a:lnTo>
                    <a:pt x="2197097" y="0"/>
                  </a:lnTo>
                  <a:cubicBezTo>
                    <a:pt x="2201437" y="0"/>
                    <a:pt x="2205599" y="1724"/>
                    <a:pt x="2208667" y="4792"/>
                  </a:cubicBezTo>
                  <a:cubicBezTo>
                    <a:pt x="2211736" y="7861"/>
                    <a:pt x="2213460" y="12023"/>
                    <a:pt x="2213460" y="16362"/>
                  </a:cubicBezTo>
                  <a:lnTo>
                    <a:pt x="2213460" y="742753"/>
                  </a:lnTo>
                  <a:cubicBezTo>
                    <a:pt x="2213460" y="747092"/>
                    <a:pt x="2211736" y="751254"/>
                    <a:pt x="2208667" y="754323"/>
                  </a:cubicBezTo>
                  <a:cubicBezTo>
                    <a:pt x="2205599" y="757391"/>
                    <a:pt x="2201437" y="759115"/>
                    <a:pt x="2197097" y="759115"/>
                  </a:cubicBezTo>
                  <a:lnTo>
                    <a:pt x="16362" y="759115"/>
                  </a:lnTo>
                  <a:cubicBezTo>
                    <a:pt x="12023" y="759115"/>
                    <a:pt x="7861" y="757391"/>
                    <a:pt x="4792" y="754323"/>
                  </a:cubicBezTo>
                  <a:cubicBezTo>
                    <a:pt x="1724" y="751254"/>
                    <a:pt x="0" y="747092"/>
                    <a:pt x="0" y="742753"/>
                  </a:cubicBezTo>
                  <a:lnTo>
                    <a:pt x="0" y="16362"/>
                  </a:lnTo>
                  <a:cubicBezTo>
                    <a:pt x="0" y="12023"/>
                    <a:pt x="1724" y="7861"/>
                    <a:pt x="4792" y="4792"/>
                  </a:cubicBezTo>
                  <a:cubicBezTo>
                    <a:pt x="7861" y="1724"/>
                    <a:pt x="12023" y="0"/>
                    <a:pt x="16362" y="0"/>
                  </a:cubicBezTo>
                  <a:close/>
                </a:path>
              </a:pathLst>
            </a:custGeom>
            <a:solidFill>
              <a:srgbClr val="FFFBF7"/>
            </a:solidFill>
            <a:ln w="9525" cap="sq">
              <a:solidFill>
                <a:srgbClr val="000000"/>
              </a:solidFill>
              <a:prstDash val="solid"/>
              <a:miter/>
            </a:ln>
          </p:spPr>
        </p:sp>
        <p:sp>
          <p:nvSpPr>
            <p:cNvPr name="TextBox 8" id="8"/>
            <p:cNvSpPr txBox="true"/>
            <p:nvPr/>
          </p:nvSpPr>
          <p:spPr>
            <a:xfrm>
              <a:off x="0" y="-38100"/>
              <a:ext cx="2213460" cy="797215"/>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9784783" y="6487936"/>
            <a:ext cx="7097287" cy="2434044"/>
            <a:chOff x="0" y="0"/>
            <a:chExt cx="2213460" cy="759115"/>
          </a:xfrm>
        </p:grpSpPr>
        <p:sp>
          <p:nvSpPr>
            <p:cNvPr name="Freeform 10" id="10"/>
            <p:cNvSpPr/>
            <p:nvPr/>
          </p:nvSpPr>
          <p:spPr>
            <a:xfrm flipH="false" flipV="false" rot="0">
              <a:off x="0" y="0"/>
              <a:ext cx="2213460" cy="759115"/>
            </a:xfrm>
            <a:custGeom>
              <a:avLst/>
              <a:gdLst/>
              <a:ahLst/>
              <a:cxnLst/>
              <a:rect r="r" b="b" t="t" l="l"/>
              <a:pathLst>
                <a:path h="759115" w="2213460">
                  <a:moveTo>
                    <a:pt x="16362" y="0"/>
                  </a:moveTo>
                  <a:lnTo>
                    <a:pt x="2197097" y="0"/>
                  </a:lnTo>
                  <a:cubicBezTo>
                    <a:pt x="2201437" y="0"/>
                    <a:pt x="2205599" y="1724"/>
                    <a:pt x="2208667" y="4792"/>
                  </a:cubicBezTo>
                  <a:cubicBezTo>
                    <a:pt x="2211736" y="7861"/>
                    <a:pt x="2213460" y="12023"/>
                    <a:pt x="2213460" y="16362"/>
                  </a:cubicBezTo>
                  <a:lnTo>
                    <a:pt x="2213460" y="742753"/>
                  </a:lnTo>
                  <a:cubicBezTo>
                    <a:pt x="2213460" y="747092"/>
                    <a:pt x="2211736" y="751254"/>
                    <a:pt x="2208667" y="754323"/>
                  </a:cubicBezTo>
                  <a:cubicBezTo>
                    <a:pt x="2205599" y="757391"/>
                    <a:pt x="2201437" y="759115"/>
                    <a:pt x="2197097" y="759115"/>
                  </a:cubicBezTo>
                  <a:lnTo>
                    <a:pt x="16362" y="759115"/>
                  </a:lnTo>
                  <a:cubicBezTo>
                    <a:pt x="12023" y="759115"/>
                    <a:pt x="7861" y="757391"/>
                    <a:pt x="4792" y="754323"/>
                  </a:cubicBezTo>
                  <a:cubicBezTo>
                    <a:pt x="1724" y="751254"/>
                    <a:pt x="0" y="747092"/>
                    <a:pt x="0" y="742753"/>
                  </a:cubicBezTo>
                  <a:lnTo>
                    <a:pt x="0" y="16362"/>
                  </a:lnTo>
                  <a:cubicBezTo>
                    <a:pt x="0" y="12023"/>
                    <a:pt x="1724" y="7861"/>
                    <a:pt x="4792" y="4792"/>
                  </a:cubicBezTo>
                  <a:cubicBezTo>
                    <a:pt x="7861" y="1724"/>
                    <a:pt x="12023" y="0"/>
                    <a:pt x="16362" y="0"/>
                  </a:cubicBezTo>
                  <a:close/>
                </a:path>
              </a:pathLst>
            </a:custGeom>
            <a:solidFill>
              <a:srgbClr val="FFFBF7"/>
            </a:solidFill>
            <a:ln w="9525" cap="sq">
              <a:solidFill>
                <a:srgbClr val="000000"/>
              </a:solidFill>
              <a:prstDash val="solid"/>
              <a:miter/>
            </a:ln>
          </p:spPr>
        </p:sp>
        <p:sp>
          <p:nvSpPr>
            <p:cNvPr name="TextBox 11" id="11"/>
            <p:cNvSpPr txBox="true"/>
            <p:nvPr/>
          </p:nvSpPr>
          <p:spPr>
            <a:xfrm>
              <a:off x="0" y="-38100"/>
              <a:ext cx="2213460" cy="797215"/>
            </a:xfrm>
            <a:prstGeom prst="rect">
              <a:avLst/>
            </a:prstGeom>
          </p:spPr>
          <p:txBody>
            <a:bodyPr anchor="ctr" rtlCol="false" tIns="50800" lIns="50800" bIns="50800" rIns="50800"/>
            <a:lstStyle/>
            <a:p>
              <a:pPr algn="ctr">
                <a:lnSpc>
                  <a:spcPts val="2659"/>
                </a:lnSpc>
                <a:spcBef>
                  <a:spcPct val="0"/>
                </a:spcBef>
              </a:pPr>
            </a:p>
          </p:txBody>
        </p:sp>
      </p:grpSp>
      <p:sp>
        <p:nvSpPr>
          <p:cNvPr name="Freeform 12" id="12"/>
          <p:cNvSpPr/>
          <p:nvPr/>
        </p:nvSpPr>
        <p:spPr>
          <a:xfrm flipH="false" flipV="false" rot="0">
            <a:off x="2565043" y="8740764"/>
            <a:ext cx="3022891" cy="3092471"/>
          </a:xfrm>
          <a:custGeom>
            <a:avLst/>
            <a:gdLst/>
            <a:ahLst/>
            <a:cxnLst/>
            <a:rect r="r" b="b" t="t" l="l"/>
            <a:pathLst>
              <a:path h="3092471" w="3022891">
                <a:moveTo>
                  <a:pt x="0" y="0"/>
                </a:moveTo>
                <a:lnTo>
                  <a:pt x="3022890" y="0"/>
                </a:lnTo>
                <a:lnTo>
                  <a:pt x="3022890" y="3092472"/>
                </a:lnTo>
                <a:lnTo>
                  <a:pt x="0" y="309247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3" id="13"/>
          <p:cNvSpPr/>
          <p:nvPr/>
        </p:nvSpPr>
        <p:spPr>
          <a:xfrm flipH="false" flipV="false" rot="0">
            <a:off x="5196045" y="-2207879"/>
            <a:ext cx="3947955" cy="3572899"/>
          </a:xfrm>
          <a:custGeom>
            <a:avLst/>
            <a:gdLst/>
            <a:ahLst/>
            <a:cxnLst/>
            <a:rect r="r" b="b" t="t" l="l"/>
            <a:pathLst>
              <a:path h="3572899" w="3947955">
                <a:moveTo>
                  <a:pt x="0" y="0"/>
                </a:moveTo>
                <a:lnTo>
                  <a:pt x="3947955" y="0"/>
                </a:lnTo>
                <a:lnTo>
                  <a:pt x="3947955" y="3572899"/>
                </a:lnTo>
                <a:lnTo>
                  <a:pt x="0" y="35728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8262262" y="553347"/>
            <a:ext cx="1341545" cy="2794886"/>
          </a:xfrm>
          <a:custGeom>
            <a:avLst/>
            <a:gdLst/>
            <a:ahLst/>
            <a:cxnLst/>
            <a:rect r="r" b="b" t="t" l="l"/>
            <a:pathLst>
              <a:path h="2794886" w="1341545">
                <a:moveTo>
                  <a:pt x="0" y="0"/>
                </a:moveTo>
                <a:lnTo>
                  <a:pt x="1341546" y="0"/>
                </a:lnTo>
                <a:lnTo>
                  <a:pt x="1341546" y="2794886"/>
                </a:lnTo>
                <a:lnTo>
                  <a:pt x="0" y="279488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0">
            <a:off x="670773" y="1566724"/>
            <a:ext cx="8933035" cy="1772556"/>
          </a:xfrm>
          <a:prstGeom prst="rect">
            <a:avLst/>
          </a:prstGeom>
        </p:spPr>
        <p:txBody>
          <a:bodyPr anchor="t" rtlCol="false" tIns="0" lIns="0" bIns="0" rIns="0">
            <a:spAutoFit/>
          </a:bodyPr>
          <a:lstStyle/>
          <a:p>
            <a:pPr algn="l" marL="0" indent="0" lvl="1">
              <a:lnSpc>
                <a:spcPts val="11631"/>
              </a:lnSpc>
            </a:pPr>
            <a:r>
              <a:rPr lang="en-US" sz="11631" spc="58">
                <a:solidFill>
                  <a:srgbClr val="FFFFFF"/>
                </a:solidFill>
                <a:latin typeface="Ballpoint"/>
                <a:ea typeface="Ballpoint"/>
                <a:cs typeface="Ballpoint"/>
                <a:sym typeface="Ballpoint"/>
              </a:rPr>
              <a:t>OUR ROUTINE</a:t>
            </a:r>
          </a:p>
        </p:txBody>
      </p:sp>
      <p:sp>
        <p:nvSpPr>
          <p:cNvPr name="TextBox 16" id="16"/>
          <p:cNvSpPr txBox="true"/>
          <p:nvPr/>
        </p:nvSpPr>
        <p:spPr>
          <a:xfrm rot="0">
            <a:off x="10446098" y="7157270"/>
            <a:ext cx="1682388" cy="1304924"/>
          </a:xfrm>
          <a:prstGeom prst="rect">
            <a:avLst/>
          </a:prstGeom>
        </p:spPr>
        <p:txBody>
          <a:bodyPr anchor="t" rtlCol="false" tIns="0" lIns="0" bIns="0" rIns="0">
            <a:spAutoFit/>
          </a:bodyPr>
          <a:lstStyle/>
          <a:p>
            <a:pPr algn="l" marL="0" indent="0" lvl="0">
              <a:lnSpc>
                <a:spcPts val="9599"/>
              </a:lnSpc>
              <a:spcBef>
                <a:spcPct val="0"/>
              </a:spcBef>
            </a:pPr>
            <a:r>
              <a:rPr lang="en-US" sz="9999">
                <a:solidFill>
                  <a:srgbClr val="000000"/>
                </a:solidFill>
                <a:latin typeface="Bobby Jones Soft"/>
                <a:ea typeface="Bobby Jones Soft"/>
                <a:cs typeface="Bobby Jones Soft"/>
                <a:sym typeface="Bobby Jones Soft"/>
              </a:rPr>
              <a:t>05.</a:t>
            </a:r>
          </a:p>
        </p:txBody>
      </p:sp>
      <p:sp>
        <p:nvSpPr>
          <p:cNvPr name="TextBox 17" id="17"/>
          <p:cNvSpPr txBox="true"/>
          <p:nvPr/>
        </p:nvSpPr>
        <p:spPr>
          <a:xfrm rot="0">
            <a:off x="10446098" y="4594526"/>
            <a:ext cx="1682388" cy="1304924"/>
          </a:xfrm>
          <a:prstGeom prst="rect">
            <a:avLst/>
          </a:prstGeom>
        </p:spPr>
        <p:txBody>
          <a:bodyPr anchor="t" rtlCol="false" tIns="0" lIns="0" bIns="0" rIns="0">
            <a:spAutoFit/>
          </a:bodyPr>
          <a:lstStyle/>
          <a:p>
            <a:pPr algn="l" marL="0" indent="0" lvl="0">
              <a:lnSpc>
                <a:spcPts val="9599"/>
              </a:lnSpc>
              <a:spcBef>
                <a:spcPct val="0"/>
              </a:spcBef>
            </a:pPr>
            <a:r>
              <a:rPr lang="en-US" sz="9999">
                <a:solidFill>
                  <a:srgbClr val="000000"/>
                </a:solidFill>
                <a:latin typeface="Bobby Jones Soft"/>
                <a:ea typeface="Bobby Jones Soft"/>
                <a:cs typeface="Bobby Jones Soft"/>
                <a:sym typeface="Bobby Jones Soft"/>
              </a:rPr>
              <a:t>04.</a:t>
            </a:r>
          </a:p>
        </p:txBody>
      </p:sp>
      <p:sp>
        <p:nvSpPr>
          <p:cNvPr name="TextBox 18" id="18"/>
          <p:cNvSpPr txBox="true"/>
          <p:nvPr/>
        </p:nvSpPr>
        <p:spPr>
          <a:xfrm rot="0">
            <a:off x="10446098" y="2034355"/>
            <a:ext cx="1682388" cy="1304924"/>
          </a:xfrm>
          <a:prstGeom prst="rect">
            <a:avLst/>
          </a:prstGeom>
        </p:spPr>
        <p:txBody>
          <a:bodyPr anchor="t" rtlCol="false" tIns="0" lIns="0" bIns="0" rIns="0">
            <a:spAutoFit/>
          </a:bodyPr>
          <a:lstStyle/>
          <a:p>
            <a:pPr algn="l" marL="0" indent="0" lvl="0">
              <a:lnSpc>
                <a:spcPts val="9599"/>
              </a:lnSpc>
              <a:spcBef>
                <a:spcPct val="0"/>
              </a:spcBef>
            </a:pPr>
            <a:r>
              <a:rPr lang="en-US" sz="9999">
                <a:solidFill>
                  <a:srgbClr val="000000"/>
                </a:solidFill>
                <a:latin typeface="Bobby Jones Soft"/>
                <a:ea typeface="Bobby Jones Soft"/>
                <a:cs typeface="Bobby Jones Soft"/>
                <a:sym typeface="Bobby Jones Soft"/>
              </a:rPr>
              <a:t>03.</a:t>
            </a:r>
          </a:p>
        </p:txBody>
      </p:sp>
      <p:grpSp>
        <p:nvGrpSpPr>
          <p:cNvPr name="Group 19" id="19"/>
          <p:cNvGrpSpPr/>
          <p:nvPr/>
        </p:nvGrpSpPr>
        <p:grpSpPr>
          <a:xfrm rot="0">
            <a:off x="1839372" y="3990828"/>
            <a:ext cx="7097287" cy="2434044"/>
            <a:chOff x="0" y="0"/>
            <a:chExt cx="2213460" cy="759115"/>
          </a:xfrm>
        </p:grpSpPr>
        <p:sp>
          <p:nvSpPr>
            <p:cNvPr name="Freeform 20" id="20"/>
            <p:cNvSpPr/>
            <p:nvPr/>
          </p:nvSpPr>
          <p:spPr>
            <a:xfrm flipH="false" flipV="false" rot="0">
              <a:off x="0" y="0"/>
              <a:ext cx="2213460" cy="759115"/>
            </a:xfrm>
            <a:custGeom>
              <a:avLst/>
              <a:gdLst/>
              <a:ahLst/>
              <a:cxnLst/>
              <a:rect r="r" b="b" t="t" l="l"/>
              <a:pathLst>
                <a:path h="759115" w="2213460">
                  <a:moveTo>
                    <a:pt x="16362" y="0"/>
                  </a:moveTo>
                  <a:lnTo>
                    <a:pt x="2197097" y="0"/>
                  </a:lnTo>
                  <a:cubicBezTo>
                    <a:pt x="2201437" y="0"/>
                    <a:pt x="2205599" y="1724"/>
                    <a:pt x="2208667" y="4792"/>
                  </a:cubicBezTo>
                  <a:cubicBezTo>
                    <a:pt x="2211736" y="7861"/>
                    <a:pt x="2213460" y="12023"/>
                    <a:pt x="2213460" y="16362"/>
                  </a:cubicBezTo>
                  <a:lnTo>
                    <a:pt x="2213460" y="742753"/>
                  </a:lnTo>
                  <a:cubicBezTo>
                    <a:pt x="2213460" y="747092"/>
                    <a:pt x="2211736" y="751254"/>
                    <a:pt x="2208667" y="754323"/>
                  </a:cubicBezTo>
                  <a:cubicBezTo>
                    <a:pt x="2205599" y="757391"/>
                    <a:pt x="2201437" y="759115"/>
                    <a:pt x="2197097" y="759115"/>
                  </a:cubicBezTo>
                  <a:lnTo>
                    <a:pt x="16362" y="759115"/>
                  </a:lnTo>
                  <a:cubicBezTo>
                    <a:pt x="12023" y="759115"/>
                    <a:pt x="7861" y="757391"/>
                    <a:pt x="4792" y="754323"/>
                  </a:cubicBezTo>
                  <a:cubicBezTo>
                    <a:pt x="1724" y="751254"/>
                    <a:pt x="0" y="747092"/>
                    <a:pt x="0" y="742753"/>
                  </a:cubicBezTo>
                  <a:lnTo>
                    <a:pt x="0" y="16362"/>
                  </a:lnTo>
                  <a:cubicBezTo>
                    <a:pt x="0" y="12023"/>
                    <a:pt x="1724" y="7861"/>
                    <a:pt x="4792" y="4792"/>
                  </a:cubicBezTo>
                  <a:cubicBezTo>
                    <a:pt x="7861" y="1724"/>
                    <a:pt x="12023" y="0"/>
                    <a:pt x="16362" y="0"/>
                  </a:cubicBezTo>
                  <a:close/>
                </a:path>
              </a:pathLst>
            </a:custGeom>
            <a:solidFill>
              <a:srgbClr val="FFFBF7"/>
            </a:solidFill>
            <a:ln w="9525" cap="sq">
              <a:solidFill>
                <a:srgbClr val="000000"/>
              </a:solidFill>
              <a:prstDash val="solid"/>
              <a:miter/>
            </a:ln>
          </p:spPr>
        </p:sp>
        <p:sp>
          <p:nvSpPr>
            <p:cNvPr name="TextBox 21" id="21"/>
            <p:cNvSpPr txBox="true"/>
            <p:nvPr/>
          </p:nvSpPr>
          <p:spPr>
            <a:xfrm>
              <a:off x="0" y="-38100"/>
              <a:ext cx="2213460" cy="797215"/>
            </a:xfrm>
            <a:prstGeom prst="rect">
              <a:avLst/>
            </a:prstGeom>
          </p:spPr>
          <p:txBody>
            <a:bodyPr anchor="ctr" rtlCol="false" tIns="50800" lIns="50800" bIns="50800" rIns="50800"/>
            <a:lstStyle/>
            <a:p>
              <a:pPr algn="ctr">
                <a:lnSpc>
                  <a:spcPts val="2659"/>
                </a:lnSpc>
                <a:spcBef>
                  <a:spcPct val="0"/>
                </a:spcBef>
              </a:pPr>
            </a:p>
          </p:txBody>
        </p:sp>
      </p:grpSp>
      <p:grpSp>
        <p:nvGrpSpPr>
          <p:cNvPr name="Group 22" id="22"/>
          <p:cNvGrpSpPr/>
          <p:nvPr/>
        </p:nvGrpSpPr>
        <p:grpSpPr>
          <a:xfrm rot="0">
            <a:off x="1839372" y="6550999"/>
            <a:ext cx="7097287" cy="2434044"/>
            <a:chOff x="0" y="0"/>
            <a:chExt cx="2213460" cy="759115"/>
          </a:xfrm>
        </p:grpSpPr>
        <p:sp>
          <p:nvSpPr>
            <p:cNvPr name="Freeform 23" id="23"/>
            <p:cNvSpPr/>
            <p:nvPr/>
          </p:nvSpPr>
          <p:spPr>
            <a:xfrm flipH="false" flipV="false" rot="0">
              <a:off x="0" y="0"/>
              <a:ext cx="2213460" cy="759115"/>
            </a:xfrm>
            <a:custGeom>
              <a:avLst/>
              <a:gdLst/>
              <a:ahLst/>
              <a:cxnLst/>
              <a:rect r="r" b="b" t="t" l="l"/>
              <a:pathLst>
                <a:path h="759115" w="2213460">
                  <a:moveTo>
                    <a:pt x="16362" y="0"/>
                  </a:moveTo>
                  <a:lnTo>
                    <a:pt x="2197097" y="0"/>
                  </a:lnTo>
                  <a:cubicBezTo>
                    <a:pt x="2201437" y="0"/>
                    <a:pt x="2205599" y="1724"/>
                    <a:pt x="2208667" y="4792"/>
                  </a:cubicBezTo>
                  <a:cubicBezTo>
                    <a:pt x="2211736" y="7861"/>
                    <a:pt x="2213460" y="12023"/>
                    <a:pt x="2213460" y="16362"/>
                  </a:cubicBezTo>
                  <a:lnTo>
                    <a:pt x="2213460" y="742753"/>
                  </a:lnTo>
                  <a:cubicBezTo>
                    <a:pt x="2213460" y="747092"/>
                    <a:pt x="2211736" y="751254"/>
                    <a:pt x="2208667" y="754323"/>
                  </a:cubicBezTo>
                  <a:cubicBezTo>
                    <a:pt x="2205599" y="757391"/>
                    <a:pt x="2201437" y="759115"/>
                    <a:pt x="2197097" y="759115"/>
                  </a:cubicBezTo>
                  <a:lnTo>
                    <a:pt x="16362" y="759115"/>
                  </a:lnTo>
                  <a:cubicBezTo>
                    <a:pt x="12023" y="759115"/>
                    <a:pt x="7861" y="757391"/>
                    <a:pt x="4792" y="754323"/>
                  </a:cubicBezTo>
                  <a:cubicBezTo>
                    <a:pt x="1724" y="751254"/>
                    <a:pt x="0" y="747092"/>
                    <a:pt x="0" y="742753"/>
                  </a:cubicBezTo>
                  <a:lnTo>
                    <a:pt x="0" y="16362"/>
                  </a:lnTo>
                  <a:cubicBezTo>
                    <a:pt x="0" y="12023"/>
                    <a:pt x="1724" y="7861"/>
                    <a:pt x="4792" y="4792"/>
                  </a:cubicBezTo>
                  <a:cubicBezTo>
                    <a:pt x="7861" y="1724"/>
                    <a:pt x="12023" y="0"/>
                    <a:pt x="16362" y="0"/>
                  </a:cubicBezTo>
                  <a:close/>
                </a:path>
              </a:pathLst>
            </a:custGeom>
            <a:solidFill>
              <a:srgbClr val="FFFBF7"/>
            </a:solidFill>
            <a:ln w="9525" cap="sq">
              <a:solidFill>
                <a:srgbClr val="000000"/>
              </a:solidFill>
              <a:prstDash val="solid"/>
              <a:miter/>
            </a:ln>
          </p:spPr>
        </p:sp>
        <p:sp>
          <p:nvSpPr>
            <p:cNvPr name="TextBox 24" id="24"/>
            <p:cNvSpPr txBox="true"/>
            <p:nvPr/>
          </p:nvSpPr>
          <p:spPr>
            <a:xfrm>
              <a:off x="0" y="-38100"/>
              <a:ext cx="2213460" cy="797215"/>
            </a:xfrm>
            <a:prstGeom prst="rect">
              <a:avLst/>
            </a:prstGeom>
          </p:spPr>
          <p:txBody>
            <a:bodyPr anchor="ctr" rtlCol="false" tIns="50800" lIns="50800" bIns="50800" rIns="50800"/>
            <a:lstStyle/>
            <a:p>
              <a:pPr algn="ctr">
                <a:lnSpc>
                  <a:spcPts val="2659"/>
                </a:lnSpc>
                <a:spcBef>
                  <a:spcPct val="0"/>
                </a:spcBef>
              </a:pPr>
            </a:p>
          </p:txBody>
        </p:sp>
      </p:grpSp>
      <p:sp>
        <p:nvSpPr>
          <p:cNvPr name="Freeform 25" id="25"/>
          <p:cNvSpPr/>
          <p:nvPr/>
        </p:nvSpPr>
        <p:spPr>
          <a:xfrm flipH="false" flipV="false" rot="0">
            <a:off x="0" y="5604388"/>
            <a:ext cx="1341545" cy="2794886"/>
          </a:xfrm>
          <a:custGeom>
            <a:avLst/>
            <a:gdLst/>
            <a:ahLst/>
            <a:cxnLst/>
            <a:rect r="r" b="b" t="t" l="l"/>
            <a:pathLst>
              <a:path h="2794886" w="1341545">
                <a:moveTo>
                  <a:pt x="0" y="0"/>
                </a:moveTo>
                <a:lnTo>
                  <a:pt x="1341545" y="0"/>
                </a:lnTo>
                <a:lnTo>
                  <a:pt x="1341545" y="2794886"/>
                </a:lnTo>
                <a:lnTo>
                  <a:pt x="0" y="279488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6" id="26"/>
          <p:cNvSpPr txBox="true"/>
          <p:nvPr/>
        </p:nvSpPr>
        <p:spPr>
          <a:xfrm rot="0">
            <a:off x="2500688" y="7220334"/>
            <a:ext cx="1682388" cy="1304924"/>
          </a:xfrm>
          <a:prstGeom prst="rect">
            <a:avLst/>
          </a:prstGeom>
        </p:spPr>
        <p:txBody>
          <a:bodyPr anchor="t" rtlCol="false" tIns="0" lIns="0" bIns="0" rIns="0">
            <a:spAutoFit/>
          </a:bodyPr>
          <a:lstStyle/>
          <a:p>
            <a:pPr algn="l" marL="0" indent="0" lvl="0">
              <a:lnSpc>
                <a:spcPts val="9599"/>
              </a:lnSpc>
              <a:spcBef>
                <a:spcPct val="0"/>
              </a:spcBef>
            </a:pPr>
            <a:r>
              <a:rPr lang="en-US" sz="9999" strike="noStrike" u="none">
                <a:solidFill>
                  <a:srgbClr val="000000"/>
                </a:solidFill>
                <a:latin typeface="Bobby Jones Soft"/>
                <a:ea typeface="Bobby Jones Soft"/>
                <a:cs typeface="Bobby Jones Soft"/>
                <a:sym typeface="Bobby Jones Soft"/>
              </a:rPr>
              <a:t>02.</a:t>
            </a:r>
          </a:p>
        </p:txBody>
      </p:sp>
      <p:sp>
        <p:nvSpPr>
          <p:cNvPr name="TextBox 27" id="27"/>
          <p:cNvSpPr txBox="true"/>
          <p:nvPr/>
        </p:nvSpPr>
        <p:spPr>
          <a:xfrm rot="0">
            <a:off x="2500688" y="4660163"/>
            <a:ext cx="1682388" cy="1304924"/>
          </a:xfrm>
          <a:prstGeom prst="rect">
            <a:avLst/>
          </a:prstGeom>
        </p:spPr>
        <p:txBody>
          <a:bodyPr anchor="t" rtlCol="false" tIns="0" lIns="0" bIns="0" rIns="0">
            <a:spAutoFit/>
          </a:bodyPr>
          <a:lstStyle/>
          <a:p>
            <a:pPr algn="l" marL="0" indent="0" lvl="0">
              <a:lnSpc>
                <a:spcPts val="9599"/>
              </a:lnSpc>
              <a:spcBef>
                <a:spcPct val="0"/>
              </a:spcBef>
            </a:pPr>
            <a:r>
              <a:rPr lang="en-US" sz="9999" strike="noStrike" u="none">
                <a:solidFill>
                  <a:srgbClr val="000000"/>
                </a:solidFill>
                <a:latin typeface="Bobby Jones Soft"/>
                <a:ea typeface="Bobby Jones Soft"/>
                <a:cs typeface="Bobby Jones Soft"/>
                <a:sym typeface="Bobby Jones Soft"/>
              </a:rPr>
              <a:t>01.</a:t>
            </a:r>
          </a:p>
        </p:txBody>
      </p:sp>
      <p:sp>
        <p:nvSpPr>
          <p:cNvPr name="TextBox 28" id="28"/>
          <p:cNvSpPr txBox="true"/>
          <p:nvPr/>
        </p:nvSpPr>
        <p:spPr>
          <a:xfrm rot="0">
            <a:off x="4076488" y="3876064"/>
            <a:ext cx="4592254" cy="2425448"/>
          </a:xfrm>
          <a:prstGeom prst="rect">
            <a:avLst/>
          </a:prstGeom>
        </p:spPr>
        <p:txBody>
          <a:bodyPr anchor="t" rtlCol="false" tIns="0" lIns="0" bIns="0" rIns="0">
            <a:spAutoFit/>
          </a:bodyPr>
          <a:lstStyle/>
          <a:p>
            <a:pPr algn="l" marL="0" indent="0" lvl="0">
              <a:lnSpc>
                <a:spcPts val="6356"/>
              </a:lnSpc>
              <a:spcBef>
                <a:spcPct val="0"/>
              </a:spcBef>
            </a:pPr>
            <a:r>
              <a:rPr lang="en-US" sz="3899">
                <a:solidFill>
                  <a:srgbClr val="000000"/>
                </a:solidFill>
                <a:latin typeface="Ballpoint"/>
                <a:ea typeface="Ballpoint"/>
                <a:cs typeface="Ballpoint"/>
                <a:sym typeface="Ballpoint"/>
              </a:rPr>
              <a:t>Phonics, English, Guided Reading and Maths every morning</a:t>
            </a:r>
          </a:p>
        </p:txBody>
      </p:sp>
      <p:sp>
        <p:nvSpPr>
          <p:cNvPr name="TextBox 29" id="29"/>
          <p:cNvSpPr txBox="true"/>
          <p:nvPr/>
        </p:nvSpPr>
        <p:spPr>
          <a:xfrm rot="0">
            <a:off x="4076488" y="6709595"/>
            <a:ext cx="3945453" cy="1625348"/>
          </a:xfrm>
          <a:prstGeom prst="rect">
            <a:avLst/>
          </a:prstGeom>
        </p:spPr>
        <p:txBody>
          <a:bodyPr anchor="t" rtlCol="false" tIns="0" lIns="0" bIns="0" rIns="0">
            <a:spAutoFit/>
          </a:bodyPr>
          <a:lstStyle/>
          <a:p>
            <a:pPr algn="l" marL="0" indent="0" lvl="0">
              <a:lnSpc>
                <a:spcPts val="6356"/>
              </a:lnSpc>
              <a:spcBef>
                <a:spcPct val="0"/>
              </a:spcBef>
            </a:pPr>
            <a:r>
              <a:rPr lang="en-US" sz="3899">
                <a:solidFill>
                  <a:srgbClr val="000000"/>
                </a:solidFill>
                <a:latin typeface="Ballpoint"/>
                <a:ea typeface="Ballpoint"/>
                <a:cs typeface="Ballpoint"/>
                <a:sym typeface="Ballpoint"/>
              </a:rPr>
              <a:t>Handwriting and Topic every afternoon.</a:t>
            </a:r>
          </a:p>
        </p:txBody>
      </p:sp>
      <p:sp>
        <p:nvSpPr>
          <p:cNvPr name="TextBox 30" id="30"/>
          <p:cNvSpPr txBox="true"/>
          <p:nvPr/>
        </p:nvSpPr>
        <p:spPr>
          <a:xfrm rot="0">
            <a:off x="12444029" y="1650306"/>
            <a:ext cx="3945453" cy="1625348"/>
          </a:xfrm>
          <a:prstGeom prst="rect">
            <a:avLst/>
          </a:prstGeom>
        </p:spPr>
        <p:txBody>
          <a:bodyPr anchor="t" rtlCol="false" tIns="0" lIns="0" bIns="0" rIns="0">
            <a:spAutoFit/>
          </a:bodyPr>
          <a:lstStyle/>
          <a:p>
            <a:pPr algn="l" marL="0" indent="0" lvl="0">
              <a:lnSpc>
                <a:spcPts val="6356"/>
              </a:lnSpc>
              <a:spcBef>
                <a:spcPct val="0"/>
              </a:spcBef>
            </a:pPr>
            <a:r>
              <a:rPr lang="en-US" sz="3899">
                <a:solidFill>
                  <a:srgbClr val="000000"/>
                </a:solidFill>
                <a:latin typeface="Ballpoint"/>
                <a:ea typeface="Ballpoint"/>
                <a:cs typeface="Ballpoint"/>
                <a:sym typeface="Ballpoint"/>
              </a:rPr>
              <a:t>PE on Tuesday and Thursday this half term.</a:t>
            </a:r>
          </a:p>
        </p:txBody>
      </p:sp>
      <p:sp>
        <p:nvSpPr>
          <p:cNvPr name="TextBox 31" id="31"/>
          <p:cNvSpPr txBox="true"/>
          <p:nvPr/>
        </p:nvSpPr>
        <p:spPr>
          <a:xfrm rot="0">
            <a:off x="12444029" y="3752703"/>
            <a:ext cx="4289999" cy="2425448"/>
          </a:xfrm>
          <a:prstGeom prst="rect">
            <a:avLst/>
          </a:prstGeom>
        </p:spPr>
        <p:txBody>
          <a:bodyPr anchor="t" rtlCol="false" tIns="0" lIns="0" bIns="0" rIns="0">
            <a:spAutoFit/>
          </a:bodyPr>
          <a:lstStyle/>
          <a:p>
            <a:pPr algn="l" marL="0" indent="0" lvl="0">
              <a:lnSpc>
                <a:spcPts val="6356"/>
              </a:lnSpc>
              <a:spcBef>
                <a:spcPct val="0"/>
              </a:spcBef>
            </a:pPr>
            <a:r>
              <a:rPr lang="en-US" sz="3899">
                <a:solidFill>
                  <a:srgbClr val="000000"/>
                </a:solidFill>
                <a:latin typeface="Ballpoint"/>
                <a:ea typeface="Ballpoint"/>
                <a:cs typeface="Ballpoint"/>
                <a:sym typeface="Ballpoint"/>
              </a:rPr>
              <a:t>Milk and snack in the afternoon (free access to fruit)</a:t>
            </a:r>
          </a:p>
        </p:txBody>
      </p:sp>
      <p:sp>
        <p:nvSpPr>
          <p:cNvPr name="TextBox 32" id="32"/>
          <p:cNvSpPr txBox="true"/>
          <p:nvPr/>
        </p:nvSpPr>
        <p:spPr>
          <a:xfrm rot="0">
            <a:off x="12444029" y="6709595"/>
            <a:ext cx="3945453" cy="1625348"/>
          </a:xfrm>
          <a:prstGeom prst="rect">
            <a:avLst/>
          </a:prstGeom>
        </p:spPr>
        <p:txBody>
          <a:bodyPr anchor="t" rtlCol="false" tIns="0" lIns="0" bIns="0" rIns="0">
            <a:spAutoFit/>
          </a:bodyPr>
          <a:lstStyle/>
          <a:p>
            <a:pPr algn="l" marL="0" indent="0" lvl="0">
              <a:lnSpc>
                <a:spcPts val="6356"/>
              </a:lnSpc>
              <a:spcBef>
                <a:spcPct val="0"/>
              </a:spcBef>
            </a:pPr>
            <a:r>
              <a:rPr lang="en-US" sz="3899">
                <a:solidFill>
                  <a:srgbClr val="000000"/>
                </a:solidFill>
                <a:latin typeface="Ballpoint"/>
                <a:ea typeface="Ballpoint"/>
                <a:cs typeface="Ballpoint"/>
                <a:sym typeface="Ballpoint"/>
              </a:rPr>
              <a:t>Class story at the end of each day.</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7222" r="0" b="-17222"/>
            </a:stretch>
          </a:blipFill>
        </p:spPr>
      </p:sp>
      <p:grpSp>
        <p:nvGrpSpPr>
          <p:cNvPr name="Group 3" id="3"/>
          <p:cNvGrpSpPr/>
          <p:nvPr/>
        </p:nvGrpSpPr>
        <p:grpSpPr>
          <a:xfrm rot="0">
            <a:off x="696572" y="2979668"/>
            <a:ext cx="8008047" cy="6278632"/>
            <a:chOff x="0" y="0"/>
            <a:chExt cx="2109115" cy="1653631"/>
          </a:xfrm>
        </p:grpSpPr>
        <p:sp>
          <p:nvSpPr>
            <p:cNvPr name="Freeform 4" id="4"/>
            <p:cNvSpPr/>
            <p:nvPr/>
          </p:nvSpPr>
          <p:spPr>
            <a:xfrm flipH="false" flipV="false" rot="0">
              <a:off x="0" y="0"/>
              <a:ext cx="2109115" cy="1653631"/>
            </a:xfrm>
            <a:custGeom>
              <a:avLst/>
              <a:gdLst/>
              <a:ahLst/>
              <a:cxnLst/>
              <a:rect r="r" b="b" t="t" l="l"/>
              <a:pathLst>
                <a:path h="1653631" w="2109115">
                  <a:moveTo>
                    <a:pt x="19335" y="0"/>
                  </a:moveTo>
                  <a:lnTo>
                    <a:pt x="2089780" y="0"/>
                  </a:lnTo>
                  <a:cubicBezTo>
                    <a:pt x="2100459" y="0"/>
                    <a:pt x="2109115" y="8657"/>
                    <a:pt x="2109115" y="19335"/>
                  </a:cubicBezTo>
                  <a:lnTo>
                    <a:pt x="2109115" y="1634296"/>
                  </a:lnTo>
                  <a:cubicBezTo>
                    <a:pt x="2109115" y="1639424"/>
                    <a:pt x="2107078" y="1644342"/>
                    <a:pt x="2103452" y="1647968"/>
                  </a:cubicBezTo>
                  <a:cubicBezTo>
                    <a:pt x="2099826" y="1651594"/>
                    <a:pt x="2094908" y="1653631"/>
                    <a:pt x="2089780" y="1653631"/>
                  </a:cubicBezTo>
                  <a:lnTo>
                    <a:pt x="19335" y="1653631"/>
                  </a:lnTo>
                  <a:cubicBezTo>
                    <a:pt x="8657" y="1653631"/>
                    <a:pt x="0" y="1644975"/>
                    <a:pt x="0" y="1634296"/>
                  </a:cubicBezTo>
                  <a:lnTo>
                    <a:pt x="0" y="19335"/>
                  </a:lnTo>
                  <a:cubicBezTo>
                    <a:pt x="0" y="8657"/>
                    <a:pt x="8657" y="0"/>
                    <a:pt x="19335" y="0"/>
                  </a:cubicBezTo>
                  <a:close/>
                </a:path>
              </a:pathLst>
            </a:custGeom>
            <a:ln w="76200" cap="sq">
              <a:solidFill>
                <a:srgbClr val="3C90C2"/>
              </a:solidFill>
              <a:prstDash val="solid"/>
              <a:miter/>
            </a:ln>
          </p:spPr>
        </p:sp>
        <p:sp>
          <p:nvSpPr>
            <p:cNvPr name="TextBox 5" id="5"/>
            <p:cNvSpPr txBox="true"/>
            <p:nvPr/>
          </p:nvSpPr>
          <p:spPr>
            <a:xfrm>
              <a:off x="0" y="-28575"/>
              <a:ext cx="2109115" cy="1682206"/>
            </a:xfrm>
            <a:prstGeom prst="rect">
              <a:avLst/>
            </a:prstGeom>
          </p:spPr>
          <p:txBody>
            <a:bodyPr anchor="ctr" rtlCol="false" tIns="50800" lIns="50800" bIns="50800" rIns="50800"/>
            <a:lstStyle/>
            <a:p>
              <a:pPr algn="ctr">
                <a:lnSpc>
                  <a:spcPts val="2034"/>
                </a:lnSpc>
              </a:pPr>
            </a:p>
          </p:txBody>
        </p:sp>
      </p:grpSp>
      <p:grpSp>
        <p:nvGrpSpPr>
          <p:cNvPr name="Group 6" id="6"/>
          <p:cNvGrpSpPr/>
          <p:nvPr/>
        </p:nvGrpSpPr>
        <p:grpSpPr>
          <a:xfrm rot="0">
            <a:off x="649357" y="2979668"/>
            <a:ext cx="8055263" cy="666439"/>
            <a:chOff x="0" y="0"/>
            <a:chExt cx="2121551" cy="175523"/>
          </a:xfrm>
        </p:grpSpPr>
        <p:sp>
          <p:nvSpPr>
            <p:cNvPr name="Freeform 7" id="7"/>
            <p:cNvSpPr/>
            <p:nvPr/>
          </p:nvSpPr>
          <p:spPr>
            <a:xfrm flipH="false" flipV="false" rot="0">
              <a:off x="0" y="0"/>
              <a:ext cx="2121551" cy="175523"/>
            </a:xfrm>
            <a:custGeom>
              <a:avLst/>
              <a:gdLst/>
              <a:ahLst/>
              <a:cxnLst/>
              <a:rect r="r" b="b" t="t" l="l"/>
              <a:pathLst>
                <a:path h="175523" w="2121551">
                  <a:moveTo>
                    <a:pt x="14417" y="0"/>
                  </a:moveTo>
                  <a:lnTo>
                    <a:pt x="2107134" y="0"/>
                  </a:lnTo>
                  <a:cubicBezTo>
                    <a:pt x="2110958" y="0"/>
                    <a:pt x="2114625" y="1519"/>
                    <a:pt x="2117328" y="4222"/>
                  </a:cubicBezTo>
                  <a:cubicBezTo>
                    <a:pt x="2120032" y="6926"/>
                    <a:pt x="2121551" y="10593"/>
                    <a:pt x="2121551" y="14417"/>
                  </a:cubicBezTo>
                  <a:lnTo>
                    <a:pt x="2121551" y="161107"/>
                  </a:lnTo>
                  <a:cubicBezTo>
                    <a:pt x="2121551" y="164930"/>
                    <a:pt x="2120032" y="168597"/>
                    <a:pt x="2117328" y="171301"/>
                  </a:cubicBezTo>
                  <a:cubicBezTo>
                    <a:pt x="2114625" y="174004"/>
                    <a:pt x="2110958" y="175523"/>
                    <a:pt x="2107134" y="175523"/>
                  </a:cubicBezTo>
                  <a:lnTo>
                    <a:pt x="14417" y="175523"/>
                  </a:lnTo>
                  <a:cubicBezTo>
                    <a:pt x="10593" y="175523"/>
                    <a:pt x="6926" y="174004"/>
                    <a:pt x="4222" y="171301"/>
                  </a:cubicBezTo>
                  <a:cubicBezTo>
                    <a:pt x="1519" y="168597"/>
                    <a:pt x="0" y="164930"/>
                    <a:pt x="0" y="161107"/>
                  </a:cubicBezTo>
                  <a:lnTo>
                    <a:pt x="0" y="14417"/>
                  </a:lnTo>
                  <a:cubicBezTo>
                    <a:pt x="0" y="10593"/>
                    <a:pt x="1519" y="6926"/>
                    <a:pt x="4222" y="4222"/>
                  </a:cubicBezTo>
                  <a:cubicBezTo>
                    <a:pt x="6926" y="1519"/>
                    <a:pt x="10593" y="0"/>
                    <a:pt x="14417" y="0"/>
                  </a:cubicBezTo>
                  <a:close/>
                </a:path>
              </a:pathLst>
            </a:custGeom>
            <a:solidFill>
              <a:srgbClr val="3C90C2"/>
            </a:solidFill>
          </p:spPr>
        </p:sp>
        <p:sp>
          <p:nvSpPr>
            <p:cNvPr name="TextBox 8" id="8"/>
            <p:cNvSpPr txBox="true"/>
            <p:nvPr/>
          </p:nvSpPr>
          <p:spPr>
            <a:xfrm>
              <a:off x="0" y="-28575"/>
              <a:ext cx="2121551" cy="204098"/>
            </a:xfrm>
            <a:prstGeom prst="rect">
              <a:avLst/>
            </a:prstGeom>
          </p:spPr>
          <p:txBody>
            <a:bodyPr anchor="ctr" rtlCol="false" tIns="50800" lIns="50800" bIns="50800" rIns="50800"/>
            <a:lstStyle/>
            <a:p>
              <a:pPr algn="ctr">
                <a:lnSpc>
                  <a:spcPts val="2034"/>
                </a:lnSpc>
              </a:pPr>
            </a:p>
          </p:txBody>
        </p:sp>
      </p:grpSp>
      <p:sp>
        <p:nvSpPr>
          <p:cNvPr name="TextBox 9" id="9"/>
          <p:cNvSpPr txBox="true"/>
          <p:nvPr/>
        </p:nvSpPr>
        <p:spPr>
          <a:xfrm rot="0">
            <a:off x="900335" y="2695668"/>
            <a:ext cx="7432702" cy="1024891"/>
          </a:xfrm>
          <a:prstGeom prst="rect">
            <a:avLst/>
          </a:prstGeom>
        </p:spPr>
        <p:txBody>
          <a:bodyPr anchor="t" rtlCol="false" tIns="0" lIns="0" bIns="0" rIns="0">
            <a:spAutoFit/>
          </a:bodyPr>
          <a:lstStyle/>
          <a:p>
            <a:pPr algn="ctr">
              <a:lnSpc>
                <a:spcPts val="7559"/>
              </a:lnSpc>
            </a:pPr>
            <a:r>
              <a:rPr lang="en-US" sz="5399">
                <a:solidFill>
                  <a:srgbClr val="FFFDF5"/>
                </a:solidFill>
                <a:latin typeface="Ballpoint"/>
                <a:ea typeface="Ballpoint"/>
                <a:cs typeface="Ballpoint"/>
                <a:sym typeface="Ballpoint"/>
              </a:rPr>
              <a:t>Home Reading</a:t>
            </a:r>
          </a:p>
        </p:txBody>
      </p:sp>
      <p:sp>
        <p:nvSpPr>
          <p:cNvPr name="TextBox 10" id="10"/>
          <p:cNvSpPr txBox="true"/>
          <p:nvPr/>
        </p:nvSpPr>
        <p:spPr>
          <a:xfrm rot="0">
            <a:off x="2520337" y="1247651"/>
            <a:ext cx="13247326" cy="1579876"/>
          </a:xfrm>
          <a:prstGeom prst="rect">
            <a:avLst/>
          </a:prstGeom>
        </p:spPr>
        <p:txBody>
          <a:bodyPr anchor="t" rtlCol="false" tIns="0" lIns="0" bIns="0" rIns="0">
            <a:spAutoFit/>
          </a:bodyPr>
          <a:lstStyle/>
          <a:p>
            <a:pPr algn="ctr">
              <a:lnSpc>
                <a:spcPts val="10734"/>
              </a:lnSpc>
            </a:pPr>
            <a:r>
              <a:rPr lang="en-US" sz="9499">
                <a:solidFill>
                  <a:srgbClr val="FFFFFF"/>
                </a:solidFill>
                <a:latin typeface="Ballpoint"/>
                <a:ea typeface="Ballpoint"/>
                <a:cs typeface="Ballpoint"/>
                <a:sym typeface="Ballpoint"/>
              </a:rPr>
              <a:t>READING AND GUIDED READING</a:t>
            </a:r>
          </a:p>
        </p:txBody>
      </p:sp>
      <p:grpSp>
        <p:nvGrpSpPr>
          <p:cNvPr name="Group 11" id="11"/>
          <p:cNvGrpSpPr/>
          <p:nvPr/>
        </p:nvGrpSpPr>
        <p:grpSpPr>
          <a:xfrm rot="0">
            <a:off x="9771338" y="2979668"/>
            <a:ext cx="7820089" cy="6278632"/>
            <a:chOff x="0" y="0"/>
            <a:chExt cx="2059612" cy="1653631"/>
          </a:xfrm>
        </p:grpSpPr>
        <p:sp>
          <p:nvSpPr>
            <p:cNvPr name="Freeform 12" id="12"/>
            <p:cNvSpPr/>
            <p:nvPr/>
          </p:nvSpPr>
          <p:spPr>
            <a:xfrm flipH="false" flipV="false" rot="0">
              <a:off x="0" y="0"/>
              <a:ext cx="2059612" cy="1653631"/>
            </a:xfrm>
            <a:custGeom>
              <a:avLst/>
              <a:gdLst/>
              <a:ahLst/>
              <a:cxnLst/>
              <a:rect r="r" b="b" t="t" l="l"/>
              <a:pathLst>
                <a:path h="1653631" w="2059612">
                  <a:moveTo>
                    <a:pt x="19800" y="0"/>
                  </a:moveTo>
                  <a:lnTo>
                    <a:pt x="2039812" y="0"/>
                  </a:lnTo>
                  <a:cubicBezTo>
                    <a:pt x="2050747" y="0"/>
                    <a:pt x="2059612" y="8865"/>
                    <a:pt x="2059612" y="19800"/>
                  </a:cubicBezTo>
                  <a:lnTo>
                    <a:pt x="2059612" y="1633831"/>
                  </a:lnTo>
                  <a:cubicBezTo>
                    <a:pt x="2059612" y="1644767"/>
                    <a:pt x="2050747" y="1653631"/>
                    <a:pt x="2039812" y="1653631"/>
                  </a:cubicBezTo>
                  <a:lnTo>
                    <a:pt x="19800" y="1653631"/>
                  </a:lnTo>
                  <a:cubicBezTo>
                    <a:pt x="8865" y="1653631"/>
                    <a:pt x="0" y="1644767"/>
                    <a:pt x="0" y="1633831"/>
                  </a:cubicBezTo>
                  <a:lnTo>
                    <a:pt x="0" y="19800"/>
                  </a:lnTo>
                  <a:cubicBezTo>
                    <a:pt x="0" y="8865"/>
                    <a:pt x="8865" y="0"/>
                    <a:pt x="19800" y="0"/>
                  </a:cubicBezTo>
                  <a:close/>
                </a:path>
              </a:pathLst>
            </a:custGeom>
            <a:ln w="76200" cap="sq">
              <a:solidFill>
                <a:srgbClr val="3C90C2"/>
              </a:solidFill>
              <a:prstDash val="solid"/>
              <a:miter/>
            </a:ln>
          </p:spPr>
        </p:sp>
        <p:sp>
          <p:nvSpPr>
            <p:cNvPr name="TextBox 13" id="13"/>
            <p:cNvSpPr txBox="true"/>
            <p:nvPr/>
          </p:nvSpPr>
          <p:spPr>
            <a:xfrm>
              <a:off x="0" y="-28575"/>
              <a:ext cx="2059612" cy="1682206"/>
            </a:xfrm>
            <a:prstGeom prst="rect">
              <a:avLst/>
            </a:prstGeom>
          </p:spPr>
          <p:txBody>
            <a:bodyPr anchor="ctr" rtlCol="false" tIns="50800" lIns="50800" bIns="50800" rIns="50800"/>
            <a:lstStyle/>
            <a:p>
              <a:pPr algn="ctr">
                <a:lnSpc>
                  <a:spcPts val="2034"/>
                </a:lnSpc>
              </a:pPr>
            </a:p>
          </p:txBody>
        </p:sp>
      </p:grpSp>
      <p:grpSp>
        <p:nvGrpSpPr>
          <p:cNvPr name="Group 14" id="14"/>
          <p:cNvGrpSpPr/>
          <p:nvPr/>
        </p:nvGrpSpPr>
        <p:grpSpPr>
          <a:xfrm rot="0">
            <a:off x="9771338" y="2979668"/>
            <a:ext cx="7867305" cy="788931"/>
            <a:chOff x="0" y="0"/>
            <a:chExt cx="2072047" cy="207784"/>
          </a:xfrm>
        </p:grpSpPr>
        <p:sp>
          <p:nvSpPr>
            <p:cNvPr name="Freeform 15" id="15"/>
            <p:cNvSpPr/>
            <p:nvPr/>
          </p:nvSpPr>
          <p:spPr>
            <a:xfrm flipH="false" flipV="false" rot="0">
              <a:off x="0" y="0"/>
              <a:ext cx="2072048" cy="207784"/>
            </a:xfrm>
            <a:custGeom>
              <a:avLst/>
              <a:gdLst/>
              <a:ahLst/>
              <a:cxnLst/>
              <a:rect r="r" b="b" t="t" l="l"/>
              <a:pathLst>
                <a:path h="207784" w="2072048">
                  <a:moveTo>
                    <a:pt x="14761" y="0"/>
                  </a:moveTo>
                  <a:lnTo>
                    <a:pt x="2057287" y="0"/>
                  </a:lnTo>
                  <a:cubicBezTo>
                    <a:pt x="2061202" y="0"/>
                    <a:pt x="2064956" y="1555"/>
                    <a:pt x="2067724" y="4323"/>
                  </a:cubicBezTo>
                  <a:cubicBezTo>
                    <a:pt x="2070492" y="7092"/>
                    <a:pt x="2072048" y="10846"/>
                    <a:pt x="2072048" y="14761"/>
                  </a:cubicBezTo>
                  <a:lnTo>
                    <a:pt x="2072048" y="193023"/>
                  </a:lnTo>
                  <a:cubicBezTo>
                    <a:pt x="2072048" y="196938"/>
                    <a:pt x="2070492" y="200693"/>
                    <a:pt x="2067724" y="203461"/>
                  </a:cubicBezTo>
                  <a:cubicBezTo>
                    <a:pt x="2064956" y="206229"/>
                    <a:pt x="2061202" y="207784"/>
                    <a:pt x="2057287" y="207784"/>
                  </a:cubicBezTo>
                  <a:lnTo>
                    <a:pt x="14761" y="207784"/>
                  </a:lnTo>
                  <a:cubicBezTo>
                    <a:pt x="10846" y="207784"/>
                    <a:pt x="7092" y="206229"/>
                    <a:pt x="4323" y="203461"/>
                  </a:cubicBezTo>
                  <a:cubicBezTo>
                    <a:pt x="1555" y="200693"/>
                    <a:pt x="0" y="196938"/>
                    <a:pt x="0" y="193023"/>
                  </a:cubicBezTo>
                  <a:lnTo>
                    <a:pt x="0" y="14761"/>
                  </a:lnTo>
                  <a:cubicBezTo>
                    <a:pt x="0" y="10846"/>
                    <a:pt x="1555" y="7092"/>
                    <a:pt x="4323" y="4323"/>
                  </a:cubicBezTo>
                  <a:cubicBezTo>
                    <a:pt x="7092" y="1555"/>
                    <a:pt x="10846" y="0"/>
                    <a:pt x="14761" y="0"/>
                  </a:cubicBezTo>
                  <a:close/>
                </a:path>
              </a:pathLst>
            </a:custGeom>
            <a:solidFill>
              <a:srgbClr val="3C90C2"/>
            </a:solidFill>
          </p:spPr>
        </p:sp>
        <p:sp>
          <p:nvSpPr>
            <p:cNvPr name="TextBox 16" id="16"/>
            <p:cNvSpPr txBox="true"/>
            <p:nvPr/>
          </p:nvSpPr>
          <p:spPr>
            <a:xfrm>
              <a:off x="0" y="-28575"/>
              <a:ext cx="2072047" cy="236359"/>
            </a:xfrm>
            <a:prstGeom prst="rect">
              <a:avLst/>
            </a:prstGeom>
          </p:spPr>
          <p:txBody>
            <a:bodyPr anchor="ctr" rtlCol="false" tIns="50800" lIns="50800" bIns="50800" rIns="50800"/>
            <a:lstStyle/>
            <a:p>
              <a:pPr algn="ctr">
                <a:lnSpc>
                  <a:spcPts val="2034"/>
                </a:lnSpc>
              </a:pPr>
            </a:p>
          </p:txBody>
        </p:sp>
      </p:grpSp>
      <p:sp>
        <p:nvSpPr>
          <p:cNvPr name="TextBox 17" id="17"/>
          <p:cNvSpPr txBox="true"/>
          <p:nvPr/>
        </p:nvSpPr>
        <p:spPr>
          <a:xfrm rot="0">
            <a:off x="10214480" y="2686143"/>
            <a:ext cx="7138739" cy="1050926"/>
          </a:xfrm>
          <a:prstGeom prst="rect">
            <a:avLst/>
          </a:prstGeom>
        </p:spPr>
        <p:txBody>
          <a:bodyPr anchor="t" rtlCol="false" tIns="0" lIns="0" bIns="0" rIns="0">
            <a:spAutoFit/>
          </a:bodyPr>
          <a:lstStyle/>
          <a:p>
            <a:pPr algn="ctr">
              <a:lnSpc>
                <a:spcPts val="7699"/>
              </a:lnSpc>
            </a:pPr>
            <a:r>
              <a:rPr lang="en-US" sz="5499">
                <a:solidFill>
                  <a:srgbClr val="FFFDF5"/>
                </a:solidFill>
                <a:latin typeface="Ballpoint"/>
                <a:ea typeface="Ballpoint"/>
                <a:cs typeface="Ballpoint"/>
                <a:sym typeface="Ballpoint"/>
              </a:rPr>
              <a:t>Guided Reading</a:t>
            </a:r>
          </a:p>
        </p:txBody>
      </p:sp>
      <p:sp>
        <p:nvSpPr>
          <p:cNvPr name="TextBox 18" id="18"/>
          <p:cNvSpPr txBox="true"/>
          <p:nvPr/>
        </p:nvSpPr>
        <p:spPr>
          <a:xfrm rot="0">
            <a:off x="900335" y="3286430"/>
            <a:ext cx="7061253" cy="5947099"/>
          </a:xfrm>
          <a:prstGeom prst="rect">
            <a:avLst/>
          </a:prstGeom>
        </p:spPr>
        <p:txBody>
          <a:bodyPr anchor="t" rtlCol="false" tIns="0" lIns="0" bIns="0" rIns="0">
            <a:spAutoFit/>
          </a:bodyPr>
          <a:lstStyle/>
          <a:p>
            <a:pPr algn="l">
              <a:lnSpc>
                <a:spcPts val="7812"/>
              </a:lnSpc>
            </a:pPr>
            <a:r>
              <a:rPr lang="en-US" sz="4200">
                <a:solidFill>
                  <a:srgbClr val="FFFFFF"/>
                </a:solidFill>
                <a:latin typeface="Ballpoint"/>
                <a:ea typeface="Ballpoint"/>
                <a:cs typeface="Ballpoint"/>
                <a:sym typeface="Ballpoint"/>
              </a:rPr>
              <a:t>Children read to an adult in school once per week (unless they are a daily reader for extra support). Books can be swapped on any day if children hand in their reading folders. We encourage them to do this independently.</a:t>
            </a:r>
          </a:p>
        </p:txBody>
      </p:sp>
      <p:sp>
        <p:nvSpPr>
          <p:cNvPr name="TextBox 19" id="19"/>
          <p:cNvSpPr txBox="true"/>
          <p:nvPr/>
        </p:nvSpPr>
        <p:spPr>
          <a:xfrm rot="0">
            <a:off x="10248926" y="3691700"/>
            <a:ext cx="7104293" cy="4608960"/>
          </a:xfrm>
          <a:prstGeom prst="rect">
            <a:avLst/>
          </a:prstGeom>
        </p:spPr>
        <p:txBody>
          <a:bodyPr anchor="t" rtlCol="false" tIns="0" lIns="0" bIns="0" rIns="0">
            <a:spAutoFit/>
          </a:bodyPr>
          <a:lstStyle/>
          <a:p>
            <a:pPr algn="l">
              <a:lnSpc>
                <a:spcPts val="9113"/>
              </a:lnSpc>
            </a:pPr>
            <a:r>
              <a:rPr lang="en-US" sz="4899">
                <a:solidFill>
                  <a:srgbClr val="FFFFFF"/>
                </a:solidFill>
                <a:latin typeface="Ballpoint"/>
                <a:ea typeface="Ballpoint"/>
                <a:cs typeface="Ballpoint"/>
                <a:sym typeface="Ballpoint"/>
              </a:rPr>
              <a:t>Guided reading groups run every day. Children read with an adult twice a week and complete independent activities on the other days.</a:t>
            </a:r>
          </a:p>
        </p:txBody>
      </p:sp>
      <p:sp>
        <p:nvSpPr>
          <p:cNvPr name="Freeform 20" id="20"/>
          <p:cNvSpPr/>
          <p:nvPr/>
        </p:nvSpPr>
        <p:spPr>
          <a:xfrm flipH="false" flipV="false" rot="1581166">
            <a:off x="13958519" y="8272463"/>
            <a:ext cx="3092679" cy="3113435"/>
          </a:xfrm>
          <a:custGeom>
            <a:avLst/>
            <a:gdLst/>
            <a:ahLst/>
            <a:cxnLst/>
            <a:rect r="r" b="b" t="t" l="l"/>
            <a:pathLst>
              <a:path h="3113435" w="3092679">
                <a:moveTo>
                  <a:pt x="0" y="0"/>
                </a:moveTo>
                <a:lnTo>
                  <a:pt x="3092679" y="0"/>
                </a:lnTo>
                <a:lnTo>
                  <a:pt x="3092679" y="3113436"/>
                </a:lnTo>
                <a:lnTo>
                  <a:pt x="0" y="31134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1" id="21"/>
          <p:cNvSpPr/>
          <p:nvPr/>
        </p:nvSpPr>
        <p:spPr>
          <a:xfrm flipH="true" flipV="false" rot="-2620670">
            <a:off x="16414763" y="7206188"/>
            <a:ext cx="3092679" cy="3113435"/>
          </a:xfrm>
          <a:custGeom>
            <a:avLst/>
            <a:gdLst/>
            <a:ahLst/>
            <a:cxnLst/>
            <a:rect r="r" b="b" t="t" l="l"/>
            <a:pathLst>
              <a:path h="3113435" w="3092679">
                <a:moveTo>
                  <a:pt x="3092679" y="0"/>
                </a:moveTo>
                <a:lnTo>
                  <a:pt x="0" y="0"/>
                </a:lnTo>
                <a:lnTo>
                  <a:pt x="0" y="3113435"/>
                </a:lnTo>
                <a:lnTo>
                  <a:pt x="3092679" y="3113435"/>
                </a:lnTo>
                <a:lnTo>
                  <a:pt x="309267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2" id="22"/>
          <p:cNvSpPr/>
          <p:nvPr/>
        </p:nvSpPr>
        <p:spPr>
          <a:xfrm flipH="false" flipV="false" rot="0">
            <a:off x="-573539" y="215778"/>
            <a:ext cx="2798601" cy="2900105"/>
          </a:xfrm>
          <a:custGeom>
            <a:avLst/>
            <a:gdLst/>
            <a:ahLst/>
            <a:cxnLst/>
            <a:rect r="r" b="b" t="t" l="l"/>
            <a:pathLst>
              <a:path h="2900105" w="2798601">
                <a:moveTo>
                  <a:pt x="0" y="0"/>
                </a:moveTo>
                <a:lnTo>
                  <a:pt x="2798601" y="0"/>
                </a:lnTo>
                <a:lnTo>
                  <a:pt x="2798601" y="2900105"/>
                </a:lnTo>
                <a:lnTo>
                  <a:pt x="0" y="290010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3" id="23"/>
          <p:cNvSpPr/>
          <p:nvPr/>
        </p:nvSpPr>
        <p:spPr>
          <a:xfrm flipH="false" flipV="false" rot="0">
            <a:off x="12225495" y="8932882"/>
            <a:ext cx="1729857" cy="1792598"/>
          </a:xfrm>
          <a:custGeom>
            <a:avLst/>
            <a:gdLst/>
            <a:ahLst/>
            <a:cxnLst/>
            <a:rect r="r" b="b" t="t" l="l"/>
            <a:pathLst>
              <a:path h="1792598" w="1729857">
                <a:moveTo>
                  <a:pt x="0" y="0"/>
                </a:moveTo>
                <a:lnTo>
                  <a:pt x="1729857" y="0"/>
                </a:lnTo>
                <a:lnTo>
                  <a:pt x="1729857" y="1792598"/>
                </a:lnTo>
                <a:lnTo>
                  <a:pt x="0" y="17925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4" id="24"/>
          <p:cNvSpPr/>
          <p:nvPr/>
        </p:nvSpPr>
        <p:spPr>
          <a:xfrm flipH="false" flipV="false" rot="0">
            <a:off x="17259300" y="4952051"/>
            <a:ext cx="1729857" cy="1792598"/>
          </a:xfrm>
          <a:custGeom>
            <a:avLst/>
            <a:gdLst/>
            <a:ahLst/>
            <a:cxnLst/>
            <a:rect r="r" b="b" t="t" l="l"/>
            <a:pathLst>
              <a:path h="1792598" w="1729857">
                <a:moveTo>
                  <a:pt x="0" y="0"/>
                </a:moveTo>
                <a:lnTo>
                  <a:pt x="1729857" y="0"/>
                </a:lnTo>
                <a:lnTo>
                  <a:pt x="1729857" y="1792598"/>
                </a:lnTo>
                <a:lnTo>
                  <a:pt x="0" y="17925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5" id="25"/>
          <p:cNvSpPr/>
          <p:nvPr/>
        </p:nvSpPr>
        <p:spPr>
          <a:xfrm flipH="false" flipV="false" rot="-1240880">
            <a:off x="2091003" y="-374476"/>
            <a:ext cx="1729857" cy="1792598"/>
          </a:xfrm>
          <a:custGeom>
            <a:avLst/>
            <a:gdLst/>
            <a:ahLst/>
            <a:cxnLst/>
            <a:rect r="r" b="b" t="t" l="l"/>
            <a:pathLst>
              <a:path h="1792598" w="1729857">
                <a:moveTo>
                  <a:pt x="0" y="0"/>
                </a:moveTo>
                <a:lnTo>
                  <a:pt x="1729857" y="0"/>
                </a:lnTo>
                <a:lnTo>
                  <a:pt x="1729857" y="1792598"/>
                </a:lnTo>
                <a:lnTo>
                  <a:pt x="0" y="179259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0">
            <a:off x="11853680" y="2613741"/>
            <a:ext cx="4822631" cy="6644559"/>
          </a:xfrm>
          <a:custGeom>
            <a:avLst/>
            <a:gdLst/>
            <a:ahLst/>
            <a:cxnLst/>
            <a:rect r="r" b="b" t="t" l="l"/>
            <a:pathLst>
              <a:path h="6644559" w="4822631">
                <a:moveTo>
                  <a:pt x="0" y="0"/>
                </a:moveTo>
                <a:lnTo>
                  <a:pt x="4822631" y="0"/>
                </a:lnTo>
                <a:lnTo>
                  <a:pt x="4822631" y="6644559"/>
                </a:lnTo>
                <a:lnTo>
                  <a:pt x="0" y="6644559"/>
                </a:lnTo>
                <a:lnTo>
                  <a:pt x="0" y="0"/>
                </a:lnTo>
                <a:close/>
              </a:path>
            </a:pathLst>
          </a:custGeom>
          <a:blipFill>
            <a:blip r:embed="rId3">
              <a:extLst>
                <a:ext uri="{96DAC541-7B7A-43D3-8B79-37D633B846F1}">
                  <asvg:svgBlip xmlns:asvg="http://schemas.microsoft.com/office/drawing/2016/SVG/main" r:embed="rId4"/>
                </a:ext>
              </a:extLst>
            </a:blip>
            <a:stretch>
              <a:fillRect l="0" t="0" r="-55779" b="-44261"/>
            </a:stretch>
          </a:blipFill>
        </p:spPr>
      </p:sp>
      <p:sp>
        <p:nvSpPr>
          <p:cNvPr name="TextBox 4" id="4"/>
          <p:cNvSpPr txBox="true"/>
          <p:nvPr/>
        </p:nvSpPr>
        <p:spPr>
          <a:xfrm rot="0">
            <a:off x="3687259" y="1266825"/>
            <a:ext cx="10913483" cy="1655541"/>
          </a:xfrm>
          <a:prstGeom prst="rect">
            <a:avLst/>
          </a:prstGeom>
        </p:spPr>
        <p:txBody>
          <a:bodyPr anchor="t" rtlCol="false" tIns="0" lIns="0" bIns="0" rIns="0">
            <a:spAutoFit/>
          </a:bodyPr>
          <a:lstStyle/>
          <a:p>
            <a:pPr algn="ctr">
              <a:lnSpc>
                <a:spcPts val="10003"/>
              </a:lnSpc>
            </a:pPr>
            <a:r>
              <a:rPr lang="en-US" sz="12199">
                <a:solidFill>
                  <a:srgbClr val="FFFFFF"/>
                </a:solidFill>
                <a:latin typeface="Ballpoint"/>
                <a:ea typeface="Ballpoint"/>
                <a:cs typeface="Ballpoint"/>
                <a:sym typeface="Ballpoint"/>
              </a:rPr>
              <a:t>Homework</a:t>
            </a:r>
          </a:p>
        </p:txBody>
      </p:sp>
      <p:sp>
        <p:nvSpPr>
          <p:cNvPr name="Freeform 5" id="5"/>
          <p:cNvSpPr/>
          <p:nvPr/>
        </p:nvSpPr>
        <p:spPr>
          <a:xfrm flipH="false" flipV="false" rot="0">
            <a:off x="6958195" y="3239003"/>
            <a:ext cx="4368814" cy="6019297"/>
          </a:xfrm>
          <a:custGeom>
            <a:avLst/>
            <a:gdLst/>
            <a:ahLst/>
            <a:cxnLst/>
            <a:rect r="r" b="b" t="t" l="l"/>
            <a:pathLst>
              <a:path h="6019297" w="4368814">
                <a:moveTo>
                  <a:pt x="0" y="0"/>
                </a:moveTo>
                <a:lnTo>
                  <a:pt x="4368815" y="0"/>
                </a:lnTo>
                <a:lnTo>
                  <a:pt x="4368815" y="6019297"/>
                </a:lnTo>
                <a:lnTo>
                  <a:pt x="0" y="6019297"/>
                </a:lnTo>
                <a:lnTo>
                  <a:pt x="0" y="0"/>
                </a:lnTo>
                <a:close/>
              </a:path>
            </a:pathLst>
          </a:custGeom>
          <a:blipFill>
            <a:blip r:embed="rId3">
              <a:extLst>
                <a:ext uri="{96DAC541-7B7A-43D3-8B79-37D633B846F1}">
                  <asvg:svgBlip xmlns:asvg="http://schemas.microsoft.com/office/drawing/2016/SVG/main" r:embed="rId4"/>
                </a:ext>
              </a:extLst>
            </a:blip>
            <a:stretch>
              <a:fillRect l="0" t="0" r="-55779" b="-44261"/>
            </a:stretch>
          </a:blipFill>
        </p:spPr>
      </p:sp>
      <p:sp>
        <p:nvSpPr>
          <p:cNvPr name="Freeform 6" id="6"/>
          <p:cNvSpPr/>
          <p:nvPr/>
        </p:nvSpPr>
        <p:spPr>
          <a:xfrm flipH="false" flipV="false" rot="0">
            <a:off x="488917" y="1066800"/>
            <a:ext cx="5945403" cy="8191500"/>
          </a:xfrm>
          <a:custGeom>
            <a:avLst/>
            <a:gdLst/>
            <a:ahLst/>
            <a:cxnLst/>
            <a:rect r="r" b="b" t="t" l="l"/>
            <a:pathLst>
              <a:path h="8191500" w="5945403">
                <a:moveTo>
                  <a:pt x="0" y="0"/>
                </a:moveTo>
                <a:lnTo>
                  <a:pt x="5945403" y="0"/>
                </a:lnTo>
                <a:lnTo>
                  <a:pt x="5945403" y="8191500"/>
                </a:lnTo>
                <a:lnTo>
                  <a:pt x="0" y="8191500"/>
                </a:lnTo>
                <a:lnTo>
                  <a:pt x="0" y="0"/>
                </a:lnTo>
                <a:close/>
              </a:path>
            </a:pathLst>
          </a:custGeom>
          <a:blipFill>
            <a:blip r:embed="rId3">
              <a:extLst>
                <a:ext uri="{96DAC541-7B7A-43D3-8B79-37D633B846F1}">
                  <asvg:svgBlip xmlns:asvg="http://schemas.microsoft.com/office/drawing/2016/SVG/main" r:embed="rId4"/>
                </a:ext>
              </a:extLst>
            </a:blip>
            <a:stretch>
              <a:fillRect l="0" t="0" r="-55779" b="-44261"/>
            </a:stretch>
          </a:blipFill>
        </p:spPr>
      </p:sp>
      <p:sp>
        <p:nvSpPr>
          <p:cNvPr name="TextBox 7" id="7"/>
          <p:cNvSpPr txBox="true"/>
          <p:nvPr/>
        </p:nvSpPr>
        <p:spPr>
          <a:xfrm rot="0">
            <a:off x="3687259" y="1884733"/>
            <a:ext cx="1955253" cy="991248"/>
          </a:xfrm>
          <a:prstGeom prst="rect">
            <a:avLst/>
          </a:prstGeom>
        </p:spPr>
        <p:txBody>
          <a:bodyPr anchor="t" rtlCol="false" tIns="0" lIns="0" bIns="0" rIns="0">
            <a:spAutoFit/>
          </a:bodyPr>
          <a:lstStyle/>
          <a:p>
            <a:pPr algn="ctr">
              <a:lnSpc>
                <a:spcPts val="6970"/>
              </a:lnSpc>
            </a:pPr>
            <a:r>
              <a:rPr lang="en-US" sz="8500">
                <a:solidFill>
                  <a:srgbClr val="FFFFFF"/>
                </a:solidFill>
                <a:latin typeface="Gochi Hand"/>
                <a:ea typeface="Gochi Hand"/>
                <a:cs typeface="Gochi Hand"/>
                <a:sym typeface="Gochi Hand"/>
              </a:rPr>
              <a:t>1</a:t>
            </a:r>
          </a:p>
        </p:txBody>
      </p:sp>
      <p:sp>
        <p:nvSpPr>
          <p:cNvPr name="TextBox 8" id="8"/>
          <p:cNvSpPr txBox="true"/>
          <p:nvPr/>
        </p:nvSpPr>
        <p:spPr>
          <a:xfrm rot="0">
            <a:off x="8164976" y="3431430"/>
            <a:ext cx="1955253" cy="991248"/>
          </a:xfrm>
          <a:prstGeom prst="rect">
            <a:avLst/>
          </a:prstGeom>
        </p:spPr>
        <p:txBody>
          <a:bodyPr anchor="t" rtlCol="false" tIns="0" lIns="0" bIns="0" rIns="0">
            <a:spAutoFit/>
          </a:bodyPr>
          <a:lstStyle/>
          <a:p>
            <a:pPr algn="ctr">
              <a:lnSpc>
                <a:spcPts val="6970"/>
              </a:lnSpc>
            </a:pPr>
            <a:r>
              <a:rPr lang="en-US" sz="8500">
                <a:solidFill>
                  <a:srgbClr val="FFFFFF"/>
                </a:solidFill>
                <a:latin typeface="Gochi Hand"/>
                <a:ea typeface="Gochi Hand"/>
                <a:cs typeface="Gochi Hand"/>
                <a:sym typeface="Gochi Hand"/>
              </a:rPr>
              <a:t>2</a:t>
            </a:r>
          </a:p>
        </p:txBody>
      </p:sp>
      <p:sp>
        <p:nvSpPr>
          <p:cNvPr name="TextBox 9" id="9"/>
          <p:cNvSpPr txBox="true"/>
          <p:nvPr/>
        </p:nvSpPr>
        <p:spPr>
          <a:xfrm rot="0">
            <a:off x="13287369" y="2612280"/>
            <a:ext cx="1955253" cy="991248"/>
          </a:xfrm>
          <a:prstGeom prst="rect">
            <a:avLst/>
          </a:prstGeom>
        </p:spPr>
        <p:txBody>
          <a:bodyPr anchor="t" rtlCol="false" tIns="0" lIns="0" bIns="0" rIns="0">
            <a:spAutoFit/>
          </a:bodyPr>
          <a:lstStyle/>
          <a:p>
            <a:pPr algn="ctr">
              <a:lnSpc>
                <a:spcPts val="6970"/>
              </a:lnSpc>
            </a:pPr>
            <a:r>
              <a:rPr lang="en-US" sz="8500">
                <a:solidFill>
                  <a:srgbClr val="FFFFFF"/>
                </a:solidFill>
                <a:latin typeface="Gochi Hand"/>
                <a:ea typeface="Gochi Hand"/>
                <a:cs typeface="Gochi Hand"/>
                <a:sym typeface="Gochi Hand"/>
              </a:rPr>
              <a:t>3</a:t>
            </a:r>
          </a:p>
        </p:txBody>
      </p:sp>
      <p:sp>
        <p:nvSpPr>
          <p:cNvPr name="TextBox 10" id="10"/>
          <p:cNvSpPr txBox="true"/>
          <p:nvPr/>
        </p:nvSpPr>
        <p:spPr>
          <a:xfrm rot="0">
            <a:off x="11967643" y="3275772"/>
            <a:ext cx="4708667" cy="6068046"/>
          </a:xfrm>
          <a:prstGeom prst="rect">
            <a:avLst/>
          </a:prstGeom>
        </p:spPr>
        <p:txBody>
          <a:bodyPr anchor="t" rtlCol="false" tIns="0" lIns="0" bIns="0" rIns="0">
            <a:spAutoFit/>
          </a:bodyPr>
          <a:lstStyle/>
          <a:p>
            <a:pPr algn="l">
              <a:lnSpc>
                <a:spcPts val="5975"/>
              </a:lnSpc>
            </a:pPr>
            <a:r>
              <a:rPr lang="en-US" sz="3983">
                <a:solidFill>
                  <a:srgbClr val="000000"/>
                </a:solidFill>
                <a:latin typeface="Ballpoint"/>
                <a:ea typeface="Ballpoint"/>
                <a:cs typeface="Ballpoint"/>
                <a:sym typeface="Ballpoint"/>
              </a:rPr>
              <a:t>Pick and mix homework sent home each half term. Children to pick at least 3 challenges to complete at home over the half term. Can be submitted via email or brought into school in the last week of term.</a:t>
            </a:r>
          </a:p>
        </p:txBody>
      </p:sp>
      <p:sp>
        <p:nvSpPr>
          <p:cNvPr name="Freeform 11" id="11"/>
          <p:cNvSpPr/>
          <p:nvPr/>
        </p:nvSpPr>
        <p:spPr>
          <a:xfrm flipH="true" flipV="false" rot="0">
            <a:off x="-475825" y="581641"/>
            <a:ext cx="4418750" cy="1735364"/>
          </a:xfrm>
          <a:custGeom>
            <a:avLst/>
            <a:gdLst/>
            <a:ahLst/>
            <a:cxnLst/>
            <a:rect r="r" b="b" t="t" l="l"/>
            <a:pathLst>
              <a:path h="1735364" w="4418750">
                <a:moveTo>
                  <a:pt x="4418750" y="0"/>
                </a:moveTo>
                <a:lnTo>
                  <a:pt x="0" y="0"/>
                </a:lnTo>
                <a:lnTo>
                  <a:pt x="0" y="1735364"/>
                </a:lnTo>
                <a:lnTo>
                  <a:pt x="4418750" y="1735364"/>
                </a:lnTo>
                <a:lnTo>
                  <a:pt x="441875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13060461" y="467942"/>
            <a:ext cx="6632619" cy="1121516"/>
          </a:xfrm>
          <a:custGeom>
            <a:avLst/>
            <a:gdLst/>
            <a:ahLst/>
            <a:cxnLst/>
            <a:rect r="r" b="b" t="t" l="l"/>
            <a:pathLst>
              <a:path h="1121516" w="6632619">
                <a:moveTo>
                  <a:pt x="0" y="0"/>
                </a:moveTo>
                <a:lnTo>
                  <a:pt x="6632619" y="0"/>
                </a:lnTo>
                <a:lnTo>
                  <a:pt x="6632619" y="1121516"/>
                </a:lnTo>
                <a:lnTo>
                  <a:pt x="0" y="112151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804570" y="2760241"/>
            <a:ext cx="4837942" cy="6234020"/>
          </a:xfrm>
          <a:prstGeom prst="rect">
            <a:avLst/>
          </a:prstGeom>
        </p:spPr>
        <p:txBody>
          <a:bodyPr anchor="t" rtlCol="false" tIns="0" lIns="0" bIns="0" rIns="0">
            <a:spAutoFit/>
          </a:bodyPr>
          <a:lstStyle/>
          <a:p>
            <a:pPr algn="l">
              <a:lnSpc>
                <a:spcPts val="6114"/>
              </a:lnSpc>
            </a:pPr>
            <a:r>
              <a:rPr lang="en-US" sz="4076">
                <a:solidFill>
                  <a:srgbClr val="000000"/>
                </a:solidFill>
                <a:latin typeface="Ballpoint"/>
                <a:ea typeface="Ballpoint"/>
                <a:cs typeface="Ballpoint"/>
                <a:sym typeface="Ballpoint"/>
              </a:rPr>
              <a:t>Spellings will be sent home on a Thursday for a spelling test on the following Thursday. This will start after October half term.</a:t>
            </a:r>
          </a:p>
          <a:p>
            <a:pPr algn="l">
              <a:lnSpc>
                <a:spcPts val="6114"/>
              </a:lnSpc>
            </a:pPr>
            <a:r>
              <a:rPr lang="en-US" sz="4076">
                <a:solidFill>
                  <a:srgbClr val="000000"/>
                </a:solidFill>
                <a:latin typeface="Ballpoint"/>
                <a:ea typeface="Ballpoint"/>
                <a:cs typeface="Ballpoint"/>
                <a:sym typeface="Ballpoint"/>
              </a:rPr>
              <a:t>Spellings will follow the phonics pattern for the week as well as the tricky words taught.</a:t>
            </a:r>
          </a:p>
        </p:txBody>
      </p:sp>
      <p:sp>
        <p:nvSpPr>
          <p:cNvPr name="TextBox 14" id="14"/>
          <p:cNvSpPr txBox="true"/>
          <p:nvPr/>
        </p:nvSpPr>
        <p:spPr>
          <a:xfrm rot="0">
            <a:off x="7190194" y="4493944"/>
            <a:ext cx="4044782" cy="4849873"/>
          </a:xfrm>
          <a:prstGeom prst="rect">
            <a:avLst/>
          </a:prstGeom>
        </p:spPr>
        <p:txBody>
          <a:bodyPr anchor="t" rtlCol="false" tIns="0" lIns="0" bIns="0" rIns="0">
            <a:spAutoFit/>
          </a:bodyPr>
          <a:lstStyle/>
          <a:p>
            <a:pPr algn="l">
              <a:lnSpc>
                <a:spcPts val="6310"/>
              </a:lnSpc>
            </a:pPr>
            <a:r>
              <a:rPr lang="en-US" sz="4206">
                <a:solidFill>
                  <a:srgbClr val="000000"/>
                </a:solidFill>
                <a:latin typeface="Ballpoint"/>
                <a:ea typeface="Ballpoint"/>
                <a:cs typeface="Ballpoint"/>
                <a:sym typeface="Ballpoint"/>
              </a:rPr>
              <a:t>Continue to read at home every night. Please also record any reading experiences (bedtime stories, library trips etc.) in home reading diaries.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5400000">
            <a:off x="5888283" y="-1029552"/>
            <a:ext cx="6511435" cy="12346104"/>
          </a:xfrm>
          <a:custGeom>
            <a:avLst/>
            <a:gdLst/>
            <a:ahLst/>
            <a:cxnLst/>
            <a:rect r="r" b="b" t="t" l="l"/>
            <a:pathLst>
              <a:path h="12346104" w="6511435">
                <a:moveTo>
                  <a:pt x="0" y="0"/>
                </a:moveTo>
                <a:lnTo>
                  <a:pt x="6511434" y="0"/>
                </a:lnTo>
                <a:lnTo>
                  <a:pt x="6511434" y="12346104"/>
                </a:lnTo>
                <a:lnTo>
                  <a:pt x="0" y="12346104"/>
                </a:lnTo>
                <a:lnTo>
                  <a:pt x="0" y="0"/>
                </a:lnTo>
                <a:close/>
              </a:path>
            </a:pathLst>
          </a:custGeom>
          <a:blipFill>
            <a:blip r:embed="rId3"/>
            <a:stretch>
              <a:fillRect l="0" t="0" r="-45997" b="0"/>
            </a:stretch>
          </a:blipFill>
        </p:spPr>
      </p:sp>
      <p:sp>
        <p:nvSpPr>
          <p:cNvPr name="Freeform 4" id="4"/>
          <p:cNvSpPr/>
          <p:nvPr/>
        </p:nvSpPr>
        <p:spPr>
          <a:xfrm flipH="false" flipV="false" rot="0">
            <a:off x="12963702" y="741813"/>
            <a:ext cx="4947445" cy="1942997"/>
          </a:xfrm>
          <a:custGeom>
            <a:avLst/>
            <a:gdLst/>
            <a:ahLst/>
            <a:cxnLst/>
            <a:rect r="r" b="b" t="t" l="l"/>
            <a:pathLst>
              <a:path h="1942997" w="4947445">
                <a:moveTo>
                  <a:pt x="0" y="0"/>
                </a:moveTo>
                <a:lnTo>
                  <a:pt x="4947445" y="0"/>
                </a:lnTo>
                <a:lnTo>
                  <a:pt x="4947445" y="1942997"/>
                </a:lnTo>
                <a:lnTo>
                  <a:pt x="0" y="194299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680835">
            <a:off x="3418528" y="2328486"/>
            <a:ext cx="1364676" cy="937905"/>
          </a:xfrm>
          <a:custGeom>
            <a:avLst/>
            <a:gdLst/>
            <a:ahLst/>
            <a:cxnLst/>
            <a:rect r="r" b="b" t="t" l="l"/>
            <a:pathLst>
              <a:path h="937905" w="1364676">
                <a:moveTo>
                  <a:pt x="0" y="0"/>
                </a:moveTo>
                <a:lnTo>
                  <a:pt x="1364676" y="0"/>
                </a:lnTo>
                <a:lnTo>
                  <a:pt x="1364676" y="937904"/>
                </a:lnTo>
                <a:lnTo>
                  <a:pt x="0" y="93790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4306103" y="6834503"/>
            <a:ext cx="1620925" cy="2086738"/>
          </a:xfrm>
          <a:custGeom>
            <a:avLst/>
            <a:gdLst/>
            <a:ahLst/>
            <a:cxnLst/>
            <a:rect r="r" b="b" t="t" l="l"/>
            <a:pathLst>
              <a:path h="2086738" w="1620925">
                <a:moveTo>
                  <a:pt x="0" y="0"/>
                </a:moveTo>
                <a:lnTo>
                  <a:pt x="1620925" y="0"/>
                </a:lnTo>
                <a:lnTo>
                  <a:pt x="1620925" y="2086737"/>
                </a:lnTo>
                <a:lnTo>
                  <a:pt x="0" y="208673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886740" y="7945113"/>
            <a:ext cx="3281277" cy="3239516"/>
          </a:xfrm>
          <a:custGeom>
            <a:avLst/>
            <a:gdLst/>
            <a:ahLst/>
            <a:cxnLst/>
            <a:rect r="r" b="b" t="t" l="l"/>
            <a:pathLst>
              <a:path h="3239516" w="3281277">
                <a:moveTo>
                  <a:pt x="0" y="0"/>
                </a:moveTo>
                <a:lnTo>
                  <a:pt x="3281278" y="0"/>
                </a:lnTo>
                <a:lnTo>
                  <a:pt x="3281278" y="3239516"/>
                </a:lnTo>
                <a:lnTo>
                  <a:pt x="0" y="32395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386262" y="-542951"/>
            <a:ext cx="2280323" cy="3143302"/>
          </a:xfrm>
          <a:custGeom>
            <a:avLst/>
            <a:gdLst/>
            <a:ahLst/>
            <a:cxnLst/>
            <a:rect r="r" b="b" t="t" l="l"/>
            <a:pathLst>
              <a:path h="3143302" w="2280323">
                <a:moveTo>
                  <a:pt x="0" y="0"/>
                </a:moveTo>
                <a:lnTo>
                  <a:pt x="2280322" y="0"/>
                </a:lnTo>
                <a:lnTo>
                  <a:pt x="2280322" y="3143302"/>
                </a:lnTo>
                <a:lnTo>
                  <a:pt x="0" y="314330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9" id="9"/>
          <p:cNvSpPr txBox="true"/>
          <p:nvPr/>
        </p:nvSpPr>
        <p:spPr>
          <a:xfrm rot="0">
            <a:off x="2970948" y="3528132"/>
            <a:ext cx="12346104" cy="4941191"/>
          </a:xfrm>
          <a:prstGeom prst="rect">
            <a:avLst/>
          </a:prstGeom>
        </p:spPr>
        <p:txBody>
          <a:bodyPr anchor="t" rtlCol="false" tIns="0" lIns="0" bIns="0" rIns="0">
            <a:spAutoFit/>
          </a:bodyPr>
          <a:lstStyle/>
          <a:p>
            <a:pPr algn="ctr" marL="1036312" indent="-518156" lvl="1">
              <a:lnSpc>
                <a:spcPts val="7727"/>
              </a:lnSpc>
              <a:buFont typeface="Arial"/>
              <a:buChar char="•"/>
            </a:pPr>
            <a:r>
              <a:rPr lang="en-US" sz="4799">
                <a:solidFill>
                  <a:srgbClr val="000000"/>
                </a:solidFill>
                <a:latin typeface="Ballpoint"/>
                <a:ea typeface="Ballpoint"/>
                <a:cs typeface="Ballpoint"/>
                <a:sym typeface="Ballpoint"/>
              </a:rPr>
              <a:t>All children start in Phase 4 (there will be extra booster support for children needing Phase 3)</a:t>
            </a:r>
          </a:p>
          <a:p>
            <a:pPr algn="ctr" marL="1036312" indent="-518156" lvl="1">
              <a:lnSpc>
                <a:spcPts val="7727"/>
              </a:lnSpc>
              <a:buFont typeface="Arial"/>
              <a:buChar char="•"/>
            </a:pPr>
            <a:r>
              <a:rPr lang="en-US" sz="4799">
                <a:solidFill>
                  <a:srgbClr val="000000"/>
                </a:solidFill>
                <a:latin typeface="Ballpoint"/>
                <a:ea typeface="Ballpoint"/>
                <a:cs typeface="Ballpoint"/>
                <a:sym typeface="Ballpoint"/>
              </a:rPr>
              <a:t>Reading books will continue to be matched to Phonics sessions.</a:t>
            </a:r>
          </a:p>
          <a:p>
            <a:pPr algn="ctr" marL="1036312" indent="-518156" lvl="1">
              <a:lnSpc>
                <a:spcPts val="7727"/>
              </a:lnSpc>
              <a:buFont typeface="Arial"/>
              <a:buChar char="•"/>
            </a:pPr>
            <a:r>
              <a:rPr lang="en-US" sz="4799">
                <a:solidFill>
                  <a:srgbClr val="000000"/>
                </a:solidFill>
                <a:latin typeface="Ballpoint"/>
                <a:ea typeface="Ballpoint"/>
                <a:cs typeface="Ballpoint"/>
                <a:sym typeface="Ballpoint"/>
              </a:rPr>
              <a:t>Phonics screening in Summer term.</a:t>
            </a:r>
          </a:p>
        </p:txBody>
      </p:sp>
      <p:sp>
        <p:nvSpPr>
          <p:cNvPr name="TextBox 10" id="10"/>
          <p:cNvSpPr txBox="true"/>
          <p:nvPr/>
        </p:nvSpPr>
        <p:spPr>
          <a:xfrm rot="0">
            <a:off x="4224712" y="2251589"/>
            <a:ext cx="9838576" cy="1244097"/>
          </a:xfrm>
          <a:prstGeom prst="rect">
            <a:avLst/>
          </a:prstGeom>
        </p:spPr>
        <p:txBody>
          <a:bodyPr anchor="t" rtlCol="false" tIns="0" lIns="0" bIns="0" rIns="0">
            <a:spAutoFit/>
          </a:bodyPr>
          <a:lstStyle/>
          <a:p>
            <a:pPr algn="ctr">
              <a:lnSpc>
                <a:spcPts val="7544"/>
              </a:lnSpc>
            </a:pPr>
            <a:r>
              <a:rPr lang="en-US" sz="9200">
                <a:solidFill>
                  <a:srgbClr val="000000"/>
                </a:solidFill>
                <a:latin typeface="Ballpoint"/>
                <a:ea typeface="Ballpoint"/>
                <a:cs typeface="Ballpoint"/>
                <a:sym typeface="Ballpoint"/>
              </a:rPr>
              <a:t>Phonics</a:t>
            </a:r>
          </a:p>
        </p:txBody>
      </p:sp>
      <p:sp>
        <p:nvSpPr>
          <p:cNvPr name="Freeform 11" id="11"/>
          <p:cNvSpPr/>
          <p:nvPr/>
        </p:nvSpPr>
        <p:spPr>
          <a:xfrm flipH="false" flipV="false" rot="-10800000">
            <a:off x="16322283" y="7945113"/>
            <a:ext cx="2280323" cy="3143302"/>
          </a:xfrm>
          <a:custGeom>
            <a:avLst/>
            <a:gdLst/>
            <a:ahLst/>
            <a:cxnLst/>
            <a:rect r="r" b="b" t="t" l="l"/>
            <a:pathLst>
              <a:path h="3143302" w="2280323">
                <a:moveTo>
                  <a:pt x="0" y="0"/>
                </a:moveTo>
                <a:lnTo>
                  <a:pt x="2280323" y="0"/>
                </a:lnTo>
                <a:lnTo>
                  <a:pt x="2280323" y="3143302"/>
                </a:lnTo>
                <a:lnTo>
                  <a:pt x="0" y="314330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true" flipV="false" rot="0">
            <a:off x="795669" y="1491749"/>
            <a:ext cx="5966165" cy="1399337"/>
          </a:xfrm>
          <a:custGeom>
            <a:avLst/>
            <a:gdLst/>
            <a:ahLst/>
            <a:cxnLst/>
            <a:rect r="r" b="b" t="t" l="l"/>
            <a:pathLst>
              <a:path h="1399337" w="5966165">
                <a:moveTo>
                  <a:pt x="5966165" y="0"/>
                </a:moveTo>
                <a:lnTo>
                  <a:pt x="0" y="0"/>
                </a:lnTo>
                <a:lnTo>
                  <a:pt x="0" y="1399337"/>
                </a:lnTo>
                <a:lnTo>
                  <a:pt x="5966165" y="1399337"/>
                </a:lnTo>
                <a:lnTo>
                  <a:pt x="5966165"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5400000">
            <a:off x="3149776" y="3838354"/>
            <a:ext cx="252885" cy="2357406"/>
          </a:xfrm>
          <a:custGeom>
            <a:avLst/>
            <a:gdLst/>
            <a:ahLst/>
            <a:cxnLst/>
            <a:rect r="r" b="b" t="t" l="l"/>
            <a:pathLst>
              <a:path h="2357406" w="252885">
                <a:moveTo>
                  <a:pt x="252885" y="0"/>
                </a:moveTo>
                <a:lnTo>
                  <a:pt x="0" y="0"/>
                </a:lnTo>
                <a:lnTo>
                  <a:pt x="0" y="2357406"/>
                </a:lnTo>
                <a:lnTo>
                  <a:pt x="252885" y="2357406"/>
                </a:lnTo>
                <a:lnTo>
                  <a:pt x="252885"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5400000">
            <a:off x="9286683" y="3838354"/>
            <a:ext cx="252885" cy="2357406"/>
          </a:xfrm>
          <a:custGeom>
            <a:avLst/>
            <a:gdLst/>
            <a:ahLst/>
            <a:cxnLst/>
            <a:rect r="r" b="b" t="t" l="l"/>
            <a:pathLst>
              <a:path h="2357406" w="252885">
                <a:moveTo>
                  <a:pt x="252885" y="0"/>
                </a:moveTo>
                <a:lnTo>
                  <a:pt x="0" y="0"/>
                </a:lnTo>
                <a:lnTo>
                  <a:pt x="0" y="2357406"/>
                </a:lnTo>
                <a:lnTo>
                  <a:pt x="252885" y="2357406"/>
                </a:lnTo>
                <a:lnTo>
                  <a:pt x="252885"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true" flipV="false" rot="5400000">
            <a:off x="14824879" y="3838354"/>
            <a:ext cx="252885" cy="2357406"/>
          </a:xfrm>
          <a:custGeom>
            <a:avLst/>
            <a:gdLst/>
            <a:ahLst/>
            <a:cxnLst/>
            <a:rect r="r" b="b" t="t" l="l"/>
            <a:pathLst>
              <a:path h="2357406" w="252885">
                <a:moveTo>
                  <a:pt x="252885" y="0"/>
                </a:moveTo>
                <a:lnTo>
                  <a:pt x="0" y="0"/>
                </a:lnTo>
                <a:lnTo>
                  <a:pt x="0" y="2357406"/>
                </a:lnTo>
                <a:lnTo>
                  <a:pt x="252885" y="2357406"/>
                </a:lnTo>
                <a:lnTo>
                  <a:pt x="25288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5741979" y="407547"/>
            <a:ext cx="2198272" cy="2329493"/>
          </a:xfrm>
          <a:custGeom>
            <a:avLst/>
            <a:gdLst/>
            <a:ahLst/>
            <a:cxnLst/>
            <a:rect r="r" b="b" t="t" l="l"/>
            <a:pathLst>
              <a:path h="2329493" w="2198272">
                <a:moveTo>
                  <a:pt x="0" y="0"/>
                </a:moveTo>
                <a:lnTo>
                  <a:pt x="2198272" y="0"/>
                </a:lnTo>
                <a:lnTo>
                  <a:pt x="2198272" y="2329493"/>
                </a:lnTo>
                <a:lnTo>
                  <a:pt x="0" y="232949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true" flipV="false" rot="0">
            <a:off x="1471839" y="1938524"/>
            <a:ext cx="7799021" cy="1829225"/>
          </a:xfrm>
          <a:custGeom>
            <a:avLst/>
            <a:gdLst/>
            <a:ahLst/>
            <a:cxnLst/>
            <a:rect r="r" b="b" t="t" l="l"/>
            <a:pathLst>
              <a:path h="1829225" w="7799021">
                <a:moveTo>
                  <a:pt x="7799021" y="0"/>
                </a:moveTo>
                <a:lnTo>
                  <a:pt x="0" y="0"/>
                </a:lnTo>
                <a:lnTo>
                  <a:pt x="0" y="1829225"/>
                </a:lnTo>
                <a:lnTo>
                  <a:pt x="7799021" y="1829225"/>
                </a:lnTo>
                <a:lnTo>
                  <a:pt x="7799021"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2097515" y="1967443"/>
            <a:ext cx="8771110" cy="1295961"/>
          </a:xfrm>
          <a:prstGeom prst="rect">
            <a:avLst/>
          </a:prstGeom>
        </p:spPr>
        <p:txBody>
          <a:bodyPr anchor="t" rtlCol="false" tIns="0" lIns="0" bIns="0" rIns="0">
            <a:spAutoFit/>
          </a:bodyPr>
          <a:lstStyle/>
          <a:p>
            <a:pPr algn="l">
              <a:lnSpc>
                <a:spcPts val="8809"/>
              </a:lnSpc>
            </a:pPr>
            <a:r>
              <a:rPr lang="en-US" sz="8008">
                <a:solidFill>
                  <a:srgbClr val="000000"/>
                </a:solidFill>
                <a:latin typeface="Ballpoint"/>
                <a:ea typeface="Ballpoint"/>
                <a:cs typeface="Ballpoint"/>
                <a:sym typeface="Ballpoint"/>
              </a:rPr>
              <a:t>PHONICS SCREENING</a:t>
            </a:r>
          </a:p>
        </p:txBody>
      </p:sp>
      <p:sp>
        <p:nvSpPr>
          <p:cNvPr name="TextBox 10" id="10"/>
          <p:cNvSpPr txBox="true"/>
          <p:nvPr/>
        </p:nvSpPr>
        <p:spPr>
          <a:xfrm rot="0">
            <a:off x="691142" y="5172075"/>
            <a:ext cx="5410268" cy="4301466"/>
          </a:xfrm>
          <a:prstGeom prst="rect">
            <a:avLst/>
          </a:prstGeom>
        </p:spPr>
        <p:txBody>
          <a:bodyPr anchor="t" rtlCol="false" tIns="0" lIns="0" bIns="0" rIns="0">
            <a:spAutoFit/>
          </a:bodyPr>
          <a:lstStyle/>
          <a:p>
            <a:pPr algn="ctr" marL="0" indent="0" lvl="1">
              <a:lnSpc>
                <a:spcPts val="6649"/>
              </a:lnSpc>
              <a:spcBef>
                <a:spcPct val="0"/>
              </a:spcBef>
            </a:pPr>
            <a:r>
              <a:rPr lang="en-US" sz="5362" spc="-160">
                <a:solidFill>
                  <a:srgbClr val="FFFFFF"/>
                </a:solidFill>
                <a:latin typeface="Ballpoint"/>
                <a:ea typeface="Ballpoint"/>
                <a:cs typeface="Ballpoint"/>
                <a:sym typeface="Ballpoint"/>
              </a:rPr>
              <a:t>Over 2 days in June within school time. Extra homework to support children to achieve a pass will be sent home at May half term.</a:t>
            </a:r>
          </a:p>
        </p:txBody>
      </p:sp>
      <p:sp>
        <p:nvSpPr>
          <p:cNvPr name="TextBox 11" id="11"/>
          <p:cNvSpPr txBox="true"/>
          <p:nvPr/>
        </p:nvSpPr>
        <p:spPr>
          <a:xfrm rot="0">
            <a:off x="867902" y="3962896"/>
            <a:ext cx="4866413" cy="886043"/>
          </a:xfrm>
          <a:prstGeom prst="rect">
            <a:avLst/>
          </a:prstGeom>
        </p:spPr>
        <p:txBody>
          <a:bodyPr anchor="t" rtlCol="false" tIns="0" lIns="0" bIns="0" rIns="0">
            <a:spAutoFit/>
          </a:bodyPr>
          <a:lstStyle/>
          <a:p>
            <a:pPr algn="ctr">
              <a:lnSpc>
                <a:spcPts val="6618"/>
              </a:lnSpc>
            </a:pPr>
            <a:r>
              <a:rPr lang="en-US" sz="6017">
                <a:solidFill>
                  <a:srgbClr val="FFFFFF"/>
                </a:solidFill>
                <a:latin typeface="Bobby Jones Soft"/>
                <a:ea typeface="Bobby Jones Soft"/>
                <a:cs typeface="Bobby Jones Soft"/>
                <a:sym typeface="Bobby Jones Soft"/>
              </a:rPr>
              <a:t>WHEN?</a:t>
            </a:r>
          </a:p>
        </p:txBody>
      </p:sp>
      <p:sp>
        <p:nvSpPr>
          <p:cNvPr name="TextBox 12" id="12"/>
          <p:cNvSpPr txBox="true"/>
          <p:nvPr/>
        </p:nvSpPr>
        <p:spPr>
          <a:xfrm rot="0">
            <a:off x="6979919" y="3962896"/>
            <a:ext cx="4866413" cy="886043"/>
          </a:xfrm>
          <a:prstGeom prst="rect">
            <a:avLst/>
          </a:prstGeom>
        </p:spPr>
        <p:txBody>
          <a:bodyPr anchor="t" rtlCol="false" tIns="0" lIns="0" bIns="0" rIns="0">
            <a:spAutoFit/>
          </a:bodyPr>
          <a:lstStyle/>
          <a:p>
            <a:pPr algn="ctr">
              <a:lnSpc>
                <a:spcPts val="6618"/>
              </a:lnSpc>
            </a:pPr>
            <a:r>
              <a:rPr lang="en-US" sz="6017">
                <a:solidFill>
                  <a:srgbClr val="FFFFFF"/>
                </a:solidFill>
                <a:latin typeface="Bobby Jones Soft"/>
                <a:ea typeface="Bobby Jones Soft"/>
                <a:cs typeface="Bobby Jones Soft"/>
                <a:sym typeface="Bobby Jones Soft"/>
              </a:rPr>
              <a:t>WHAT?</a:t>
            </a:r>
          </a:p>
        </p:txBody>
      </p:sp>
      <p:sp>
        <p:nvSpPr>
          <p:cNvPr name="TextBox 13" id="13"/>
          <p:cNvSpPr txBox="true"/>
          <p:nvPr/>
        </p:nvSpPr>
        <p:spPr>
          <a:xfrm rot="0">
            <a:off x="12596230" y="3962896"/>
            <a:ext cx="4866413" cy="886043"/>
          </a:xfrm>
          <a:prstGeom prst="rect">
            <a:avLst/>
          </a:prstGeom>
        </p:spPr>
        <p:txBody>
          <a:bodyPr anchor="t" rtlCol="false" tIns="0" lIns="0" bIns="0" rIns="0">
            <a:spAutoFit/>
          </a:bodyPr>
          <a:lstStyle/>
          <a:p>
            <a:pPr algn="ctr">
              <a:lnSpc>
                <a:spcPts val="6618"/>
              </a:lnSpc>
            </a:pPr>
            <a:r>
              <a:rPr lang="en-US" sz="6017">
                <a:solidFill>
                  <a:srgbClr val="FFFFFF"/>
                </a:solidFill>
                <a:latin typeface="Bobby Jones Soft"/>
                <a:ea typeface="Bobby Jones Soft"/>
                <a:cs typeface="Bobby Jones Soft"/>
                <a:sym typeface="Bobby Jones Soft"/>
              </a:rPr>
              <a:t>HOW?</a:t>
            </a:r>
          </a:p>
        </p:txBody>
      </p:sp>
      <p:sp>
        <p:nvSpPr>
          <p:cNvPr name="TextBox 14" id="14"/>
          <p:cNvSpPr txBox="true"/>
          <p:nvPr/>
        </p:nvSpPr>
        <p:spPr>
          <a:xfrm rot="0">
            <a:off x="7111059" y="4926921"/>
            <a:ext cx="5147368" cy="4816802"/>
          </a:xfrm>
          <a:prstGeom prst="rect">
            <a:avLst/>
          </a:prstGeom>
        </p:spPr>
        <p:txBody>
          <a:bodyPr anchor="t" rtlCol="false" tIns="0" lIns="0" bIns="0" rIns="0">
            <a:spAutoFit/>
          </a:bodyPr>
          <a:lstStyle/>
          <a:p>
            <a:pPr algn="ctr" marL="0" indent="0" lvl="1">
              <a:lnSpc>
                <a:spcPts val="6244"/>
              </a:lnSpc>
              <a:spcBef>
                <a:spcPct val="0"/>
              </a:spcBef>
            </a:pPr>
            <a:r>
              <a:rPr lang="en-US" sz="5036" spc="-151">
                <a:solidFill>
                  <a:srgbClr val="FFFFFF"/>
                </a:solidFill>
                <a:latin typeface="Ballpoint"/>
                <a:ea typeface="Ballpoint"/>
                <a:cs typeface="Ballpoint"/>
                <a:sym typeface="Ballpoint"/>
              </a:rPr>
              <a:t>Children read 40 words which could contain any of the phase 3 and 5 graphemes. They are a mixture of real and nonsense words. </a:t>
            </a:r>
          </a:p>
        </p:txBody>
      </p:sp>
      <p:sp>
        <p:nvSpPr>
          <p:cNvPr name="TextBox 15" id="15"/>
          <p:cNvSpPr txBox="true"/>
          <p:nvPr/>
        </p:nvSpPr>
        <p:spPr>
          <a:xfrm rot="0">
            <a:off x="12555626" y="5237005"/>
            <a:ext cx="5572651" cy="1811895"/>
          </a:xfrm>
          <a:prstGeom prst="rect">
            <a:avLst/>
          </a:prstGeom>
        </p:spPr>
        <p:txBody>
          <a:bodyPr anchor="t" rtlCol="false" tIns="0" lIns="0" bIns="0" rIns="0">
            <a:spAutoFit/>
          </a:bodyPr>
          <a:lstStyle/>
          <a:p>
            <a:pPr algn="ctr" marL="0" indent="0" lvl="1">
              <a:lnSpc>
                <a:spcPts val="6760"/>
              </a:lnSpc>
              <a:spcBef>
                <a:spcPct val="0"/>
              </a:spcBef>
            </a:pPr>
            <a:r>
              <a:rPr lang="en-US" sz="5452" spc="-163">
                <a:solidFill>
                  <a:srgbClr val="FFFFFF"/>
                </a:solidFill>
                <a:latin typeface="Ballpoint"/>
                <a:ea typeface="Ballpoint"/>
                <a:cs typeface="Ballpoint"/>
                <a:sym typeface="Ballpoint"/>
              </a:rPr>
              <a:t>Children can sound out words</a:t>
            </a:r>
          </a:p>
        </p:txBody>
      </p:sp>
      <p:sp>
        <p:nvSpPr>
          <p:cNvPr name="TextBox 16" id="16"/>
          <p:cNvSpPr txBox="true"/>
          <p:nvPr/>
        </p:nvSpPr>
        <p:spPr>
          <a:xfrm rot="0">
            <a:off x="12727370" y="7151929"/>
            <a:ext cx="5400907" cy="1750638"/>
          </a:xfrm>
          <a:prstGeom prst="rect">
            <a:avLst/>
          </a:prstGeom>
        </p:spPr>
        <p:txBody>
          <a:bodyPr anchor="t" rtlCol="false" tIns="0" lIns="0" bIns="0" rIns="0">
            <a:spAutoFit/>
          </a:bodyPr>
          <a:lstStyle/>
          <a:p>
            <a:pPr algn="ctr" marL="0" indent="0" lvl="1">
              <a:lnSpc>
                <a:spcPts val="6552"/>
              </a:lnSpc>
              <a:spcBef>
                <a:spcPct val="0"/>
              </a:spcBef>
            </a:pPr>
            <a:r>
              <a:rPr lang="en-US" sz="5284" spc="-158">
                <a:solidFill>
                  <a:srgbClr val="FFFFFF"/>
                </a:solidFill>
                <a:latin typeface="Ballpoint"/>
                <a:ea typeface="Ballpoint"/>
                <a:cs typeface="Ballpoint"/>
                <a:sym typeface="Ballpoint"/>
              </a:rPr>
              <a:t>Administered on 1:1 basis with me in a quiet space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7222" r="0" b="-17222"/>
            </a:stretch>
          </a:blipFill>
        </p:spPr>
      </p:sp>
      <p:grpSp>
        <p:nvGrpSpPr>
          <p:cNvPr name="Group 3" id="3"/>
          <p:cNvGrpSpPr/>
          <p:nvPr/>
        </p:nvGrpSpPr>
        <p:grpSpPr>
          <a:xfrm rot="0">
            <a:off x="2842237" y="2087699"/>
            <a:ext cx="12603527" cy="6111602"/>
            <a:chOff x="0" y="0"/>
            <a:chExt cx="4295756" cy="2083063"/>
          </a:xfrm>
        </p:grpSpPr>
        <p:sp>
          <p:nvSpPr>
            <p:cNvPr name="Freeform 4" id="4"/>
            <p:cNvSpPr/>
            <p:nvPr/>
          </p:nvSpPr>
          <p:spPr>
            <a:xfrm flipH="false" flipV="false" rot="0">
              <a:off x="0" y="0"/>
              <a:ext cx="4295756" cy="2083064"/>
            </a:xfrm>
            <a:custGeom>
              <a:avLst/>
              <a:gdLst/>
              <a:ahLst/>
              <a:cxnLst/>
              <a:rect r="r" b="b" t="t" l="l"/>
              <a:pathLst>
                <a:path h="2083064" w="4295756">
                  <a:moveTo>
                    <a:pt x="12285" y="0"/>
                  </a:moveTo>
                  <a:lnTo>
                    <a:pt x="4283470" y="0"/>
                  </a:lnTo>
                  <a:cubicBezTo>
                    <a:pt x="4290255" y="0"/>
                    <a:pt x="4295756" y="5500"/>
                    <a:pt x="4295756" y="12285"/>
                  </a:cubicBezTo>
                  <a:lnTo>
                    <a:pt x="4295756" y="2070778"/>
                  </a:lnTo>
                  <a:cubicBezTo>
                    <a:pt x="4295756" y="2077563"/>
                    <a:pt x="4290255" y="2083064"/>
                    <a:pt x="4283470" y="2083064"/>
                  </a:cubicBezTo>
                  <a:lnTo>
                    <a:pt x="12285" y="2083064"/>
                  </a:lnTo>
                  <a:cubicBezTo>
                    <a:pt x="9027" y="2083064"/>
                    <a:pt x="5902" y="2081769"/>
                    <a:pt x="3598" y="2079465"/>
                  </a:cubicBezTo>
                  <a:cubicBezTo>
                    <a:pt x="1294" y="2077161"/>
                    <a:pt x="0" y="2074037"/>
                    <a:pt x="0" y="2070778"/>
                  </a:cubicBezTo>
                  <a:lnTo>
                    <a:pt x="0" y="12285"/>
                  </a:lnTo>
                  <a:cubicBezTo>
                    <a:pt x="0" y="5500"/>
                    <a:pt x="5500" y="0"/>
                    <a:pt x="12285" y="0"/>
                  </a:cubicBezTo>
                  <a:close/>
                </a:path>
              </a:pathLst>
            </a:custGeom>
            <a:ln w="76200" cap="sq">
              <a:solidFill>
                <a:srgbClr val="3C90C2"/>
              </a:solidFill>
              <a:prstDash val="solid"/>
              <a:miter/>
            </a:ln>
          </p:spPr>
        </p:sp>
        <p:sp>
          <p:nvSpPr>
            <p:cNvPr name="TextBox 5" id="5"/>
            <p:cNvSpPr txBox="true"/>
            <p:nvPr/>
          </p:nvSpPr>
          <p:spPr>
            <a:xfrm>
              <a:off x="0" y="-19050"/>
              <a:ext cx="4295756" cy="2102113"/>
            </a:xfrm>
            <a:prstGeom prst="rect">
              <a:avLst/>
            </a:prstGeom>
          </p:spPr>
          <p:txBody>
            <a:bodyPr anchor="ctr" rtlCol="false" tIns="51955" lIns="51955" bIns="51955" rIns="51955"/>
            <a:lstStyle/>
            <a:p>
              <a:pPr algn="ctr">
                <a:lnSpc>
                  <a:spcPts val="1457"/>
                </a:lnSpc>
              </a:pPr>
            </a:p>
          </p:txBody>
        </p:sp>
      </p:grpSp>
      <p:sp>
        <p:nvSpPr>
          <p:cNvPr name="Freeform 6" id="6"/>
          <p:cNvSpPr/>
          <p:nvPr/>
        </p:nvSpPr>
        <p:spPr>
          <a:xfrm flipH="false" flipV="false" rot="0">
            <a:off x="14683123" y="228600"/>
            <a:ext cx="3332988" cy="4114800"/>
          </a:xfrm>
          <a:custGeom>
            <a:avLst/>
            <a:gdLst/>
            <a:ahLst/>
            <a:cxnLst/>
            <a:rect r="r" b="b" t="t" l="l"/>
            <a:pathLst>
              <a:path h="4114800" w="3332988">
                <a:moveTo>
                  <a:pt x="0" y="0"/>
                </a:moveTo>
                <a:lnTo>
                  <a:pt x="3332988" y="0"/>
                </a:lnTo>
                <a:lnTo>
                  <a:pt x="333298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3438189" y="866775"/>
            <a:ext cx="11078246" cy="6772276"/>
          </a:xfrm>
          <a:prstGeom prst="rect">
            <a:avLst/>
          </a:prstGeom>
        </p:spPr>
        <p:txBody>
          <a:bodyPr anchor="t" rtlCol="false" tIns="0" lIns="0" bIns="0" rIns="0">
            <a:spAutoFit/>
          </a:bodyPr>
          <a:lstStyle/>
          <a:p>
            <a:pPr algn="l">
              <a:lnSpc>
                <a:spcPts val="5599"/>
              </a:lnSpc>
            </a:pPr>
          </a:p>
          <a:p>
            <a:pPr algn="l">
              <a:lnSpc>
                <a:spcPts val="5599"/>
              </a:lnSpc>
            </a:pPr>
          </a:p>
          <a:p>
            <a:pPr algn="l">
              <a:lnSpc>
                <a:spcPts val="6999"/>
              </a:lnSpc>
            </a:pPr>
            <a:r>
              <a:rPr lang="en-US" sz="4999">
                <a:solidFill>
                  <a:srgbClr val="FFFFFF"/>
                </a:solidFill>
                <a:latin typeface="Ballpoint"/>
                <a:ea typeface="Ballpoint"/>
                <a:cs typeface="Ballpoint"/>
                <a:sym typeface="Ballpoint"/>
              </a:rPr>
              <a:t>If you would like to contact us please either: </a:t>
            </a:r>
          </a:p>
          <a:p>
            <a:pPr algn="l" marL="1079491" indent="-539745" lvl="1">
              <a:lnSpc>
                <a:spcPts val="6999"/>
              </a:lnSpc>
              <a:buFont typeface="Arial"/>
              <a:buChar char="•"/>
            </a:pPr>
            <a:r>
              <a:rPr lang="en-US" sz="4999">
                <a:solidFill>
                  <a:srgbClr val="FFFFFF"/>
                </a:solidFill>
                <a:latin typeface="Ballpoint"/>
                <a:ea typeface="Ballpoint"/>
                <a:cs typeface="Ballpoint"/>
                <a:sym typeface="Ballpoint"/>
              </a:rPr>
              <a:t>send an email</a:t>
            </a:r>
          </a:p>
          <a:p>
            <a:pPr algn="l" marL="1079491" indent="-539745" lvl="1">
              <a:lnSpc>
                <a:spcPts val="6999"/>
              </a:lnSpc>
              <a:buFont typeface="Arial"/>
              <a:buChar char="•"/>
            </a:pPr>
            <a:r>
              <a:rPr lang="en-US" sz="4999">
                <a:solidFill>
                  <a:srgbClr val="FFFFFF"/>
                </a:solidFill>
                <a:latin typeface="Ballpoint"/>
                <a:ea typeface="Ballpoint"/>
                <a:cs typeface="Ballpoint"/>
                <a:sym typeface="Ballpoint"/>
              </a:rPr>
              <a:t>phone Mrs Higham in the school office for urgent issues</a:t>
            </a:r>
          </a:p>
          <a:p>
            <a:pPr algn="l" marL="1079491" indent="-539745" lvl="1">
              <a:lnSpc>
                <a:spcPts val="6999"/>
              </a:lnSpc>
              <a:buFont typeface="Arial"/>
              <a:buChar char="•"/>
            </a:pPr>
            <a:r>
              <a:rPr lang="en-US" sz="4999">
                <a:solidFill>
                  <a:srgbClr val="FFFFFF"/>
                </a:solidFill>
                <a:latin typeface="Ballpoint"/>
                <a:ea typeface="Ballpoint"/>
                <a:cs typeface="Ballpoint"/>
                <a:sym typeface="Ballpoint"/>
              </a:rPr>
              <a:t>catch one of us at the beginning or end of the day at the classroom door.</a:t>
            </a:r>
          </a:p>
        </p:txBody>
      </p:sp>
      <p:sp>
        <p:nvSpPr>
          <p:cNvPr name="Freeform 8" id="8"/>
          <p:cNvSpPr/>
          <p:nvPr/>
        </p:nvSpPr>
        <p:spPr>
          <a:xfrm flipH="true" flipV="true" rot="0">
            <a:off x="271889" y="5848350"/>
            <a:ext cx="3332988" cy="4114800"/>
          </a:xfrm>
          <a:custGeom>
            <a:avLst/>
            <a:gdLst/>
            <a:ahLst/>
            <a:cxnLst/>
            <a:rect r="r" b="b" t="t" l="l"/>
            <a:pathLst>
              <a:path h="4114800" w="3332988">
                <a:moveTo>
                  <a:pt x="3332988" y="4114800"/>
                </a:moveTo>
                <a:lnTo>
                  <a:pt x="0" y="4114800"/>
                </a:lnTo>
                <a:lnTo>
                  <a:pt x="0" y="0"/>
                </a:lnTo>
                <a:lnTo>
                  <a:pt x="3332988" y="0"/>
                </a:lnTo>
                <a:lnTo>
                  <a:pt x="3332988" y="411480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907628" y="343556"/>
            <a:ext cx="2061510" cy="1981626"/>
          </a:xfrm>
          <a:custGeom>
            <a:avLst/>
            <a:gdLst/>
            <a:ahLst/>
            <a:cxnLst/>
            <a:rect r="r" b="b" t="t" l="l"/>
            <a:pathLst>
              <a:path h="1981626" w="2061510">
                <a:moveTo>
                  <a:pt x="0" y="0"/>
                </a:moveTo>
                <a:lnTo>
                  <a:pt x="2061510" y="0"/>
                </a:lnTo>
                <a:lnTo>
                  <a:pt x="2061510" y="1981627"/>
                </a:lnTo>
                <a:lnTo>
                  <a:pt x="0" y="198162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3438189" y="468230"/>
            <a:ext cx="11411621" cy="1801872"/>
          </a:xfrm>
          <a:prstGeom prst="rect">
            <a:avLst/>
          </a:prstGeom>
        </p:spPr>
        <p:txBody>
          <a:bodyPr anchor="t" rtlCol="false" tIns="0" lIns="0" bIns="0" rIns="0">
            <a:spAutoFit/>
          </a:bodyPr>
          <a:lstStyle/>
          <a:p>
            <a:pPr algn="ctr">
              <a:lnSpc>
                <a:spcPts val="12316"/>
              </a:lnSpc>
            </a:pPr>
            <a:r>
              <a:rPr lang="en-US" sz="10899">
                <a:solidFill>
                  <a:srgbClr val="FFFFFF"/>
                </a:solidFill>
                <a:latin typeface="Ballpoint"/>
                <a:ea typeface="Ballpoint"/>
                <a:cs typeface="Ballpoint"/>
                <a:sym typeface="Ballpoint"/>
              </a:rPr>
              <a:t>CONTACT US</a:t>
            </a:r>
          </a:p>
        </p:txBody>
      </p:sp>
      <p:sp>
        <p:nvSpPr>
          <p:cNvPr name="Freeform 11" id="11"/>
          <p:cNvSpPr/>
          <p:nvPr/>
        </p:nvSpPr>
        <p:spPr>
          <a:xfrm flipH="true" flipV="false" rot="0">
            <a:off x="3438189" y="804870"/>
            <a:ext cx="1101690" cy="1058999"/>
          </a:xfrm>
          <a:custGeom>
            <a:avLst/>
            <a:gdLst/>
            <a:ahLst/>
            <a:cxnLst/>
            <a:rect r="r" b="b" t="t" l="l"/>
            <a:pathLst>
              <a:path h="1058999" w="1101690">
                <a:moveTo>
                  <a:pt x="1101690" y="0"/>
                </a:moveTo>
                <a:lnTo>
                  <a:pt x="0" y="0"/>
                </a:lnTo>
                <a:lnTo>
                  <a:pt x="0" y="1058999"/>
                </a:lnTo>
                <a:lnTo>
                  <a:pt x="1101690" y="1058999"/>
                </a:lnTo>
                <a:lnTo>
                  <a:pt x="110169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1061504" y="2531179"/>
            <a:ext cx="1468008" cy="1411123"/>
          </a:xfrm>
          <a:custGeom>
            <a:avLst/>
            <a:gdLst/>
            <a:ahLst/>
            <a:cxnLst/>
            <a:rect r="r" b="b" t="t" l="l"/>
            <a:pathLst>
              <a:path h="1411123" w="1468008">
                <a:moveTo>
                  <a:pt x="0" y="0"/>
                </a:moveTo>
                <a:lnTo>
                  <a:pt x="1468008" y="0"/>
                </a:lnTo>
                <a:lnTo>
                  <a:pt x="1468008" y="1411123"/>
                </a:lnTo>
                <a:lnTo>
                  <a:pt x="0" y="141112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0">
            <a:off x="14324675" y="7134479"/>
            <a:ext cx="2829850" cy="2720193"/>
          </a:xfrm>
          <a:custGeom>
            <a:avLst/>
            <a:gdLst/>
            <a:ahLst/>
            <a:cxnLst/>
            <a:rect r="r" b="b" t="t" l="l"/>
            <a:pathLst>
              <a:path h="2720193" w="2829850">
                <a:moveTo>
                  <a:pt x="0" y="0"/>
                </a:moveTo>
                <a:lnTo>
                  <a:pt x="2829850" y="0"/>
                </a:lnTo>
                <a:lnTo>
                  <a:pt x="2829850" y="2720193"/>
                </a:lnTo>
                <a:lnTo>
                  <a:pt x="0" y="272019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true" flipV="false" rot="0">
            <a:off x="16052835" y="5933318"/>
            <a:ext cx="1101690" cy="1058999"/>
          </a:xfrm>
          <a:custGeom>
            <a:avLst/>
            <a:gdLst/>
            <a:ahLst/>
            <a:cxnLst/>
            <a:rect r="r" b="b" t="t" l="l"/>
            <a:pathLst>
              <a:path h="1058999" w="1101690">
                <a:moveTo>
                  <a:pt x="1101690" y="0"/>
                </a:moveTo>
                <a:lnTo>
                  <a:pt x="0" y="0"/>
                </a:lnTo>
                <a:lnTo>
                  <a:pt x="0" y="1059000"/>
                </a:lnTo>
                <a:lnTo>
                  <a:pt x="1101690" y="1059000"/>
                </a:lnTo>
                <a:lnTo>
                  <a:pt x="110169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8542" t="0" r="-8542" b="0"/>
            </a:stretch>
          </a:blipFill>
        </p:spPr>
      </p:sp>
      <p:sp>
        <p:nvSpPr>
          <p:cNvPr name="TextBox 3" id="3"/>
          <p:cNvSpPr txBox="true"/>
          <p:nvPr/>
        </p:nvSpPr>
        <p:spPr>
          <a:xfrm rot="0">
            <a:off x="2320409" y="2597410"/>
            <a:ext cx="13647183" cy="5891114"/>
          </a:xfrm>
          <a:prstGeom prst="rect">
            <a:avLst/>
          </a:prstGeom>
        </p:spPr>
        <p:txBody>
          <a:bodyPr anchor="t" rtlCol="false" tIns="0" lIns="0" bIns="0" rIns="0">
            <a:spAutoFit/>
          </a:bodyPr>
          <a:lstStyle/>
          <a:p>
            <a:pPr algn="ctr">
              <a:lnSpc>
                <a:spcPts val="9192"/>
              </a:lnSpc>
            </a:pPr>
            <a:r>
              <a:rPr lang="en-US" sz="6566" spc="393">
                <a:solidFill>
                  <a:srgbClr val="FFFFFF"/>
                </a:solidFill>
                <a:latin typeface="Ballpoint"/>
                <a:ea typeface="Ballpoint"/>
                <a:cs typeface="Ballpoint"/>
                <a:sym typeface="Ballpoint"/>
              </a:rPr>
              <a:t>Please let us know if your child is going home with someone outside of your normal routine. This could be through a message at the beginning of the day or letting Mrs Higham know. </a:t>
            </a:r>
          </a:p>
        </p:txBody>
      </p:sp>
      <p:sp>
        <p:nvSpPr>
          <p:cNvPr name="Freeform 4" id="4"/>
          <p:cNvSpPr/>
          <p:nvPr/>
        </p:nvSpPr>
        <p:spPr>
          <a:xfrm flipH="false" flipV="false" rot="0">
            <a:off x="16407696" y="-1188366"/>
            <a:ext cx="2944243" cy="2885358"/>
          </a:xfrm>
          <a:custGeom>
            <a:avLst/>
            <a:gdLst/>
            <a:ahLst/>
            <a:cxnLst/>
            <a:rect r="r" b="b" t="t" l="l"/>
            <a:pathLst>
              <a:path h="2885358" w="2944243">
                <a:moveTo>
                  <a:pt x="0" y="0"/>
                </a:moveTo>
                <a:lnTo>
                  <a:pt x="2944243" y="0"/>
                </a:lnTo>
                <a:lnTo>
                  <a:pt x="2944243" y="2885358"/>
                </a:lnTo>
                <a:lnTo>
                  <a:pt x="0" y="28853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413663" y="9342937"/>
            <a:ext cx="17460674" cy="982163"/>
          </a:xfrm>
          <a:custGeom>
            <a:avLst/>
            <a:gdLst/>
            <a:ahLst/>
            <a:cxnLst/>
            <a:rect r="r" b="b" t="t" l="l"/>
            <a:pathLst>
              <a:path h="982163" w="17460674">
                <a:moveTo>
                  <a:pt x="0" y="0"/>
                </a:moveTo>
                <a:lnTo>
                  <a:pt x="17460674" y="0"/>
                </a:lnTo>
                <a:lnTo>
                  <a:pt x="17460674" y="982163"/>
                </a:lnTo>
                <a:lnTo>
                  <a:pt x="0" y="98216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518622" y="1403338"/>
            <a:ext cx="1603573" cy="587309"/>
          </a:xfrm>
          <a:custGeom>
            <a:avLst/>
            <a:gdLst/>
            <a:ahLst/>
            <a:cxnLst/>
            <a:rect r="r" b="b" t="t" l="l"/>
            <a:pathLst>
              <a:path h="587309" w="1603573">
                <a:moveTo>
                  <a:pt x="0" y="0"/>
                </a:moveTo>
                <a:lnTo>
                  <a:pt x="1603573" y="0"/>
                </a:lnTo>
                <a:lnTo>
                  <a:pt x="1603573" y="587308"/>
                </a:lnTo>
                <a:lnTo>
                  <a:pt x="0" y="58730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5165805" y="1990646"/>
            <a:ext cx="1603573" cy="587309"/>
          </a:xfrm>
          <a:custGeom>
            <a:avLst/>
            <a:gdLst/>
            <a:ahLst/>
            <a:cxnLst/>
            <a:rect r="r" b="b" t="t" l="l"/>
            <a:pathLst>
              <a:path h="587309" w="1603573">
                <a:moveTo>
                  <a:pt x="0" y="0"/>
                </a:moveTo>
                <a:lnTo>
                  <a:pt x="1603573" y="0"/>
                </a:lnTo>
                <a:lnTo>
                  <a:pt x="1603573" y="587309"/>
                </a:lnTo>
                <a:lnTo>
                  <a:pt x="0" y="58730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8444" r="0" b="0"/>
            </a:stretch>
          </a:blipFill>
        </p:spPr>
      </p:sp>
      <p:sp>
        <p:nvSpPr>
          <p:cNvPr name="Freeform 3" id="3"/>
          <p:cNvSpPr/>
          <p:nvPr/>
        </p:nvSpPr>
        <p:spPr>
          <a:xfrm flipH="false" flipV="false" rot="500615">
            <a:off x="6318849" y="7077919"/>
            <a:ext cx="5650302" cy="1779845"/>
          </a:xfrm>
          <a:custGeom>
            <a:avLst/>
            <a:gdLst/>
            <a:ahLst/>
            <a:cxnLst/>
            <a:rect r="r" b="b" t="t" l="l"/>
            <a:pathLst>
              <a:path h="1779845" w="5650302">
                <a:moveTo>
                  <a:pt x="0" y="0"/>
                </a:moveTo>
                <a:lnTo>
                  <a:pt x="5650302" y="0"/>
                </a:lnTo>
                <a:lnTo>
                  <a:pt x="5650302" y="1779845"/>
                </a:lnTo>
                <a:lnTo>
                  <a:pt x="0" y="177984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4596228" y="3769106"/>
            <a:ext cx="8357231" cy="3957935"/>
          </a:xfrm>
          <a:prstGeom prst="rect">
            <a:avLst/>
          </a:prstGeom>
        </p:spPr>
        <p:txBody>
          <a:bodyPr anchor="t" rtlCol="false" tIns="0" lIns="0" bIns="0" rIns="0">
            <a:spAutoFit/>
          </a:bodyPr>
          <a:lstStyle/>
          <a:p>
            <a:pPr algn="ctr" marL="0" indent="0" lvl="1">
              <a:lnSpc>
                <a:spcPts val="14959"/>
              </a:lnSpc>
            </a:pPr>
            <a:r>
              <a:rPr lang="en-US" sz="16999" spc="84">
                <a:solidFill>
                  <a:srgbClr val="FFFFFF"/>
                </a:solidFill>
                <a:latin typeface="More Sugar"/>
                <a:ea typeface="More Sugar"/>
                <a:cs typeface="More Sugar"/>
                <a:sym typeface="More Sugar"/>
              </a:rPr>
              <a:t>THANK YOU!</a:t>
            </a:r>
          </a:p>
        </p:txBody>
      </p:sp>
      <p:sp>
        <p:nvSpPr>
          <p:cNvPr name="Freeform 5" id="5"/>
          <p:cNvSpPr/>
          <p:nvPr/>
        </p:nvSpPr>
        <p:spPr>
          <a:xfrm flipH="false" flipV="false" rot="6875829">
            <a:off x="12290109" y="2511446"/>
            <a:ext cx="1813808" cy="1652214"/>
          </a:xfrm>
          <a:custGeom>
            <a:avLst/>
            <a:gdLst/>
            <a:ahLst/>
            <a:cxnLst/>
            <a:rect r="r" b="b" t="t" l="l"/>
            <a:pathLst>
              <a:path h="1652214" w="1813808">
                <a:moveTo>
                  <a:pt x="0" y="0"/>
                </a:moveTo>
                <a:lnTo>
                  <a:pt x="1813808" y="0"/>
                </a:lnTo>
                <a:lnTo>
                  <a:pt x="1813808" y="1652214"/>
                </a:lnTo>
                <a:lnTo>
                  <a:pt x="0" y="165221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3799708">
            <a:off x="4332944" y="5844266"/>
            <a:ext cx="1829200" cy="1666235"/>
          </a:xfrm>
          <a:custGeom>
            <a:avLst/>
            <a:gdLst/>
            <a:ahLst/>
            <a:cxnLst/>
            <a:rect r="r" b="b" t="t" l="l"/>
            <a:pathLst>
              <a:path h="1666235" w="1829200">
                <a:moveTo>
                  <a:pt x="0" y="0"/>
                </a:moveTo>
                <a:lnTo>
                  <a:pt x="1829200" y="0"/>
                </a:lnTo>
                <a:lnTo>
                  <a:pt x="1829200" y="1666235"/>
                </a:lnTo>
                <a:lnTo>
                  <a:pt x="0" y="166623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412161" y="596086"/>
            <a:ext cx="1455328" cy="1827467"/>
          </a:xfrm>
          <a:custGeom>
            <a:avLst/>
            <a:gdLst/>
            <a:ahLst/>
            <a:cxnLst/>
            <a:rect r="r" b="b" t="t" l="l"/>
            <a:pathLst>
              <a:path h="1827467" w="1455328">
                <a:moveTo>
                  <a:pt x="0" y="0"/>
                </a:moveTo>
                <a:lnTo>
                  <a:pt x="1455328" y="0"/>
                </a:lnTo>
                <a:lnTo>
                  <a:pt x="1455328" y="1827467"/>
                </a:lnTo>
                <a:lnTo>
                  <a:pt x="0" y="182746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5141893" y="8965633"/>
            <a:ext cx="2620560" cy="1788532"/>
          </a:xfrm>
          <a:custGeom>
            <a:avLst/>
            <a:gdLst/>
            <a:ahLst/>
            <a:cxnLst/>
            <a:rect r="r" b="b" t="t" l="l"/>
            <a:pathLst>
              <a:path h="1788532" w="2620560">
                <a:moveTo>
                  <a:pt x="0" y="0"/>
                </a:moveTo>
                <a:lnTo>
                  <a:pt x="2620559" y="0"/>
                </a:lnTo>
                <a:lnTo>
                  <a:pt x="2620559" y="1788532"/>
                </a:lnTo>
                <a:lnTo>
                  <a:pt x="0" y="178853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220779" y="8965633"/>
            <a:ext cx="2825289" cy="693480"/>
          </a:xfrm>
          <a:custGeom>
            <a:avLst/>
            <a:gdLst/>
            <a:ahLst/>
            <a:cxnLst/>
            <a:rect r="r" b="b" t="t" l="l"/>
            <a:pathLst>
              <a:path h="693480" w="2825289">
                <a:moveTo>
                  <a:pt x="0" y="0"/>
                </a:moveTo>
                <a:lnTo>
                  <a:pt x="2825289" y="0"/>
                </a:lnTo>
                <a:lnTo>
                  <a:pt x="2825289" y="693480"/>
                </a:lnTo>
                <a:lnTo>
                  <a:pt x="0" y="69348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17029503" y="5910442"/>
            <a:ext cx="732949" cy="2057400"/>
          </a:xfrm>
          <a:custGeom>
            <a:avLst/>
            <a:gdLst/>
            <a:ahLst/>
            <a:cxnLst/>
            <a:rect r="r" b="b" t="t" l="l"/>
            <a:pathLst>
              <a:path h="2057400" w="732949">
                <a:moveTo>
                  <a:pt x="0" y="0"/>
                </a:moveTo>
                <a:lnTo>
                  <a:pt x="732949" y="0"/>
                </a:lnTo>
                <a:lnTo>
                  <a:pt x="732949" y="2057400"/>
                </a:lnTo>
                <a:lnTo>
                  <a:pt x="0" y="205740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1" id="11"/>
          <p:cNvSpPr/>
          <p:nvPr/>
        </p:nvSpPr>
        <p:spPr>
          <a:xfrm flipH="false" flipV="false" rot="-752188">
            <a:off x="5085599" y="1479878"/>
            <a:ext cx="2001340" cy="1378423"/>
          </a:xfrm>
          <a:custGeom>
            <a:avLst/>
            <a:gdLst/>
            <a:ahLst/>
            <a:cxnLst/>
            <a:rect r="r" b="b" t="t" l="l"/>
            <a:pathLst>
              <a:path h="1378423" w="2001340">
                <a:moveTo>
                  <a:pt x="0" y="0"/>
                </a:moveTo>
                <a:lnTo>
                  <a:pt x="2001340" y="0"/>
                </a:lnTo>
                <a:lnTo>
                  <a:pt x="2001340" y="1378423"/>
                </a:lnTo>
                <a:lnTo>
                  <a:pt x="0" y="137842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2" id="12"/>
          <p:cNvSpPr/>
          <p:nvPr/>
        </p:nvSpPr>
        <p:spPr>
          <a:xfrm flipH="false" flipV="false" rot="0">
            <a:off x="17029503" y="-778297"/>
            <a:ext cx="1917264" cy="2748766"/>
          </a:xfrm>
          <a:custGeom>
            <a:avLst/>
            <a:gdLst/>
            <a:ahLst/>
            <a:cxnLst/>
            <a:rect r="r" b="b" t="t" l="l"/>
            <a:pathLst>
              <a:path h="2748766" w="1917264">
                <a:moveTo>
                  <a:pt x="0" y="0"/>
                </a:moveTo>
                <a:lnTo>
                  <a:pt x="1917264" y="0"/>
                </a:lnTo>
                <a:lnTo>
                  <a:pt x="1917264" y="2748766"/>
                </a:lnTo>
                <a:lnTo>
                  <a:pt x="0" y="2748766"/>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3" id="13"/>
          <p:cNvSpPr/>
          <p:nvPr/>
        </p:nvSpPr>
        <p:spPr>
          <a:xfrm flipH="false" flipV="false" rot="0">
            <a:off x="418992" y="3853113"/>
            <a:ext cx="1219415" cy="2580773"/>
          </a:xfrm>
          <a:custGeom>
            <a:avLst/>
            <a:gdLst/>
            <a:ahLst/>
            <a:cxnLst/>
            <a:rect r="r" b="b" t="t" l="l"/>
            <a:pathLst>
              <a:path h="2580773" w="1219415">
                <a:moveTo>
                  <a:pt x="0" y="0"/>
                </a:moveTo>
                <a:lnTo>
                  <a:pt x="1219416" y="0"/>
                </a:lnTo>
                <a:lnTo>
                  <a:pt x="1219416" y="2580774"/>
                </a:lnTo>
                <a:lnTo>
                  <a:pt x="0" y="2580774"/>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14" id="14"/>
          <p:cNvSpPr/>
          <p:nvPr/>
        </p:nvSpPr>
        <p:spPr>
          <a:xfrm flipH="false" flipV="false" rot="0">
            <a:off x="10305049" y="-2835697"/>
            <a:ext cx="4499284" cy="4114800"/>
          </a:xfrm>
          <a:custGeom>
            <a:avLst/>
            <a:gdLst/>
            <a:ahLst/>
            <a:cxnLst/>
            <a:rect r="r" b="b" t="t" l="l"/>
            <a:pathLst>
              <a:path h="4114800" w="4499284">
                <a:moveTo>
                  <a:pt x="0" y="0"/>
                </a:moveTo>
                <a:lnTo>
                  <a:pt x="4499284" y="0"/>
                </a:lnTo>
                <a:lnTo>
                  <a:pt x="4499284" y="4114800"/>
                </a:lnTo>
                <a:lnTo>
                  <a:pt x="0" y="4114800"/>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DAFMHyONyL0</dc:identifier>
  <dcterms:modified xsi:type="dcterms:W3CDTF">2011-08-01T06:04:30Z</dcterms:modified>
  <cp:revision>1</cp:revision>
  <dc:title>Welcome to Year 1</dc:title>
</cp:coreProperties>
</file>