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5" r:id="rId5"/>
    <p:sldId id="266" r:id="rId6"/>
    <p:sldId id="305" r:id="rId7"/>
    <p:sldId id="269" r:id="rId8"/>
    <p:sldId id="267" r:id="rId9"/>
    <p:sldId id="270" r:id="rId10"/>
    <p:sldId id="273" r:id="rId11"/>
    <p:sldId id="274" r:id="rId12"/>
    <p:sldId id="271" r:id="rId13"/>
    <p:sldId id="272" r:id="rId14"/>
    <p:sldId id="304" r:id="rId15"/>
    <p:sldId id="306" r:id="rId16"/>
    <p:sldId id="261" r:id="rId17"/>
    <p:sldId id="262" r:id="rId18"/>
    <p:sldId id="275" r:id="rId19"/>
    <p:sldId id="264" r:id="rId20"/>
    <p:sldId id="259" r:id="rId21"/>
    <p:sldId id="307" r:id="rId22"/>
    <p:sldId id="276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3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" dt="2026-09-13T19:01:22.732"/>
    <p1510:client id="{2DDCA934-BB47-7636-A9F9-C56C7FEB8545}" v="246" dt="2026-09-13T21:02:26.8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28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45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73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302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335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890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066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682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57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626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844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4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Wood Shape Toys">
            <a:extLst>
              <a:ext uri="{FF2B5EF4-FFF2-40B4-BE49-F238E27FC236}">
                <a16:creationId xmlns:a16="http://schemas.microsoft.com/office/drawing/2014/main" id="{D9EBAD04-847F-BF64-15CE-6EEA02D975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6274" b="6250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F0998E-D577-43EA-A7B8-E3EC67F75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9239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DC364D-882B-4786-89FB-1703C1A5C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524" y="3205874"/>
            <a:ext cx="12188952" cy="3652125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2" cy="262067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000">
                <a:solidFill>
                  <a:srgbClr val="FFFFFF"/>
                </a:solidFill>
                <a:latin typeface="twinkl"/>
              </a:rPr>
              <a:t>How to help your child at home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2366" y="4108182"/>
            <a:ext cx="5040785" cy="18287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twinkl"/>
              </a:rPr>
              <a:t>Guidance for parents </a:t>
            </a:r>
          </a:p>
          <a:p>
            <a:r>
              <a:rPr lang="en-US" sz="2800" dirty="0">
                <a:solidFill>
                  <a:srgbClr val="FFFFFF"/>
                </a:solidFill>
                <a:latin typeface="twinkl"/>
              </a:rPr>
              <a:t>September 2026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189494-2B67-46D2-93D6-A122A09BF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300289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366A6-9559-1C87-E08A-E2BDB5C6863C}"/>
              </a:ext>
            </a:extLst>
          </p:cNvPr>
          <p:cNvSpPr txBox="1"/>
          <p:nvPr/>
        </p:nvSpPr>
        <p:spPr>
          <a:xfrm>
            <a:off x="8261725" y="285590"/>
            <a:ext cx="2743200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>
                <a:solidFill>
                  <a:schemeClr val="bg1"/>
                </a:solidFill>
                <a:latin typeface="twinkl"/>
              </a:rPr>
              <a:t>Problem solving skills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solidFill>
                  <a:schemeClr val="bg1"/>
                </a:solidFill>
                <a:latin typeface="twinkl"/>
              </a:rPr>
              <a:t>Memory and concentration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solidFill>
                  <a:schemeClr val="bg1"/>
                </a:solidFill>
                <a:latin typeface="twinkl"/>
              </a:rPr>
              <a:t>Spatial awareness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solidFill>
                  <a:schemeClr val="bg1"/>
                </a:solidFill>
                <a:latin typeface="twinkl"/>
              </a:rPr>
              <a:t>Fine motor skills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solidFill>
                  <a:schemeClr val="bg1"/>
                </a:solidFill>
                <a:latin typeface="twinkl"/>
              </a:rPr>
              <a:t>Language and communication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solidFill>
                  <a:schemeClr val="bg1"/>
                </a:solidFill>
                <a:latin typeface="twinkl"/>
              </a:rPr>
              <a:t>Emotional development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solidFill>
                  <a:schemeClr val="bg1"/>
                </a:solidFill>
                <a:latin typeface="twinkl"/>
              </a:rPr>
              <a:t>Early math's skills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A002F-05F6-0C4C-A502-34D48C378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2749490" cy="991326"/>
          </a:xfrm>
          <a:custGeom>
            <a:avLst/>
            <a:gdLst>
              <a:gd name="csX0" fmla="*/ 0 w 2749490"/>
              <a:gd name="csY0" fmla="*/ 0 h 991326"/>
              <a:gd name="csX1" fmla="*/ 632383 w 2749490"/>
              <a:gd name="csY1" fmla="*/ 0 h 991326"/>
              <a:gd name="csX2" fmla="*/ 1347250 w 2749490"/>
              <a:gd name="csY2" fmla="*/ 0 h 991326"/>
              <a:gd name="csX3" fmla="*/ 1952138 w 2749490"/>
              <a:gd name="csY3" fmla="*/ 0 h 991326"/>
              <a:gd name="csX4" fmla="*/ 2749490 w 2749490"/>
              <a:gd name="csY4" fmla="*/ 0 h 991326"/>
              <a:gd name="csX5" fmla="*/ 2749490 w 2749490"/>
              <a:gd name="csY5" fmla="*/ 485750 h 991326"/>
              <a:gd name="csX6" fmla="*/ 2749490 w 2749490"/>
              <a:gd name="csY6" fmla="*/ 991326 h 991326"/>
              <a:gd name="csX7" fmla="*/ 2089612 w 2749490"/>
              <a:gd name="csY7" fmla="*/ 991326 h 991326"/>
              <a:gd name="csX8" fmla="*/ 1457230 w 2749490"/>
              <a:gd name="csY8" fmla="*/ 991326 h 991326"/>
              <a:gd name="csX9" fmla="*/ 714867 w 2749490"/>
              <a:gd name="csY9" fmla="*/ 991326 h 991326"/>
              <a:gd name="csX10" fmla="*/ 0 w 2749490"/>
              <a:gd name="csY10" fmla="*/ 991326 h 991326"/>
              <a:gd name="csX11" fmla="*/ 0 w 2749490"/>
              <a:gd name="csY11" fmla="*/ 495663 h 991326"/>
              <a:gd name="csX12" fmla="*/ 0 w 2749490"/>
              <a:gd name="csY12" fmla="*/ 0 h 9913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49490" h="991326" fill="none" extrusionOk="0">
                <a:moveTo>
                  <a:pt x="0" y="0"/>
                </a:moveTo>
                <a:cubicBezTo>
                  <a:pt x="183546" y="-7516"/>
                  <a:pt x="431279" y="25681"/>
                  <a:pt x="632383" y="0"/>
                </a:cubicBezTo>
                <a:cubicBezTo>
                  <a:pt x="833487" y="-25681"/>
                  <a:pt x="1001836" y="25994"/>
                  <a:pt x="1347250" y="0"/>
                </a:cubicBezTo>
                <a:cubicBezTo>
                  <a:pt x="1692664" y="-25994"/>
                  <a:pt x="1780636" y="25315"/>
                  <a:pt x="1952138" y="0"/>
                </a:cubicBezTo>
                <a:cubicBezTo>
                  <a:pt x="2123640" y="-25315"/>
                  <a:pt x="2365969" y="15945"/>
                  <a:pt x="2749490" y="0"/>
                </a:cubicBezTo>
                <a:cubicBezTo>
                  <a:pt x="2771586" y="238328"/>
                  <a:pt x="2754245" y="306892"/>
                  <a:pt x="2749490" y="485750"/>
                </a:cubicBezTo>
                <a:cubicBezTo>
                  <a:pt x="2744736" y="664608"/>
                  <a:pt x="2753321" y="800804"/>
                  <a:pt x="2749490" y="991326"/>
                </a:cubicBezTo>
                <a:cubicBezTo>
                  <a:pt x="2588225" y="984382"/>
                  <a:pt x="2319592" y="1005879"/>
                  <a:pt x="2089612" y="991326"/>
                </a:cubicBezTo>
                <a:cubicBezTo>
                  <a:pt x="1859632" y="976773"/>
                  <a:pt x="1659934" y="1017280"/>
                  <a:pt x="1457230" y="991326"/>
                </a:cubicBezTo>
                <a:cubicBezTo>
                  <a:pt x="1254526" y="965372"/>
                  <a:pt x="866939" y="1018728"/>
                  <a:pt x="714867" y="991326"/>
                </a:cubicBezTo>
                <a:cubicBezTo>
                  <a:pt x="562795" y="963924"/>
                  <a:pt x="180442" y="1015754"/>
                  <a:pt x="0" y="991326"/>
                </a:cubicBezTo>
                <a:cubicBezTo>
                  <a:pt x="-23909" y="799077"/>
                  <a:pt x="-22934" y="606494"/>
                  <a:pt x="0" y="495663"/>
                </a:cubicBezTo>
                <a:cubicBezTo>
                  <a:pt x="22934" y="384832"/>
                  <a:pt x="-16275" y="229033"/>
                  <a:pt x="0" y="0"/>
                </a:cubicBezTo>
                <a:close/>
              </a:path>
              <a:path w="2749490" h="991326" stroke="0" extrusionOk="0">
                <a:moveTo>
                  <a:pt x="0" y="0"/>
                </a:moveTo>
                <a:cubicBezTo>
                  <a:pt x="221635" y="13174"/>
                  <a:pt x="505485" y="17155"/>
                  <a:pt x="659878" y="0"/>
                </a:cubicBezTo>
                <a:cubicBezTo>
                  <a:pt x="814271" y="-17155"/>
                  <a:pt x="1068606" y="14969"/>
                  <a:pt x="1292260" y="0"/>
                </a:cubicBezTo>
                <a:cubicBezTo>
                  <a:pt x="1515914" y="-14969"/>
                  <a:pt x="1674433" y="-24940"/>
                  <a:pt x="1924643" y="0"/>
                </a:cubicBezTo>
                <a:cubicBezTo>
                  <a:pt x="2174853" y="24940"/>
                  <a:pt x="2507931" y="29975"/>
                  <a:pt x="2749490" y="0"/>
                </a:cubicBezTo>
                <a:cubicBezTo>
                  <a:pt x="2758891" y="105964"/>
                  <a:pt x="2729412" y="358489"/>
                  <a:pt x="2749490" y="465923"/>
                </a:cubicBezTo>
                <a:cubicBezTo>
                  <a:pt x="2769568" y="573357"/>
                  <a:pt x="2733207" y="775688"/>
                  <a:pt x="2749490" y="991326"/>
                </a:cubicBezTo>
                <a:cubicBezTo>
                  <a:pt x="2619671" y="968273"/>
                  <a:pt x="2277472" y="1003189"/>
                  <a:pt x="2144602" y="991326"/>
                </a:cubicBezTo>
                <a:cubicBezTo>
                  <a:pt x="2011732" y="979463"/>
                  <a:pt x="1566953" y="961645"/>
                  <a:pt x="1402240" y="991326"/>
                </a:cubicBezTo>
                <a:cubicBezTo>
                  <a:pt x="1237527" y="1021007"/>
                  <a:pt x="953135" y="968892"/>
                  <a:pt x="769857" y="991326"/>
                </a:cubicBezTo>
                <a:cubicBezTo>
                  <a:pt x="586579" y="1013760"/>
                  <a:pt x="349373" y="996650"/>
                  <a:pt x="0" y="991326"/>
                </a:cubicBezTo>
                <a:cubicBezTo>
                  <a:pt x="-19848" y="885722"/>
                  <a:pt x="-7500" y="745839"/>
                  <a:pt x="0" y="525403"/>
                </a:cubicBezTo>
                <a:cubicBezTo>
                  <a:pt x="7500" y="304967"/>
                  <a:pt x="22094" y="202850"/>
                  <a:pt x="0" y="0"/>
                </a:cubicBezTo>
                <a:close/>
              </a:path>
            </a:pathLst>
          </a:custGeom>
          <a:ln w="57150">
            <a:solidFill>
              <a:schemeClr val="accent5"/>
            </a:solidFill>
            <a:extLst>
              <a:ext uri="{C807C97D-BFC1-408E-A445-0C87EB9F89A2}">
                <ask:lineSketchStyleProps xmlns:ask="http://schemas.microsoft.com/office/drawing/2018/sketchyshapes" sd="3499211612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r>
              <a:rPr lang="en-US" sz="5400">
                <a:latin typeface="twinkl"/>
              </a:rPr>
              <a:t>Phonics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5DBC67-B386-89B9-E735-B64F3EE694FF}"/>
              </a:ext>
            </a:extLst>
          </p:cNvPr>
          <p:cNvSpPr txBox="1"/>
          <p:nvPr/>
        </p:nvSpPr>
        <p:spPr>
          <a:xfrm>
            <a:off x="3664857" y="913191"/>
            <a:ext cx="7680476" cy="25237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latin typeface="twinkl"/>
              </a:rPr>
              <a:t>Phonics is a way of teaching children to read by </a:t>
            </a:r>
            <a:r>
              <a:rPr lang="en-US" sz="2800" b="1">
                <a:latin typeface="twinkl"/>
              </a:rPr>
              <a:t>matching sounds (phonemes) to letters or groups of letters (graphemes)</a:t>
            </a:r>
            <a:r>
              <a:rPr lang="en-US" sz="2800">
                <a:latin typeface="twinkl"/>
              </a:rPr>
              <a:t>. Instead of </a:t>
            </a:r>
            <a:r>
              <a:rPr lang="en-US" sz="2800" err="1">
                <a:latin typeface="twinkl"/>
              </a:rPr>
              <a:t>memorising</a:t>
            </a:r>
            <a:r>
              <a:rPr lang="en-US" sz="2800">
                <a:latin typeface="twinkl"/>
              </a:rPr>
              <a:t> whole words, children learn how sounds blend together to make words.</a:t>
            </a:r>
          </a:p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C16384-B59A-F6FE-4681-E13A5245A78F}"/>
              </a:ext>
            </a:extLst>
          </p:cNvPr>
          <p:cNvSpPr txBox="1"/>
          <p:nvPr/>
        </p:nvSpPr>
        <p:spPr>
          <a:xfrm>
            <a:off x="1221619" y="3985381"/>
            <a:ext cx="8684380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twinkl"/>
              </a:rPr>
              <a:t>Why is it Important?</a:t>
            </a:r>
          </a:p>
          <a:p>
            <a:pPr>
              <a:buFont typeface=""/>
              <a:buChar char="•"/>
            </a:pPr>
            <a:r>
              <a:rPr lang="en-US" sz="2400">
                <a:latin typeface="twinkl"/>
              </a:rPr>
              <a:t>It helps children </a:t>
            </a:r>
            <a:r>
              <a:rPr lang="en-US" sz="2400" b="1">
                <a:latin typeface="twinkl"/>
              </a:rPr>
              <a:t>decode words</a:t>
            </a:r>
            <a:r>
              <a:rPr lang="en-US" sz="2400">
                <a:latin typeface="twinkl"/>
              </a:rPr>
              <a:t> when reading.</a:t>
            </a:r>
          </a:p>
          <a:p>
            <a:pPr>
              <a:buFont typeface=""/>
              <a:buChar char="•"/>
            </a:pPr>
            <a:r>
              <a:rPr lang="en-US" sz="2400">
                <a:latin typeface="twinkl"/>
              </a:rPr>
              <a:t>Builds a strong foundation for </a:t>
            </a:r>
            <a:r>
              <a:rPr lang="en-US" sz="2400" b="1">
                <a:latin typeface="twinkl"/>
              </a:rPr>
              <a:t>spelling and writing</a:t>
            </a:r>
            <a:r>
              <a:rPr lang="en-US" sz="2400">
                <a:latin typeface="twinkl"/>
              </a:rPr>
              <a:t>.</a:t>
            </a:r>
          </a:p>
          <a:p>
            <a:pPr>
              <a:buFont typeface=""/>
              <a:buChar char="•"/>
            </a:pPr>
            <a:r>
              <a:rPr lang="en-US" sz="2400">
                <a:latin typeface="twinkl"/>
              </a:rPr>
              <a:t>It’s the main approach used in UK schools for early reading.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915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818AC-CCA4-CCA9-61E2-03B62308D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6045" y="1035274"/>
            <a:ext cx="5093799" cy="951249"/>
          </a:xfrm>
        </p:spPr>
        <p:txBody>
          <a:bodyPr/>
          <a:lstStyle/>
          <a:p>
            <a:r>
              <a:rPr lang="en-US">
                <a:latin typeface="twinkl"/>
              </a:rPr>
              <a:t>How does it work?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E1D2D0-431C-9083-401A-06CD201D0ADE}"/>
              </a:ext>
            </a:extLst>
          </p:cNvPr>
          <p:cNvSpPr txBox="1"/>
          <p:nvPr/>
        </p:nvSpPr>
        <p:spPr>
          <a:xfrm>
            <a:off x="432180" y="2780731"/>
            <a:ext cx="11327641" cy="3816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"/>
              <a:buAutoNum type="arabicPeriod"/>
            </a:pPr>
            <a:r>
              <a:rPr lang="en-US" sz="3200" b="1" dirty="0">
                <a:solidFill>
                  <a:srgbClr val="C00000"/>
                </a:solidFill>
                <a:latin typeface="twinkl"/>
              </a:rPr>
              <a:t>Sounds First</a:t>
            </a:r>
            <a:r>
              <a:rPr lang="en-US" sz="3200" dirty="0">
                <a:solidFill>
                  <a:srgbClr val="C00000"/>
                </a:solidFill>
                <a:latin typeface="twinkl"/>
              </a:rPr>
              <a:t>: Children learn the 44 sounds in English (like /s/, /a/, /t/).</a:t>
            </a:r>
          </a:p>
          <a:p>
            <a:pPr>
              <a:buFont typeface=""/>
              <a:buAutoNum type="arabicPeriod"/>
            </a:pPr>
            <a:r>
              <a:rPr lang="en-US" sz="3200" b="1" dirty="0">
                <a:latin typeface="twinkl"/>
              </a:rPr>
              <a:t>Blending</a:t>
            </a:r>
            <a:r>
              <a:rPr lang="en-US" sz="3200" dirty="0">
                <a:latin typeface="twinkl"/>
              </a:rPr>
              <a:t>: They </a:t>
            </a:r>
            <a:r>
              <a:rPr lang="en-US" sz="3200" dirty="0" err="1">
                <a:latin typeface="twinkl"/>
              </a:rPr>
              <a:t>practise</a:t>
            </a:r>
            <a:r>
              <a:rPr lang="en-US" sz="3200" dirty="0">
                <a:latin typeface="twinkl"/>
              </a:rPr>
              <a:t> putting sounds together to read words (e.g., s-a-t → sat).</a:t>
            </a:r>
          </a:p>
          <a:p>
            <a:pPr>
              <a:buFont typeface=""/>
              <a:buAutoNum type="arabicPeriod"/>
            </a:pPr>
            <a:r>
              <a:rPr lang="en-US" sz="3200" b="1" dirty="0">
                <a:latin typeface="twinkl"/>
              </a:rPr>
              <a:t>Segmenting</a:t>
            </a:r>
            <a:r>
              <a:rPr lang="en-US" sz="3200" dirty="0">
                <a:latin typeface="twinkl"/>
              </a:rPr>
              <a:t>: They break words into sounds to spell them.</a:t>
            </a:r>
          </a:p>
          <a:p>
            <a:pPr>
              <a:buFont typeface=""/>
              <a:buAutoNum type="arabicPeriod"/>
            </a:pPr>
            <a:r>
              <a:rPr lang="en-US" sz="3200" b="1" dirty="0">
                <a:latin typeface="twinkl"/>
              </a:rPr>
              <a:t>Tricky Words</a:t>
            </a:r>
            <a:r>
              <a:rPr lang="en-US" sz="3200" dirty="0">
                <a:latin typeface="twinkl"/>
              </a:rPr>
              <a:t>: Some words don’t follow phonics rules (like “the” or “said”), so these are learned separately.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353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52C91F-765B-ACC3-21B2-C069807A322E}"/>
              </a:ext>
            </a:extLst>
          </p:cNvPr>
          <p:cNvSpPr txBox="1"/>
          <p:nvPr/>
        </p:nvSpPr>
        <p:spPr>
          <a:xfrm>
            <a:off x="1745338" y="496977"/>
            <a:ext cx="1661748" cy="1569660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>
                <a:latin typeface="twinkl"/>
              </a:rPr>
              <a:t> 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73D520-265A-8F69-5A8B-424483F02D6B}"/>
              </a:ext>
            </a:extLst>
          </p:cNvPr>
          <p:cNvSpPr txBox="1"/>
          <p:nvPr/>
        </p:nvSpPr>
        <p:spPr>
          <a:xfrm>
            <a:off x="3946670" y="496976"/>
            <a:ext cx="1492415" cy="1569660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>
                <a:latin typeface="twinkl"/>
              </a:rPr>
              <a:t> 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3BA46B-E28B-DCB2-3BDE-364FF9A41404}"/>
              </a:ext>
            </a:extLst>
          </p:cNvPr>
          <p:cNvSpPr txBox="1"/>
          <p:nvPr/>
        </p:nvSpPr>
        <p:spPr>
          <a:xfrm>
            <a:off x="5906098" y="496976"/>
            <a:ext cx="2121367" cy="1569660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>
                <a:latin typeface="twinkl"/>
              </a:rPr>
              <a:t> 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12FFF0-1486-58CB-99FB-F5C75392E647}"/>
              </a:ext>
            </a:extLst>
          </p:cNvPr>
          <p:cNvSpPr txBox="1"/>
          <p:nvPr/>
        </p:nvSpPr>
        <p:spPr>
          <a:xfrm>
            <a:off x="8808956" y="496976"/>
            <a:ext cx="1431939" cy="1569660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>
                <a:latin typeface="twinkl"/>
              </a:rPr>
              <a:t> 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E6F261-7F62-86C3-AB45-3810A14C9A2A}"/>
              </a:ext>
            </a:extLst>
          </p:cNvPr>
          <p:cNvSpPr txBox="1"/>
          <p:nvPr/>
        </p:nvSpPr>
        <p:spPr>
          <a:xfrm>
            <a:off x="596290" y="2782977"/>
            <a:ext cx="1649653" cy="1569660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>
                <a:latin typeface="twinkl"/>
              </a:rPr>
              <a:t> 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FEFF03-876F-9D6A-C104-E42A003D5729}"/>
              </a:ext>
            </a:extLst>
          </p:cNvPr>
          <p:cNvSpPr txBox="1"/>
          <p:nvPr/>
        </p:nvSpPr>
        <p:spPr>
          <a:xfrm>
            <a:off x="2918576" y="2782977"/>
            <a:ext cx="1492415" cy="1569660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>
                <a:latin typeface="twinkl"/>
              </a:rPr>
              <a:t> 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BC458C-582C-4513-8F15-28EC699DD9E7}"/>
              </a:ext>
            </a:extLst>
          </p:cNvPr>
          <p:cNvSpPr txBox="1"/>
          <p:nvPr/>
        </p:nvSpPr>
        <p:spPr>
          <a:xfrm>
            <a:off x="5071528" y="2782977"/>
            <a:ext cx="1661748" cy="1569660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>
                <a:latin typeface="twinkl"/>
              </a:rPr>
              <a:t> 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04E655-5616-B87C-CE48-4874DC2D4240}"/>
              </a:ext>
            </a:extLst>
          </p:cNvPr>
          <p:cNvSpPr txBox="1"/>
          <p:nvPr/>
        </p:nvSpPr>
        <p:spPr>
          <a:xfrm>
            <a:off x="7418004" y="2782977"/>
            <a:ext cx="1661748" cy="1569660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>
                <a:latin typeface="twinkl"/>
              </a:rPr>
              <a:t> 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70797F-23FE-C471-FBA1-827EFCB4C268}"/>
              </a:ext>
            </a:extLst>
          </p:cNvPr>
          <p:cNvSpPr txBox="1"/>
          <p:nvPr/>
        </p:nvSpPr>
        <p:spPr>
          <a:xfrm>
            <a:off x="9897527" y="2782976"/>
            <a:ext cx="1867367" cy="1569660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>
                <a:latin typeface="twinkl"/>
              </a:rPr>
              <a:t> 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B8B14E-1A16-E25F-CA64-0FA577940704}"/>
              </a:ext>
            </a:extLst>
          </p:cNvPr>
          <p:cNvSpPr txBox="1"/>
          <p:nvPr/>
        </p:nvSpPr>
        <p:spPr>
          <a:xfrm>
            <a:off x="1745337" y="4875452"/>
            <a:ext cx="1661748" cy="1569660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>
                <a:latin typeface="twinkl"/>
              </a:rPr>
              <a:t> 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EAA5E8-E6B4-3D81-1CDE-016B82ABF533}"/>
              </a:ext>
            </a:extLst>
          </p:cNvPr>
          <p:cNvSpPr txBox="1"/>
          <p:nvPr/>
        </p:nvSpPr>
        <p:spPr>
          <a:xfrm>
            <a:off x="4188576" y="4875453"/>
            <a:ext cx="1250510" cy="1569660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>
                <a:latin typeface="twinkl"/>
              </a:rPr>
              <a:t> </a:t>
            </a:r>
            <a:r>
              <a:rPr lang="en-US" sz="9600" err="1">
                <a:latin typeface="twinkl"/>
              </a:rPr>
              <a:t>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F387D4-5198-4D9E-735B-6CF04ED1936D}"/>
              </a:ext>
            </a:extLst>
          </p:cNvPr>
          <p:cNvSpPr txBox="1"/>
          <p:nvPr/>
        </p:nvSpPr>
        <p:spPr>
          <a:xfrm>
            <a:off x="6365718" y="4875453"/>
            <a:ext cx="1444034" cy="1569660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>
                <a:latin typeface="twinkl"/>
              </a:rPr>
              <a:t> 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14D137-E0C0-3D30-98A0-03B7C223F8E4}"/>
              </a:ext>
            </a:extLst>
          </p:cNvPr>
          <p:cNvSpPr txBox="1"/>
          <p:nvPr/>
        </p:nvSpPr>
        <p:spPr>
          <a:xfrm>
            <a:off x="8579147" y="4875453"/>
            <a:ext cx="1395653" cy="1569660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>
                <a:latin typeface="twinkl"/>
              </a:rPr>
              <a:t> t</a:t>
            </a:r>
          </a:p>
        </p:txBody>
      </p:sp>
    </p:spTree>
    <p:extLst>
      <p:ext uri="{BB962C8B-B14F-4D97-AF65-F5344CB8AC3E}">
        <p14:creationId xmlns:p14="http://schemas.microsoft.com/office/powerpoint/2010/main" val="274994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81AEB4-58C9-C863-3CCB-491803DD955F}"/>
              </a:ext>
            </a:extLst>
          </p:cNvPr>
          <p:cNvSpPr txBox="1"/>
          <p:nvPr/>
        </p:nvSpPr>
        <p:spPr>
          <a:xfrm>
            <a:off x="374110" y="574472"/>
            <a:ext cx="717313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latin typeface="twinkl"/>
              </a:rPr>
              <a:t>Hear it say it, see it say it, say it write it...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5AABB9-77C5-1C7E-21A3-FFCCF17E1353}"/>
              </a:ext>
            </a:extLst>
          </p:cNvPr>
          <p:cNvSpPr txBox="1"/>
          <p:nvPr/>
        </p:nvSpPr>
        <p:spPr>
          <a:xfrm>
            <a:off x="5383341" y="2639558"/>
            <a:ext cx="1425845" cy="1569660"/>
          </a:xfrm>
          <a:custGeom>
            <a:avLst/>
            <a:gdLst>
              <a:gd name="csX0" fmla="*/ 0 w 1425845"/>
              <a:gd name="csY0" fmla="*/ 0 h 1569660"/>
              <a:gd name="csX1" fmla="*/ 446765 w 1425845"/>
              <a:gd name="csY1" fmla="*/ 0 h 1569660"/>
              <a:gd name="csX2" fmla="*/ 936305 w 1425845"/>
              <a:gd name="csY2" fmla="*/ 0 h 1569660"/>
              <a:gd name="csX3" fmla="*/ 1425845 w 1425845"/>
              <a:gd name="csY3" fmla="*/ 0 h 1569660"/>
              <a:gd name="csX4" fmla="*/ 1425845 w 1425845"/>
              <a:gd name="csY4" fmla="*/ 554613 h 1569660"/>
              <a:gd name="csX5" fmla="*/ 1425845 w 1425845"/>
              <a:gd name="csY5" fmla="*/ 1062137 h 1569660"/>
              <a:gd name="csX6" fmla="*/ 1425845 w 1425845"/>
              <a:gd name="csY6" fmla="*/ 1569660 h 1569660"/>
              <a:gd name="csX7" fmla="*/ 964822 w 1425845"/>
              <a:gd name="csY7" fmla="*/ 1569660 h 1569660"/>
              <a:gd name="csX8" fmla="*/ 518057 w 1425845"/>
              <a:gd name="csY8" fmla="*/ 1569660 h 1569660"/>
              <a:gd name="csX9" fmla="*/ 0 w 1425845"/>
              <a:gd name="csY9" fmla="*/ 1569660 h 1569660"/>
              <a:gd name="csX10" fmla="*/ 0 w 1425845"/>
              <a:gd name="csY10" fmla="*/ 1077833 h 1569660"/>
              <a:gd name="csX11" fmla="*/ 0 w 1425845"/>
              <a:gd name="csY11" fmla="*/ 601703 h 1569660"/>
              <a:gd name="csX12" fmla="*/ 0 w 1425845"/>
              <a:gd name="csY12" fmla="*/ 0 h 15696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425845" h="1569660" fill="none" extrusionOk="0">
                <a:moveTo>
                  <a:pt x="0" y="0"/>
                </a:moveTo>
                <a:cubicBezTo>
                  <a:pt x="130462" y="-7817"/>
                  <a:pt x="321246" y="-13560"/>
                  <a:pt x="446765" y="0"/>
                </a:cubicBezTo>
                <a:cubicBezTo>
                  <a:pt x="572285" y="13560"/>
                  <a:pt x="772572" y="21821"/>
                  <a:pt x="936305" y="0"/>
                </a:cubicBezTo>
                <a:cubicBezTo>
                  <a:pt x="1100038" y="-21821"/>
                  <a:pt x="1222687" y="-16654"/>
                  <a:pt x="1425845" y="0"/>
                </a:cubicBezTo>
                <a:cubicBezTo>
                  <a:pt x="1405325" y="119481"/>
                  <a:pt x="1428043" y="326372"/>
                  <a:pt x="1425845" y="554613"/>
                </a:cubicBezTo>
                <a:cubicBezTo>
                  <a:pt x="1423647" y="782854"/>
                  <a:pt x="1409157" y="828428"/>
                  <a:pt x="1425845" y="1062137"/>
                </a:cubicBezTo>
                <a:cubicBezTo>
                  <a:pt x="1442533" y="1295846"/>
                  <a:pt x="1446938" y="1358350"/>
                  <a:pt x="1425845" y="1569660"/>
                </a:cubicBezTo>
                <a:cubicBezTo>
                  <a:pt x="1206873" y="1571105"/>
                  <a:pt x="1095982" y="1569350"/>
                  <a:pt x="964822" y="1569660"/>
                </a:cubicBezTo>
                <a:cubicBezTo>
                  <a:pt x="833662" y="1569970"/>
                  <a:pt x="613894" y="1569184"/>
                  <a:pt x="518057" y="1569660"/>
                </a:cubicBezTo>
                <a:cubicBezTo>
                  <a:pt x="422220" y="1570136"/>
                  <a:pt x="120150" y="1586028"/>
                  <a:pt x="0" y="1569660"/>
                </a:cubicBezTo>
                <a:cubicBezTo>
                  <a:pt x="-15440" y="1325594"/>
                  <a:pt x="-14799" y="1206748"/>
                  <a:pt x="0" y="1077833"/>
                </a:cubicBezTo>
                <a:cubicBezTo>
                  <a:pt x="14799" y="948918"/>
                  <a:pt x="-3964" y="758433"/>
                  <a:pt x="0" y="601703"/>
                </a:cubicBezTo>
                <a:cubicBezTo>
                  <a:pt x="3964" y="444973"/>
                  <a:pt x="-19681" y="192331"/>
                  <a:pt x="0" y="0"/>
                </a:cubicBezTo>
                <a:close/>
              </a:path>
              <a:path w="1425845" h="1569660" stroke="0" extrusionOk="0">
                <a:moveTo>
                  <a:pt x="0" y="0"/>
                </a:moveTo>
                <a:cubicBezTo>
                  <a:pt x="189190" y="19227"/>
                  <a:pt x="319363" y="11931"/>
                  <a:pt x="461023" y="0"/>
                </a:cubicBezTo>
                <a:cubicBezTo>
                  <a:pt x="602683" y="-11931"/>
                  <a:pt x="794026" y="16648"/>
                  <a:pt x="907788" y="0"/>
                </a:cubicBezTo>
                <a:cubicBezTo>
                  <a:pt x="1021551" y="-16648"/>
                  <a:pt x="1194048" y="11747"/>
                  <a:pt x="1425845" y="0"/>
                </a:cubicBezTo>
                <a:cubicBezTo>
                  <a:pt x="1425713" y="146780"/>
                  <a:pt x="1420149" y="241235"/>
                  <a:pt x="1425845" y="476130"/>
                </a:cubicBezTo>
                <a:cubicBezTo>
                  <a:pt x="1431542" y="711025"/>
                  <a:pt x="1444784" y="866212"/>
                  <a:pt x="1425845" y="967957"/>
                </a:cubicBezTo>
                <a:cubicBezTo>
                  <a:pt x="1406906" y="1069702"/>
                  <a:pt x="1411231" y="1313981"/>
                  <a:pt x="1425845" y="1569660"/>
                </a:cubicBezTo>
                <a:cubicBezTo>
                  <a:pt x="1311518" y="1569010"/>
                  <a:pt x="1142782" y="1563966"/>
                  <a:pt x="993339" y="1569660"/>
                </a:cubicBezTo>
                <a:cubicBezTo>
                  <a:pt x="843896" y="1575354"/>
                  <a:pt x="718966" y="1559109"/>
                  <a:pt x="489540" y="1569660"/>
                </a:cubicBezTo>
                <a:cubicBezTo>
                  <a:pt x="260114" y="1580211"/>
                  <a:pt x="165706" y="1590454"/>
                  <a:pt x="0" y="1569660"/>
                </a:cubicBezTo>
                <a:cubicBezTo>
                  <a:pt x="17522" y="1458386"/>
                  <a:pt x="12215" y="1214797"/>
                  <a:pt x="0" y="1077833"/>
                </a:cubicBezTo>
                <a:cubicBezTo>
                  <a:pt x="-12215" y="940869"/>
                  <a:pt x="15077" y="703160"/>
                  <a:pt x="0" y="601703"/>
                </a:cubicBezTo>
                <a:cubicBezTo>
                  <a:pt x="-15077" y="500246"/>
                  <a:pt x="16503" y="12563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5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49921161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>
                <a:latin typeface="twinkl"/>
              </a:rPr>
              <a:t> r</a:t>
            </a:r>
          </a:p>
        </p:txBody>
      </p:sp>
      <p:pic>
        <p:nvPicPr>
          <p:cNvPr id="4" name="Picture 3" descr="Png rain symbol Images - Free Download ...">
            <a:extLst>
              <a:ext uri="{FF2B5EF4-FFF2-40B4-BE49-F238E27FC236}">
                <a16:creationId xmlns:a16="http://schemas.microsoft.com/office/drawing/2014/main" id="{0A2FF7FB-526E-3508-2733-D8E0D1094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539" y="3661878"/>
            <a:ext cx="2143125" cy="2143125"/>
          </a:xfrm>
          <a:prstGeom prst="rect">
            <a:avLst/>
          </a:prstGeom>
        </p:spPr>
      </p:pic>
      <p:pic>
        <p:nvPicPr>
          <p:cNvPr id="5" name="Picture 4" descr="Rainbow PNG, Rainbow Transparent ...">
            <a:extLst>
              <a:ext uri="{FF2B5EF4-FFF2-40B4-BE49-F238E27FC236}">
                <a16:creationId xmlns:a16="http://schemas.microsoft.com/office/drawing/2014/main" id="{4E1DD2CC-DAF8-0208-713A-D0B9DE823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1503" y="3505881"/>
            <a:ext cx="4501242" cy="230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06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gic Change Bag Twisting Tricks Bag ...">
            <a:extLst>
              <a:ext uri="{FF2B5EF4-FFF2-40B4-BE49-F238E27FC236}">
                <a16:creationId xmlns:a16="http://schemas.microsoft.com/office/drawing/2014/main" id="{324ECE20-9B1B-6189-F0DB-832C43EC6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438" y="293438"/>
            <a:ext cx="6079125" cy="603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424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38111-54D4-FAB0-899A-D9F59B99E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E5B63-3216-BACB-CD80-ACF3FC9E0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6045" y="1035274"/>
            <a:ext cx="5093799" cy="951249"/>
          </a:xfrm>
        </p:spPr>
        <p:txBody>
          <a:bodyPr/>
          <a:lstStyle/>
          <a:p>
            <a:r>
              <a:rPr lang="en-US">
                <a:latin typeface="twinkl"/>
              </a:rPr>
              <a:t>How does it work?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ADFBAD-3168-1E21-6EE1-94A86BB28AA0}"/>
              </a:ext>
            </a:extLst>
          </p:cNvPr>
          <p:cNvSpPr txBox="1"/>
          <p:nvPr/>
        </p:nvSpPr>
        <p:spPr>
          <a:xfrm>
            <a:off x="432180" y="2780731"/>
            <a:ext cx="11327641" cy="3816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"/>
              <a:buAutoNum type="arabicPeriod"/>
            </a:pPr>
            <a:r>
              <a:rPr lang="en-US" sz="3200" b="1" dirty="0">
                <a:latin typeface="twinkl"/>
              </a:rPr>
              <a:t>Sounds First</a:t>
            </a:r>
            <a:r>
              <a:rPr lang="en-US" sz="3200" dirty="0">
                <a:latin typeface="twinkl"/>
              </a:rPr>
              <a:t>: Children learn the 44 sounds in English (like /s/, /a/, /t/).</a:t>
            </a:r>
          </a:p>
          <a:p>
            <a:pPr>
              <a:buFont typeface=""/>
              <a:buAutoNum type="arabicPeriod"/>
            </a:pPr>
            <a:r>
              <a:rPr lang="en-US" sz="3200" b="1" dirty="0">
                <a:solidFill>
                  <a:srgbClr val="C00000"/>
                </a:solidFill>
                <a:latin typeface="twinkl"/>
              </a:rPr>
              <a:t>Blending</a:t>
            </a:r>
            <a:r>
              <a:rPr lang="en-US" sz="3200" dirty="0">
                <a:solidFill>
                  <a:srgbClr val="C00000"/>
                </a:solidFill>
                <a:latin typeface="twinkl"/>
              </a:rPr>
              <a:t>: They </a:t>
            </a:r>
            <a:r>
              <a:rPr lang="en-US" sz="3200" err="1">
                <a:solidFill>
                  <a:srgbClr val="C00000"/>
                </a:solidFill>
                <a:latin typeface="twinkl"/>
              </a:rPr>
              <a:t>practise</a:t>
            </a:r>
            <a:r>
              <a:rPr lang="en-US" sz="3200" dirty="0">
                <a:solidFill>
                  <a:srgbClr val="C00000"/>
                </a:solidFill>
                <a:latin typeface="twinkl"/>
              </a:rPr>
              <a:t> putting sounds together to read words (e.g., s-a-t → sat).</a:t>
            </a:r>
          </a:p>
          <a:p>
            <a:pPr>
              <a:buFont typeface=""/>
              <a:buAutoNum type="arabicPeriod"/>
            </a:pPr>
            <a:r>
              <a:rPr lang="en-US" sz="3200" b="1" dirty="0">
                <a:latin typeface="twinkl"/>
              </a:rPr>
              <a:t>Segmenting</a:t>
            </a:r>
            <a:r>
              <a:rPr lang="en-US" sz="3200" dirty="0">
                <a:latin typeface="twinkl"/>
              </a:rPr>
              <a:t>: They break words into sounds to spell them.</a:t>
            </a:r>
          </a:p>
          <a:p>
            <a:pPr>
              <a:buFont typeface=""/>
              <a:buAutoNum type="arabicPeriod"/>
            </a:pPr>
            <a:r>
              <a:rPr lang="en-US" sz="3200" b="1" dirty="0">
                <a:latin typeface="twinkl"/>
              </a:rPr>
              <a:t>Tricky Words</a:t>
            </a:r>
            <a:r>
              <a:rPr lang="en-US" sz="3200" dirty="0">
                <a:latin typeface="twinkl"/>
              </a:rPr>
              <a:t>: Some words don’t follow phonics rules (like “the” or “said”), so these are learned separately.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774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llustrations &amp; Drawings ...">
            <a:extLst>
              <a:ext uri="{FF2B5EF4-FFF2-40B4-BE49-F238E27FC236}">
                <a16:creationId xmlns:a16="http://schemas.microsoft.com/office/drawing/2014/main" id="{77C7B54E-D757-46F4-E1C7-7E28D8A7F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" y="468766"/>
            <a:ext cx="6724649" cy="72403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83A302-031C-87E8-9D02-F7E8EAA0C3B5}"/>
              </a:ext>
            </a:extLst>
          </p:cNvPr>
          <p:cNvSpPr txBox="1"/>
          <p:nvPr/>
        </p:nvSpPr>
        <p:spPr>
          <a:xfrm>
            <a:off x="7874138" y="1060764"/>
            <a:ext cx="689675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0">
                <a:latin typeface="twinkl"/>
              </a:rPr>
              <a:t>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5DF0E4-40B9-BD37-F228-9263920362A6}"/>
              </a:ext>
            </a:extLst>
          </p:cNvPr>
          <p:cNvSpPr txBox="1"/>
          <p:nvPr/>
        </p:nvSpPr>
        <p:spPr>
          <a:xfrm>
            <a:off x="9072674" y="1071096"/>
            <a:ext cx="689675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0">
                <a:latin typeface="twinkl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3FEF7D-6584-579E-0A96-E8D38794E1AC}"/>
              </a:ext>
            </a:extLst>
          </p:cNvPr>
          <p:cNvSpPr txBox="1"/>
          <p:nvPr/>
        </p:nvSpPr>
        <p:spPr>
          <a:xfrm>
            <a:off x="10467521" y="1058181"/>
            <a:ext cx="960895" cy="13363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0">
                <a:latin typeface="twinkl"/>
              </a:rPr>
              <a:t>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D52B5C6-75F0-98DB-71A5-DFB1BA9C0D2B}"/>
              </a:ext>
            </a:extLst>
          </p:cNvPr>
          <p:cNvSpPr/>
          <p:nvPr/>
        </p:nvSpPr>
        <p:spPr>
          <a:xfrm>
            <a:off x="7938858" y="2717008"/>
            <a:ext cx="271076" cy="27107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AD68434-8EF5-852B-555B-A8DC259AFE7B}"/>
              </a:ext>
            </a:extLst>
          </p:cNvPr>
          <p:cNvSpPr/>
          <p:nvPr/>
        </p:nvSpPr>
        <p:spPr>
          <a:xfrm>
            <a:off x="9282044" y="2717007"/>
            <a:ext cx="271076" cy="27107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7C11BE2-17CC-3107-2328-831DED03DD1B}"/>
              </a:ext>
            </a:extLst>
          </p:cNvPr>
          <p:cNvSpPr/>
          <p:nvPr/>
        </p:nvSpPr>
        <p:spPr>
          <a:xfrm>
            <a:off x="10676891" y="2717007"/>
            <a:ext cx="271076" cy="27107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97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16273-3338-33C1-62F4-DAF6F0D24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24BC1F-FD33-24B7-6EEE-2391484B5598}"/>
              </a:ext>
            </a:extLst>
          </p:cNvPr>
          <p:cNvSpPr txBox="1"/>
          <p:nvPr/>
        </p:nvSpPr>
        <p:spPr>
          <a:xfrm>
            <a:off x="4140392" y="2183045"/>
            <a:ext cx="3081867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>
                <a:latin typeface="twinkl"/>
              </a:rPr>
              <a:t>r e 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53BA4B5-2CBA-97E1-0ADE-AF560F66010A}"/>
              </a:ext>
            </a:extLst>
          </p:cNvPr>
          <p:cNvSpPr/>
          <p:nvPr/>
        </p:nvSpPr>
        <p:spPr>
          <a:xfrm>
            <a:off x="4274001" y="3962818"/>
            <a:ext cx="271076" cy="27107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8602536-81C0-8DC0-6220-6DFAEB8072FD}"/>
              </a:ext>
            </a:extLst>
          </p:cNvPr>
          <p:cNvSpPr/>
          <p:nvPr/>
        </p:nvSpPr>
        <p:spPr>
          <a:xfrm>
            <a:off x="5265810" y="3962818"/>
            <a:ext cx="271076" cy="27107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3226E71-35C5-FC32-C02F-6514BE925046}"/>
              </a:ext>
            </a:extLst>
          </p:cNvPr>
          <p:cNvSpPr/>
          <p:nvPr/>
        </p:nvSpPr>
        <p:spPr>
          <a:xfrm>
            <a:off x="6451144" y="3962818"/>
            <a:ext cx="271076" cy="27107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025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0DCC3-E8A4-7707-7B5F-8A4049E58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F741CF-0FA9-314C-3F55-29D6E405A3E4}"/>
              </a:ext>
            </a:extLst>
          </p:cNvPr>
          <p:cNvSpPr txBox="1"/>
          <p:nvPr/>
        </p:nvSpPr>
        <p:spPr>
          <a:xfrm>
            <a:off x="4140392" y="2183045"/>
            <a:ext cx="3081867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>
                <a:latin typeface="twinkl"/>
              </a:rPr>
              <a:t>r u 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3B4E5F0-BE60-FB53-A9A2-88086A43315C}"/>
              </a:ext>
            </a:extLst>
          </p:cNvPr>
          <p:cNvSpPr/>
          <p:nvPr/>
        </p:nvSpPr>
        <p:spPr>
          <a:xfrm>
            <a:off x="4274001" y="3962818"/>
            <a:ext cx="271076" cy="27107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C38BBF4-D078-B7C5-D062-90187449350E}"/>
              </a:ext>
            </a:extLst>
          </p:cNvPr>
          <p:cNvSpPr/>
          <p:nvPr/>
        </p:nvSpPr>
        <p:spPr>
          <a:xfrm>
            <a:off x="5265810" y="3962818"/>
            <a:ext cx="271076" cy="27107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464C3A7-DD6E-C503-EB8C-92DF2C09C09A}"/>
              </a:ext>
            </a:extLst>
          </p:cNvPr>
          <p:cNvSpPr/>
          <p:nvPr/>
        </p:nvSpPr>
        <p:spPr>
          <a:xfrm>
            <a:off x="6451144" y="3962818"/>
            <a:ext cx="271076" cy="27107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623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05C0D-FEB7-1C59-B429-FD5586DBD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E8450-A2D4-0F88-8147-B8AD8EE47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6045" y="1035274"/>
            <a:ext cx="5093799" cy="951249"/>
          </a:xfrm>
        </p:spPr>
        <p:txBody>
          <a:bodyPr/>
          <a:lstStyle/>
          <a:p>
            <a:r>
              <a:rPr lang="en-US">
                <a:latin typeface="twinkl"/>
              </a:rPr>
              <a:t>How does it work?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C2A676-98FF-E984-E1CD-D9C2770CE46D}"/>
              </a:ext>
            </a:extLst>
          </p:cNvPr>
          <p:cNvSpPr txBox="1"/>
          <p:nvPr/>
        </p:nvSpPr>
        <p:spPr>
          <a:xfrm>
            <a:off x="432180" y="2780731"/>
            <a:ext cx="11327641" cy="3816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"/>
              <a:buAutoNum type="arabicPeriod"/>
            </a:pPr>
            <a:r>
              <a:rPr lang="en-US" sz="3200" b="1" dirty="0">
                <a:latin typeface="twinkl"/>
              </a:rPr>
              <a:t>Sounds First</a:t>
            </a:r>
            <a:r>
              <a:rPr lang="en-US" sz="3200" dirty="0">
                <a:latin typeface="twinkl"/>
              </a:rPr>
              <a:t>: Children learn the 44 sounds in English (like /s/, /a/, /t/).</a:t>
            </a:r>
          </a:p>
          <a:p>
            <a:pPr>
              <a:buFont typeface=""/>
              <a:buAutoNum type="arabicPeriod"/>
            </a:pPr>
            <a:r>
              <a:rPr lang="en-US" sz="3200" b="1" dirty="0">
                <a:latin typeface="twinkl"/>
              </a:rPr>
              <a:t>Blending</a:t>
            </a:r>
            <a:r>
              <a:rPr lang="en-US" sz="3200" dirty="0">
                <a:latin typeface="twinkl"/>
              </a:rPr>
              <a:t>: They </a:t>
            </a:r>
            <a:r>
              <a:rPr lang="en-US" sz="3200" dirty="0" err="1">
                <a:latin typeface="twinkl"/>
              </a:rPr>
              <a:t>practise</a:t>
            </a:r>
            <a:r>
              <a:rPr lang="en-US" sz="3200" dirty="0">
                <a:latin typeface="twinkl"/>
              </a:rPr>
              <a:t> putting sounds together to read words (e.g., s-a-t → sat).</a:t>
            </a:r>
          </a:p>
          <a:p>
            <a:pPr>
              <a:buFont typeface=""/>
              <a:buAutoNum type="arabicPeriod"/>
            </a:pPr>
            <a:r>
              <a:rPr lang="en-US" sz="3200" b="1" dirty="0">
                <a:solidFill>
                  <a:srgbClr val="C00000"/>
                </a:solidFill>
                <a:latin typeface="twinkl"/>
              </a:rPr>
              <a:t>Segmenting</a:t>
            </a:r>
            <a:r>
              <a:rPr lang="en-US" sz="3200" dirty="0">
                <a:solidFill>
                  <a:srgbClr val="C00000"/>
                </a:solidFill>
                <a:latin typeface="twinkl"/>
              </a:rPr>
              <a:t>: They break words into sounds to spell them.</a:t>
            </a:r>
          </a:p>
          <a:p>
            <a:pPr>
              <a:buFont typeface=""/>
              <a:buAutoNum type="arabicPeriod"/>
            </a:pPr>
            <a:r>
              <a:rPr lang="en-US" sz="3200" b="1" dirty="0">
                <a:latin typeface="twinkl"/>
              </a:rPr>
              <a:t>Tricky Words</a:t>
            </a:r>
            <a:r>
              <a:rPr lang="en-US" sz="3200" dirty="0">
                <a:latin typeface="twinkl"/>
              </a:rPr>
              <a:t>: Some words don’t follow phonics rules (like “the” or “said”), so these are learned separately.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366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6222A3A-0B4E-E3BC-7689-5D3BF32E79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784939"/>
              </p:ext>
            </p:extLst>
          </p:nvPr>
        </p:nvGraphicFramePr>
        <p:xfrm>
          <a:off x="2011680" y="722376"/>
          <a:ext cx="816864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2880">
                  <a:extLst>
                    <a:ext uri="{9D8B030D-6E8A-4147-A177-3AD203B41FA5}">
                      <a16:colId xmlns:a16="http://schemas.microsoft.com/office/drawing/2014/main" val="2663044426"/>
                    </a:ext>
                  </a:extLst>
                </a:gridCol>
                <a:gridCol w="2722880">
                  <a:extLst>
                    <a:ext uri="{9D8B030D-6E8A-4147-A177-3AD203B41FA5}">
                      <a16:colId xmlns:a16="http://schemas.microsoft.com/office/drawing/2014/main" val="1636265357"/>
                    </a:ext>
                  </a:extLst>
                </a:gridCol>
                <a:gridCol w="2722880">
                  <a:extLst>
                    <a:ext uri="{9D8B030D-6E8A-4147-A177-3AD203B41FA5}">
                      <a16:colId xmlns:a16="http://schemas.microsoft.com/office/drawing/2014/main" val="858591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16001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068875A4-B2CB-662B-2D62-0D94C40EFCA2}"/>
              </a:ext>
            </a:extLst>
          </p:cNvPr>
          <p:cNvSpPr/>
          <p:nvPr/>
        </p:nvSpPr>
        <p:spPr>
          <a:xfrm>
            <a:off x="3046316" y="3910981"/>
            <a:ext cx="658329" cy="60024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3C76329-F2E1-53BB-FA49-A99CC689B26C}"/>
              </a:ext>
            </a:extLst>
          </p:cNvPr>
          <p:cNvSpPr/>
          <p:nvPr/>
        </p:nvSpPr>
        <p:spPr>
          <a:xfrm>
            <a:off x="5771434" y="3910980"/>
            <a:ext cx="658329" cy="60024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C97DF00-44A7-DB0F-2AB3-9220D76F2A15}"/>
              </a:ext>
            </a:extLst>
          </p:cNvPr>
          <p:cNvSpPr/>
          <p:nvPr/>
        </p:nvSpPr>
        <p:spPr>
          <a:xfrm>
            <a:off x="8393231" y="3910980"/>
            <a:ext cx="658329" cy="60024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Facts About Rats | Rat Facts | Havahart®">
            <a:extLst>
              <a:ext uri="{FF2B5EF4-FFF2-40B4-BE49-F238E27FC236}">
                <a16:creationId xmlns:a16="http://schemas.microsoft.com/office/drawing/2014/main" id="{E7974178-1156-D16B-1A46-151FC9C2D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214" y="4214248"/>
            <a:ext cx="2381573" cy="236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477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DADCA1-5B7D-FA1B-F0DF-E876B5479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9860FB1-09D7-DEDB-D8E0-2872678CA80B}"/>
              </a:ext>
            </a:extLst>
          </p:cNvPr>
          <p:cNvGraphicFramePr>
            <a:graphicFrameLocks noGrp="1"/>
          </p:cNvGraphicFramePr>
          <p:nvPr/>
        </p:nvGraphicFramePr>
        <p:xfrm>
          <a:off x="2011680" y="722376"/>
          <a:ext cx="816864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2880">
                  <a:extLst>
                    <a:ext uri="{9D8B030D-6E8A-4147-A177-3AD203B41FA5}">
                      <a16:colId xmlns:a16="http://schemas.microsoft.com/office/drawing/2014/main" val="2663044426"/>
                    </a:ext>
                  </a:extLst>
                </a:gridCol>
                <a:gridCol w="2722880">
                  <a:extLst>
                    <a:ext uri="{9D8B030D-6E8A-4147-A177-3AD203B41FA5}">
                      <a16:colId xmlns:a16="http://schemas.microsoft.com/office/drawing/2014/main" val="1636265357"/>
                    </a:ext>
                  </a:extLst>
                </a:gridCol>
                <a:gridCol w="2722880">
                  <a:extLst>
                    <a:ext uri="{9D8B030D-6E8A-4147-A177-3AD203B41FA5}">
                      <a16:colId xmlns:a16="http://schemas.microsoft.com/office/drawing/2014/main" val="858591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  <a:p>
                      <a:pPr lvl="0">
                        <a:buNone/>
                      </a:pPr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16001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A3AABD87-71A1-A09B-35FC-26271CAA2304}"/>
              </a:ext>
            </a:extLst>
          </p:cNvPr>
          <p:cNvSpPr/>
          <p:nvPr/>
        </p:nvSpPr>
        <p:spPr>
          <a:xfrm>
            <a:off x="3046316" y="3910981"/>
            <a:ext cx="658329" cy="60024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AF8DB08-60B7-D114-8025-716547800EE4}"/>
              </a:ext>
            </a:extLst>
          </p:cNvPr>
          <p:cNvSpPr/>
          <p:nvPr/>
        </p:nvSpPr>
        <p:spPr>
          <a:xfrm>
            <a:off x="5771434" y="3910980"/>
            <a:ext cx="658329" cy="60024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Rock of the Month – GeoBus">
            <a:extLst>
              <a:ext uri="{FF2B5EF4-FFF2-40B4-BE49-F238E27FC236}">
                <a16:creationId xmlns:a16="http://schemas.microsoft.com/office/drawing/2014/main" id="{E3FC41C3-D408-5CB3-2E34-7EF2651E9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454" y="4204318"/>
            <a:ext cx="2143125" cy="2143125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145D33D-BBB6-4BC4-409D-E248E79A758B}"/>
              </a:ext>
            </a:extLst>
          </p:cNvPr>
          <p:cNvSpPr/>
          <p:nvPr/>
        </p:nvSpPr>
        <p:spPr>
          <a:xfrm>
            <a:off x="7745108" y="3969048"/>
            <a:ext cx="2187975" cy="54215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01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94763F-EC25-52A9-6681-A8413DFBBFE2}"/>
              </a:ext>
            </a:extLst>
          </p:cNvPr>
          <p:cNvSpPr txBox="1"/>
          <p:nvPr/>
        </p:nvSpPr>
        <p:spPr>
          <a:xfrm>
            <a:off x="2071800" y="5363445"/>
            <a:ext cx="7690512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 dirty="0">
                <a:latin typeface="twinkl"/>
              </a:rPr>
              <a:t>02856 185427</a:t>
            </a:r>
          </a:p>
        </p:txBody>
      </p:sp>
      <p:pic>
        <p:nvPicPr>
          <p:cNvPr id="4" name="Picture 3" descr="PAW Patrol">
            <a:extLst>
              <a:ext uri="{FF2B5EF4-FFF2-40B4-BE49-F238E27FC236}">
                <a16:creationId xmlns:a16="http://schemas.microsoft.com/office/drawing/2014/main" id="{14153BA9-F3DC-D63F-6C29-811854887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845" y="355574"/>
            <a:ext cx="4648683" cy="462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11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840DB-3F0D-6A75-F15A-5E78FF6C3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CB584-CD9F-5DA7-61EA-EB750F5FD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6045" y="1035274"/>
            <a:ext cx="5093799" cy="951249"/>
          </a:xfrm>
        </p:spPr>
        <p:txBody>
          <a:bodyPr/>
          <a:lstStyle/>
          <a:p>
            <a:r>
              <a:rPr lang="en-US">
                <a:latin typeface="twinkl"/>
              </a:rPr>
              <a:t>How does it work?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A4A14A-DD0C-3304-C895-96602D129850}"/>
              </a:ext>
            </a:extLst>
          </p:cNvPr>
          <p:cNvSpPr txBox="1"/>
          <p:nvPr/>
        </p:nvSpPr>
        <p:spPr>
          <a:xfrm>
            <a:off x="432180" y="2780731"/>
            <a:ext cx="11327641" cy="3816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"/>
              <a:buAutoNum type="arabicPeriod"/>
            </a:pPr>
            <a:r>
              <a:rPr lang="en-US" sz="3200" b="1" dirty="0">
                <a:latin typeface="twinkl"/>
              </a:rPr>
              <a:t>Sounds First</a:t>
            </a:r>
            <a:r>
              <a:rPr lang="en-US" sz="3200" dirty="0">
                <a:latin typeface="twinkl"/>
              </a:rPr>
              <a:t>: Children learn the 44 sounds in English (like /s/, /a/, /t/).</a:t>
            </a:r>
          </a:p>
          <a:p>
            <a:pPr>
              <a:buFont typeface=""/>
              <a:buAutoNum type="arabicPeriod"/>
            </a:pPr>
            <a:r>
              <a:rPr lang="en-US" sz="3200" b="1" dirty="0">
                <a:latin typeface="twinkl"/>
              </a:rPr>
              <a:t>Blending</a:t>
            </a:r>
            <a:r>
              <a:rPr lang="en-US" sz="3200" dirty="0">
                <a:latin typeface="twinkl"/>
              </a:rPr>
              <a:t>: They </a:t>
            </a:r>
            <a:r>
              <a:rPr lang="en-US" sz="3200" dirty="0" err="1">
                <a:latin typeface="twinkl"/>
              </a:rPr>
              <a:t>practise</a:t>
            </a:r>
            <a:r>
              <a:rPr lang="en-US" sz="3200" dirty="0">
                <a:latin typeface="twinkl"/>
              </a:rPr>
              <a:t> putting sounds together to read words (e.g., s-a-t → sat).</a:t>
            </a:r>
          </a:p>
          <a:p>
            <a:pPr>
              <a:buFont typeface=""/>
              <a:buAutoNum type="arabicPeriod"/>
            </a:pPr>
            <a:r>
              <a:rPr lang="en-US" sz="3200" b="1" dirty="0">
                <a:latin typeface="twinkl"/>
              </a:rPr>
              <a:t>Segmenting</a:t>
            </a:r>
            <a:r>
              <a:rPr lang="en-US" sz="3200" dirty="0">
                <a:latin typeface="twinkl"/>
              </a:rPr>
              <a:t>: They break words into sounds to spell them.</a:t>
            </a:r>
          </a:p>
          <a:p>
            <a:pPr>
              <a:buFont typeface=""/>
              <a:buAutoNum type="arabicPeriod"/>
            </a:pPr>
            <a:r>
              <a:rPr lang="en-US" sz="3200" b="1" dirty="0">
                <a:solidFill>
                  <a:srgbClr val="C00000"/>
                </a:solidFill>
                <a:latin typeface="twinkl"/>
              </a:rPr>
              <a:t>Tricky Words</a:t>
            </a:r>
            <a:r>
              <a:rPr lang="en-US" sz="3200" dirty="0">
                <a:solidFill>
                  <a:srgbClr val="C00000"/>
                </a:solidFill>
                <a:latin typeface="twinkl"/>
              </a:rPr>
              <a:t>: Some words don’t follow phonics rules (like “the” or “said”), so these are learned separately.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711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0CF62-55E9-67D1-9554-28333F040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r: 5 Points 1">
            <a:extLst>
              <a:ext uri="{FF2B5EF4-FFF2-40B4-BE49-F238E27FC236}">
                <a16:creationId xmlns:a16="http://schemas.microsoft.com/office/drawing/2014/main" id="{75594FD5-9B21-FC03-9BD2-5B113C89ADB9}"/>
              </a:ext>
            </a:extLst>
          </p:cNvPr>
          <p:cNvSpPr/>
          <p:nvPr/>
        </p:nvSpPr>
        <p:spPr>
          <a:xfrm>
            <a:off x="569022" y="460985"/>
            <a:ext cx="1775036" cy="160435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08187567-FD17-8490-FAE1-E664F21A87DE}"/>
              </a:ext>
            </a:extLst>
          </p:cNvPr>
          <p:cNvSpPr/>
          <p:nvPr/>
        </p:nvSpPr>
        <p:spPr>
          <a:xfrm>
            <a:off x="9758514" y="460984"/>
            <a:ext cx="1775036" cy="160435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58411F63-4BC3-F33B-E148-F1F71FAA78EA}"/>
              </a:ext>
            </a:extLst>
          </p:cNvPr>
          <p:cNvSpPr/>
          <p:nvPr/>
        </p:nvSpPr>
        <p:spPr>
          <a:xfrm>
            <a:off x="569021" y="4680417"/>
            <a:ext cx="1775036" cy="160435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0676983F-19A2-D7A7-73A0-C2778B9A567C}"/>
              </a:ext>
            </a:extLst>
          </p:cNvPr>
          <p:cNvSpPr/>
          <p:nvPr/>
        </p:nvSpPr>
        <p:spPr>
          <a:xfrm>
            <a:off x="9985977" y="4680418"/>
            <a:ext cx="1775036" cy="160435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4757E3-FED9-4631-3270-48337896F641}"/>
              </a:ext>
            </a:extLst>
          </p:cNvPr>
          <p:cNvSpPr txBox="1"/>
          <p:nvPr/>
        </p:nvSpPr>
        <p:spPr>
          <a:xfrm>
            <a:off x="5404641" y="2645677"/>
            <a:ext cx="1389797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9600">
                <a:latin typeface="twinkl"/>
              </a:rPr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1113854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A8E2A-D470-50FF-FFCD-D69830D55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r: 5 Points 1">
            <a:extLst>
              <a:ext uri="{FF2B5EF4-FFF2-40B4-BE49-F238E27FC236}">
                <a16:creationId xmlns:a16="http://schemas.microsoft.com/office/drawing/2014/main" id="{78FB4DC5-9201-2E6F-3406-E83A6E564787}"/>
              </a:ext>
            </a:extLst>
          </p:cNvPr>
          <p:cNvSpPr/>
          <p:nvPr/>
        </p:nvSpPr>
        <p:spPr>
          <a:xfrm>
            <a:off x="569022" y="460985"/>
            <a:ext cx="1775036" cy="160435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76F48A9D-0957-D029-75CD-F56C5AAFB6AE}"/>
              </a:ext>
            </a:extLst>
          </p:cNvPr>
          <p:cNvSpPr/>
          <p:nvPr/>
        </p:nvSpPr>
        <p:spPr>
          <a:xfrm>
            <a:off x="9758514" y="460984"/>
            <a:ext cx="1775036" cy="160435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C3ED4760-BB66-5DA7-507C-9802AA4AD8B7}"/>
              </a:ext>
            </a:extLst>
          </p:cNvPr>
          <p:cNvSpPr/>
          <p:nvPr/>
        </p:nvSpPr>
        <p:spPr>
          <a:xfrm>
            <a:off x="569021" y="4680417"/>
            <a:ext cx="1775036" cy="160435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888B4B6C-FBDA-E5B5-416E-2FD2917CD10C}"/>
              </a:ext>
            </a:extLst>
          </p:cNvPr>
          <p:cNvSpPr/>
          <p:nvPr/>
        </p:nvSpPr>
        <p:spPr>
          <a:xfrm>
            <a:off x="9985977" y="4680418"/>
            <a:ext cx="1775036" cy="160435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D59852-3A18-3BE3-C9C5-92AB57D6B308}"/>
              </a:ext>
            </a:extLst>
          </p:cNvPr>
          <p:cNvSpPr txBox="1"/>
          <p:nvPr/>
        </p:nvSpPr>
        <p:spPr>
          <a:xfrm>
            <a:off x="5268163" y="894214"/>
            <a:ext cx="1651379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>
                <a:latin typeface="twinkl"/>
              </a:rPr>
              <a:t>the</a:t>
            </a:r>
            <a:endParaRPr lang="en-US" sz="5400"/>
          </a:p>
          <a:p>
            <a:r>
              <a:rPr lang="en-US" sz="5400">
                <a:latin typeface="twinkl"/>
              </a:rPr>
              <a:t>to</a:t>
            </a:r>
          </a:p>
          <a:p>
            <a:r>
              <a:rPr lang="en-US" sz="5400">
                <a:latin typeface="twinkl"/>
              </a:rPr>
              <a:t>I</a:t>
            </a:r>
          </a:p>
          <a:p>
            <a:r>
              <a:rPr lang="en-US" sz="5400">
                <a:latin typeface="twinkl"/>
              </a:rPr>
              <a:t>no</a:t>
            </a:r>
          </a:p>
          <a:p>
            <a:r>
              <a:rPr lang="en-US" sz="5400">
                <a:latin typeface="twinkl"/>
              </a:rPr>
              <a:t>go </a:t>
            </a:r>
          </a:p>
          <a:p>
            <a:r>
              <a:rPr lang="en-US" sz="5400">
                <a:latin typeface="twinkl"/>
              </a:rPr>
              <a:t>into</a:t>
            </a:r>
          </a:p>
        </p:txBody>
      </p:sp>
    </p:spTree>
    <p:extLst>
      <p:ext uri="{BB962C8B-B14F-4D97-AF65-F5344CB8AC3E}">
        <p14:creationId xmlns:p14="http://schemas.microsoft.com/office/powerpoint/2010/main" val="881822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sh Png - Clown Fish Orange And White ...">
            <a:extLst>
              <a:ext uri="{FF2B5EF4-FFF2-40B4-BE49-F238E27FC236}">
                <a16:creationId xmlns:a16="http://schemas.microsoft.com/office/drawing/2014/main" id="{01F5D860-6D38-FB3C-9148-648A9945D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55" y="4993764"/>
            <a:ext cx="3434650" cy="1868676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68A692C3-259D-4D4C-2B7A-0AD07C84CD09}"/>
              </a:ext>
            </a:extLst>
          </p:cNvPr>
          <p:cNvSpPr/>
          <p:nvPr/>
        </p:nvSpPr>
        <p:spPr>
          <a:xfrm>
            <a:off x="1183815" y="946533"/>
            <a:ext cx="503428" cy="484065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24C84F-7474-DFF4-4E5C-02BB49B2349D}"/>
              </a:ext>
            </a:extLst>
          </p:cNvPr>
          <p:cNvSpPr txBox="1"/>
          <p:nvPr/>
        </p:nvSpPr>
        <p:spPr>
          <a:xfrm>
            <a:off x="600394" y="1568781"/>
            <a:ext cx="1678819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9600">
                <a:latin typeface="twinkl"/>
              </a:rPr>
              <a:t>No</a:t>
            </a: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50C40D1B-2E60-18DB-3AB1-B2964A34C4B0}"/>
              </a:ext>
            </a:extLst>
          </p:cNvPr>
          <p:cNvSpPr/>
          <p:nvPr/>
        </p:nvSpPr>
        <p:spPr>
          <a:xfrm>
            <a:off x="2799739" y="941695"/>
            <a:ext cx="503428" cy="484065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D20E82-5FDD-9235-E53B-2EBFCFE3F0A5}"/>
              </a:ext>
            </a:extLst>
          </p:cNvPr>
          <p:cNvSpPr txBox="1"/>
          <p:nvPr/>
        </p:nvSpPr>
        <p:spPr>
          <a:xfrm>
            <a:off x="2655374" y="1568935"/>
            <a:ext cx="795867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9600">
                <a:latin typeface="twinkl"/>
              </a:rPr>
              <a:t>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CED370-E1C8-7581-37D0-F866432346B0}"/>
              </a:ext>
            </a:extLst>
          </p:cNvPr>
          <p:cNvSpPr txBox="1"/>
          <p:nvPr/>
        </p:nvSpPr>
        <p:spPr>
          <a:xfrm>
            <a:off x="3847965" y="1564097"/>
            <a:ext cx="1932819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9600">
                <a:latin typeface="twinkl"/>
              </a:rPr>
              <a:t>am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D16DC8-318C-2DD7-3D40-4D55356F72E3}"/>
              </a:ext>
            </a:extLst>
          </p:cNvPr>
          <p:cNvSpPr txBox="1"/>
          <p:nvPr/>
        </p:nvSpPr>
        <p:spPr>
          <a:xfrm>
            <a:off x="6092841" y="1571354"/>
            <a:ext cx="2198915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9600">
                <a:latin typeface="twinkl"/>
              </a:rPr>
              <a:t>not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0E674B-CCE8-A958-4FBE-B4AB6A329019}"/>
              </a:ext>
            </a:extLst>
          </p:cNvPr>
          <p:cNvSpPr txBox="1"/>
          <p:nvPr/>
        </p:nvSpPr>
        <p:spPr>
          <a:xfrm>
            <a:off x="8470765" y="1578611"/>
            <a:ext cx="2198915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9600">
                <a:latin typeface="twinkl"/>
              </a:rPr>
              <a:t>red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77124A-619E-6B4A-8072-C0FC30FCBA57}"/>
              </a:ext>
            </a:extLst>
          </p:cNvPr>
          <p:cNvSpPr txBox="1"/>
          <p:nvPr/>
        </p:nvSpPr>
        <p:spPr>
          <a:xfrm>
            <a:off x="10364879" y="1573773"/>
            <a:ext cx="602344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9600">
                <a:latin typeface="twink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48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 animBg="1"/>
      <p:bldP spid="8" grpId="0"/>
      <p:bldP spid="10" grpId="0"/>
      <p:bldP spid="12" grpId="0"/>
      <p:bldP spid="14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07CD5F-4F1D-525E-7757-A96E68569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732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9465B-FC06-C163-2982-53C32778E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>
                <a:latin typeface="twinkl"/>
              </a:rPr>
              <a:t>What can parents do at home?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CF28D3-3A28-7A4C-8C89-AC6094E9F6BD}"/>
              </a:ext>
            </a:extLst>
          </p:cNvPr>
          <p:cNvSpPr txBox="1"/>
          <p:nvPr/>
        </p:nvSpPr>
        <p:spPr>
          <a:xfrm>
            <a:off x="787830" y="2098729"/>
            <a:ext cx="10629254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"/>
              <a:buChar char="•"/>
            </a:pPr>
            <a:r>
              <a:rPr lang="en-US" sz="3600" b="1">
                <a:latin typeface="twinkl"/>
              </a:rPr>
              <a:t>Say the sounds, not the letter names</a:t>
            </a:r>
            <a:r>
              <a:rPr lang="en-US" sz="3600">
                <a:latin typeface="twinkl"/>
              </a:rPr>
              <a:t> (e.g., say /m/ not “</a:t>
            </a:r>
            <a:r>
              <a:rPr lang="en-US" sz="3600" err="1">
                <a:latin typeface="twinkl"/>
              </a:rPr>
              <a:t>em</a:t>
            </a:r>
            <a:r>
              <a:rPr lang="en-US" sz="3600">
                <a:latin typeface="twinkl"/>
              </a:rPr>
              <a:t>”).</a:t>
            </a:r>
          </a:p>
          <a:p>
            <a:pPr>
              <a:buFont typeface=""/>
              <a:buChar char="•"/>
            </a:pPr>
            <a:r>
              <a:rPr lang="en-US" sz="3600" b="1">
                <a:latin typeface="twinkl"/>
              </a:rPr>
              <a:t>Play listening games</a:t>
            </a:r>
            <a:r>
              <a:rPr lang="en-US" sz="3600">
                <a:latin typeface="twinkl"/>
              </a:rPr>
              <a:t>: Spot the first sound in words.</a:t>
            </a:r>
          </a:p>
          <a:p>
            <a:pPr>
              <a:buFont typeface=""/>
              <a:buChar char="•"/>
            </a:pPr>
            <a:r>
              <a:rPr lang="en-US" sz="3600" b="1">
                <a:latin typeface="twinkl"/>
              </a:rPr>
              <a:t>Read together daily</a:t>
            </a:r>
            <a:r>
              <a:rPr lang="en-US" sz="3600">
                <a:latin typeface="twinkl"/>
              </a:rPr>
              <a:t>: Let your child point out sounds they know.</a:t>
            </a:r>
          </a:p>
          <a:p>
            <a:pPr>
              <a:buFont typeface=""/>
              <a:buChar char="•"/>
            </a:pPr>
            <a:r>
              <a:rPr lang="en-US" sz="3600" b="1">
                <a:latin typeface="twinkl"/>
              </a:rPr>
              <a:t>Keep it fun</a:t>
            </a:r>
            <a:r>
              <a:rPr lang="en-US" sz="3600">
                <a:latin typeface="twinkl"/>
              </a:rPr>
              <a:t>: Use songs, rhymes, and games.</a:t>
            </a:r>
          </a:p>
          <a:p>
            <a:pPr algn="ctr"/>
            <a:endParaRPr lang="en-US" sz="3600">
              <a:latin typeface="twinkl"/>
            </a:endParaRPr>
          </a:p>
        </p:txBody>
      </p:sp>
    </p:spTree>
    <p:extLst>
      <p:ext uri="{BB962C8B-B14F-4D97-AF65-F5344CB8AC3E}">
        <p14:creationId xmlns:p14="http://schemas.microsoft.com/office/powerpoint/2010/main" val="4047274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E30AC-4C6A-DC8C-A52B-2BF9FE6FC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1C77D-C691-FCBE-043B-969634FE1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>
                <a:latin typeface="twinkl"/>
              </a:rPr>
              <a:t>What can parents do at home?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45D474-9A90-3A18-AB69-A441C945AEB8}"/>
              </a:ext>
            </a:extLst>
          </p:cNvPr>
          <p:cNvSpPr txBox="1"/>
          <p:nvPr/>
        </p:nvSpPr>
        <p:spPr>
          <a:xfrm>
            <a:off x="787830" y="2098729"/>
            <a:ext cx="10629254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"/>
              <a:buChar char="•"/>
            </a:pPr>
            <a:r>
              <a:rPr lang="en-US" sz="3600" b="1" dirty="0">
                <a:latin typeface="twinkl"/>
              </a:rPr>
              <a:t>Sound out everyday words: </a:t>
            </a:r>
            <a:r>
              <a:rPr lang="en-US" sz="3600" dirty="0">
                <a:latin typeface="twinkl"/>
              </a:rPr>
              <a:t>Time for b e d...</a:t>
            </a:r>
          </a:p>
          <a:p>
            <a:pPr>
              <a:buFont typeface=""/>
              <a:buChar char="•"/>
            </a:pPr>
            <a:r>
              <a:rPr lang="en-US" sz="3600" b="1" dirty="0">
                <a:latin typeface="twinkl"/>
              </a:rPr>
              <a:t>Play turn taking games</a:t>
            </a:r>
            <a:r>
              <a:rPr lang="en-US" sz="3600" dirty="0">
                <a:latin typeface="twinkl"/>
              </a:rPr>
              <a:t>: Snakes and ladders to 10.</a:t>
            </a:r>
          </a:p>
          <a:p>
            <a:pPr>
              <a:buFont typeface=""/>
              <a:buChar char="•"/>
            </a:pPr>
            <a:r>
              <a:rPr lang="en-US" sz="3600" b="1" dirty="0">
                <a:latin typeface="twinkl"/>
              </a:rPr>
              <a:t>Look for numbers on houses</a:t>
            </a:r>
            <a:r>
              <a:rPr lang="en-US" sz="3600" dirty="0">
                <a:latin typeface="twinkl"/>
              </a:rPr>
              <a:t>  </a:t>
            </a:r>
            <a:endParaRPr lang="en-US" dirty="0">
              <a:latin typeface="Bierstadt"/>
            </a:endParaRPr>
          </a:p>
          <a:p>
            <a:pPr>
              <a:buFont typeface=""/>
              <a:buChar char="•"/>
            </a:pPr>
            <a:r>
              <a:rPr lang="en-US" sz="3600" b="1" dirty="0">
                <a:latin typeface="twinkl"/>
              </a:rPr>
              <a:t>Play 'I spy'</a:t>
            </a:r>
          </a:p>
          <a:p>
            <a:pPr>
              <a:buFont typeface=""/>
              <a:buChar char="•"/>
            </a:pPr>
            <a:r>
              <a:rPr lang="en-US" sz="3600" b="1" dirty="0">
                <a:latin typeface="twinkl"/>
              </a:rPr>
              <a:t>Be active and play out – potion making, den making, cars and ramps</a:t>
            </a:r>
          </a:p>
          <a:p>
            <a:pPr>
              <a:buFont typeface=""/>
              <a:buChar char="•"/>
            </a:pPr>
            <a:r>
              <a:rPr lang="en-US" sz="3600" b="1" dirty="0">
                <a:latin typeface="twinkl"/>
              </a:rPr>
              <a:t>Paint and be creative</a:t>
            </a:r>
          </a:p>
          <a:p>
            <a:pPr algn="ctr"/>
            <a:endParaRPr lang="en-US" sz="3600">
              <a:latin typeface="twinkl"/>
            </a:endParaRPr>
          </a:p>
        </p:txBody>
      </p:sp>
    </p:spTree>
    <p:extLst>
      <p:ext uri="{BB962C8B-B14F-4D97-AF65-F5344CB8AC3E}">
        <p14:creationId xmlns:p14="http://schemas.microsoft.com/office/powerpoint/2010/main" val="4136689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3AF435-44C8-C44B-9352-ACFA393E2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2CE6FA-CDBE-AA20-623F-5926EF602486}"/>
              </a:ext>
            </a:extLst>
          </p:cNvPr>
          <p:cNvSpPr txBox="1"/>
          <p:nvPr/>
        </p:nvSpPr>
        <p:spPr>
          <a:xfrm>
            <a:off x="521208" y="978407"/>
            <a:ext cx="4358503" cy="313794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b="1">
                <a:latin typeface="+mj-lt"/>
                <a:ea typeface="+mj-ea"/>
                <a:cs typeface="+mj-cs"/>
              </a:rPr>
              <a:t>Reassure them.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b="1">
                <a:latin typeface="+mj-lt"/>
                <a:ea typeface="+mj-ea"/>
                <a:cs typeface="+mj-cs"/>
              </a:rPr>
              <a:t>Every child learns at a different pace. The goal is confidence and enjoyment, not speed.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300" b="1">
              <a:latin typeface="+mj-lt"/>
              <a:ea typeface="+mj-ea"/>
              <a:cs typeface="+mj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88058DF-7580-C88F-23F0-429412309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495" y="508090"/>
            <a:ext cx="4288568" cy="149279"/>
          </a:xfrm>
          <a:custGeom>
            <a:avLst/>
            <a:gdLst>
              <a:gd name="connsiteX0" fmla="*/ 0 w 6117427"/>
              <a:gd name="connsiteY0" fmla="*/ 0 h 149279"/>
              <a:gd name="connsiteX1" fmla="*/ 6117427 w 6117427"/>
              <a:gd name="connsiteY1" fmla="*/ 0 h 149279"/>
              <a:gd name="connsiteX2" fmla="*/ 6117427 w 6117427"/>
              <a:gd name="connsiteY2" fmla="*/ 149279 h 149279"/>
              <a:gd name="connsiteX3" fmla="*/ 0 w 611742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7427" h="149279">
                <a:moveTo>
                  <a:pt x="0" y="0"/>
                </a:moveTo>
                <a:lnTo>
                  <a:pt x="6117427" y="0"/>
                </a:lnTo>
                <a:lnTo>
                  <a:pt x="611742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3F82943-4565-9E0E-E9DB-5B7B417E6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208" y="6207749"/>
            <a:ext cx="4307405" cy="45720"/>
          </a:xfrm>
          <a:custGeom>
            <a:avLst/>
            <a:gdLst>
              <a:gd name="connsiteX0" fmla="*/ 0 w 6144298"/>
              <a:gd name="connsiteY0" fmla="*/ 0 h 45720"/>
              <a:gd name="connsiteX1" fmla="*/ 5021183 w 6144298"/>
              <a:gd name="connsiteY1" fmla="*/ 0 h 45720"/>
              <a:gd name="connsiteX2" fmla="*/ 5021183 w 6144298"/>
              <a:gd name="connsiteY2" fmla="*/ 1 h 45720"/>
              <a:gd name="connsiteX3" fmla="*/ 6144298 w 6144298"/>
              <a:gd name="connsiteY3" fmla="*/ 1 h 45720"/>
              <a:gd name="connsiteX4" fmla="*/ 6144298 w 6144298"/>
              <a:gd name="connsiteY4" fmla="*/ 45720 h 45720"/>
              <a:gd name="connsiteX5" fmla="*/ 1123115 w 6144298"/>
              <a:gd name="connsiteY5" fmla="*/ 45720 h 45720"/>
              <a:gd name="connsiteX6" fmla="*/ 1123115 w 6144298"/>
              <a:gd name="connsiteY6" fmla="*/ 45719 h 45720"/>
              <a:gd name="connsiteX7" fmla="*/ 0 w 6144298"/>
              <a:gd name="connsiteY7" fmla="*/ 45719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44298" h="45720">
                <a:moveTo>
                  <a:pt x="0" y="0"/>
                </a:moveTo>
                <a:lnTo>
                  <a:pt x="5021183" y="0"/>
                </a:lnTo>
                <a:lnTo>
                  <a:pt x="5021183" y="1"/>
                </a:lnTo>
                <a:lnTo>
                  <a:pt x="6144298" y="1"/>
                </a:lnTo>
                <a:lnTo>
                  <a:pt x="6144298" y="45720"/>
                </a:lnTo>
                <a:lnTo>
                  <a:pt x="1123115" y="45720"/>
                </a:lnTo>
                <a:lnTo>
                  <a:pt x="112311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help2read on X">
            <a:extLst>
              <a:ext uri="{FF2B5EF4-FFF2-40B4-BE49-F238E27FC236}">
                <a16:creationId xmlns:a16="http://schemas.microsoft.com/office/drawing/2014/main" id="{943408BE-2874-B9DF-6F42-5DF14B8730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8381"/>
          <a:stretch>
            <a:fillRect/>
          </a:stretch>
        </p:blipFill>
        <p:spPr>
          <a:xfrm>
            <a:off x="5398477" y="508090"/>
            <a:ext cx="6271028" cy="574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37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38491D-89B8-8F07-0EB3-6E34F30C5B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867" b="35528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061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C2639F-A41D-3FFB-6D8E-D6199A96C0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380" r="-1" b="27129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2852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group of children in school uniforms sitting around a table&#10;&#10;AI-generated content may be incorrect.">
            <a:extLst>
              <a:ext uri="{FF2B5EF4-FFF2-40B4-BE49-F238E27FC236}">
                <a16:creationId xmlns:a16="http://schemas.microsoft.com/office/drawing/2014/main" id="{73053C4E-89AC-2E5B-7CF9-3EC256B638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234" r="1" b="31021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824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905C8C-E18A-97A3-DA9C-2860AFC3F7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801" b="38625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943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AB4678-13FB-5644-60F9-FE25679A3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355" y="0"/>
            <a:ext cx="52612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6336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410D01-D899-8D54-392B-3214556C31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330" b="32081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85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6DD37C-09A9-157E-130D-D1682507D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899" y="0"/>
            <a:ext cx="52882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966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children playing with blocks&#10;&#10;AI-generated content may be incorrect.">
            <a:extLst>
              <a:ext uri="{FF2B5EF4-FFF2-40B4-BE49-F238E27FC236}">
                <a16:creationId xmlns:a16="http://schemas.microsoft.com/office/drawing/2014/main" id="{46D1E7B4-1273-C786-6EBE-6D8EBBA81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314" y="0"/>
            <a:ext cx="60993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2903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6B837B-E780-DF63-7262-4EB25C8C4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2495" y="0"/>
            <a:ext cx="48070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940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55293D-A214-FC3F-ABC4-75C7A9E99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670" y="0"/>
            <a:ext cx="53986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3125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4F2848-160B-E448-129B-C0BBCAA80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599" y="0"/>
            <a:ext cx="55808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2413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4C578B-3D0F-E2A1-742F-5DF6990B7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154" y="0"/>
            <a:ext cx="54736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1436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AFBE65-C87C-CAE3-2EEA-87551C4ED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530" y="0"/>
            <a:ext cx="5236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6475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74BDC2-CC26-1C04-A7FD-F63893C38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1114" y="0"/>
            <a:ext cx="53497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5189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173445-C005-2FAE-B68D-40251E9D7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0366" y="0"/>
            <a:ext cx="52512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3566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C43B3F-C02C-4F0A-5F41-46267208A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60" y="0"/>
            <a:ext cx="5208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389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AB5734-AD35-FA0C-3DA3-8E4A72774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530" y="0"/>
            <a:ext cx="5236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7190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AD98E6-01CB-3924-1120-3C0B2022D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039" y="0"/>
            <a:ext cx="5133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8274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860044-06C1-82B3-CDAC-EE681CC17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122" y="0"/>
            <a:ext cx="92617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680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DB5969-5227-113E-0803-BB015E150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4154" y="0"/>
            <a:ext cx="68636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7755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71201B-7750-6468-D0F9-B5C004487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431" y="0"/>
            <a:ext cx="53951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3915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F35381-90C2-CDC3-D63D-545D5BADF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457" y="0"/>
            <a:ext cx="5737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420581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44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GestaltVTI</vt:lpstr>
      <vt:lpstr>How to help your child at home</vt:lpstr>
      <vt:lpstr>Phonics</vt:lpstr>
      <vt:lpstr>How does it work?</vt:lpstr>
      <vt:lpstr>PowerPoint Presentation</vt:lpstr>
      <vt:lpstr>PowerPoint Presentation</vt:lpstr>
      <vt:lpstr>PowerPoint Presentation</vt:lpstr>
      <vt:lpstr>How does it work?</vt:lpstr>
      <vt:lpstr>PowerPoint Presentation</vt:lpstr>
      <vt:lpstr>PowerPoint Presentation</vt:lpstr>
      <vt:lpstr>PowerPoint Presentation</vt:lpstr>
      <vt:lpstr>How does it work?</vt:lpstr>
      <vt:lpstr>PowerPoint Presentation</vt:lpstr>
      <vt:lpstr>PowerPoint Presentation</vt:lpstr>
      <vt:lpstr>PowerPoint Presentation</vt:lpstr>
      <vt:lpstr>How does it work?</vt:lpstr>
      <vt:lpstr>PowerPoint Presentation</vt:lpstr>
      <vt:lpstr>PowerPoint Presentation</vt:lpstr>
      <vt:lpstr>PowerPoint Presentation</vt:lpstr>
      <vt:lpstr>PowerPoint Presentation</vt:lpstr>
      <vt:lpstr>What can parents do at home?</vt:lpstr>
      <vt:lpstr>What can parents do at home?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63</cp:revision>
  <dcterms:created xsi:type="dcterms:W3CDTF">2025-11-11T14:01:44Z</dcterms:created>
  <dcterms:modified xsi:type="dcterms:W3CDTF">2026-09-19T19:49:27Z</dcterms:modified>
</cp:coreProperties>
</file>