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omments/modernComment_101_A94BC284.xml" ContentType="application/vnd.ms-powerpoint.comments+xml"/>
  <Override PartName="/ppt/comments/modernComment_103_820BC700.xml" ContentType="application/vnd.ms-powerpoint.comments+xml"/>
  <Override PartName="/ppt/comments/modernComment_105_9FA48412.xml" ContentType="application/vnd.ms-powerpoint.comments+xml"/>
  <Override PartName="/ppt/comments/modernComment_10D_4CEE813C.xml" ContentType="application/vnd.ms-powerpoint.comments+xml"/>
  <Override PartName="/ppt/comments/modernComment_104_1B94B470.xml" ContentType="application/vnd.ms-powerpoint.comments+xml"/>
  <Override PartName="/ppt/comments/modernComment_102_C63BB732.xml" ContentType="application/vnd.ms-powerpoint.comments+xml"/>
  <Override PartName="/ppt/comments/modernComment_107_D93010CC.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4"/>
  </p:sldMasterIdLst>
  <p:sldIdLst>
    <p:sldId id="256" r:id="rId5"/>
    <p:sldId id="257" r:id="rId6"/>
    <p:sldId id="259" r:id="rId7"/>
    <p:sldId id="261" r:id="rId8"/>
    <p:sldId id="271" r:id="rId9"/>
    <p:sldId id="265" r:id="rId10"/>
    <p:sldId id="269" r:id="rId11"/>
    <p:sldId id="260" r:id="rId12"/>
    <p:sldId id="258" r:id="rId13"/>
    <p:sldId id="263" r:id="rId14"/>
    <p:sldId id="262" r:id="rId15"/>
    <p:sldId id="264" r:id="rId16"/>
    <p:sldId id="270"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7D2D74-4E9D-B172-D75E-D5B1C267D132}" name="Helen Lonsdale" initials="HL" userId="S::h.lonsdale@st-lawrence.lancs.sch.uk::3ccc7c0b-63bc-430a-9817-9cc7592604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F66403-2446-4A3A-736A-4884850F99D3}" v="1847" dt="2026-05-03T12:19:53.7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omments/modernComment_10D_4CEE813C.xml><?xml version="1.0" encoding="utf-8"?>
<p188:cmLst xmlns:a="http://schemas.openxmlformats.org/drawingml/2006/main" xmlns:r="http://schemas.openxmlformats.org/officeDocument/2006/relationships" xmlns:p188="http://schemas.microsoft.com/office/powerpoint/2018/8/main">
  <p188:cm id="{7D0DE8F2-005F-4C53-9730-D588B9CAF4D3}" authorId="{4E7D2D74-4E9D-B172-D75E-D5B1C267D132}" created="2025-05-18T07:54:40.657">
    <pc:sldMkLst xmlns:pc="http://schemas.microsoft.com/office/powerpoint/2013/main/command">
      <pc:docMk/>
      <pc:sldMk cId="1290699068" sldId="269"/>
    </pc:sldMkLst>
    <p188:txBody>
      <a:bodyPr/>
      <a:lstStyle/>
      <a:p>
        <a:r>
          <a:rPr lang="en-US"/>
          <a:t>The baseline assessment will be completed within the first two weeks of school and children will see it as games and activities. There is no pressure on the children, it gives us an idea of where children are and what they understand so we can begin building on this.
At the end of the year, I will assess how many of the areas of learning each child has confidently met. If they don't meet something, it isn't a fail, they might just need a little more time and I liaise very closely with the year 1 teacher so that she can continue to support children at the right level.</a:t>
        </a:r>
      </a:p>
    </p188:txBody>
  </p188:cm>
</p188:cmLst>
</file>

<file path=ppt/comments/modernComment_101_A94BC284.xml><?xml version="1.0" encoding="utf-8"?>
<p188:cmLst xmlns:a="http://schemas.openxmlformats.org/drawingml/2006/main" xmlns:r="http://schemas.openxmlformats.org/officeDocument/2006/relationships" xmlns:p188="http://schemas.microsoft.com/office/powerpoint/2018/8/main">
  <p188:cm id="{4CF0E869-88C5-47CC-8CB4-B2917F8AA51F}" authorId="{4E7D2D74-4E9D-B172-D75E-D5B1C267D132}" created="2025-05-18T07:46:58.310">
    <pc:sldMkLst xmlns:pc="http://schemas.microsoft.com/office/powerpoint/2013/main/command">
      <pc:docMk/>
      <pc:sldMk cId="2840314500" sldId="257"/>
    </pc:sldMkLst>
    <p188:txBody>
      <a:bodyPr/>
      <a:lstStyle/>
      <a:p>
        <a:r>
          <a:rPr lang="en-US"/>
          <a:t>Currently Mr Mitchell our apprentice teaching assistant and Mrs Roddam who has been with us a few years now. A strong team who work together to settle children quickly and give a sense of calm and homeliness. 
Children work at their own pace - children develop at different rates and we facilitate this as much as possible in early years to get them confidently ready for the curriculum in year 1.</a:t>
        </a:r>
      </a:p>
    </p188:txBody>
  </p188:cm>
</p188:cmLst>
</file>

<file path=ppt/comments/modernComment_102_C63BB732.xml><?xml version="1.0" encoding="utf-8"?>
<p188:cmLst xmlns:a="http://schemas.openxmlformats.org/drawingml/2006/main" xmlns:r="http://schemas.openxmlformats.org/officeDocument/2006/relationships" xmlns:p188="http://schemas.microsoft.com/office/powerpoint/2018/8/main">
  <p188:cm id="{AE0CD108-948D-460B-B488-2D0446220753}" authorId="{4E7D2D74-4E9D-B172-D75E-D5B1C267D132}" created="2025-05-18T08:00:48.266">
    <pc:sldMkLst xmlns:pc="http://schemas.microsoft.com/office/powerpoint/2013/main/command">
      <pc:docMk/>
      <pc:sldMk cId="3325802290" sldId="258"/>
    </pc:sldMkLst>
    <p188:txBody>
      <a:bodyPr/>
      <a:lstStyle/>
      <a:p>
        <a:r>
          <a:rPr lang="en-US"/>
          <a:t>Children will be set up on our class dojo. Parent will receive an invite. I will post updates about what's happening in class, and pictures to the children's individual portfolios. </a:t>
        </a:r>
      </a:p>
    </p188:txBody>
  </p188:cm>
</p188:cmLst>
</file>

<file path=ppt/comments/modernComment_103_820BC700.xml><?xml version="1.0" encoding="utf-8"?>
<p188:cmLst xmlns:a="http://schemas.openxmlformats.org/drawingml/2006/main" xmlns:r="http://schemas.openxmlformats.org/officeDocument/2006/relationships" xmlns:p188="http://schemas.microsoft.com/office/powerpoint/2018/8/main">
  <p188:cm id="{8BC95F88-6B9D-4E7F-9D0A-712AB2A83562}" authorId="{4E7D2D74-4E9D-B172-D75E-D5B1C267D132}" created="2025-05-18T07:44:10.334">
    <pc:sldMkLst xmlns:pc="http://schemas.microsoft.com/office/powerpoint/2013/main/command">
      <pc:docMk/>
      <pc:sldMk cId="2181809920" sldId="259"/>
    </pc:sldMkLst>
    <p188:txBody>
      <a:bodyPr/>
      <a:lstStyle/>
      <a:p>
        <a:r>
          <a:rPr lang="en-US"/>
          <a:t>Many of our children in our preschool and will already know my face. I will visit and make contact with any other nurseries that children come from. Nurseries and preschools will send transition documents which I will go through and discuss.</a:t>
        </a:r>
      </a:p>
    </p188:txBody>
  </p188:cm>
</p188:cmLst>
</file>

<file path=ppt/comments/modernComment_104_1B94B470.xml><?xml version="1.0" encoding="utf-8"?>
<p188:cmLst xmlns:a="http://schemas.openxmlformats.org/drawingml/2006/main" xmlns:r="http://schemas.openxmlformats.org/officeDocument/2006/relationships" xmlns:p188="http://schemas.microsoft.com/office/powerpoint/2018/8/main">
  <p188:cm id="{9B4B2FD3-E5ED-4867-91B3-A55C70DFD053}" authorId="{4E7D2D74-4E9D-B172-D75E-D5B1C267D132}" created="2025-05-18T07:58:18.400">
    <pc:sldMkLst xmlns:pc="http://schemas.microsoft.com/office/powerpoint/2013/main/command">
      <pc:docMk/>
      <pc:sldMk cId="462730352" sldId="260"/>
    </pc:sldMkLst>
    <p188:txBody>
      <a:bodyPr/>
      <a:lstStyle/>
      <a:p>
        <a:r>
          <a:rPr lang="en-US"/>
          <a:t>Reading books will quickly start coming home. At first all children will get books without words. This is very important even for those who have started to read. It allows children to look more closely at the pictures and read into what they can see. Let them tell you a story.
Phonics sessions will begin the second week of school and children who are ready will begin to get books with words. It is not a race. Please don't feel pressure but continue to practice with your child at home. Some will want to read whole books, others may be much more reluctant but if you commit to doing 1 or 2 pages a night it will make the world of difference, as will reading other books and stories to them, talking about what you have read and the pictures. </a:t>
        </a:r>
      </a:p>
    </p188:txBody>
  </p188:cm>
</p188:cmLst>
</file>

<file path=ppt/comments/modernComment_105_9FA48412.xml><?xml version="1.0" encoding="utf-8"?>
<p188:cmLst xmlns:a="http://schemas.openxmlformats.org/drawingml/2006/main" xmlns:r="http://schemas.openxmlformats.org/officeDocument/2006/relationships" xmlns:p188="http://schemas.microsoft.com/office/powerpoint/2018/8/main">
  <p188:cm id="{F0584694-A96A-419C-A154-F1A129AD322D}" authorId="{4E7D2D74-4E9D-B172-D75E-D5B1C267D132}" created="2025-05-18T07:50:38.912">
    <pc:sldMkLst xmlns:pc="http://schemas.microsoft.com/office/powerpoint/2013/main/command">
      <pc:docMk/>
      <pc:sldMk cId="2678359058" sldId="261"/>
    </pc:sldMkLst>
    <p188:txBody>
      <a:bodyPr/>
      <a:lstStyle/>
      <a:p>
        <a:r>
          <a:rPr lang="en-US"/>
          <a:t>As you can see from the areas in red which our the primary areas, our focus is on the children themselves - being happy and confident to join in, helping them find their voice and develop physical skills. Without these skills, the other areas are unattainable. 
School ready is not being able to write their name, but being able to put on their own coat and shoes, say when they need something, listen to and engage with stories, and play cooperatively with other children. </a:t>
        </a:r>
      </a:p>
    </p188:txBody>
  </p188:cm>
</p188:cmLst>
</file>

<file path=ppt/comments/modernComment_107_D93010CC.xml><?xml version="1.0" encoding="utf-8"?>
<p188:cmLst xmlns:a="http://schemas.openxmlformats.org/drawingml/2006/main" xmlns:r="http://schemas.openxmlformats.org/officeDocument/2006/relationships" xmlns:p188="http://schemas.microsoft.com/office/powerpoint/2018/8/main">
  <p188:cm id="{9D9D4A3F-F9EA-42AF-9DEF-3D9038CB14EE}" authorId="{4E7D2D74-4E9D-B172-D75E-D5B1C267D132}" created="2025-05-18T08:03:10.990">
    <pc:sldMkLst xmlns:pc="http://schemas.microsoft.com/office/powerpoint/2013/main/command">
      <pc:docMk/>
      <pc:sldMk cId="3643805900" sldId="263"/>
    </pc:sldMkLst>
    <p188:txBody>
      <a:bodyPr/>
      <a:lstStyle/>
      <a:p>
        <a:r>
          <a:rPr lang="en-US"/>
          <a:t>This is a small area of our cloakroom in summer so there are not many coats. Please avoid large rucksacks, these don't fit on the pegs so will end up on the floor. It also makes it difficult for children to access their own things. 
Please label everything you want back. There are 30 children all wearing the same thing and we can only track clothes if they have clear labels. 
Names on PE bags in sharpie and lower case.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66830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91433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242823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5/3/2026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98425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5/3/2026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87925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5/3/2026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48535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5/3/2026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428341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66268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95128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00328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390212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87782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516221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5/3/2026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097857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54568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5/3/2026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70490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5/3/2026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123334461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8/10/relationships/comments" Target="../comments/modernComment_101_A94BC284.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microsoft.com/office/2018/10/relationships/comments" Target="../comments/modernComment_103_820BC70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microsoft.com/office/2018/10/relationships/comments" Target="../comments/modernComment_105_9FA4841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microsoft.com/office/2018/10/relationships/comments" Target="../comments/modernComment_10D_4CEE813C.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microsoft.com/office/2018/10/relationships/comments" Target="../comments/modernComment_104_1B94B47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8/10/relationships/comments" Target="../comments/modernComment_102_C63BB73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microsoft.com/office/2018/10/relationships/comments" Target="../comments/modernComment_107_D93010CC.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bursar@st-Lawrence.lancs.sch.u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5074-5C01-4A90-AE3E-B4D93135F6DE}"/>
              </a:ext>
            </a:extLst>
          </p:cNvPr>
          <p:cNvSpPr>
            <a:spLocks noGrp="1"/>
          </p:cNvSpPr>
          <p:nvPr>
            <p:ph type="ctrTitle"/>
          </p:nvPr>
        </p:nvSpPr>
        <p:spPr/>
        <p:txBody>
          <a:bodyPr>
            <a:normAutofit fontScale="90000"/>
          </a:bodyPr>
          <a:lstStyle/>
          <a:p>
            <a:r>
              <a:rPr lang="en-GB">
                <a:latin typeface="twinkl"/>
              </a:rPr>
              <a:t>Induction and welcome evening</a:t>
            </a:r>
            <a:br>
              <a:rPr lang="en-GB" dirty="0">
                <a:latin typeface="twinkl"/>
              </a:rPr>
            </a:br>
            <a:r>
              <a:rPr lang="en-GB">
                <a:latin typeface="twinkl"/>
              </a:rPr>
              <a:t>2026</a:t>
            </a:r>
            <a:endParaRPr lang="en-GB" dirty="0">
              <a:latin typeface="twinkl"/>
            </a:endParaRPr>
          </a:p>
        </p:txBody>
      </p:sp>
      <p:sp>
        <p:nvSpPr>
          <p:cNvPr id="3" name="Subtitle 2">
            <a:extLst>
              <a:ext uri="{FF2B5EF4-FFF2-40B4-BE49-F238E27FC236}">
                <a16:creationId xmlns:a16="http://schemas.microsoft.com/office/drawing/2014/main" id="{2F46957B-BD5A-41E6-8C3D-EF0B3678BCDF}"/>
              </a:ext>
            </a:extLst>
          </p:cNvPr>
          <p:cNvSpPr>
            <a:spLocks noGrp="1"/>
          </p:cNvSpPr>
          <p:nvPr>
            <p:ph type="subTitle" idx="1"/>
          </p:nvPr>
        </p:nvSpPr>
        <p:spPr/>
        <p:txBody>
          <a:bodyPr/>
          <a:lstStyle/>
          <a:p>
            <a:r>
              <a:rPr lang="en-GB" sz="2400" dirty="0">
                <a:latin typeface="twinkl"/>
              </a:rPr>
              <a:t>Helen Lonsdale</a:t>
            </a:r>
          </a:p>
          <a:p>
            <a:r>
              <a:rPr lang="en-GB" sz="2400" dirty="0">
                <a:latin typeface="twinkl"/>
              </a:rPr>
              <a:t>Barton St Lawrence C of E Primary School</a:t>
            </a:r>
          </a:p>
        </p:txBody>
      </p:sp>
    </p:spTree>
    <p:extLst>
      <p:ext uri="{BB962C8B-B14F-4D97-AF65-F5344CB8AC3E}">
        <p14:creationId xmlns:p14="http://schemas.microsoft.com/office/powerpoint/2010/main" val="125795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Freeform: Shape 8">
            <a:extLst>
              <a:ext uri="{FF2B5EF4-FFF2-40B4-BE49-F238E27FC236}">
                <a16:creationId xmlns:a16="http://schemas.microsoft.com/office/drawing/2014/main" id="{23C7736A-5A08-4021-9AB6-390DFF50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8170246" cy="6858000"/>
          </a:xfrm>
          <a:custGeom>
            <a:avLst/>
            <a:gdLst>
              <a:gd name="connsiteX0" fmla="*/ 4738960 w 8170246"/>
              <a:gd name="connsiteY0" fmla="*/ 0 h 6858000"/>
              <a:gd name="connsiteX1" fmla="*/ 4862151 w 8170246"/>
              <a:gd name="connsiteY1" fmla="*/ 0 h 6858000"/>
              <a:gd name="connsiteX2" fmla="*/ 8088169 w 8170246"/>
              <a:gd name="connsiteY2" fmla="*/ 3226735 h 6858000"/>
              <a:gd name="connsiteX3" fmla="*/ 8088169 w 8170246"/>
              <a:gd name="connsiteY3" fmla="*/ 3626507 h 6858000"/>
              <a:gd name="connsiteX4" fmla="*/ 4857393 w 8170246"/>
              <a:gd name="connsiteY4" fmla="*/ 6858000 h 6858000"/>
              <a:gd name="connsiteX5" fmla="*/ 4783581 w 8170246"/>
              <a:gd name="connsiteY5" fmla="*/ 6858000 h 6858000"/>
              <a:gd name="connsiteX6" fmla="*/ 4734202 w 8170246"/>
              <a:gd name="connsiteY6" fmla="*/ 6858000 h 6858000"/>
              <a:gd name="connsiteX7" fmla="*/ 7964978 w 8170246"/>
              <a:gd name="connsiteY7" fmla="*/ 3626507 h 6858000"/>
              <a:gd name="connsiteX8" fmla="*/ 7964978 w 8170246"/>
              <a:gd name="connsiteY8" fmla="*/ 3226735 h 6858000"/>
              <a:gd name="connsiteX9" fmla="*/ 4738960 w 8170246"/>
              <a:gd name="connsiteY9" fmla="*/ 0 h 6858000"/>
              <a:gd name="connsiteX10" fmla="*/ 0 w 8170246"/>
              <a:gd name="connsiteY10" fmla="*/ 0 h 6858000"/>
              <a:gd name="connsiteX11" fmla="*/ 98791 w 8170246"/>
              <a:gd name="connsiteY11" fmla="*/ 0 h 6858000"/>
              <a:gd name="connsiteX12" fmla="*/ 4456718 w 8170246"/>
              <a:gd name="connsiteY12" fmla="*/ 0 h 6858000"/>
              <a:gd name="connsiteX13" fmla="*/ 4603489 w 8170246"/>
              <a:gd name="connsiteY13" fmla="*/ 0 h 6858000"/>
              <a:gd name="connsiteX14" fmla="*/ 7829507 w 8170246"/>
              <a:gd name="connsiteY14" fmla="*/ 3226735 h 6858000"/>
              <a:gd name="connsiteX15" fmla="*/ 7829507 w 8170246"/>
              <a:gd name="connsiteY15" fmla="*/ 3626507 h 6858000"/>
              <a:gd name="connsiteX16" fmla="*/ 4598731 w 8170246"/>
              <a:gd name="connsiteY16" fmla="*/ 6858000 h 6858000"/>
              <a:gd name="connsiteX17" fmla="*/ 4540663 w 8170246"/>
              <a:gd name="connsiteY17" fmla="*/ 6858000 h 6858000"/>
              <a:gd name="connsiteX18" fmla="*/ 133398 w 8170246"/>
              <a:gd name="connsiteY18" fmla="*/ 6858000 h 6858000"/>
              <a:gd name="connsiteX19" fmla="*/ 0 w 8170246"/>
              <a:gd name="connsiteY1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70246" h="6858000">
                <a:moveTo>
                  <a:pt x="4738960" y="0"/>
                </a:moveTo>
                <a:lnTo>
                  <a:pt x="4862151" y="0"/>
                </a:lnTo>
                <a:cubicBezTo>
                  <a:pt x="4862151" y="0"/>
                  <a:pt x="4862151" y="0"/>
                  <a:pt x="8088169" y="3226735"/>
                </a:cubicBezTo>
                <a:cubicBezTo>
                  <a:pt x="8197606" y="3336196"/>
                  <a:pt x="8197606" y="3517045"/>
                  <a:pt x="8088169" y="3626507"/>
                </a:cubicBezTo>
                <a:cubicBezTo>
                  <a:pt x="8088169" y="3626507"/>
                  <a:pt x="8088169" y="3626507"/>
                  <a:pt x="4857393" y="6858000"/>
                </a:cubicBezTo>
                <a:cubicBezTo>
                  <a:pt x="4857393" y="6858000"/>
                  <a:pt x="4857393" y="6858000"/>
                  <a:pt x="4783581" y="6858000"/>
                </a:cubicBezTo>
                <a:lnTo>
                  <a:pt x="4734202" y="6858000"/>
                </a:lnTo>
                <a:cubicBezTo>
                  <a:pt x="7964978" y="3626507"/>
                  <a:pt x="7964978" y="3626507"/>
                  <a:pt x="7964978" y="3626507"/>
                </a:cubicBezTo>
                <a:cubicBezTo>
                  <a:pt x="8074415" y="3517045"/>
                  <a:pt x="8074415" y="3336196"/>
                  <a:pt x="7964978" y="3226735"/>
                </a:cubicBezTo>
                <a:cubicBezTo>
                  <a:pt x="4738960" y="0"/>
                  <a:pt x="4738960" y="0"/>
                  <a:pt x="4738960" y="0"/>
                </a:cubicBezTo>
                <a:close/>
                <a:moveTo>
                  <a:pt x="0" y="0"/>
                </a:moveTo>
                <a:lnTo>
                  <a:pt x="98791" y="0"/>
                </a:lnTo>
                <a:cubicBezTo>
                  <a:pt x="1075904" y="0"/>
                  <a:pt x="2469401" y="0"/>
                  <a:pt x="4456718" y="0"/>
                </a:cubicBezTo>
                <a:lnTo>
                  <a:pt x="4603489" y="0"/>
                </a:lnTo>
                <a:cubicBezTo>
                  <a:pt x="4603489" y="0"/>
                  <a:pt x="4603489" y="0"/>
                  <a:pt x="7829507" y="3226735"/>
                </a:cubicBezTo>
                <a:cubicBezTo>
                  <a:pt x="7938944" y="3336196"/>
                  <a:pt x="7938944" y="3517045"/>
                  <a:pt x="7829507" y="3626507"/>
                </a:cubicBezTo>
                <a:cubicBezTo>
                  <a:pt x="7829507" y="3626507"/>
                  <a:pt x="7829507" y="3626507"/>
                  <a:pt x="4598731" y="6858000"/>
                </a:cubicBezTo>
                <a:lnTo>
                  <a:pt x="4540663" y="6858000"/>
                </a:lnTo>
                <a:cubicBezTo>
                  <a:pt x="4077749" y="6858000"/>
                  <a:pt x="2938270" y="6858000"/>
                  <a:pt x="133398" y="6858000"/>
                </a:cubicBezTo>
                <a:lnTo>
                  <a:pt x="0" y="6858000"/>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t" anchorCtr="0" compatLnSpc="1">
            <a:prstTxWarp prst="textNoShape">
              <a:avLst/>
            </a:prstTxWarp>
            <a:noAutofit/>
          </a:bodyPr>
          <a:lstStyle/>
          <a:p>
            <a:endParaRPr lang="en-US"/>
          </a:p>
        </p:txBody>
      </p:sp>
      <p:sp>
        <p:nvSpPr>
          <p:cNvPr id="2" name="Title 1">
            <a:extLst>
              <a:ext uri="{FF2B5EF4-FFF2-40B4-BE49-F238E27FC236}">
                <a16:creationId xmlns:a16="http://schemas.microsoft.com/office/drawing/2014/main" id="{4F9C462C-5A01-4100-9E4B-9935CC336D4E}"/>
              </a:ext>
            </a:extLst>
          </p:cNvPr>
          <p:cNvSpPr>
            <a:spLocks noGrp="1"/>
          </p:cNvSpPr>
          <p:nvPr>
            <p:ph type="title"/>
          </p:nvPr>
        </p:nvSpPr>
        <p:spPr>
          <a:xfrm>
            <a:off x="535525" y="624110"/>
            <a:ext cx="4623955" cy="1280890"/>
          </a:xfrm>
        </p:spPr>
        <p:txBody>
          <a:bodyPr>
            <a:normAutofit/>
          </a:bodyPr>
          <a:lstStyle/>
          <a:p>
            <a:r>
              <a:rPr lang="en-GB" dirty="0">
                <a:latin typeface="twinkl"/>
              </a:rPr>
              <a:t>EYFS class at Barton St Lawrence</a:t>
            </a:r>
          </a:p>
        </p:txBody>
      </p:sp>
      <p:sp>
        <p:nvSpPr>
          <p:cNvPr id="11" name="Rectangle 10">
            <a:extLst>
              <a:ext uri="{FF2B5EF4-FFF2-40B4-BE49-F238E27FC236}">
                <a16:creationId xmlns:a16="http://schemas.microsoft.com/office/drawing/2014/main" id="{433DF4D3-8A35-461A-ABE0-F56B78A13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CCCC073B-977A-4545-AEB0-CEEA9A223020}"/>
              </a:ext>
            </a:extLst>
          </p:cNvPr>
          <p:cNvSpPr>
            <a:spLocks noGrp="1"/>
          </p:cNvSpPr>
          <p:nvPr>
            <p:ph idx="1"/>
          </p:nvPr>
        </p:nvSpPr>
        <p:spPr>
          <a:xfrm>
            <a:off x="531812" y="2133600"/>
            <a:ext cx="4625882" cy="3777622"/>
          </a:xfrm>
        </p:spPr>
        <p:txBody>
          <a:bodyPr vert="horz" lIns="91440" tIns="45720" rIns="91440" bIns="45720" rtlCol="0" anchor="t">
            <a:noAutofit/>
          </a:bodyPr>
          <a:lstStyle/>
          <a:p>
            <a:r>
              <a:rPr lang="en-GB" sz="2400" b="1" dirty="0">
                <a:latin typeface="twinkl"/>
              </a:rPr>
              <a:t>2 adults from our amazing EYFS team in our class:</a:t>
            </a:r>
          </a:p>
          <a:p>
            <a:pPr marL="0" indent="0">
              <a:buNone/>
            </a:pPr>
            <a:r>
              <a:rPr lang="en-GB" sz="2400" b="1" dirty="0">
                <a:latin typeface="twinkl"/>
              </a:rPr>
              <a:t>Class teacher - Ms Lonsdale</a:t>
            </a:r>
          </a:p>
          <a:p>
            <a:pPr marL="0" indent="0">
              <a:buNone/>
            </a:pPr>
            <a:endParaRPr lang="en-GB" sz="2400" b="1" dirty="0">
              <a:latin typeface="twinkl"/>
            </a:endParaRPr>
          </a:p>
          <a:p>
            <a:r>
              <a:rPr lang="en-GB" sz="2400" b="1" dirty="0">
                <a:latin typeface="twinkl"/>
              </a:rPr>
              <a:t>Play based curriculum working at individual pace</a:t>
            </a:r>
          </a:p>
          <a:p>
            <a:endParaRPr lang="en-GB" sz="2400" b="1" dirty="0">
              <a:latin typeface="twinkl"/>
            </a:endParaRPr>
          </a:p>
          <a:p>
            <a:r>
              <a:rPr lang="en-GB" sz="2400" b="1" dirty="0">
                <a:latin typeface="twinkl"/>
              </a:rPr>
              <a:t>Positive behaviour policy with a dojo point system</a:t>
            </a:r>
          </a:p>
        </p:txBody>
      </p:sp>
      <p:pic>
        <p:nvPicPr>
          <p:cNvPr id="5" name="Picture 4" descr="A group of people flying a kite in a field&#10;&#10;AI-generated content may be incorrect.">
            <a:extLst>
              <a:ext uri="{FF2B5EF4-FFF2-40B4-BE49-F238E27FC236}">
                <a16:creationId xmlns:a16="http://schemas.microsoft.com/office/drawing/2014/main" id="{34166880-496A-5E5E-662C-0419F71ADF53}"/>
              </a:ext>
            </a:extLst>
          </p:cNvPr>
          <p:cNvPicPr>
            <a:picLocks noChangeAspect="1"/>
          </p:cNvPicPr>
          <p:nvPr/>
        </p:nvPicPr>
        <p:blipFill>
          <a:blip r:embed="rId3"/>
          <a:stretch>
            <a:fillRect/>
          </a:stretch>
        </p:blipFill>
        <p:spPr>
          <a:xfrm>
            <a:off x="5895008" y="653142"/>
            <a:ext cx="5559089" cy="5565322"/>
          </a:xfrm>
          <a:prstGeom prst="rect">
            <a:avLst/>
          </a:prstGeom>
        </p:spPr>
      </p:pic>
    </p:spTree>
    <p:extLst>
      <p:ext uri="{BB962C8B-B14F-4D97-AF65-F5344CB8AC3E}">
        <p14:creationId xmlns:p14="http://schemas.microsoft.com/office/powerpoint/2010/main" val="2840314500"/>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574FE6-A48C-4ADA-B4EC-05D5A3F4CED1}"/>
              </a:ext>
            </a:extLst>
          </p:cNvPr>
          <p:cNvSpPr>
            <a:spLocks noGrp="1"/>
          </p:cNvSpPr>
          <p:nvPr>
            <p:ph type="title"/>
          </p:nvPr>
        </p:nvSpPr>
        <p:spPr>
          <a:xfrm>
            <a:off x="649224" y="645106"/>
            <a:ext cx="3650279" cy="1259894"/>
          </a:xfrm>
        </p:spPr>
        <p:txBody>
          <a:bodyPr>
            <a:normAutofit/>
          </a:bodyPr>
          <a:lstStyle/>
          <a:p>
            <a:r>
              <a:rPr lang="en-GB" b="1" dirty="0">
                <a:latin typeface="twinkl"/>
              </a:rPr>
              <a:t>EYFS curriculum</a:t>
            </a:r>
          </a:p>
        </p:txBody>
      </p:sp>
      <p:sp>
        <p:nvSpPr>
          <p:cNvPr id="13" name="Rectangle 12">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033C10C4-42AB-4113-A5EC-1CA82C003F3A}"/>
              </a:ext>
            </a:extLst>
          </p:cNvPr>
          <p:cNvSpPr>
            <a:spLocks noGrp="1"/>
          </p:cNvSpPr>
          <p:nvPr>
            <p:ph idx="1"/>
          </p:nvPr>
        </p:nvSpPr>
        <p:spPr>
          <a:xfrm>
            <a:off x="516703" y="1542774"/>
            <a:ext cx="5008625" cy="3759253"/>
          </a:xfrm>
        </p:spPr>
        <p:txBody>
          <a:bodyPr vert="horz" lIns="91440" tIns="45720" rIns="91440" bIns="45720" rtlCol="0" anchor="t">
            <a:noAutofit/>
          </a:bodyPr>
          <a:lstStyle/>
          <a:p>
            <a:pPr>
              <a:lnSpc>
                <a:spcPct val="90000"/>
              </a:lnSpc>
            </a:pPr>
            <a:r>
              <a:rPr lang="en-GB" sz="2400" dirty="0">
                <a:latin typeface="twinkl"/>
              </a:rPr>
              <a:t>Smooth transitions from nursery</a:t>
            </a:r>
          </a:p>
          <a:p>
            <a:pPr>
              <a:lnSpc>
                <a:spcPct val="90000"/>
              </a:lnSpc>
            </a:pPr>
            <a:r>
              <a:rPr lang="en-GB" sz="2400" dirty="0">
                <a:latin typeface="twinkl"/>
              </a:rPr>
              <a:t>Independent learners</a:t>
            </a:r>
          </a:p>
          <a:p>
            <a:pPr>
              <a:lnSpc>
                <a:spcPct val="90000"/>
              </a:lnSpc>
            </a:pPr>
            <a:r>
              <a:rPr lang="en-GB" sz="2400" dirty="0">
                <a:latin typeface="twinkl"/>
              </a:rPr>
              <a:t>Confident and resourceful children</a:t>
            </a:r>
          </a:p>
          <a:p>
            <a:pPr>
              <a:lnSpc>
                <a:spcPct val="90000"/>
              </a:lnSpc>
            </a:pPr>
            <a:r>
              <a:rPr lang="en-GB" sz="2400" dirty="0">
                <a:latin typeface="twinkl"/>
              </a:rPr>
              <a:t>Indoors and outdoors in all weathers</a:t>
            </a:r>
          </a:p>
          <a:p>
            <a:pPr>
              <a:lnSpc>
                <a:spcPct val="90000"/>
              </a:lnSpc>
            </a:pPr>
            <a:r>
              <a:rPr lang="en-GB" sz="2400" dirty="0">
                <a:latin typeface="twinkl"/>
              </a:rPr>
              <a:t>7 Areas of Learning and 17 Early Learning Goals for assessment at the end of the year</a:t>
            </a:r>
          </a:p>
          <a:p>
            <a:pPr>
              <a:lnSpc>
                <a:spcPct val="90000"/>
              </a:lnSpc>
            </a:pPr>
            <a:r>
              <a:rPr lang="en-GB" sz="2400" dirty="0">
                <a:latin typeface="twinkl"/>
              </a:rPr>
              <a:t>Children work at own pace through their developmental pathway</a:t>
            </a:r>
          </a:p>
        </p:txBody>
      </p:sp>
      <p:sp>
        <p:nvSpPr>
          <p:cNvPr id="15"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children sitting on a bench&#10;&#10;AI-generated content may be incorrect.">
            <a:extLst>
              <a:ext uri="{FF2B5EF4-FFF2-40B4-BE49-F238E27FC236}">
                <a16:creationId xmlns:a16="http://schemas.microsoft.com/office/drawing/2014/main" id="{82212C1E-B2D7-8549-8BF0-B7E3CC33438D}"/>
              </a:ext>
            </a:extLst>
          </p:cNvPr>
          <p:cNvPicPr>
            <a:picLocks noChangeAspect="1"/>
          </p:cNvPicPr>
          <p:nvPr/>
        </p:nvPicPr>
        <p:blipFill>
          <a:blip r:embed="rId3"/>
          <a:stretch>
            <a:fillRect/>
          </a:stretch>
        </p:blipFill>
        <p:spPr>
          <a:xfrm>
            <a:off x="9259993" y="231321"/>
            <a:ext cx="2611909" cy="2966358"/>
          </a:xfrm>
          <a:prstGeom prst="rect">
            <a:avLst/>
          </a:prstGeom>
        </p:spPr>
      </p:pic>
      <p:pic>
        <p:nvPicPr>
          <p:cNvPr id="5" name="Picture 4" descr="A group of children standing in front of an ambulance&#10;&#10;AI-generated content may be incorrect.">
            <a:extLst>
              <a:ext uri="{FF2B5EF4-FFF2-40B4-BE49-F238E27FC236}">
                <a16:creationId xmlns:a16="http://schemas.microsoft.com/office/drawing/2014/main" id="{E71C46A6-3B77-78FA-C5E9-E60C4CBCC46E}"/>
              </a:ext>
            </a:extLst>
          </p:cNvPr>
          <p:cNvPicPr>
            <a:picLocks noChangeAspect="1"/>
          </p:cNvPicPr>
          <p:nvPr/>
        </p:nvPicPr>
        <p:blipFill>
          <a:blip r:embed="rId4"/>
          <a:stretch>
            <a:fillRect/>
          </a:stretch>
        </p:blipFill>
        <p:spPr>
          <a:xfrm>
            <a:off x="6098430" y="1537607"/>
            <a:ext cx="2634927" cy="3429000"/>
          </a:xfrm>
          <a:prstGeom prst="rect">
            <a:avLst/>
          </a:prstGeom>
        </p:spPr>
      </p:pic>
      <p:pic>
        <p:nvPicPr>
          <p:cNvPr id="7" name="Picture 6" descr="A group of children playing with jumping rope&#10;&#10;AI-generated content may be incorrect.">
            <a:extLst>
              <a:ext uri="{FF2B5EF4-FFF2-40B4-BE49-F238E27FC236}">
                <a16:creationId xmlns:a16="http://schemas.microsoft.com/office/drawing/2014/main" id="{D2C6DB9F-BEEA-E167-3530-345FB32ED413}"/>
              </a:ext>
            </a:extLst>
          </p:cNvPr>
          <p:cNvPicPr>
            <a:picLocks noChangeAspect="1"/>
          </p:cNvPicPr>
          <p:nvPr/>
        </p:nvPicPr>
        <p:blipFill>
          <a:blip r:embed="rId5"/>
          <a:stretch>
            <a:fillRect/>
          </a:stretch>
        </p:blipFill>
        <p:spPr>
          <a:xfrm>
            <a:off x="9262769" y="3429000"/>
            <a:ext cx="2633571" cy="3197679"/>
          </a:xfrm>
          <a:prstGeom prst="rect">
            <a:avLst/>
          </a:prstGeom>
        </p:spPr>
      </p:pic>
    </p:spTree>
    <p:extLst>
      <p:ext uri="{BB962C8B-B14F-4D97-AF65-F5344CB8AC3E}">
        <p14:creationId xmlns:p14="http://schemas.microsoft.com/office/powerpoint/2010/main" val="2181809920"/>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F7E42047-F7E7-4687-BBE0-D4BDC8E77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97" name="Group 96">
            <a:extLst>
              <a:ext uri="{FF2B5EF4-FFF2-40B4-BE49-F238E27FC236}">
                <a16:creationId xmlns:a16="http://schemas.microsoft.com/office/drawing/2014/main" id="{8D6F839A-C8D9-4FBC-8EFD-9E56D12F4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06785" y="228600"/>
            <a:ext cx="2851523" cy="6638625"/>
            <a:chOff x="2487613" y="285750"/>
            <a:chExt cx="2428875" cy="5654676"/>
          </a:xfrm>
        </p:grpSpPr>
        <p:sp>
          <p:nvSpPr>
            <p:cNvPr id="71" name="Freeform 11">
              <a:extLst>
                <a:ext uri="{FF2B5EF4-FFF2-40B4-BE49-F238E27FC236}">
                  <a16:creationId xmlns:a16="http://schemas.microsoft.com/office/drawing/2014/main" id="{D1F0D09B-BA85-41B1-A8DE-73728B72E5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72" name="Freeform 12">
              <a:extLst>
                <a:ext uri="{FF2B5EF4-FFF2-40B4-BE49-F238E27FC236}">
                  <a16:creationId xmlns:a16="http://schemas.microsoft.com/office/drawing/2014/main" id="{FB2D0F0C-3A27-4FC3-A6A3-D2095D9B2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73" name="Freeform 13">
              <a:extLst>
                <a:ext uri="{FF2B5EF4-FFF2-40B4-BE49-F238E27FC236}">
                  <a16:creationId xmlns:a16="http://schemas.microsoft.com/office/drawing/2014/main" id="{FA1C69EF-E6E6-4BDD-B62F-637FC9F3C3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74" name="Freeform 14">
              <a:extLst>
                <a:ext uri="{FF2B5EF4-FFF2-40B4-BE49-F238E27FC236}">
                  <a16:creationId xmlns:a16="http://schemas.microsoft.com/office/drawing/2014/main" id="{75B4F36E-07F6-4E6F-A9D9-A7F6D9585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75" name="Freeform 15">
              <a:extLst>
                <a:ext uri="{FF2B5EF4-FFF2-40B4-BE49-F238E27FC236}">
                  <a16:creationId xmlns:a16="http://schemas.microsoft.com/office/drawing/2014/main" id="{7D9136C7-12F1-4F21-A438-ED7668DDF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76" name="Freeform 16">
              <a:extLst>
                <a:ext uri="{FF2B5EF4-FFF2-40B4-BE49-F238E27FC236}">
                  <a16:creationId xmlns:a16="http://schemas.microsoft.com/office/drawing/2014/main" id="{C718EF12-B769-45D9-9B6E-7AEAA3108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77" name="Freeform 17">
              <a:extLst>
                <a:ext uri="{FF2B5EF4-FFF2-40B4-BE49-F238E27FC236}">
                  <a16:creationId xmlns:a16="http://schemas.microsoft.com/office/drawing/2014/main" id="{534EAD53-3968-459E-B27C-09126A0FE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78" name="Freeform 18">
              <a:extLst>
                <a:ext uri="{FF2B5EF4-FFF2-40B4-BE49-F238E27FC236}">
                  <a16:creationId xmlns:a16="http://schemas.microsoft.com/office/drawing/2014/main" id="{67658BFE-59E2-4A2D-9E8A-18F81C350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79" name="Freeform 19">
              <a:extLst>
                <a:ext uri="{FF2B5EF4-FFF2-40B4-BE49-F238E27FC236}">
                  <a16:creationId xmlns:a16="http://schemas.microsoft.com/office/drawing/2014/main" id="{3FEC8A9E-385D-4407-9671-E30238022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80" name="Freeform 20">
              <a:extLst>
                <a:ext uri="{FF2B5EF4-FFF2-40B4-BE49-F238E27FC236}">
                  <a16:creationId xmlns:a16="http://schemas.microsoft.com/office/drawing/2014/main" id="{EFC82234-632C-4B76-A8FF-2C9C0DCA6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81" name="Freeform 21">
              <a:extLst>
                <a:ext uri="{FF2B5EF4-FFF2-40B4-BE49-F238E27FC236}">
                  <a16:creationId xmlns:a16="http://schemas.microsoft.com/office/drawing/2014/main" id="{662A4DB3-C195-4230-953D-307E4100F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82" name="Freeform 22">
              <a:extLst>
                <a:ext uri="{FF2B5EF4-FFF2-40B4-BE49-F238E27FC236}">
                  <a16:creationId xmlns:a16="http://schemas.microsoft.com/office/drawing/2014/main" id="{94D310CF-9541-4CD7-855B-E2E1EF343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84" name="Group 83">
            <a:extLst>
              <a:ext uri="{FF2B5EF4-FFF2-40B4-BE49-F238E27FC236}">
                <a16:creationId xmlns:a16="http://schemas.microsoft.com/office/drawing/2014/main" id="{70EDA856-A216-4EEC-9AB6-A59FFC703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7733" y="-786"/>
            <a:ext cx="2356675" cy="6854040"/>
            <a:chOff x="6627813" y="194833"/>
            <a:chExt cx="1952625" cy="5678918"/>
          </a:xfrm>
        </p:grpSpPr>
        <p:sp>
          <p:nvSpPr>
            <p:cNvPr id="85" name="Freeform 27">
              <a:extLst>
                <a:ext uri="{FF2B5EF4-FFF2-40B4-BE49-F238E27FC236}">
                  <a16:creationId xmlns:a16="http://schemas.microsoft.com/office/drawing/2014/main" id="{36F815B8-AFA8-45E9-A3D1-977F2D192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86" name="Freeform 28">
              <a:extLst>
                <a:ext uri="{FF2B5EF4-FFF2-40B4-BE49-F238E27FC236}">
                  <a16:creationId xmlns:a16="http://schemas.microsoft.com/office/drawing/2014/main" id="{5D8FF653-8B3F-4B96-904D-1A4482EAEE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87" name="Freeform 29">
              <a:extLst>
                <a:ext uri="{FF2B5EF4-FFF2-40B4-BE49-F238E27FC236}">
                  <a16:creationId xmlns:a16="http://schemas.microsoft.com/office/drawing/2014/main" id="{4DD2E775-AB45-4AF1-B5B7-54948CFB9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88" name="Freeform 30">
              <a:extLst>
                <a:ext uri="{FF2B5EF4-FFF2-40B4-BE49-F238E27FC236}">
                  <a16:creationId xmlns:a16="http://schemas.microsoft.com/office/drawing/2014/main" id="{7BDE7E7B-E3AA-4A24-8F9D-CE77C96CA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89" name="Freeform 31">
              <a:extLst>
                <a:ext uri="{FF2B5EF4-FFF2-40B4-BE49-F238E27FC236}">
                  <a16:creationId xmlns:a16="http://schemas.microsoft.com/office/drawing/2014/main" id="{D129CAA9-35E5-48CE-88AE-9806695CB8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90" name="Freeform 32">
              <a:extLst>
                <a:ext uri="{FF2B5EF4-FFF2-40B4-BE49-F238E27FC236}">
                  <a16:creationId xmlns:a16="http://schemas.microsoft.com/office/drawing/2014/main" id="{A73989FF-4EFF-4181-81A4-72EF2E67D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91" name="Freeform 33">
              <a:extLst>
                <a:ext uri="{FF2B5EF4-FFF2-40B4-BE49-F238E27FC236}">
                  <a16:creationId xmlns:a16="http://schemas.microsoft.com/office/drawing/2014/main" id="{8C2C17BD-8FA0-4F42-B2CD-5E5A9F5429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92" name="Freeform 34">
              <a:extLst>
                <a:ext uri="{FF2B5EF4-FFF2-40B4-BE49-F238E27FC236}">
                  <a16:creationId xmlns:a16="http://schemas.microsoft.com/office/drawing/2014/main" id="{EEE99CF3-AD71-46FB-8E7D-67825F7816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93" name="Freeform 35">
              <a:extLst>
                <a:ext uri="{FF2B5EF4-FFF2-40B4-BE49-F238E27FC236}">
                  <a16:creationId xmlns:a16="http://schemas.microsoft.com/office/drawing/2014/main" id="{D0F9D5ED-7591-4E88-9FDA-4C1DC47E9D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94" name="Freeform 36">
              <a:extLst>
                <a:ext uri="{FF2B5EF4-FFF2-40B4-BE49-F238E27FC236}">
                  <a16:creationId xmlns:a16="http://schemas.microsoft.com/office/drawing/2014/main" id="{88FA7C13-D80D-4514-B9DB-87AE076AC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95" name="Freeform 37">
              <a:extLst>
                <a:ext uri="{FF2B5EF4-FFF2-40B4-BE49-F238E27FC236}">
                  <a16:creationId xmlns:a16="http://schemas.microsoft.com/office/drawing/2014/main" id="{202C78DF-D842-450B-A87D-E035719E4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96" name="Freeform 38">
              <a:extLst>
                <a:ext uri="{FF2B5EF4-FFF2-40B4-BE49-F238E27FC236}">
                  <a16:creationId xmlns:a16="http://schemas.microsoft.com/office/drawing/2014/main" id="{A4789F83-2423-47F8-8958-48E477BAE0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a:extLst>
              <a:ext uri="{FF2B5EF4-FFF2-40B4-BE49-F238E27FC236}">
                <a16:creationId xmlns:a16="http://schemas.microsoft.com/office/drawing/2014/main" id="{6D40F161-5A3A-4383-87D5-654343F9D88B}"/>
              </a:ext>
            </a:extLst>
          </p:cNvPr>
          <p:cNvSpPr>
            <a:spLocks noGrp="1"/>
          </p:cNvSpPr>
          <p:nvPr>
            <p:ph type="title"/>
          </p:nvPr>
        </p:nvSpPr>
        <p:spPr>
          <a:xfrm>
            <a:off x="4659520" y="270325"/>
            <a:ext cx="6845092" cy="927104"/>
          </a:xfrm>
        </p:spPr>
        <p:txBody>
          <a:bodyPr>
            <a:normAutofit/>
          </a:bodyPr>
          <a:lstStyle/>
          <a:p>
            <a:r>
              <a:rPr lang="en-GB" dirty="0">
                <a:latin typeface="twinkl"/>
              </a:rPr>
              <a:t>Areas of Learning</a:t>
            </a:r>
          </a:p>
        </p:txBody>
      </p:sp>
      <p:sp>
        <p:nvSpPr>
          <p:cNvPr id="98" name="Rectangle 97">
            <a:extLst>
              <a:ext uri="{FF2B5EF4-FFF2-40B4-BE49-F238E27FC236}">
                <a16:creationId xmlns:a16="http://schemas.microsoft.com/office/drawing/2014/main" id="{2C509E7A-337A-4664-BEC2-03F9BCA0A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1632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0" name="Freeform 11">
            <a:extLst>
              <a:ext uri="{FF2B5EF4-FFF2-40B4-BE49-F238E27FC236}">
                <a16:creationId xmlns:a16="http://schemas.microsoft.com/office/drawing/2014/main" id="{D9AB99AB-E300-4B19-97C3-9A12EA3C7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2716320"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TextBox 3">
            <a:extLst>
              <a:ext uri="{FF2B5EF4-FFF2-40B4-BE49-F238E27FC236}">
                <a16:creationId xmlns:a16="http://schemas.microsoft.com/office/drawing/2014/main" id="{725395D0-DCA7-3402-540E-109DA575DEF1}"/>
              </a:ext>
            </a:extLst>
          </p:cNvPr>
          <p:cNvSpPr txBox="1"/>
          <p:nvPr/>
        </p:nvSpPr>
        <p:spPr>
          <a:xfrm>
            <a:off x="3504634" y="1226948"/>
            <a:ext cx="849048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twinkl"/>
              </a:rPr>
              <a:t>PSE </a:t>
            </a:r>
            <a:r>
              <a:rPr lang="en-US" dirty="0">
                <a:latin typeface="twinkl"/>
              </a:rPr>
              <a:t>– Building relationships, Self regulation &amp; Managing self</a:t>
            </a:r>
          </a:p>
          <a:p>
            <a:endParaRPr lang="en-US" dirty="0">
              <a:latin typeface="twinkl"/>
            </a:endParaRPr>
          </a:p>
          <a:p>
            <a:r>
              <a:rPr lang="en-US" b="1" dirty="0">
                <a:latin typeface="twinkl"/>
              </a:rPr>
              <a:t>Communication &amp; Language</a:t>
            </a:r>
            <a:r>
              <a:rPr lang="en-US" dirty="0">
                <a:latin typeface="twinkl"/>
              </a:rPr>
              <a:t> – Listening and </a:t>
            </a:r>
            <a:r>
              <a:rPr lang="en-US">
                <a:latin typeface="twinkl"/>
              </a:rPr>
              <a:t>Understanding</a:t>
            </a:r>
            <a:r>
              <a:rPr lang="en-US" dirty="0">
                <a:latin typeface="twinkl"/>
              </a:rPr>
              <a:t>, Speaking</a:t>
            </a:r>
          </a:p>
          <a:p>
            <a:endParaRPr lang="en-US" dirty="0">
              <a:latin typeface="twinkl"/>
            </a:endParaRPr>
          </a:p>
          <a:p>
            <a:r>
              <a:rPr lang="en-US" b="1" dirty="0">
                <a:latin typeface="twinkl"/>
              </a:rPr>
              <a:t>Physical Development</a:t>
            </a:r>
            <a:r>
              <a:rPr lang="en-US">
                <a:latin typeface="twinkl"/>
              </a:rPr>
              <a:t> – Gross motor skills &amp; Fine motor skills</a:t>
            </a:r>
            <a:endParaRPr lang="en-US" dirty="0">
              <a:latin typeface="twinkl"/>
            </a:endParaRPr>
          </a:p>
        </p:txBody>
      </p:sp>
      <p:sp>
        <p:nvSpPr>
          <p:cNvPr id="7" name="TextBox 6">
            <a:extLst>
              <a:ext uri="{FF2B5EF4-FFF2-40B4-BE49-F238E27FC236}">
                <a16:creationId xmlns:a16="http://schemas.microsoft.com/office/drawing/2014/main" id="{6A0948DF-B182-DE74-523A-B68A18EA9D76}"/>
              </a:ext>
            </a:extLst>
          </p:cNvPr>
          <p:cNvSpPr txBox="1"/>
          <p:nvPr/>
        </p:nvSpPr>
        <p:spPr>
          <a:xfrm>
            <a:off x="3507355" y="2984990"/>
            <a:ext cx="849048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twinkl"/>
              </a:rPr>
              <a:t>Literacy </a:t>
            </a:r>
            <a:r>
              <a:rPr lang="en-US">
                <a:latin typeface="twinkl"/>
              </a:rPr>
              <a:t>– Word reading, Comprehension &amp; </a:t>
            </a:r>
            <a:r>
              <a:rPr lang="en-US" err="1">
                <a:latin typeface="twinkl"/>
              </a:rPr>
              <a:t>Writi</a:t>
            </a:r>
            <a:r>
              <a:rPr lang="en-US">
                <a:latin typeface="twinkl"/>
              </a:rPr>
              <a:t>ng</a:t>
            </a:r>
            <a:endParaRPr lang="en-US" dirty="0">
              <a:latin typeface="twinkl"/>
            </a:endParaRPr>
          </a:p>
          <a:p>
            <a:endParaRPr lang="en-US" dirty="0">
              <a:latin typeface="twinkl"/>
            </a:endParaRPr>
          </a:p>
          <a:p>
            <a:r>
              <a:rPr lang="en-US" b="1" dirty="0" err="1">
                <a:latin typeface="twinkl"/>
              </a:rPr>
              <a:t>Maths</a:t>
            </a:r>
            <a:r>
              <a:rPr lang="en-US" dirty="0">
                <a:latin typeface="twinkl"/>
              </a:rPr>
              <a:t> – Number and Numerical patterns</a:t>
            </a:r>
          </a:p>
          <a:p>
            <a:endParaRPr lang="en-US" dirty="0">
              <a:latin typeface="twinkl"/>
            </a:endParaRPr>
          </a:p>
          <a:p>
            <a:r>
              <a:rPr lang="en-US" b="1" dirty="0">
                <a:latin typeface="twinkl"/>
              </a:rPr>
              <a:t>Physical Development</a:t>
            </a:r>
            <a:r>
              <a:rPr lang="en-US">
                <a:latin typeface="twinkl"/>
              </a:rPr>
              <a:t> – Gross motor skills &amp; Fine motor skills</a:t>
            </a:r>
          </a:p>
          <a:p>
            <a:endParaRPr lang="en-US" dirty="0">
              <a:latin typeface="twinkl"/>
            </a:endParaRPr>
          </a:p>
          <a:p>
            <a:r>
              <a:rPr lang="en-US" b="1" dirty="0">
                <a:latin typeface="twinkl"/>
              </a:rPr>
              <a:t>Understanding the world – </a:t>
            </a:r>
            <a:r>
              <a:rPr lang="en-US">
                <a:latin typeface="twinkl"/>
              </a:rPr>
              <a:t>People, Cultures and Communities, Past and present &amp;                                           </a:t>
            </a:r>
            <a:r>
              <a:rPr lang="en-US" dirty="0">
                <a:latin typeface="twinkl"/>
              </a:rPr>
              <a:t>The natural world</a:t>
            </a:r>
          </a:p>
          <a:p>
            <a:endParaRPr lang="en-US" dirty="0">
              <a:latin typeface="twinkl"/>
            </a:endParaRPr>
          </a:p>
          <a:p>
            <a:r>
              <a:rPr lang="en-US" b="1">
                <a:latin typeface="twinkl"/>
              </a:rPr>
              <a:t>Expressive arts and design </a:t>
            </a:r>
            <a:r>
              <a:rPr lang="en-US">
                <a:latin typeface="twinkl"/>
              </a:rPr>
              <a:t>– Creating with materials &amp; Being imaginative and                                      </a:t>
            </a:r>
            <a:r>
              <a:rPr lang="en-US" dirty="0">
                <a:latin typeface="twinkl"/>
              </a:rPr>
              <a:t>expressive</a:t>
            </a:r>
          </a:p>
          <a:p>
            <a:endParaRPr lang="en-US" dirty="0">
              <a:latin typeface="twinkl"/>
            </a:endParaRPr>
          </a:p>
        </p:txBody>
      </p:sp>
      <p:sp>
        <p:nvSpPr>
          <p:cNvPr id="10" name="TextBox 9">
            <a:extLst>
              <a:ext uri="{FF2B5EF4-FFF2-40B4-BE49-F238E27FC236}">
                <a16:creationId xmlns:a16="http://schemas.microsoft.com/office/drawing/2014/main" id="{43139A7D-5A04-2D6D-A9FA-D1E68F6101AC}"/>
              </a:ext>
            </a:extLst>
          </p:cNvPr>
          <p:cNvSpPr txBox="1"/>
          <p:nvPr/>
        </p:nvSpPr>
        <p:spPr>
          <a:xfrm>
            <a:off x="4297327" y="6071978"/>
            <a:ext cx="73832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twinkl"/>
              </a:rPr>
              <a:t>RE</a:t>
            </a:r>
            <a:r>
              <a:rPr lang="en-US" dirty="0">
                <a:latin typeface="twinkl"/>
              </a:rPr>
              <a:t> – Jesus and who he was, stories he told, friendships, Christmas and Easter</a:t>
            </a:r>
          </a:p>
        </p:txBody>
      </p:sp>
      <p:pic>
        <p:nvPicPr>
          <p:cNvPr id="12" name="Picture 11" descr="A child in a uniform holding a wooden object&#10;&#10;AI-generated content may be incorrect.">
            <a:extLst>
              <a:ext uri="{FF2B5EF4-FFF2-40B4-BE49-F238E27FC236}">
                <a16:creationId xmlns:a16="http://schemas.microsoft.com/office/drawing/2014/main" id="{B7565093-F7A2-A375-9942-400FF269D7B1}"/>
              </a:ext>
            </a:extLst>
          </p:cNvPr>
          <p:cNvPicPr>
            <a:picLocks noChangeAspect="1"/>
          </p:cNvPicPr>
          <p:nvPr/>
        </p:nvPicPr>
        <p:blipFill>
          <a:blip r:embed="rId3"/>
          <a:stretch>
            <a:fillRect/>
          </a:stretch>
        </p:blipFill>
        <p:spPr>
          <a:xfrm>
            <a:off x="-34531" y="1524000"/>
            <a:ext cx="3076241" cy="4041322"/>
          </a:xfrm>
          <a:prstGeom prst="rect">
            <a:avLst/>
          </a:prstGeom>
        </p:spPr>
      </p:pic>
    </p:spTree>
    <p:extLst>
      <p:ext uri="{BB962C8B-B14F-4D97-AF65-F5344CB8AC3E}">
        <p14:creationId xmlns:p14="http://schemas.microsoft.com/office/powerpoint/2010/main" val="267835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68B4633-D5ED-AF50-2983-D8D9062BFCAC}"/>
              </a:ext>
            </a:extLst>
          </p:cNvPr>
          <p:cNvSpPr/>
          <p:nvPr/>
        </p:nvSpPr>
        <p:spPr>
          <a:xfrm>
            <a:off x="4356282" y="2330002"/>
            <a:ext cx="3465908" cy="1316658"/>
          </a:xfrm>
          <a:prstGeom prst="roundRect">
            <a:avLst/>
          </a:prstGeom>
          <a:solidFill>
            <a:schemeClr val="bg1"/>
          </a:solid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7FEFA36-373D-A184-9D03-65360722991A}"/>
              </a:ext>
            </a:extLst>
          </p:cNvPr>
          <p:cNvSpPr txBox="1"/>
          <p:nvPr/>
        </p:nvSpPr>
        <p:spPr>
          <a:xfrm>
            <a:off x="4621116" y="2458723"/>
            <a:ext cx="287235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twinkl"/>
              </a:rPr>
              <a:t>School readiness</a:t>
            </a:r>
          </a:p>
          <a:p>
            <a:r>
              <a:rPr lang="en-US" sz="2800">
                <a:latin typeface="twinkl"/>
              </a:rPr>
              <a:t>Can your child...</a:t>
            </a:r>
            <a:endParaRPr lang="en-US" sz="2800" dirty="0">
              <a:latin typeface="twinkl"/>
            </a:endParaRPr>
          </a:p>
        </p:txBody>
      </p:sp>
      <p:sp>
        <p:nvSpPr>
          <p:cNvPr id="4" name="TextBox 3">
            <a:extLst>
              <a:ext uri="{FF2B5EF4-FFF2-40B4-BE49-F238E27FC236}">
                <a16:creationId xmlns:a16="http://schemas.microsoft.com/office/drawing/2014/main" id="{FB63AF9E-7922-F41F-256D-DFEF822B7CFF}"/>
              </a:ext>
            </a:extLst>
          </p:cNvPr>
          <p:cNvSpPr txBox="1"/>
          <p:nvPr/>
        </p:nvSpPr>
        <p:spPr>
          <a:xfrm>
            <a:off x="1677710" y="800314"/>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winkl"/>
              </a:rPr>
              <a:t>Separate</a:t>
            </a:r>
            <a:r>
              <a:rPr lang="en-US" dirty="0">
                <a:latin typeface="twinkl"/>
              </a:rPr>
              <a:t> from you with growing confidence?</a:t>
            </a:r>
          </a:p>
        </p:txBody>
      </p:sp>
      <p:sp>
        <p:nvSpPr>
          <p:cNvPr id="6" name="TextBox 5">
            <a:extLst>
              <a:ext uri="{FF2B5EF4-FFF2-40B4-BE49-F238E27FC236}">
                <a16:creationId xmlns:a16="http://schemas.microsoft.com/office/drawing/2014/main" id="{C3AA616B-184A-26C0-6E10-9ECD655CC740}"/>
              </a:ext>
            </a:extLst>
          </p:cNvPr>
          <p:cNvSpPr txBox="1"/>
          <p:nvPr/>
        </p:nvSpPr>
        <p:spPr>
          <a:xfrm>
            <a:off x="4671466" y="345697"/>
            <a:ext cx="19166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winkl"/>
              </a:rPr>
              <a:t>Follow simple instructions?</a:t>
            </a:r>
          </a:p>
          <a:p>
            <a:endParaRPr lang="en-US" dirty="0">
              <a:latin typeface="twinkl"/>
            </a:endParaRPr>
          </a:p>
        </p:txBody>
      </p:sp>
      <p:sp>
        <p:nvSpPr>
          <p:cNvPr id="8" name="TextBox 7">
            <a:extLst>
              <a:ext uri="{FF2B5EF4-FFF2-40B4-BE49-F238E27FC236}">
                <a16:creationId xmlns:a16="http://schemas.microsoft.com/office/drawing/2014/main" id="{72675CA4-5DE0-E90C-6655-2B7722C44B05}"/>
              </a:ext>
            </a:extLst>
          </p:cNvPr>
          <p:cNvSpPr txBox="1"/>
          <p:nvPr/>
        </p:nvSpPr>
        <p:spPr>
          <a:xfrm>
            <a:off x="5213907" y="1430578"/>
            <a:ext cx="19553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twinkl"/>
              </a:rPr>
              <a:t>Use the toilet </a:t>
            </a:r>
            <a:r>
              <a:rPr lang="en-US">
                <a:latin typeface="twinkl"/>
              </a:rPr>
              <a:t>independently?</a:t>
            </a:r>
            <a:endParaRPr lang="en-US" dirty="0">
              <a:latin typeface="twinkl"/>
            </a:endParaRPr>
          </a:p>
        </p:txBody>
      </p:sp>
      <p:sp>
        <p:nvSpPr>
          <p:cNvPr id="10" name="TextBox 9">
            <a:extLst>
              <a:ext uri="{FF2B5EF4-FFF2-40B4-BE49-F238E27FC236}">
                <a16:creationId xmlns:a16="http://schemas.microsoft.com/office/drawing/2014/main" id="{56E035B4-A077-51E3-F9F1-5A4CA637DE4E}"/>
              </a:ext>
            </a:extLst>
          </p:cNvPr>
          <p:cNvSpPr txBox="1"/>
          <p:nvPr/>
        </p:nvSpPr>
        <p:spPr>
          <a:xfrm>
            <a:off x="7538652" y="797731"/>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twinkl"/>
              </a:rPr>
              <a:t>Sit and listen for sho</a:t>
            </a:r>
            <a:r>
              <a:rPr lang="en-US">
                <a:latin typeface="twinkl"/>
              </a:rPr>
              <a:t>rt periods?</a:t>
            </a:r>
            <a:endParaRPr lang="en-US" dirty="0">
              <a:latin typeface="twinkl"/>
            </a:endParaRPr>
          </a:p>
        </p:txBody>
      </p:sp>
      <p:sp>
        <p:nvSpPr>
          <p:cNvPr id="12" name="TextBox 11">
            <a:extLst>
              <a:ext uri="{FF2B5EF4-FFF2-40B4-BE49-F238E27FC236}">
                <a16:creationId xmlns:a16="http://schemas.microsoft.com/office/drawing/2014/main" id="{E63DF3FF-DBC6-8703-6941-007D1FB1D813}"/>
              </a:ext>
            </a:extLst>
          </p:cNvPr>
          <p:cNvSpPr txBox="1"/>
          <p:nvPr/>
        </p:nvSpPr>
        <p:spPr>
          <a:xfrm>
            <a:off x="8907669" y="1740545"/>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winkl"/>
              </a:rPr>
              <a:t>Take turns and begin to share?</a:t>
            </a:r>
            <a:endParaRPr lang="en-US" dirty="0">
              <a:latin typeface="twinkl"/>
            </a:endParaRPr>
          </a:p>
        </p:txBody>
      </p:sp>
      <p:sp>
        <p:nvSpPr>
          <p:cNvPr id="14" name="TextBox 13">
            <a:extLst>
              <a:ext uri="{FF2B5EF4-FFF2-40B4-BE49-F238E27FC236}">
                <a16:creationId xmlns:a16="http://schemas.microsoft.com/office/drawing/2014/main" id="{7A722BDC-E6C0-C449-7E0F-B010DE499493}"/>
              </a:ext>
            </a:extLst>
          </p:cNvPr>
          <p:cNvSpPr txBox="1"/>
          <p:nvPr/>
        </p:nvSpPr>
        <p:spPr>
          <a:xfrm>
            <a:off x="8248991" y="2941663"/>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twinkl"/>
              </a:rPr>
              <a:t>Accept 'no' or wait, even when it's tricky?</a:t>
            </a:r>
          </a:p>
        </p:txBody>
      </p:sp>
      <p:sp>
        <p:nvSpPr>
          <p:cNvPr id="16" name="TextBox 15">
            <a:extLst>
              <a:ext uri="{FF2B5EF4-FFF2-40B4-BE49-F238E27FC236}">
                <a16:creationId xmlns:a16="http://schemas.microsoft.com/office/drawing/2014/main" id="{376B8C71-02E1-0E3B-28FC-6C410A60FCAD}"/>
              </a:ext>
            </a:extLst>
          </p:cNvPr>
          <p:cNvSpPr txBox="1"/>
          <p:nvPr/>
        </p:nvSpPr>
        <p:spPr>
          <a:xfrm>
            <a:off x="9062652" y="4142782"/>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winkl"/>
              </a:rPr>
              <a:t>Put on their own coat and shoes?</a:t>
            </a:r>
          </a:p>
        </p:txBody>
      </p:sp>
      <p:sp>
        <p:nvSpPr>
          <p:cNvPr id="18" name="TextBox 17">
            <a:extLst>
              <a:ext uri="{FF2B5EF4-FFF2-40B4-BE49-F238E27FC236}">
                <a16:creationId xmlns:a16="http://schemas.microsoft.com/office/drawing/2014/main" id="{4EBBE134-9B04-05BA-9E45-FCDD0D3E33FA}"/>
              </a:ext>
            </a:extLst>
          </p:cNvPr>
          <p:cNvSpPr txBox="1"/>
          <p:nvPr/>
        </p:nvSpPr>
        <p:spPr>
          <a:xfrm>
            <a:off x="9062652" y="562803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winkl"/>
              </a:rPr>
              <a:t>Tidy up after play?</a:t>
            </a:r>
            <a:endParaRPr lang="en-US" dirty="0">
              <a:latin typeface="twinkl"/>
            </a:endParaRPr>
          </a:p>
        </p:txBody>
      </p:sp>
      <p:sp>
        <p:nvSpPr>
          <p:cNvPr id="19" name="TextBox 18">
            <a:extLst>
              <a:ext uri="{FF2B5EF4-FFF2-40B4-BE49-F238E27FC236}">
                <a16:creationId xmlns:a16="http://schemas.microsoft.com/office/drawing/2014/main" id="{1BD91091-ACF8-AB20-4D4E-59F40CEB22BF}"/>
              </a:ext>
            </a:extLst>
          </p:cNvPr>
          <p:cNvSpPr txBox="1"/>
          <p:nvPr/>
        </p:nvSpPr>
        <p:spPr>
          <a:xfrm>
            <a:off x="1251896" y="2380781"/>
            <a:ext cx="2704453" cy="3416320"/>
          </a:xfrm>
          <a:custGeom>
            <a:avLst/>
            <a:gdLst>
              <a:gd name="connsiteX0" fmla="*/ 0 w 2704453"/>
              <a:gd name="connsiteY0" fmla="*/ 0 h 3416320"/>
              <a:gd name="connsiteX1" fmla="*/ 730202 w 2704453"/>
              <a:gd name="connsiteY1" fmla="*/ 0 h 3416320"/>
              <a:gd name="connsiteX2" fmla="*/ 1460405 w 2704453"/>
              <a:gd name="connsiteY2" fmla="*/ 0 h 3416320"/>
              <a:gd name="connsiteX3" fmla="*/ 2704453 w 2704453"/>
              <a:gd name="connsiteY3" fmla="*/ 0 h 3416320"/>
              <a:gd name="connsiteX4" fmla="*/ 2704453 w 2704453"/>
              <a:gd name="connsiteY4" fmla="*/ 649101 h 3416320"/>
              <a:gd name="connsiteX5" fmla="*/ 2704453 w 2704453"/>
              <a:gd name="connsiteY5" fmla="*/ 1298202 h 3416320"/>
              <a:gd name="connsiteX6" fmla="*/ 2704453 w 2704453"/>
              <a:gd name="connsiteY6" fmla="*/ 1981466 h 3416320"/>
              <a:gd name="connsiteX7" fmla="*/ 2704453 w 2704453"/>
              <a:gd name="connsiteY7" fmla="*/ 2698893 h 3416320"/>
              <a:gd name="connsiteX8" fmla="*/ 2704453 w 2704453"/>
              <a:gd name="connsiteY8" fmla="*/ 3416320 h 3416320"/>
              <a:gd name="connsiteX9" fmla="*/ 2055384 w 2704453"/>
              <a:gd name="connsiteY9" fmla="*/ 3416320 h 3416320"/>
              <a:gd name="connsiteX10" fmla="*/ 1379271 w 2704453"/>
              <a:gd name="connsiteY10" fmla="*/ 3416320 h 3416320"/>
              <a:gd name="connsiteX11" fmla="*/ 757247 w 2704453"/>
              <a:gd name="connsiteY11" fmla="*/ 3416320 h 3416320"/>
              <a:gd name="connsiteX12" fmla="*/ 0 w 2704453"/>
              <a:gd name="connsiteY12" fmla="*/ 3416320 h 3416320"/>
              <a:gd name="connsiteX13" fmla="*/ 0 w 2704453"/>
              <a:gd name="connsiteY13" fmla="*/ 2733056 h 3416320"/>
              <a:gd name="connsiteX14" fmla="*/ 0 w 2704453"/>
              <a:gd name="connsiteY14" fmla="*/ 1981466 h 3416320"/>
              <a:gd name="connsiteX15" fmla="*/ 0 w 2704453"/>
              <a:gd name="connsiteY15" fmla="*/ 1366528 h 3416320"/>
              <a:gd name="connsiteX16" fmla="*/ 0 w 2704453"/>
              <a:gd name="connsiteY16" fmla="*/ 751590 h 3416320"/>
              <a:gd name="connsiteX17" fmla="*/ 0 w 2704453"/>
              <a:gd name="connsiteY17" fmla="*/ 0 h 341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4453" h="3416320" extrusionOk="0">
                <a:moveTo>
                  <a:pt x="0" y="0"/>
                </a:moveTo>
                <a:cubicBezTo>
                  <a:pt x="256990" y="-7649"/>
                  <a:pt x="392705" y="-15448"/>
                  <a:pt x="730202" y="0"/>
                </a:cubicBezTo>
                <a:cubicBezTo>
                  <a:pt x="1067699" y="15448"/>
                  <a:pt x="1287177" y="27031"/>
                  <a:pt x="1460405" y="0"/>
                </a:cubicBezTo>
                <a:cubicBezTo>
                  <a:pt x="1633633" y="-27031"/>
                  <a:pt x="2452614" y="2111"/>
                  <a:pt x="2704453" y="0"/>
                </a:cubicBezTo>
                <a:cubicBezTo>
                  <a:pt x="2715442" y="185748"/>
                  <a:pt x="2734535" y="358892"/>
                  <a:pt x="2704453" y="649101"/>
                </a:cubicBezTo>
                <a:cubicBezTo>
                  <a:pt x="2674371" y="939310"/>
                  <a:pt x="2681149" y="1134529"/>
                  <a:pt x="2704453" y="1298202"/>
                </a:cubicBezTo>
                <a:cubicBezTo>
                  <a:pt x="2727757" y="1461875"/>
                  <a:pt x="2700387" y="1749808"/>
                  <a:pt x="2704453" y="1981466"/>
                </a:cubicBezTo>
                <a:cubicBezTo>
                  <a:pt x="2708519" y="2213124"/>
                  <a:pt x="2713112" y="2391964"/>
                  <a:pt x="2704453" y="2698893"/>
                </a:cubicBezTo>
                <a:cubicBezTo>
                  <a:pt x="2695794" y="3005822"/>
                  <a:pt x="2682168" y="3120313"/>
                  <a:pt x="2704453" y="3416320"/>
                </a:cubicBezTo>
                <a:cubicBezTo>
                  <a:pt x="2449598" y="3408065"/>
                  <a:pt x="2265666" y="3407964"/>
                  <a:pt x="2055384" y="3416320"/>
                </a:cubicBezTo>
                <a:cubicBezTo>
                  <a:pt x="1845102" y="3424676"/>
                  <a:pt x="1696632" y="3432619"/>
                  <a:pt x="1379271" y="3416320"/>
                </a:cubicBezTo>
                <a:cubicBezTo>
                  <a:pt x="1061910" y="3400021"/>
                  <a:pt x="971916" y="3420164"/>
                  <a:pt x="757247" y="3416320"/>
                </a:cubicBezTo>
                <a:cubicBezTo>
                  <a:pt x="542578" y="3412476"/>
                  <a:pt x="325315" y="3452288"/>
                  <a:pt x="0" y="3416320"/>
                </a:cubicBezTo>
                <a:cubicBezTo>
                  <a:pt x="-28807" y="3075995"/>
                  <a:pt x="-24113" y="3041060"/>
                  <a:pt x="0" y="2733056"/>
                </a:cubicBezTo>
                <a:cubicBezTo>
                  <a:pt x="24113" y="2425052"/>
                  <a:pt x="6089" y="2155068"/>
                  <a:pt x="0" y="1981466"/>
                </a:cubicBezTo>
                <a:cubicBezTo>
                  <a:pt x="-6089" y="1807864"/>
                  <a:pt x="14724" y="1673147"/>
                  <a:pt x="0" y="1366528"/>
                </a:cubicBezTo>
                <a:cubicBezTo>
                  <a:pt x="-14724" y="1059909"/>
                  <a:pt x="11304" y="888090"/>
                  <a:pt x="0" y="751590"/>
                </a:cubicBezTo>
                <a:cubicBezTo>
                  <a:pt x="-11304" y="615090"/>
                  <a:pt x="35985" y="283418"/>
                  <a:pt x="0" y="0"/>
                </a:cubicBezTo>
                <a:close/>
              </a:path>
            </a:pathLst>
          </a:custGeom>
          <a:noFill/>
          <a:ln w="57150">
            <a:solidFill>
              <a:srgbClr val="C00000"/>
            </a:solidFill>
            <a:extLst>
              <a:ext uri="{C807C97D-BFC1-408E-A445-0C87EB9F89A2}">
                <ask:lineSketchStyleProps xmlns:ask="http://schemas.microsoft.com/office/drawing/2018/sketchyshapes" sd="1096517083">
                  <a:prstGeom prst="rect">
                    <a:avLst/>
                  </a:prstGeom>
                  <ask:type>
                    <ask:lineSketchFreehan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twinkl"/>
              </a:rPr>
              <a:t>Bridging the gap between home and school</a:t>
            </a:r>
          </a:p>
          <a:p>
            <a:br>
              <a:rPr lang="en-US" dirty="0">
                <a:latin typeface="twinkl"/>
                <a:ea typeface="+mn-lt"/>
                <a:cs typeface="+mn-lt"/>
              </a:rPr>
            </a:br>
            <a:r>
              <a:rPr lang="en-US">
                <a:latin typeface="twinkl"/>
                <a:ea typeface="+mn-lt"/>
                <a:cs typeface="+mn-lt"/>
              </a:rPr>
              <a:t>✔ Clear boundaries</a:t>
            </a:r>
            <a:br>
              <a:rPr lang="en-US" dirty="0">
                <a:latin typeface="twinkl"/>
                <a:ea typeface="+mn-lt"/>
                <a:cs typeface="+mn-lt"/>
              </a:rPr>
            </a:br>
            <a:r>
              <a:rPr lang="en-US" dirty="0">
                <a:latin typeface="twinkl"/>
                <a:ea typeface="+mn-lt"/>
                <a:cs typeface="+mn-lt"/>
              </a:rPr>
              <a:t>✔ Consistent routines</a:t>
            </a:r>
            <a:br>
              <a:rPr lang="en-US" dirty="0">
                <a:latin typeface="twinkl"/>
                <a:ea typeface="+mn-lt"/>
                <a:cs typeface="+mn-lt"/>
              </a:rPr>
            </a:br>
            <a:r>
              <a:rPr lang="en-US" dirty="0">
                <a:latin typeface="twinkl"/>
                <a:ea typeface="+mn-lt"/>
                <a:cs typeface="+mn-lt"/>
              </a:rPr>
              <a:t>✔ Adults who can hold firm expectations kindly</a:t>
            </a:r>
            <a:endParaRPr lang="en-US">
              <a:latin typeface="twinkl"/>
            </a:endParaRPr>
          </a:p>
          <a:p>
            <a:endParaRPr lang="en-US" dirty="0">
              <a:latin typeface="twinkl"/>
              <a:ea typeface="+mn-lt"/>
              <a:cs typeface="+mn-lt"/>
            </a:endParaRPr>
          </a:p>
          <a:p>
            <a:r>
              <a:rPr lang="en-US">
                <a:latin typeface="twinkl"/>
                <a:ea typeface="+mn-lt"/>
                <a:cs typeface="+mn-lt"/>
              </a:rPr>
              <a:t>Without this, school can feel confusing and overwhelming.</a:t>
            </a:r>
            <a:endParaRPr lang="en-US">
              <a:latin typeface="twinkl"/>
            </a:endParaRPr>
          </a:p>
          <a:p>
            <a:endParaRPr lang="en-US" dirty="0"/>
          </a:p>
        </p:txBody>
      </p:sp>
      <p:pic>
        <p:nvPicPr>
          <p:cNvPr id="20" name="Picture 19" descr="A group of girls playing a board game&#10;&#10;AI-generated content may be incorrect.">
            <a:extLst>
              <a:ext uri="{FF2B5EF4-FFF2-40B4-BE49-F238E27FC236}">
                <a16:creationId xmlns:a16="http://schemas.microsoft.com/office/drawing/2014/main" id="{8B7A23FA-1EF4-0166-F0E0-34E07C022DFF}"/>
              </a:ext>
            </a:extLst>
          </p:cNvPr>
          <p:cNvPicPr>
            <a:picLocks noChangeAspect="1"/>
          </p:cNvPicPr>
          <p:nvPr/>
        </p:nvPicPr>
        <p:blipFill>
          <a:blip r:embed="rId2"/>
          <a:stretch>
            <a:fillRect/>
          </a:stretch>
        </p:blipFill>
        <p:spPr>
          <a:xfrm>
            <a:off x="4883423" y="4042474"/>
            <a:ext cx="2347661" cy="3164238"/>
          </a:xfrm>
          <a:prstGeom prst="rect">
            <a:avLst/>
          </a:prstGeom>
        </p:spPr>
      </p:pic>
    </p:spTree>
    <p:extLst>
      <p:ext uri="{BB962C8B-B14F-4D97-AF65-F5344CB8AC3E}">
        <p14:creationId xmlns:p14="http://schemas.microsoft.com/office/powerpoint/2010/main" val="164680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000" fill="hold"/>
                                        <p:tgtEl>
                                          <p:spTgt spid="12"/>
                                        </p:tgtEl>
                                        <p:attrNameLst>
                                          <p:attrName>ppt_w</p:attrName>
                                        </p:attrNameLst>
                                      </p:cBhvr>
                                      <p:tavLst>
                                        <p:tav tm="0">
                                          <p:val>
                                            <p:fltVal val="0"/>
                                          </p:val>
                                        </p:tav>
                                        <p:tav tm="100000">
                                          <p:val>
                                            <p:strVal val="#ppt_w"/>
                                          </p:val>
                                        </p:tav>
                                      </p:tavLst>
                                    </p:anim>
                                    <p:anim calcmode="lin" valueType="num">
                                      <p:cBhvr>
                                        <p:cTn id="40" dur="1000" fill="hold"/>
                                        <p:tgtEl>
                                          <p:spTgt spid="12"/>
                                        </p:tgtEl>
                                        <p:attrNameLst>
                                          <p:attrName>ppt_h</p:attrName>
                                        </p:attrNameLst>
                                      </p:cBhvr>
                                      <p:tavLst>
                                        <p:tav tm="0">
                                          <p:val>
                                            <p:fltVal val="0"/>
                                          </p:val>
                                        </p:tav>
                                        <p:tav tm="100000">
                                          <p:val>
                                            <p:strVal val="#ppt_h"/>
                                          </p:val>
                                        </p:tav>
                                      </p:tavLst>
                                    </p:anim>
                                    <p:anim calcmode="lin" valueType="num">
                                      <p:cBhvr>
                                        <p:cTn id="41" dur="1000" fill="hold"/>
                                        <p:tgtEl>
                                          <p:spTgt spid="12"/>
                                        </p:tgtEl>
                                        <p:attrNameLst>
                                          <p:attrName>style.rotation</p:attrName>
                                        </p:attrNameLst>
                                      </p:cBhvr>
                                      <p:tavLst>
                                        <p:tav tm="0">
                                          <p:val>
                                            <p:fltVal val="90"/>
                                          </p:val>
                                        </p:tav>
                                        <p:tav tm="100000">
                                          <p:val>
                                            <p:fltVal val="0"/>
                                          </p:val>
                                        </p:tav>
                                      </p:tavLst>
                                    </p:anim>
                                    <p:animEffect transition="in" filter="fade">
                                      <p:cBhvr>
                                        <p:cTn id="42" dur="1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fltVal val="0"/>
                                          </p:val>
                                        </p:tav>
                                        <p:tav tm="100000">
                                          <p:val>
                                            <p:strVal val="#ppt_w"/>
                                          </p:val>
                                        </p:tav>
                                      </p:tavLst>
                                    </p:anim>
                                    <p:anim calcmode="lin" valueType="num">
                                      <p:cBhvr>
                                        <p:cTn id="48" dur="1000" fill="hold"/>
                                        <p:tgtEl>
                                          <p:spTgt spid="14"/>
                                        </p:tgtEl>
                                        <p:attrNameLst>
                                          <p:attrName>ppt_h</p:attrName>
                                        </p:attrNameLst>
                                      </p:cBhvr>
                                      <p:tavLst>
                                        <p:tav tm="0">
                                          <p:val>
                                            <p:fltVal val="0"/>
                                          </p:val>
                                        </p:tav>
                                        <p:tav tm="100000">
                                          <p:val>
                                            <p:strVal val="#ppt_h"/>
                                          </p:val>
                                        </p:tav>
                                      </p:tavLst>
                                    </p:anim>
                                    <p:anim calcmode="lin" valueType="num">
                                      <p:cBhvr>
                                        <p:cTn id="49" dur="1000" fill="hold"/>
                                        <p:tgtEl>
                                          <p:spTgt spid="14"/>
                                        </p:tgtEl>
                                        <p:attrNameLst>
                                          <p:attrName>style.rotation</p:attrName>
                                        </p:attrNameLst>
                                      </p:cBhvr>
                                      <p:tavLst>
                                        <p:tav tm="0">
                                          <p:val>
                                            <p:fltVal val="90"/>
                                          </p:val>
                                        </p:tav>
                                        <p:tav tm="100000">
                                          <p:val>
                                            <p:fltVal val="0"/>
                                          </p:val>
                                        </p:tav>
                                      </p:tavLst>
                                    </p:anim>
                                    <p:animEffect transition="in" filter="fade">
                                      <p:cBhvr>
                                        <p:cTn id="50" dur="10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000" fill="hold"/>
                                        <p:tgtEl>
                                          <p:spTgt spid="16"/>
                                        </p:tgtEl>
                                        <p:attrNameLst>
                                          <p:attrName>ppt_w</p:attrName>
                                        </p:attrNameLst>
                                      </p:cBhvr>
                                      <p:tavLst>
                                        <p:tav tm="0">
                                          <p:val>
                                            <p:fltVal val="0"/>
                                          </p:val>
                                        </p:tav>
                                        <p:tav tm="100000">
                                          <p:val>
                                            <p:strVal val="#ppt_w"/>
                                          </p:val>
                                        </p:tav>
                                      </p:tavLst>
                                    </p:anim>
                                    <p:anim calcmode="lin" valueType="num">
                                      <p:cBhvr>
                                        <p:cTn id="56" dur="1000" fill="hold"/>
                                        <p:tgtEl>
                                          <p:spTgt spid="16"/>
                                        </p:tgtEl>
                                        <p:attrNameLst>
                                          <p:attrName>ppt_h</p:attrName>
                                        </p:attrNameLst>
                                      </p:cBhvr>
                                      <p:tavLst>
                                        <p:tav tm="0">
                                          <p:val>
                                            <p:fltVal val="0"/>
                                          </p:val>
                                        </p:tav>
                                        <p:tav tm="100000">
                                          <p:val>
                                            <p:strVal val="#ppt_h"/>
                                          </p:val>
                                        </p:tav>
                                      </p:tavLst>
                                    </p:anim>
                                    <p:anim calcmode="lin" valueType="num">
                                      <p:cBhvr>
                                        <p:cTn id="57" dur="1000" fill="hold"/>
                                        <p:tgtEl>
                                          <p:spTgt spid="16"/>
                                        </p:tgtEl>
                                        <p:attrNameLst>
                                          <p:attrName>style.rotation</p:attrName>
                                        </p:attrNameLst>
                                      </p:cBhvr>
                                      <p:tavLst>
                                        <p:tav tm="0">
                                          <p:val>
                                            <p:fltVal val="90"/>
                                          </p:val>
                                        </p:tav>
                                        <p:tav tm="100000">
                                          <p:val>
                                            <p:fltVal val="0"/>
                                          </p:val>
                                        </p:tav>
                                      </p:tavLst>
                                    </p:anim>
                                    <p:animEffect transition="in" filter="fade">
                                      <p:cBhvr>
                                        <p:cTn id="58" dur="10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1000" fill="hold"/>
                                        <p:tgtEl>
                                          <p:spTgt spid="18"/>
                                        </p:tgtEl>
                                        <p:attrNameLst>
                                          <p:attrName>ppt_w</p:attrName>
                                        </p:attrNameLst>
                                      </p:cBhvr>
                                      <p:tavLst>
                                        <p:tav tm="0">
                                          <p:val>
                                            <p:fltVal val="0"/>
                                          </p:val>
                                        </p:tav>
                                        <p:tav tm="100000">
                                          <p:val>
                                            <p:strVal val="#ppt_w"/>
                                          </p:val>
                                        </p:tav>
                                      </p:tavLst>
                                    </p:anim>
                                    <p:anim calcmode="lin" valueType="num">
                                      <p:cBhvr>
                                        <p:cTn id="64" dur="1000" fill="hold"/>
                                        <p:tgtEl>
                                          <p:spTgt spid="18"/>
                                        </p:tgtEl>
                                        <p:attrNameLst>
                                          <p:attrName>ppt_h</p:attrName>
                                        </p:attrNameLst>
                                      </p:cBhvr>
                                      <p:tavLst>
                                        <p:tav tm="0">
                                          <p:val>
                                            <p:fltVal val="0"/>
                                          </p:val>
                                        </p:tav>
                                        <p:tav tm="100000">
                                          <p:val>
                                            <p:strVal val="#ppt_h"/>
                                          </p:val>
                                        </p:tav>
                                      </p:tavLst>
                                    </p:anim>
                                    <p:anim calcmode="lin" valueType="num">
                                      <p:cBhvr>
                                        <p:cTn id="65" dur="1000" fill="hold"/>
                                        <p:tgtEl>
                                          <p:spTgt spid="18"/>
                                        </p:tgtEl>
                                        <p:attrNameLst>
                                          <p:attrName>style.rotation</p:attrName>
                                        </p:attrNameLst>
                                      </p:cBhvr>
                                      <p:tavLst>
                                        <p:tav tm="0">
                                          <p:val>
                                            <p:fltVal val="90"/>
                                          </p:val>
                                        </p:tav>
                                        <p:tav tm="100000">
                                          <p:val>
                                            <p:fltVal val="0"/>
                                          </p:val>
                                        </p:tav>
                                      </p:tavLst>
                                    </p:anim>
                                    <p:animEffect transition="in" filter="fade">
                                      <p:cBhvr>
                                        <p:cTn id="66" dur="10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p:cTn id="71" dur="1000" fill="hold"/>
                                        <p:tgtEl>
                                          <p:spTgt spid="19"/>
                                        </p:tgtEl>
                                        <p:attrNameLst>
                                          <p:attrName>ppt_w</p:attrName>
                                        </p:attrNameLst>
                                      </p:cBhvr>
                                      <p:tavLst>
                                        <p:tav tm="0">
                                          <p:val>
                                            <p:fltVal val="0"/>
                                          </p:val>
                                        </p:tav>
                                        <p:tav tm="100000">
                                          <p:val>
                                            <p:strVal val="#ppt_w"/>
                                          </p:val>
                                        </p:tav>
                                      </p:tavLst>
                                    </p:anim>
                                    <p:anim calcmode="lin" valueType="num">
                                      <p:cBhvr>
                                        <p:cTn id="72" dur="1000" fill="hold"/>
                                        <p:tgtEl>
                                          <p:spTgt spid="19"/>
                                        </p:tgtEl>
                                        <p:attrNameLst>
                                          <p:attrName>ppt_h</p:attrName>
                                        </p:attrNameLst>
                                      </p:cBhvr>
                                      <p:tavLst>
                                        <p:tav tm="0">
                                          <p:val>
                                            <p:fltVal val="0"/>
                                          </p:val>
                                        </p:tav>
                                        <p:tav tm="100000">
                                          <p:val>
                                            <p:strVal val="#ppt_h"/>
                                          </p:val>
                                        </p:tav>
                                      </p:tavLst>
                                    </p:anim>
                                    <p:anim calcmode="lin" valueType="num">
                                      <p:cBhvr>
                                        <p:cTn id="73" dur="1000" fill="hold"/>
                                        <p:tgtEl>
                                          <p:spTgt spid="19"/>
                                        </p:tgtEl>
                                        <p:attrNameLst>
                                          <p:attrName>style.rotation</p:attrName>
                                        </p:attrNameLst>
                                      </p:cBhvr>
                                      <p:tavLst>
                                        <p:tav tm="0">
                                          <p:val>
                                            <p:fltVal val="90"/>
                                          </p:val>
                                        </p:tav>
                                        <p:tav tm="100000">
                                          <p:val>
                                            <p:fltVal val="0"/>
                                          </p:val>
                                        </p:tav>
                                      </p:tavLst>
                                    </p:anim>
                                    <p:animEffect transition="in" filter="fade">
                                      <p:cBhvr>
                                        <p:cTn id="7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4" grpId="0"/>
      <p:bldP spid="16" grpId="0"/>
      <p:bldP spid="18"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p:cNvSpPr>
            <a:spLocks noGrp="1"/>
          </p:cNvSpPr>
          <p:nvPr>
            <p:ph type="title"/>
          </p:nvPr>
        </p:nvSpPr>
        <p:spPr>
          <a:xfrm>
            <a:off x="6438922" y="149240"/>
            <a:ext cx="5021516" cy="1280890"/>
          </a:xfrm>
        </p:spPr>
        <p:txBody>
          <a:bodyPr>
            <a:normAutofit fontScale="90000"/>
          </a:bodyPr>
          <a:lstStyle/>
          <a:p>
            <a:r>
              <a:rPr lang="en-GB" dirty="0">
                <a:latin typeface="twinkl"/>
              </a:rPr>
              <a:t>Preparing your child for </a:t>
            </a:r>
            <a:r>
              <a:rPr lang="en-GB">
                <a:latin typeface="twinkl"/>
              </a:rPr>
              <a:t>school. What you can help your child with -</a:t>
            </a:r>
            <a:endParaRPr lang="en-GB" dirty="0">
              <a:latin typeface="twinkl"/>
            </a:endParaRP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pic>
        <p:nvPicPr>
          <p:cNvPr id="4" name="Picture 3">
            <a:extLst>
              <a:ext uri="{FF2B5EF4-FFF2-40B4-BE49-F238E27FC236}">
                <a16:creationId xmlns:a16="http://schemas.microsoft.com/office/drawing/2014/main" id="{6525683B-01B9-467D-9347-B51C821CA4BF}"/>
              </a:ext>
            </a:extLst>
          </p:cNvPr>
          <p:cNvPicPr>
            <a:picLocks noChangeAspect="1"/>
          </p:cNvPicPr>
          <p:nvPr/>
        </p:nvPicPr>
        <p:blipFill rotWithShape="1">
          <a:blip r:embed="rId2"/>
          <a:srcRect t="4592" b="4592"/>
          <a:stretch/>
        </p:blipFill>
        <p:spPr>
          <a:xfrm rot="5400000">
            <a:off x="-1081402" y="1081578"/>
            <a:ext cx="6858000" cy="4671091"/>
          </a:xfrm>
          <a:prstGeom prst="rect">
            <a:avLst/>
          </a:prstGeom>
        </p:spPr>
      </p:pic>
      <p:sp>
        <p:nvSpPr>
          <p:cNvPr id="3" name="Content Placeholder 2"/>
          <p:cNvSpPr>
            <a:spLocks noGrp="1"/>
          </p:cNvSpPr>
          <p:nvPr>
            <p:ph idx="1"/>
          </p:nvPr>
        </p:nvSpPr>
        <p:spPr>
          <a:xfrm>
            <a:off x="6381620" y="1661159"/>
            <a:ext cx="5066419" cy="3777622"/>
          </a:xfrm>
        </p:spPr>
        <p:txBody>
          <a:bodyPr vert="horz" lIns="91440" tIns="45720" rIns="91440" bIns="45720" rtlCol="0" anchor="t">
            <a:noAutofit/>
          </a:bodyPr>
          <a:lstStyle/>
          <a:p>
            <a:pPr marL="0" indent="0">
              <a:lnSpc>
                <a:spcPct val="90000"/>
              </a:lnSpc>
              <a:buNone/>
            </a:pPr>
            <a:endParaRPr lang="en-GB" sz="2400" b="1" dirty="0">
              <a:latin typeface="twinkl"/>
            </a:endParaRPr>
          </a:p>
          <a:p>
            <a:pPr>
              <a:lnSpc>
                <a:spcPct val="90000"/>
              </a:lnSpc>
            </a:pPr>
            <a:r>
              <a:rPr lang="en-GB" sz="2400" b="1">
                <a:latin typeface="twinkl"/>
              </a:rPr>
              <a:t>Putting on and fastening own coat and shoes.</a:t>
            </a:r>
            <a:endParaRPr lang="en-GB" sz="2400" b="1" dirty="0">
              <a:latin typeface="twinkl"/>
            </a:endParaRPr>
          </a:p>
          <a:p>
            <a:pPr>
              <a:lnSpc>
                <a:spcPct val="90000"/>
              </a:lnSpc>
            </a:pPr>
            <a:r>
              <a:rPr lang="en-GB" sz="2400" b="1" dirty="0">
                <a:latin typeface="twinkl"/>
              </a:rPr>
              <a:t>Cutting food and eating with a knife and fork.</a:t>
            </a:r>
          </a:p>
          <a:p>
            <a:pPr>
              <a:lnSpc>
                <a:spcPct val="90000"/>
              </a:lnSpc>
            </a:pPr>
            <a:r>
              <a:rPr lang="en-GB" sz="2400" b="1" dirty="0">
                <a:latin typeface="twinkl"/>
              </a:rPr>
              <a:t>Going to the toilet, flushing and washing hands independently.</a:t>
            </a:r>
          </a:p>
          <a:p>
            <a:pPr>
              <a:lnSpc>
                <a:spcPct val="90000"/>
              </a:lnSpc>
            </a:pPr>
            <a:r>
              <a:rPr lang="en-GB" sz="2400" b="1" dirty="0">
                <a:latin typeface="twinkl"/>
              </a:rPr>
              <a:t>Recognising own name.</a:t>
            </a:r>
          </a:p>
          <a:p>
            <a:pPr>
              <a:lnSpc>
                <a:spcPct val="90000"/>
              </a:lnSpc>
            </a:pPr>
            <a:r>
              <a:rPr lang="en-GB" sz="2400" b="1" dirty="0">
                <a:latin typeface="twinkl"/>
              </a:rPr>
              <a:t>Being willing to have a go at </a:t>
            </a:r>
            <a:r>
              <a:rPr lang="en-GB" sz="2400" b="1">
                <a:latin typeface="twinkl"/>
              </a:rPr>
              <a:t>something new</a:t>
            </a:r>
            <a:endParaRPr lang="en-GB" sz="2400" b="1" dirty="0">
              <a:latin typeface="twinkl"/>
            </a:endParaRPr>
          </a:p>
          <a:p>
            <a:pPr marL="0" indent="0">
              <a:lnSpc>
                <a:spcPct val="90000"/>
              </a:lnSpc>
              <a:buNone/>
            </a:pPr>
            <a:endParaRPr lang="en-GB" sz="1700" dirty="0"/>
          </a:p>
        </p:txBody>
      </p:sp>
    </p:spTree>
    <p:extLst>
      <p:ext uri="{BB962C8B-B14F-4D97-AF65-F5344CB8AC3E}">
        <p14:creationId xmlns:p14="http://schemas.microsoft.com/office/powerpoint/2010/main" val="4099657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2" name="Title 1">
            <a:extLst>
              <a:ext uri="{FF2B5EF4-FFF2-40B4-BE49-F238E27FC236}">
                <a16:creationId xmlns:a16="http://schemas.microsoft.com/office/drawing/2014/main" id="{0B7645C6-4DF0-4890-9E4A-3F05109C58E7}"/>
              </a:ext>
            </a:extLst>
          </p:cNvPr>
          <p:cNvSpPr>
            <a:spLocks noGrp="1"/>
          </p:cNvSpPr>
          <p:nvPr>
            <p:ph type="title"/>
          </p:nvPr>
        </p:nvSpPr>
        <p:spPr>
          <a:xfrm>
            <a:off x="6483096" y="624110"/>
            <a:ext cx="5021516" cy="1280890"/>
          </a:xfrm>
        </p:spPr>
        <p:txBody>
          <a:bodyPr>
            <a:normAutofit/>
          </a:bodyPr>
          <a:lstStyle/>
          <a:p>
            <a:r>
              <a:rPr lang="en-GB" b="1" dirty="0">
                <a:latin typeface="twinkl"/>
              </a:rPr>
              <a:t>Assessment</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 name="Content Placeholder 2">
            <a:extLst>
              <a:ext uri="{FF2B5EF4-FFF2-40B4-BE49-F238E27FC236}">
                <a16:creationId xmlns:a16="http://schemas.microsoft.com/office/drawing/2014/main" id="{A43BD5E3-2795-4688-8324-9CDBA573311A}"/>
              </a:ext>
            </a:extLst>
          </p:cNvPr>
          <p:cNvSpPr>
            <a:spLocks noGrp="1"/>
          </p:cNvSpPr>
          <p:nvPr>
            <p:ph idx="1"/>
          </p:nvPr>
        </p:nvSpPr>
        <p:spPr>
          <a:xfrm>
            <a:off x="6438191" y="2133600"/>
            <a:ext cx="5066419" cy="3777622"/>
          </a:xfrm>
        </p:spPr>
        <p:txBody>
          <a:bodyPr vert="horz" lIns="91440" tIns="45720" rIns="91440" bIns="45720" rtlCol="0" anchor="t">
            <a:normAutofit/>
          </a:bodyPr>
          <a:lstStyle/>
          <a:p>
            <a:r>
              <a:rPr lang="en-GB" sz="2400" b="1" dirty="0">
                <a:latin typeface="twinkl"/>
              </a:rPr>
              <a:t>Ongoing assessment using observations and pieces of work</a:t>
            </a:r>
          </a:p>
          <a:p>
            <a:r>
              <a:rPr lang="en-GB" sz="2400" b="1" dirty="0">
                <a:latin typeface="twinkl"/>
              </a:rPr>
              <a:t>Baseline assessment</a:t>
            </a:r>
          </a:p>
          <a:p>
            <a:r>
              <a:rPr lang="en-GB" sz="2400" b="1" dirty="0">
                <a:latin typeface="twinkl"/>
              </a:rPr>
              <a:t>ELG assessment at end of year – met or emerging</a:t>
            </a:r>
          </a:p>
        </p:txBody>
      </p:sp>
      <p:sp>
        <p:nvSpPr>
          <p:cNvPr id="5" name="TextBox 4">
            <a:extLst>
              <a:ext uri="{FF2B5EF4-FFF2-40B4-BE49-F238E27FC236}">
                <a16:creationId xmlns:a16="http://schemas.microsoft.com/office/drawing/2014/main" id="{A1A79935-814C-1528-E455-F8E7E19ECD03}"/>
              </a:ext>
            </a:extLst>
          </p:cNvPr>
          <p:cNvSpPr txBox="1"/>
          <p:nvPr/>
        </p:nvSpPr>
        <p:spPr>
          <a:xfrm>
            <a:off x="5858565" y="5593521"/>
            <a:ext cx="2743199" cy="646331"/>
          </a:xfrm>
          <a:custGeom>
            <a:avLst/>
            <a:gdLst>
              <a:gd name="connsiteX0" fmla="*/ 0 w 2743199"/>
              <a:gd name="connsiteY0" fmla="*/ 0 h 646331"/>
              <a:gd name="connsiteX1" fmla="*/ 2743199 w 2743199"/>
              <a:gd name="connsiteY1" fmla="*/ 0 h 646331"/>
              <a:gd name="connsiteX2" fmla="*/ 2743199 w 2743199"/>
              <a:gd name="connsiteY2" fmla="*/ 646331 h 646331"/>
              <a:gd name="connsiteX3" fmla="*/ 0 w 2743199"/>
              <a:gd name="connsiteY3" fmla="*/ 646331 h 646331"/>
              <a:gd name="connsiteX4" fmla="*/ 0 w 2743199"/>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199" h="646331" extrusionOk="0">
                <a:moveTo>
                  <a:pt x="0" y="0"/>
                </a:moveTo>
                <a:cubicBezTo>
                  <a:pt x="948093" y="-113254"/>
                  <a:pt x="1701748" y="102601"/>
                  <a:pt x="2743199" y="0"/>
                </a:cubicBezTo>
                <a:cubicBezTo>
                  <a:pt x="2688929" y="266053"/>
                  <a:pt x="2715052" y="407712"/>
                  <a:pt x="2743199" y="646331"/>
                </a:cubicBezTo>
                <a:cubicBezTo>
                  <a:pt x="1495182" y="702141"/>
                  <a:pt x="546457" y="815289"/>
                  <a:pt x="0" y="646331"/>
                </a:cubicBezTo>
                <a:cubicBezTo>
                  <a:pt x="3657" y="327601"/>
                  <a:pt x="-35263" y="282719"/>
                  <a:pt x="0" y="0"/>
                </a:cubicBezTo>
                <a:close/>
              </a:path>
            </a:pathLst>
          </a:custGeom>
          <a:noFill/>
          <a:ln w="28575">
            <a:solidFill>
              <a:schemeClr val="accent5">
                <a:lumMod val="50000"/>
              </a:schemeClr>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twinkl"/>
              </a:rPr>
              <a:t>Note: Reports throughout the year.</a:t>
            </a:r>
          </a:p>
        </p:txBody>
      </p:sp>
      <p:pic>
        <p:nvPicPr>
          <p:cNvPr id="6" name="Picture 5" descr="A child holding a tower&#10;&#10;AI-generated content may be incorrect.">
            <a:extLst>
              <a:ext uri="{FF2B5EF4-FFF2-40B4-BE49-F238E27FC236}">
                <a16:creationId xmlns:a16="http://schemas.microsoft.com/office/drawing/2014/main" id="{46A1C032-D1BC-077C-0A0F-3E93C25381A7}"/>
              </a:ext>
            </a:extLst>
          </p:cNvPr>
          <p:cNvPicPr>
            <a:picLocks noChangeAspect="1"/>
          </p:cNvPicPr>
          <p:nvPr/>
        </p:nvPicPr>
        <p:blipFill>
          <a:blip r:embed="rId3"/>
          <a:stretch>
            <a:fillRect/>
          </a:stretch>
        </p:blipFill>
        <p:spPr>
          <a:xfrm>
            <a:off x="139528" y="231321"/>
            <a:ext cx="3054697" cy="3007179"/>
          </a:xfrm>
          <a:prstGeom prst="rect">
            <a:avLst/>
          </a:prstGeom>
        </p:spPr>
      </p:pic>
      <p:pic>
        <p:nvPicPr>
          <p:cNvPr id="8" name="Picture 7" descr="A group of children running in a street&#10;&#10;AI-generated content may be incorrect.">
            <a:extLst>
              <a:ext uri="{FF2B5EF4-FFF2-40B4-BE49-F238E27FC236}">
                <a16:creationId xmlns:a16="http://schemas.microsoft.com/office/drawing/2014/main" id="{C673BA0C-43DF-B0F2-1917-E80FCD3E9F6B}"/>
              </a:ext>
            </a:extLst>
          </p:cNvPr>
          <p:cNvPicPr>
            <a:picLocks noChangeAspect="1"/>
          </p:cNvPicPr>
          <p:nvPr/>
        </p:nvPicPr>
        <p:blipFill>
          <a:blip r:embed="rId4"/>
          <a:stretch>
            <a:fillRect/>
          </a:stretch>
        </p:blipFill>
        <p:spPr>
          <a:xfrm>
            <a:off x="1673312" y="3551464"/>
            <a:ext cx="2762982" cy="3007179"/>
          </a:xfrm>
          <a:prstGeom prst="rect">
            <a:avLst/>
          </a:prstGeom>
        </p:spPr>
      </p:pic>
    </p:spTree>
    <p:extLst>
      <p:ext uri="{BB962C8B-B14F-4D97-AF65-F5344CB8AC3E}">
        <p14:creationId xmlns:p14="http://schemas.microsoft.com/office/powerpoint/2010/main" val="1290699068"/>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3237B-D536-4B4C-8928-3510CB0F8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A52948-9DA4-44F2-B32D-5CAE9FDBE2EC}"/>
              </a:ext>
            </a:extLst>
          </p:cNvPr>
          <p:cNvSpPr>
            <a:spLocks noGrp="1"/>
          </p:cNvSpPr>
          <p:nvPr>
            <p:ph type="title"/>
          </p:nvPr>
        </p:nvSpPr>
        <p:spPr>
          <a:xfrm>
            <a:off x="649224" y="645106"/>
            <a:ext cx="3650279" cy="1259894"/>
          </a:xfrm>
        </p:spPr>
        <p:txBody>
          <a:bodyPr>
            <a:normAutofit/>
          </a:bodyPr>
          <a:lstStyle/>
          <a:p>
            <a:r>
              <a:rPr lang="en-GB" dirty="0">
                <a:latin typeface="twinkl"/>
              </a:rPr>
              <a:t>Reading and phonics at home</a:t>
            </a:r>
          </a:p>
        </p:txBody>
      </p:sp>
      <p:sp>
        <p:nvSpPr>
          <p:cNvPr id="21" name="Rectangle 20">
            <a:extLst>
              <a:ext uri="{FF2B5EF4-FFF2-40B4-BE49-F238E27FC236}">
                <a16:creationId xmlns:a16="http://schemas.microsoft.com/office/drawing/2014/main" id="{488B1383-B33A-45D9-AF5F-DD1522135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D3F2B03A-2F95-494F-9010-D45A06171FC4}"/>
              </a:ext>
            </a:extLst>
          </p:cNvPr>
          <p:cNvSpPr>
            <a:spLocks noGrp="1"/>
          </p:cNvSpPr>
          <p:nvPr>
            <p:ph idx="1"/>
          </p:nvPr>
        </p:nvSpPr>
        <p:spPr>
          <a:xfrm>
            <a:off x="649225" y="2133600"/>
            <a:ext cx="3650278" cy="3759253"/>
          </a:xfrm>
        </p:spPr>
        <p:txBody>
          <a:bodyPr vert="horz" lIns="91440" tIns="45720" rIns="91440" bIns="45720" rtlCol="0">
            <a:normAutofit/>
          </a:bodyPr>
          <a:lstStyle/>
          <a:p>
            <a:r>
              <a:rPr lang="en-GB" b="1">
                <a:latin typeface="twinkl"/>
              </a:rPr>
              <a:t>Daily phonic sessions and reading skills sessions in school</a:t>
            </a:r>
          </a:p>
          <a:p>
            <a:r>
              <a:rPr lang="en-GB" b="1">
                <a:latin typeface="twinkl"/>
              </a:rPr>
              <a:t>Information on Class Dojo</a:t>
            </a:r>
          </a:p>
          <a:p>
            <a:r>
              <a:rPr lang="en-GB" b="1">
                <a:latin typeface="twinkl"/>
              </a:rPr>
              <a:t>Home reading books – please fill in reading records with any reading experiences</a:t>
            </a:r>
          </a:p>
          <a:p>
            <a:r>
              <a:rPr lang="en-GB" b="1">
                <a:latin typeface="twinkl"/>
              </a:rPr>
              <a:t>Please read everyday with your child</a:t>
            </a:r>
          </a:p>
          <a:p>
            <a:r>
              <a:rPr lang="en-GB" b="1">
                <a:latin typeface="twinkl"/>
              </a:rPr>
              <a:t>Phonics meeting for parents: TBC</a:t>
            </a:r>
          </a:p>
          <a:p>
            <a:endParaRPr lang="en-GB" dirty="0"/>
          </a:p>
        </p:txBody>
      </p:sp>
      <p:pic>
        <p:nvPicPr>
          <p:cNvPr id="4" name="Picture 3" descr="A framed picture of a book page&#10;&#10;AI-generated content may be incorrect.">
            <a:extLst>
              <a:ext uri="{FF2B5EF4-FFF2-40B4-BE49-F238E27FC236}">
                <a16:creationId xmlns:a16="http://schemas.microsoft.com/office/drawing/2014/main" id="{36421EA5-C0BC-C53D-BB15-20748F2860A4}"/>
              </a:ext>
            </a:extLst>
          </p:cNvPr>
          <p:cNvPicPr>
            <a:picLocks noChangeAspect="1"/>
          </p:cNvPicPr>
          <p:nvPr/>
        </p:nvPicPr>
        <p:blipFill>
          <a:blip r:embed="rId3"/>
          <a:stretch>
            <a:fillRect/>
          </a:stretch>
        </p:blipFill>
        <p:spPr>
          <a:xfrm>
            <a:off x="4619543" y="1348430"/>
            <a:ext cx="3394925" cy="3836073"/>
          </a:xfrm>
          <a:prstGeom prst="rect">
            <a:avLst/>
          </a:prstGeom>
        </p:spPr>
      </p:pic>
      <p:pic>
        <p:nvPicPr>
          <p:cNvPr id="6" name="Picture 5" descr="A group of girls sitting on a couch reading books&#10;&#10;AI-generated content may be incorrect.">
            <a:extLst>
              <a:ext uri="{FF2B5EF4-FFF2-40B4-BE49-F238E27FC236}">
                <a16:creationId xmlns:a16="http://schemas.microsoft.com/office/drawing/2014/main" id="{7BA87C1D-7AD5-C9C7-7BCD-F5A782294C41}"/>
              </a:ext>
            </a:extLst>
          </p:cNvPr>
          <p:cNvPicPr>
            <a:picLocks noChangeAspect="1"/>
          </p:cNvPicPr>
          <p:nvPr/>
        </p:nvPicPr>
        <p:blipFill>
          <a:blip r:embed="rId4"/>
          <a:stretch>
            <a:fillRect/>
          </a:stretch>
        </p:blipFill>
        <p:spPr>
          <a:xfrm>
            <a:off x="8178194" y="1385621"/>
            <a:ext cx="3394926" cy="3761690"/>
          </a:xfrm>
          <a:prstGeom prst="rect">
            <a:avLst/>
          </a:prstGeom>
        </p:spPr>
      </p:pic>
      <p:sp>
        <p:nvSpPr>
          <p:cNvPr id="23" name="Freeform 11">
            <a:extLst>
              <a:ext uri="{FF2B5EF4-FFF2-40B4-BE49-F238E27FC236}">
                <a16:creationId xmlns:a16="http://schemas.microsoft.com/office/drawing/2014/main" id="{ADD2565E-493E-4545-99C0-2F033FAF9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2730352"/>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7945-8543-408A-8B1D-F5F8E2BE426F}"/>
              </a:ext>
            </a:extLst>
          </p:cNvPr>
          <p:cNvSpPr>
            <a:spLocks noGrp="1"/>
          </p:cNvSpPr>
          <p:nvPr>
            <p:ph type="title"/>
          </p:nvPr>
        </p:nvSpPr>
        <p:spPr>
          <a:xfrm>
            <a:off x="1687670" y="624110"/>
            <a:ext cx="4038876" cy="1280890"/>
          </a:xfrm>
        </p:spPr>
        <p:txBody>
          <a:bodyPr>
            <a:normAutofit/>
          </a:bodyPr>
          <a:lstStyle/>
          <a:p>
            <a:r>
              <a:rPr lang="en-GB" sz="4000" dirty="0">
                <a:latin typeface="twinkl"/>
              </a:rPr>
              <a:t>Class Dojo</a:t>
            </a:r>
          </a:p>
        </p:txBody>
      </p:sp>
      <p:sp>
        <p:nvSpPr>
          <p:cNvPr id="13" name="Content Placeholder 2">
            <a:extLst>
              <a:ext uri="{FF2B5EF4-FFF2-40B4-BE49-F238E27FC236}">
                <a16:creationId xmlns:a16="http://schemas.microsoft.com/office/drawing/2014/main" id="{8BA1FD0A-DF24-442E-8499-839C33FB956B}"/>
              </a:ext>
            </a:extLst>
          </p:cNvPr>
          <p:cNvSpPr>
            <a:spLocks noGrp="1"/>
          </p:cNvSpPr>
          <p:nvPr>
            <p:ph idx="1"/>
          </p:nvPr>
        </p:nvSpPr>
        <p:spPr>
          <a:xfrm>
            <a:off x="1683956" y="2133600"/>
            <a:ext cx="4042589" cy="3777622"/>
          </a:xfrm>
        </p:spPr>
        <p:txBody>
          <a:bodyPr vert="horz" lIns="91440" tIns="45720" rIns="91440" bIns="45720" rtlCol="0" anchor="t">
            <a:normAutofit/>
          </a:bodyPr>
          <a:lstStyle/>
          <a:p>
            <a:r>
              <a:rPr lang="en-GB" sz="2000" b="1" dirty="0">
                <a:solidFill>
                  <a:schemeClr val="tx1"/>
                </a:solidFill>
                <a:latin typeface="twinkl"/>
              </a:rPr>
              <a:t>Dojo Monsters</a:t>
            </a:r>
          </a:p>
          <a:p>
            <a:r>
              <a:rPr lang="en-GB" sz="2000" b="1">
                <a:solidFill>
                  <a:schemeClr val="tx1"/>
                </a:solidFill>
                <a:latin typeface="twinkl"/>
              </a:rPr>
              <a:t>Class story </a:t>
            </a:r>
          </a:p>
          <a:p>
            <a:r>
              <a:rPr lang="en-GB" sz="2000" b="1" dirty="0">
                <a:solidFill>
                  <a:schemeClr val="tx1"/>
                </a:solidFill>
                <a:latin typeface="twinkl"/>
              </a:rPr>
              <a:t>Individual portfolio of photographs</a:t>
            </a:r>
          </a:p>
          <a:p>
            <a:r>
              <a:rPr lang="en-GB" sz="2000" b="1" dirty="0">
                <a:solidFill>
                  <a:schemeClr val="tx1"/>
                </a:solidFill>
                <a:latin typeface="twinkl"/>
              </a:rPr>
              <a:t>Green Points</a:t>
            </a:r>
          </a:p>
          <a:p>
            <a:r>
              <a:rPr lang="en-GB" sz="2000" b="1" dirty="0">
                <a:solidFill>
                  <a:schemeClr val="tx1"/>
                </a:solidFill>
                <a:latin typeface="twinkl"/>
              </a:rPr>
              <a:t>Red Points</a:t>
            </a:r>
          </a:p>
          <a:p>
            <a:r>
              <a:rPr lang="en-GB" sz="2000" b="1" dirty="0">
                <a:solidFill>
                  <a:schemeClr val="tx1"/>
                </a:solidFill>
                <a:latin typeface="twinkl"/>
              </a:rPr>
              <a:t>Parent invites in children’s folders</a:t>
            </a:r>
          </a:p>
        </p:txBody>
      </p:sp>
      <p:pic>
        <p:nvPicPr>
          <p:cNvPr id="7" name="Picture 6">
            <a:extLst>
              <a:ext uri="{FF2B5EF4-FFF2-40B4-BE49-F238E27FC236}">
                <a16:creationId xmlns:a16="http://schemas.microsoft.com/office/drawing/2014/main" id="{87B2A375-7A9C-435D-9EB8-EEFD51B8062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291653" y="645106"/>
            <a:ext cx="2240029" cy="2698831"/>
          </a:xfrm>
          <a:prstGeom prst="rect">
            <a:avLst/>
          </a:prstGeom>
        </p:spPr>
      </p:pic>
      <p:pic>
        <p:nvPicPr>
          <p:cNvPr id="5" name="Picture 4">
            <a:extLst>
              <a:ext uri="{FF2B5EF4-FFF2-40B4-BE49-F238E27FC236}">
                <a16:creationId xmlns:a16="http://schemas.microsoft.com/office/drawing/2014/main" id="{5AFAEF7A-F81D-4CFE-800A-093A451081F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92023" y="645106"/>
            <a:ext cx="2240029" cy="2698831"/>
          </a:xfrm>
          <a:prstGeom prst="rect">
            <a:avLst/>
          </a:prstGeom>
        </p:spPr>
      </p:pic>
      <p:pic>
        <p:nvPicPr>
          <p:cNvPr id="9" name="Picture 8">
            <a:extLst>
              <a:ext uri="{FF2B5EF4-FFF2-40B4-BE49-F238E27FC236}">
                <a16:creationId xmlns:a16="http://schemas.microsoft.com/office/drawing/2014/main" id="{8B7B8A69-F6CD-4E64-B39F-CEA64393F67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822359" y="3508529"/>
            <a:ext cx="1978988" cy="2384324"/>
          </a:xfrm>
          <a:prstGeom prst="rect">
            <a:avLst/>
          </a:prstGeom>
        </p:spPr>
      </p:pic>
    </p:spTree>
    <p:extLst>
      <p:ext uri="{BB962C8B-B14F-4D97-AF65-F5344CB8AC3E}">
        <p14:creationId xmlns:p14="http://schemas.microsoft.com/office/powerpoint/2010/main" val="3325802290"/>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backpacks and bags on a wall&#10;&#10;AI-generated content may be incorrect.">
            <a:extLst>
              <a:ext uri="{FF2B5EF4-FFF2-40B4-BE49-F238E27FC236}">
                <a16:creationId xmlns:a16="http://schemas.microsoft.com/office/drawing/2014/main" id="{A5D37440-2F18-F0C8-D495-AE83DC50199C}"/>
              </a:ext>
            </a:extLst>
          </p:cNvPr>
          <p:cNvPicPr>
            <a:picLocks noChangeAspect="1"/>
          </p:cNvPicPr>
          <p:nvPr/>
        </p:nvPicPr>
        <p:blipFill>
          <a:blip r:embed="rId3"/>
          <a:srcRect l="17165"/>
          <a:stretch/>
        </p:blipFill>
        <p:spPr>
          <a:xfrm>
            <a:off x="1" y="10"/>
            <a:ext cx="7574440" cy="6857990"/>
          </a:xfrm>
          <a:prstGeom prst="rect">
            <a:avLst/>
          </a:prstGeom>
        </p:spPr>
      </p:pic>
      <p:sp>
        <p:nvSpPr>
          <p:cNvPr id="1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CBEA55B5-249E-41A1-B694-051D4608A087}"/>
              </a:ext>
            </a:extLst>
          </p:cNvPr>
          <p:cNvSpPr>
            <a:spLocks noGrp="1"/>
          </p:cNvSpPr>
          <p:nvPr>
            <p:ph type="title"/>
          </p:nvPr>
        </p:nvSpPr>
        <p:spPr>
          <a:xfrm>
            <a:off x="541867" y="787400"/>
            <a:ext cx="7145866" cy="778933"/>
          </a:xfrm>
        </p:spPr>
        <p:txBody>
          <a:bodyPr anchor="ctr">
            <a:normAutofit/>
          </a:bodyPr>
          <a:lstStyle/>
          <a:p>
            <a:r>
              <a:rPr lang="en-GB" sz="3200">
                <a:solidFill>
                  <a:srgbClr val="FEFFFF"/>
                </a:solidFill>
                <a:latin typeface="twinkl"/>
              </a:rPr>
              <a:t>Routines and Equipment</a:t>
            </a:r>
          </a:p>
        </p:txBody>
      </p:sp>
      <p:sp>
        <p:nvSpPr>
          <p:cNvPr id="3" name="Content Placeholder 2">
            <a:extLst>
              <a:ext uri="{FF2B5EF4-FFF2-40B4-BE49-F238E27FC236}">
                <a16:creationId xmlns:a16="http://schemas.microsoft.com/office/drawing/2014/main" id="{FF86809F-5759-41AB-8070-DD2FCCF18B14}"/>
              </a:ext>
            </a:extLst>
          </p:cNvPr>
          <p:cNvSpPr>
            <a:spLocks noGrp="1"/>
          </p:cNvSpPr>
          <p:nvPr>
            <p:ph idx="1"/>
          </p:nvPr>
        </p:nvSpPr>
        <p:spPr>
          <a:xfrm>
            <a:off x="9044591" y="289560"/>
            <a:ext cx="3151491" cy="6293495"/>
          </a:xfrm>
        </p:spPr>
        <p:txBody>
          <a:bodyPr vert="horz" lIns="91440" tIns="45720" rIns="91440" bIns="45720" rtlCol="0" anchor="t">
            <a:noAutofit/>
          </a:bodyPr>
          <a:lstStyle/>
          <a:p>
            <a:pPr>
              <a:lnSpc>
                <a:spcPct val="90000"/>
              </a:lnSpc>
            </a:pPr>
            <a:r>
              <a:rPr lang="en-GB" b="1" dirty="0">
                <a:solidFill>
                  <a:schemeClr val="tx1">
                    <a:lumMod val="95000"/>
                    <a:lumOff val="5000"/>
                  </a:schemeClr>
                </a:solidFill>
                <a:latin typeface="twinkl"/>
              </a:rPr>
              <a:t>PE days to be confirmed in September – children will come in their PE kit. (Well fitting trainers!)</a:t>
            </a:r>
          </a:p>
          <a:p>
            <a:pPr>
              <a:lnSpc>
                <a:spcPct val="90000"/>
              </a:lnSpc>
            </a:pPr>
            <a:r>
              <a:rPr lang="en-GB" b="1">
                <a:solidFill>
                  <a:schemeClr val="tx1">
                    <a:lumMod val="95000"/>
                    <a:lumOff val="5000"/>
                  </a:schemeClr>
                </a:solidFill>
                <a:latin typeface="twinkl"/>
              </a:rPr>
              <a:t>Reading record and book to be brought to school each day. Please use a school bag where possible.</a:t>
            </a:r>
            <a:endParaRPr lang="en-GB" b="1" dirty="0">
              <a:solidFill>
                <a:schemeClr val="tx1">
                  <a:lumMod val="95000"/>
                  <a:lumOff val="5000"/>
                </a:schemeClr>
              </a:solidFill>
              <a:latin typeface="twinkl"/>
            </a:endParaRPr>
          </a:p>
          <a:p>
            <a:pPr>
              <a:lnSpc>
                <a:spcPct val="90000"/>
              </a:lnSpc>
            </a:pPr>
            <a:r>
              <a:rPr lang="en-GB" b="1" dirty="0">
                <a:solidFill>
                  <a:schemeClr val="tx1">
                    <a:lumMod val="95000"/>
                    <a:lumOff val="5000"/>
                  </a:schemeClr>
                </a:solidFill>
                <a:latin typeface="twinkl"/>
              </a:rPr>
              <a:t>Water bottle in school everyday.</a:t>
            </a:r>
          </a:p>
          <a:p>
            <a:pPr>
              <a:lnSpc>
                <a:spcPct val="90000"/>
              </a:lnSpc>
            </a:pPr>
            <a:r>
              <a:rPr lang="en-GB" b="1" dirty="0">
                <a:solidFill>
                  <a:schemeClr val="tx1">
                    <a:lumMod val="95000"/>
                    <a:lumOff val="5000"/>
                  </a:schemeClr>
                </a:solidFill>
                <a:latin typeface="twinkl"/>
              </a:rPr>
              <a:t>Coat everyday (even if it isn’t raining in the morning) Please send children ready for a weather change. </a:t>
            </a:r>
          </a:p>
          <a:p>
            <a:pPr>
              <a:lnSpc>
                <a:spcPct val="90000"/>
              </a:lnSpc>
            </a:pPr>
            <a:r>
              <a:rPr lang="en-GB" b="1">
                <a:solidFill>
                  <a:schemeClr val="tx1">
                    <a:lumMod val="95000"/>
                    <a:lumOff val="5000"/>
                  </a:schemeClr>
                </a:solidFill>
                <a:latin typeface="twinkl"/>
              </a:rPr>
              <a:t>8:45 - 9am drop off </a:t>
            </a:r>
            <a:endParaRPr lang="en-GB" b="1" dirty="0">
              <a:solidFill>
                <a:schemeClr val="tx1">
                  <a:lumMod val="95000"/>
                  <a:lumOff val="5000"/>
                </a:schemeClr>
              </a:solidFill>
              <a:latin typeface="twinkl"/>
            </a:endParaRPr>
          </a:p>
          <a:p>
            <a:pPr>
              <a:lnSpc>
                <a:spcPct val="90000"/>
              </a:lnSpc>
            </a:pPr>
            <a:r>
              <a:rPr lang="en-GB" b="1">
                <a:solidFill>
                  <a:schemeClr val="tx1">
                    <a:lumMod val="95000"/>
                    <a:lumOff val="5000"/>
                  </a:schemeClr>
                </a:solidFill>
                <a:latin typeface="twinkl"/>
              </a:rPr>
              <a:t>3:30pm pick up</a:t>
            </a:r>
            <a:endParaRPr lang="en-GB" b="1" dirty="0">
              <a:solidFill>
                <a:schemeClr val="tx1">
                  <a:lumMod val="95000"/>
                  <a:lumOff val="5000"/>
                </a:schemeClr>
              </a:solidFill>
              <a:latin typeface="twinkl"/>
            </a:endParaRPr>
          </a:p>
          <a:p>
            <a:pPr>
              <a:lnSpc>
                <a:spcPct val="90000"/>
              </a:lnSpc>
            </a:pPr>
            <a:endParaRPr lang="en-GB" dirty="0">
              <a:solidFill>
                <a:schemeClr val="tx1">
                  <a:lumMod val="95000"/>
                  <a:lumOff val="5000"/>
                </a:schemeClr>
              </a:solidFill>
            </a:endParaRPr>
          </a:p>
        </p:txBody>
      </p:sp>
    </p:spTree>
    <p:extLst>
      <p:ext uri="{BB962C8B-B14F-4D97-AF65-F5344CB8AC3E}">
        <p14:creationId xmlns:p14="http://schemas.microsoft.com/office/powerpoint/2010/main" val="3643805900"/>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4" name="Rectangle 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C03DA01-CBBA-4B9D-B6C4-7C0F586DE747}"/>
              </a:ext>
            </a:extLst>
          </p:cNvPr>
          <p:cNvSpPr>
            <a:spLocks noGrp="1"/>
          </p:cNvSpPr>
          <p:nvPr>
            <p:ph type="title"/>
          </p:nvPr>
        </p:nvSpPr>
        <p:spPr>
          <a:xfrm>
            <a:off x="541867" y="787400"/>
            <a:ext cx="7145866" cy="778933"/>
          </a:xfrm>
        </p:spPr>
        <p:txBody>
          <a:bodyPr anchor="ctr">
            <a:normAutofit/>
          </a:bodyPr>
          <a:lstStyle/>
          <a:p>
            <a:r>
              <a:rPr lang="en-GB" sz="3200">
                <a:solidFill>
                  <a:srgbClr val="FEFFFF"/>
                </a:solidFill>
              </a:rPr>
              <a:t>Induction sessions</a:t>
            </a:r>
          </a:p>
        </p:txBody>
      </p:sp>
      <p:sp>
        <p:nvSpPr>
          <p:cNvPr id="3" name="Content Placeholder 2">
            <a:extLst>
              <a:ext uri="{FF2B5EF4-FFF2-40B4-BE49-F238E27FC236}">
                <a16:creationId xmlns:a16="http://schemas.microsoft.com/office/drawing/2014/main" id="{F000F933-E24E-45AF-ACBE-60F66DC9A4D2}"/>
              </a:ext>
            </a:extLst>
          </p:cNvPr>
          <p:cNvSpPr>
            <a:spLocks noGrp="1"/>
          </p:cNvSpPr>
          <p:nvPr>
            <p:ph idx="1"/>
          </p:nvPr>
        </p:nvSpPr>
        <p:spPr>
          <a:xfrm>
            <a:off x="6295949" y="2439489"/>
            <a:ext cx="3750205" cy="3857816"/>
          </a:xfrm>
        </p:spPr>
        <p:txBody>
          <a:bodyPr vert="horz" lIns="91440" tIns="45720" rIns="91440" bIns="45720" rtlCol="0" anchor="t">
            <a:normAutofit fontScale="85000" lnSpcReduction="20000"/>
          </a:bodyPr>
          <a:lstStyle/>
          <a:p>
            <a:r>
              <a:rPr lang="en-GB" sz="2400" b="1" dirty="0">
                <a:solidFill>
                  <a:schemeClr val="tx1">
                    <a:lumMod val="95000"/>
                    <a:lumOff val="5000"/>
                  </a:schemeClr>
                </a:solidFill>
                <a:latin typeface="twinkl"/>
              </a:rPr>
              <a:t>M</a:t>
            </a:r>
            <a:r>
              <a:rPr lang="en-GB" sz="2200" b="1" dirty="0">
                <a:solidFill>
                  <a:schemeClr val="tx1">
                    <a:lumMod val="95000"/>
                    <a:lumOff val="5000"/>
                  </a:schemeClr>
                </a:solidFill>
                <a:latin typeface="twinkl"/>
              </a:rPr>
              <a:t>onday afternoons 1:15 – 3:15</a:t>
            </a:r>
          </a:p>
          <a:p>
            <a:r>
              <a:rPr lang="en-GB" sz="2200" b="1">
                <a:solidFill>
                  <a:schemeClr val="tx1">
                    <a:lumMod val="95000"/>
                    <a:lumOff val="5000"/>
                  </a:schemeClr>
                </a:solidFill>
                <a:latin typeface="twinkl"/>
              </a:rPr>
              <a:t>Group A </a:t>
            </a:r>
            <a:endParaRPr lang="en-GB" sz="2200" b="1" dirty="0">
              <a:solidFill>
                <a:schemeClr val="tx1">
                  <a:lumMod val="95000"/>
                  <a:lumOff val="5000"/>
                </a:schemeClr>
              </a:solidFill>
              <a:latin typeface="twinkl"/>
            </a:endParaRPr>
          </a:p>
          <a:p>
            <a:pPr marL="0" indent="0">
              <a:buNone/>
            </a:pPr>
            <a:r>
              <a:rPr lang="en-GB" sz="2200" b="1" dirty="0">
                <a:solidFill>
                  <a:schemeClr val="tx1">
                    <a:lumMod val="95000"/>
                    <a:lumOff val="5000"/>
                  </a:schemeClr>
                </a:solidFill>
                <a:latin typeface="twinkl"/>
              </a:rPr>
              <a:t>     8th </a:t>
            </a:r>
            <a:r>
              <a:rPr lang="en-GB" sz="2200" b="1">
                <a:solidFill>
                  <a:schemeClr val="tx1">
                    <a:lumMod val="95000"/>
                    <a:lumOff val="5000"/>
                  </a:schemeClr>
                </a:solidFill>
                <a:latin typeface="twinkl"/>
              </a:rPr>
              <a:t>June</a:t>
            </a:r>
            <a:endParaRPr lang="en-GB" sz="2200" b="1" dirty="0">
              <a:solidFill>
                <a:schemeClr val="tx1">
                  <a:lumMod val="95000"/>
                  <a:lumOff val="5000"/>
                </a:schemeClr>
              </a:solidFill>
              <a:latin typeface="twinkl"/>
            </a:endParaRPr>
          </a:p>
          <a:p>
            <a:pPr marL="0" indent="0">
              <a:buNone/>
            </a:pPr>
            <a:r>
              <a:rPr lang="en-GB" sz="2200" b="1">
                <a:solidFill>
                  <a:schemeClr val="tx1">
                    <a:lumMod val="95000"/>
                    <a:lumOff val="5000"/>
                  </a:schemeClr>
                </a:solidFill>
                <a:latin typeface="twinkl"/>
              </a:rPr>
              <a:t>     15th June</a:t>
            </a:r>
            <a:endParaRPr lang="en-GB" sz="2200" b="1" dirty="0">
              <a:solidFill>
                <a:schemeClr val="tx1">
                  <a:lumMod val="95000"/>
                  <a:lumOff val="5000"/>
                </a:schemeClr>
              </a:solidFill>
              <a:latin typeface="twinkl"/>
            </a:endParaRPr>
          </a:p>
          <a:p>
            <a:r>
              <a:rPr lang="en-GB" sz="2400" b="1" dirty="0">
                <a:solidFill>
                  <a:schemeClr val="tx1">
                    <a:lumMod val="95000"/>
                    <a:lumOff val="5000"/>
                  </a:schemeClr>
                </a:solidFill>
                <a:latin typeface="twinkl"/>
              </a:rPr>
              <a:t>Grou</a:t>
            </a:r>
            <a:r>
              <a:rPr lang="en-GB" sz="2400" b="1">
                <a:solidFill>
                  <a:schemeClr val="tx1">
                    <a:lumMod val="95000"/>
                    <a:lumOff val="5000"/>
                  </a:schemeClr>
                </a:solidFill>
                <a:latin typeface="twinkl"/>
              </a:rPr>
              <a:t>p B</a:t>
            </a:r>
            <a:endParaRPr lang="en-GB" sz="2400" b="1" dirty="0">
              <a:solidFill>
                <a:schemeClr val="tx1">
                  <a:lumMod val="95000"/>
                  <a:lumOff val="5000"/>
                </a:schemeClr>
              </a:solidFill>
              <a:latin typeface="twinkl"/>
            </a:endParaRPr>
          </a:p>
          <a:p>
            <a:pPr marL="0" indent="0">
              <a:buNone/>
            </a:pPr>
            <a:r>
              <a:rPr lang="en-GB" sz="2400" b="1" dirty="0">
                <a:solidFill>
                  <a:schemeClr val="tx1">
                    <a:lumMod val="95000"/>
                    <a:lumOff val="5000"/>
                  </a:schemeClr>
                </a:solidFill>
                <a:latin typeface="twinkl"/>
              </a:rPr>
              <a:t>    </a:t>
            </a:r>
            <a:r>
              <a:rPr lang="en-GB" sz="2200" b="1">
                <a:solidFill>
                  <a:schemeClr val="tx1">
                    <a:lumMod val="95000"/>
                    <a:lumOff val="5000"/>
                  </a:schemeClr>
                </a:solidFill>
                <a:latin typeface="twinkl"/>
              </a:rPr>
              <a:t>22nd</a:t>
            </a:r>
            <a:r>
              <a:rPr lang="en-GB" sz="2200" b="1" dirty="0">
                <a:solidFill>
                  <a:schemeClr val="tx1">
                    <a:lumMod val="95000"/>
                    <a:lumOff val="5000"/>
                  </a:schemeClr>
                </a:solidFill>
                <a:latin typeface="twinkl"/>
              </a:rPr>
              <a:t> June</a:t>
            </a:r>
            <a:endParaRPr lang="en-GB" sz="2400" b="1" dirty="0">
              <a:solidFill>
                <a:schemeClr val="tx1">
                  <a:lumMod val="95000"/>
                  <a:lumOff val="5000"/>
                </a:schemeClr>
              </a:solidFill>
              <a:latin typeface="twinkl"/>
            </a:endParaRPr>
          </a:p>
          <a:p>
            <a:pPr marL="0" indent="0">
              <a:buNone/>
            </a:pPr>
            <a:r>
              <a:rPr lang="en-GB" sz="2200" b="1">
                <a:solidFill>
                  <a:schemeClr val="tx1">
                    <a:lumMod val="95000"/>
                    <a:lumOff val="5000"/>
                  </a:schemeClr>
                </a:solidFill>
                <a:latin typeface="twinkl"/>
              </a:rPr>
              <a:t>     29th June</a:t>
            </a:r>
            <a:endParaRPr lang="en-GB" sz="2200" b="1" dirty="0">
              <a:solidFill>
                <a:schemeClr val="tx1">
                  <a:lumMod val="95000"/>
                  <a:lumOff val="5000"/>
                </a:schemeClr>
              </a:solidFill>
              <a:latin typeface="twinkl"/>
            </a:endParaRPr>
          </a:p>
          <a:p>
            <a:pPr marL="0" indent="0">
              <a:buNone/>
            </a:pPr>
            <a:endParaRPr lang="en-GB" sz="2200" b="1" dirty="0">
              <a:solidFill>
                <a:schemeClr val="tx1">
                  <a:lumMod val="95000"/>
                  <a:lumOff val="5000"/>
                </a:schemeClr>
              </a:solidFill>
              <a:latin typeface="twinkl"/>
            </a:endParaRPr>
          </a:p>
          <a:p>
            <a:pPr marL="0" indent="0">
              <a:buNone/>
            </a:pPr>
            <a:r>
              <a:rPr lang="en-GB" sz="2200" b="1">
                <a:solidFill>
                  <a:schemeClr val="tx1">
                    <a:lumMod val="95000"/>
                    <a:lumOff val="5000"/>
                  </a:schemeClr>
                </a:solidFill>
                <a:latin typeface="twinkl"/>
              </a:rPr>
              <a:t>ALL children – 6th July</a:t>
            </a:r>
            <a:endParaRPr lang="en-GB" sz="2200" b="1" dirty="0">
              <a:solidFill>
                <a:schemeClr val="tx1">
                  <a:lumMod val="95000"/>
                  <a:lumOff val="5000"/>
                </a:schemeClr>
              </a:solidFill>
              <a:latin typeface="twinkl"/>
            </a:endParaRPr>
          </a:p>
          <a:p>
            <a:pPr marL="0" indent="0">
              <a:buNone/>
            </a:pPr>
            <a:r>
              <a:rPr lang="en-GB" sz="2400" b="1" dirty="0">
                <a:solidFill>
                  <a:schemeClr val="tx1">
                    <a:lumMod val="95000"/>
                    <a:lumOff val="5000"/>
                  </a:schemeClr>
                </a:solidFill>
                <a:latin typeface="twinkl"/>
              </a:rPr>
              <a:t>     </a:t>
            </a:r>
          </a:p>
          <a:p>
            <a:endParaRPr lang="en-GB" sz="2400" b="1" dirty="0">
              <a:solidFill>
                <a:schemeClr val="tx1">
                  <a:lumMod val="95000"/>
                  <a:lumOff val="5000"/>
                </a:schemeClr>
              </a:solidFill>
              <a:latin typeface="twinkl"/>
            </a:endParaRPr>
          </a:p>
        </p:txBody>
      </p:sp>
      <p:pic>
        <p:nvPicPr>
          <p:cNvPr id="4" name="Picture 3" descr="A group of kids playing with green slime&#10;&#10;AI-generated content may be incorrect.">
            <a:extLst>
              <a:ext uri="{FF2B5EF4-FFF2-40B4-BE49-F238E27FC236}">
                <a16:creationId xmlns:a16="http://schemas.microsoft.com/office/drawing/2014/main" id="{5F82D403-CB3F-481F-7844-8B3D8266BD73}"/>
              </a:ext>
            </a:extLst>
          </p:cNvPr>
          <p:cNvPicPr>
            <a:picLocks noChangeAspect="1"/>
          </p:cNvPicPr>
          <p:nvPr/>
        </p:nvPicPr>
        <p:blipFill>
          <a:blip r:embed="rId2"/>
          <a:stretch>
            <a:fillRect/>
          </a:stretch>
        </p:blipFill>
        <p:spPr>
          <a:xfrm>
            <a:off x="1687492" y="2013857"/>
            <a:ext cx="3591873" cy="4721679"/>
          </a:xfrm>
          <a:prstGeom prst="rect">
            <a:avLst/>
          </a:prstGeom>
        </p:spPr>
      </p:pic>
    </p:spTree>
    <p:extLst>
      <p:ext uri="{BB962C8B-B14F-4D97-AF65-F5344CB8AC3E}">
        <p14:creationId xmlns:p14="http://schemas.microsoft.com/office/powerpoint/2010/main" val="1122235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753735A-F031-4350-9676-75097C86550D}"/>
              </a:ext>
            </a:extLst>
          </p:cNvPr>
          <p:cNvSpPr>
            <a:spLocks noGrp="1"/>
          </p:cNvSpPr>
          <p:nvPr>
            <p:ph type="title"/>
          </p:nvPr>
        </p:nvSpPr>
        <p:spPr>
          <a:xfrm>
            <a:off x="541867" y="787400"/>
            <a:ext cx="7145866" cy="778933"/>
          </a:xfrm>
        </p:spPr>
        <p:txBody>
          <a:bodyPr anchor="ctr">
            <a:normAutofit/>
          </a:bodyPr>
          <a:lstStyle/>
          <a:p>
            <a:r>
              <a:rPr lang="en-GB" sz="3200">
                <a:solidFill>
                  <a:srgbClr val="FEFFFF"/>
                </a:solidFill>
              </a:rPr>
              <a:t>Any questions, concerns or queries </a:t>
            </a:r>
          </a:p>
        </p:txBody>
      </p:sp>
      <p:sp>
        <p:nvSpPr>
          <p:cNvPr id="3" name="Content Placeholder 2">
            <a:extLst>
              <a:ext uri="{FF2B5EF4-FFF2-40B4-BE49-F238E27FC236}">
                <a16:creationId xmlns:a16="http://schemas.microsoft.com/office/drawing/2014/main" id="{78FEA72D-164F-4D82-AE0F-57F42BD34E82}"/>
              </a:ext>
            </a:extLst>
          </p:cNvPr>
          <p:cNvSpPr>
            <a:spLocks noGrp="1"/>
          </p:cNvSpPr>
          <p:nvPr>
            <p:ph idx="1"/>
          </p:nvPr>
        </p:nvSpPr>
        <p:spPr>
          <a:xfrm>
            <a:off x="6105448" y="2167347"/>
            <a:ext cx="5845705" cy="4075530"/>
          </a:xfrm>
        </p:spPr>
        <p:txBody>
          <a:bodyPr vert="horz" lIns="91440" tIns="45720" rIns="91440" bIns="45720" rtlCol="0" anchor="t">
            <a:normAutofit/>
          </a:bodyPr>
          <a:lstStyle/>
          <a:p>
            <a:r>
              <a:rPr lang="en-GB" sz="3600" dirty="0">
                <a:solidFill>
                  <a:schemeClr val="tx1">
                    <a:lumMod val="95000"/>
                    <a:lumOff val="5000"/>
                  </a:schemeClr>
                </a:solidFill>
                <a:latin typeface="twinkl"/>
              </a:rPr>
              <a:t>Don’t worry – get in touch. </a:t>
            </a:r>
          </a:p>
          <a:p>
            <a:r>
              <a:rPr lang="en-GB" sz="3600">
                <a:solidFill>
                  <a:schemeClr val="tx1">
                    <a:lumMod val="95000"/>
                    <a:lumOff val="5000"/>
                  </a:schemeClr>
                </a:solidFill>
                <a:latin typeface="twinkl"/>
              </a:rPr>
              <a:t>Email </a:t>
            </a:r>
            <a:r>
              <a:rPr lang="en-GB" sz="3600" dirty="0">
                <a:solidFill>
                  <a:schemeClr val="tx1">
                    <a:lumMod val="95000"/>
                    <a:lumOff val="5000"/>
                  </a:schemeClr>
                </a:solidFill>
                <a:latin typeface="twinkl"/>
                <a:hlinkClick r:id="rId2">
                  <a:extLst>
                    <a:ext uri="{A12FA001-AC4F-418D-AE19-62706E023703}">
                      <ahyp:hlinkClr xmlns:ahyp="http://schemas.microsoft.com/office/drawing/2018/hyperlinkcolor" val="tx"/>
                    </a:ext>
                  </a:extLst>
                </a:hlinkClick>
              </a:rPr>
              <a:t>bursar@st-</a:t>
            </a:r>
            <a:r>
              <a:rPr lang="en-GB" sz="3600" dirty="0">
                <a:solidFill>
                  <a:schemeClr val="tx1">
                    <a:lumMod val="95000"/>
                    <a:lumOff val="5000"/>
                  </a:schemeClr>
                </a:solidFill>
                <a:latin typeface="twinkl"/>
              </a:rPr>
              <a:t>l</a:t>
            </a:r>
            <a:r>
              <a:rPr lang="en-GB" sz="3600" dirty="0">
                <a:solidFill>
                  <a:schemeClr val="tx1">
                    <a:lumMod val="95000"/>
                    <a:lumOff val="5000"/>
                  </a:schemeClr>
                </a:solidFill>
                <a:latin typeface="twinkl"/>
                <a:hlinkClick r:id="rId2">
                  <a:extLst>
                    <a:ext uri="{A12FA001-AC4F-418D-AE19-62706E023703}">
                      <ahyp:hlinkClr xmlns:ahyp="http://schemas.microsoft.com/office/drawing/2018/hyperlinkcolor" val="tx"/>
                    </a:ext>
                  </a:extLst>
                </a:hlinkClick>
              </a:rPr>
              <a:t>awrence.lancs.sch.uk</a:t>
            </a:r>
            <a:endParaRPr lang="en-GB" sz="3600" dirty="0">
              <a:solidFill>
                <a:schemeClr val="tx1">
                  <a:lumMod val="95000"/>
                  <a:lumOff val="5000"/>
                </a:schemeClr>
              </a:solidFill>
              <a:latin typeface="twinkl"/>
            </a:endParaRPr>
          </a:p>
          <a:p>
            <a:endParaRPr lang="en-GB" dirty="0">
              <a:solidFill>
                <a:schemeClr val="tx1">
                  <a:lumMod val="95000"/>
                  <a:lumOff val="5000"/>
                </a:schemeClr>
              </a:solidFill>
            </a:endParaRPr>
          </a:p>
          <a:p>
            <a:pPr marL="0" indent="0">
              <a:buNone/>
            </a:pPr>
            <a:endParaRPr lang="en-GB" dirty="0">
              <a:solidFill>
                <a:schemeClr val="tx1">
                  <a:lumMod val="95000"/>
                  <a:lumOff val="5000"/>
                </a:schemeClr>
              </a:solidFill>
            </a:endParaRPr>
          </a:p>
          <a:p>
            <a:endParaRPr lang="en-GB" dirty="0">
              <a:solidFill>
                <a:schemeClr val="tx1">
                  <a:lumMod val="95000"/>
                  <a:lumOff val="5000"/>
                </a:schemeClr>
              </a:solidFill>
            </a:endParaRPr>
          </a:p>
        </p:txBody>
      </p:sp>
      <p:pic>
        <p:nvPicPr>
          <p:cNvPr id="5" name="Picture 4" descr="A group of boys standing in front of a wooden toy&#10;&#10;AI-generated content may be incorrect.">
            <a:extLst>
              <a:ext uri="{FF2B5EF4-FFF2-40B4-BE49-F238E27FC236}">
                <a16:creationId xmlns:a16="http://schemas.microsoft.com/office/drawing/2014/main" id="{D5646FF7-7D49-2404-34FC-42CAAE22F653}"/>
              </a:ext>
            </a:extLst>
          </p:cNvPr>
          <p:cNvPicPr>
            <a:picLocks noChangeAspect="1"/>
          </p:cNvPicPr>
          <p:nvPr/>
        </p:nvPicPr>
        <p:blipFill>
          <a:blip r:embed="rId3"/>
          <a:stretch>
            <a:fillRect/>
          </a:stretch>
        </p:blipFill>
        <p:spPr>
          <a:xfrm>
            <a:off x="1793486" y="1714500"/>
            <a:ext cx="3366278" cy="4871358"/>
          </a:xfrm>
          <a:prstGeom prst="rect">
            <a:avLst/>
          </a:prstGeom>
        </p:spPr>
      </p:pic>
    </p:spTree>
    <p:extLst>
      <p:ext uri="{BB962C8B-B14F-4D97-AF65-F5344CB8AC3E}">
        <p14:creationId xmlns:p14="http://schemas.microsoft.com/office/powerpoint/2010/main" val="164774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F2780DFF-3AF5-4F60-B2A3-AA766AD8B3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5" name="Freeform 11">
              <a:extLst>
                <a:ext uri="{FF2B5EF4-FFF2-40B4-BE49-F238E27FC236}">
                  <a16:creationId xmlns:a16="http://schemas.microsoft.com/office/drawing/2014/main" id="{1C79324C-CB0A-40CA-AE77-7CFA131A7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6" name="Freeform 12">
              <a:extLst>
                <a:ext uri="{FF2B5EF4-FFF2-40B4-BE49-F238E27FC236}">
                  <a16:creationId xmlns:a16="http://schemas.microsoft.com/office/drawing/2014/main" id="{FE6F32A9-AD07-4A53-BA89-05D8AC1EB6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7" name="Freeform 13">
              <a:extLst>
                <a:ext uri="{FF2B5EF4-FFF2-40B4-BE49-F238E27FC236}">
                  <a16:creationId xmlns:a16="http://schemas.microsoft.com/office/drawing/2014/main" id="{BF108F4A-C3A5-42B2-9D7B-10D92D15CE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8" name="Freeform 14">
              <a:extLst>
                <a:ext uri="{FF2B5EF4-FFF2-40B4-BE49-F238E27FC236}">
                  <a16:creationId xmlns:a16="http://schemas.microsoft.com/office/drawing/2014/main" id="{8254BB4A-F14E-4DE6-94AE-370119897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9" name="Freeform 15">
              <a:extLst>
                <a:ext uri="{FF2B5EF4-FFF2-40B4-BE49-F238E27FC236}">
                  <a16:creationId xmlns:a16="http://schemas.microsoft.com/office/drawing/2014/main" id="{37BE596F-4E67-44BA-99D0-37A64771FB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0" name="Freeform 16">
              <a:extLst>
                <a:ext uri="{FF2B5EF4-FFF2-40B4-BE49-F238E27FC236}">
                  <a16:creationId xmlns:a16="http://schemas.microsoft.com/office/drawing/2014/main" id="{9A48CE8A-2735-4764-AF04-D7679A305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21" name="Freeform 17">
              <a:extLst>
                <a:ext uri="{FF2B5EF4-FFF2-40B4-BE49-F238E27FC236}">
                  <a16:creationId xmlns:a16="http://schemas.microsoft.com/office/drawing/2014/main" id="{7058C06C-28D8-4334-83E0-AEA77C4AF3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22" name="Freeform 18">
              <a:extLst>
                <a:ext uri="{FF2B5EF4-FFF2-40B4-BE49-F238E27FC236}">
                  <a16:creationId xmlns:a16="http://schemas.microsoft.com/office/drawing/2014/main" id="{530C5090-5A77-4DFC-8CDA-D6E2576ACC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3" name="Freeform 19">
              <a:extLst>
                <a:ext uri="{FF2B5EF4-FFF2-40B4-BE49-F238E27FC236}">
                  <a16:creationId xmlns:a16="http://schemas.microsoft.com/office/drawing/2014/main" id="{57EC1ECF-618E-4B07-B823-11316CE52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4" name="Freeform 20">
              <a:extLst>
                <a:ext uri="{FF2B5EF4-FFF2-40B4-BE49-F238E27FC236}">
                  <a16:creationId xmlns:a16="http://schemas.microsoft.com/office/drawing/2014/main" id="{7C8B4CFB-E7F6-4A2B-AA5B-CB910D23A2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5" name="Freeform 21">
              <a:extLst>
                <a:ext uri="{FF2B5EF4-FFF2-40B4-BE49-F238E27FC236}">
                  <a16:creationId xmlns:a16="http://schemas.microsoft.com/office/drawing/2014/main" id="{EBEADD2C-CA66-41C5-8622-31212959D4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6" name="Freeform 22">
              <a:extLst>
                <a:ext uri="{FF2B5EF4-FFF2-40B4-BE49-F238E27FC236}">
                  <a16:creationId xmlns:a16="http://schemas.microsoft.com/office/drawing/2014/main" id="{3CE06860-DDC5-4FC7-97D7-795F9CA9B1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8" name="Group 27">
            <a:extLst>
              <a:ext uri="{FF2B5EF4-FFF2-40B4-BE49-F238E27FC236}">
                <a16:creationId xmlns:a16="http://schemas.microsoft.com/office/drawing/2014/main" id="{BDA041F5-FB91-4FE3-8309-30F32C6A48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9" name="Freeform 27">
              <a:extLst>
                <a:ext uri="{FF2B5EF4-FFF2-40B4-BE49-F238E27FC236}">
                  <a16:creationId xmlns:a16="http://schemas.microsoft.com/office/drawing/2014/main" id="{17D7CDD7-7A0A-4EBD-A35A-5C77175F6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30" name="Freeform 28">
              <a:extLst>
                <a:ext uri="{FF2B5EF4-FFF2-40B4-BE49-F238E27FC236}">
                  <a16:creationId xmlns:a16="http://schemas.microsoft.com/office/drawing/2014/main" id="{3535804A-BB84-44EB-9712-B96D7AEB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31" name="Freeform 29">
              <a:extLst>
                <a:ext uri="{FF2B5EF4-FFF2-40B4-BE49-F238E27FC236}">
                  <a16:creationId xmlns:a16="http://schemas.microsoft.com/office/drawing/2014/main" id="{2EA058FC-BE7B-40CC-A63E-8E646238F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32" name="Freeform 30">
              <a:extLst>
                <a:ext uri="{FF2B5EF4-FFF2-40B4-BE49-F238E27FC236}">
                  <a16:creationId xmlns:a16="http://schemas.microsoft.com/office/drawing/2014/main" id="{0E8271EE-FB1E-459E-8E94-991CB53837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3" name="Freeform 31">
              <a:extLst>
                <a:ext uri="{FF2B5EF4-FFF2-40B4-BE49-F238E27FC236}">
                  <a16:creationId xmlns:a16="http://schemas.microsoft.com/office/drawing/2014/main" id="{928D4994-0177-4E02-B988-4786CF3B7D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4" name="Freeform 32">
              <a:extLst>
                <a:ext uri="{FF2B5EF4-FFF2-40B4-BE49-F238E27FC236}">
                  <a16:creationId xmlns:a16="http://schemas.microsoft.com/office/drawing/2014/main" id="{3A3FF466-04BF-4F8D-88E1-98C1A2CC7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5" name="Freeform 33">
              <a:extLst>
                <a:ext uri="{FF2B5EF4-FFF2-40B4-BE49-F238E27FC236}">
                  <a16:creationId xmlns:a16="http://schemas.microsoft.com/office/drawing/2014/main" id="{2513E60D-9026-4A28-8D6E-03593D3A4D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6" name="Freeform 34">
              <a:extLst>
                <a:ext uri="{FF2B5EF4-FFF2-40B4-BE49-F238E27FC236}">
                  <a16:creationId xmlns:a16="http://schemas.microsoft.com/office/drawing/2014/main" id="{49D0D017-FE95-4B99-AD82-BE697DF1B9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7" name="Freeform 35">
              <a:extLst>
                <a:ext uri="{FF2B5EF4-FFF2-40B4-BE49-F238E27FC236}">
                  <a16:creationId xmlns:a16="http://schemas.microsoft.com/office/drawing/2014/main" id="{299ACBF5-2856-4022-AA4D-9E8F39989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8" name="Freeform 36">
              <a:extLst>
                <a:ext uri="{FF2B5EF4-FFF2-40B4-BE49-F238E27FC236}">
                  <a16:creationId xmlns:a16="http://schemas.microsoft.com/office/drawing/2014/main" id="{6A150E2E-4FA2-4D3C-9FDD-E0ECFC8010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9" name="Freeform 37">
              <a:extLst>
                <a:ext uri="{FF2B5EF4-FFF2-40B4-BE49-F238E27FC236}">
                  <a16:creationId xmlns:a16="http://schemas.microsoft.com/office/drawing/2014/main" id="{00FF753A-252D-49AB-AE93-D92EBB4BFB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40" name="Freeform 38">
              <a:extLst>
                <a:ext uri="{FF2B5EF4-FFF2-40B4-BE49-F238E27FC236}">
                  <a16:creationId xmlns:a16="http://schemas.microsoft.com/office/drawing/2014/main" id="{8F689818-FACD-466B-B41E-51BA779D2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42" name="Rectangle 41">
            <a:extLst>
              <a:ext uri="{FF2B5EF4-FFF2-40B4-BE49-F238E27FC236}">
                <a16:creationId xmlns:a16="http://schemas.microsoft.com/office/drawing/2014/main" id="{57041BDD-619A-42E7-9D5B-D932A5FDF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4" name="Freeform 6">
            <a:extLst>
              <a:ext uri="{FF2B5EF4-FFF2-40B4-BE49-F238E27FC236}">
                <a16:creationId xmlns:a16="http://schemas.microsoft.com/office/drawing/2014/main" id="{439A26EA-7B06-4DFE-8108-86B3ED144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2" name="Title 1">
            <a:extLst>
              <a:ext uri="{FF2B5EF4-FFF2-40B4-BE49-F238E27FC236}">
                <a16:creationId xmlns:a16="http://schemas.microsoft.com/office/drawing/2014/main" id="{44B68168-2F3F-3137-0097-14A31823C784}"/>
              </a:ext>
            </a:extLst>
          </p:cNvPr>
          <p:cNvSpPr>
            <a:spLocks noGrp="1"/>
          </p:cNvSpPr>
          <p:nvPr>
            <p:ph type="title"/>
          </p:nvPr>
        </p:nvSpPr>
        <p:spPr>
          <a:xfrm>
            <a:off x="2150095" y="4917269"/>
            <a:ext cx="9729060" cy="862193"/>
          </a:xfrm>
        </p:spPr>
        <p:txBody>
          <a:bodyPr vert="horz" lIns="91440" tIns="45720" rIns="91440" bIns="45720" rtlCol="0" anchor="b">
            <a:normAutofit/>
          </a:bodyPr>
          <a:lstStyle/>
          <a:p>
            <a:pPr>
              <a:lnSpc>
                <a:spcPct val="90000"/>
              </a:lnSpc>
            </a:pPr>
            <a:r>
              <a:rPr lang="en-US" sz="4000">
                <a:latin typeface="twinkl"/>
              </a:rPr>
              <a:t>We can’t wait for a year of fun with you!</a:t>
            </a:r>
          </a:p>
        </p:txBody>
      </p:sp>
      <p:sp>
        <p:nvSpPr>
          <p:cNvPr id="46" name="Rectangle 45">
            <a:extLst>
              <a:ext uri="{FF2B5EF4-FFF2-40B4-BE49-F238E27FC236}">
                <a16:creationId xmlns:a16="http://schemas.microsoft.com/office/drawing/2014/main" id="{7816FC31-9AEC-483E-98D1-BEA6BD99F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9212" y="634963"/>
            <a:ext cx="2837744" cy="3851831"/>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children in green uniforms sitting on the floor&#10;&#10;AI-generated content may be incorrect.">
            <a:extLst>
              <a:ext uri="{FF2B5EF4-FFF2-40B4-BE49-F238E27FC236}">
                <a16:creationId xmlns:a16="http://schemas.microsoft.com/office/drawing/2014/main" id="{AE1B01D5-8840-8FAA-340A-A9303C8DE0E2}"/>
              </a:ext>
            </a:extLst>
          </p:cNvPr>
          <p:cNvPicPr>
            <a:picLocks noChangeAspect="1"/>
          </p:cNvPicPr>
          <p:nvPr/>
        </p:nvPicPr>
        <p:blipFill>
          <a:blip r:embed="rId2"/>
          <a:srcRect l="7469" r="1582" b="4"/>
          <a:stretch>
            <a:fillRect/>
          </a:stretch>
        </p:blipFill>
        <p:spPr>
          <a:xfrm>
            <a:off x="2780522" y="799554"/>
            <a:ext cx="2483064" cy="3522648"/>
          </a:xfrm>
          <a:prstGeom prst="rect">
            <a:avLst/>
          </a:prstGeom>
        </p:spPr>
      </p:pic>
      <p:sp>
        <p:nvSpPr>
          <p:cNvPr id="48" name="Rectangle 47">
            <a:extLst>
              <a:ext uri="{FF2B5EF4-FFF2-40B4-BE49-F238E27FC236}">
                <a16:creationId xmlns:a16="http://schemas.microsoft.com/office/drawing/2014/main" id="{E740D565-6440-41BB-83D0-FBB2E6B0A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7822" y="634963"/>
            <a:ext cx="2837744" cy="3851831"/>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hild holding up two socks&#10;&#10;AI-generated content may be incorrect.">
            <a:extLst>
              <a:ext uri="{FF2B5EF4-FFF2-40B4-BE49-F238E27FC236}">
                <a16:creationId xmlns:a16="http://schemas.microsoft.com/office/drawing/2014/main" id="{D99EB530-E6C0-348B-93B3-FA9D4C27ED02}"/>
              </a:ext>
            </a:extLst>
          </p:cNvPr>
          <p:cNvPicPr>
            <a:picLocks noChangeAspect="1"/>
          </p:cNvPicPr>
          <p:nvPr/>
        </p:nvPicPr>
        <p:blipFill>
          <a:blip r:embed="rId3"/>
          <a:srcRect r="10495" b="4"/>
          <a:stretch>
            <a:fillRect/>
          </a:stretch>
        </p:blipFill>
        <p:spPr>
          <a:xfrm>
            <a:off x="5779131" y="799554"/>
            <a:ext cx="2483065" cy="3522648"/>
          </a:xfrm>
          <a:prstGeom prst="rect">
            <a:avLst/>
          </a:prstGeom>
        </p:spPr>
      </p:pic>
      <p:sp>
        <p:nvSpPr>
          <p:cNvPr id="50" name="Rectangle 49">
            <a:extLst>
              <a:ext uri="{FF2B5EF4-FFF2-40B4-BE49-F238E27FC236}">
                <a16:creationId xmlns:a16="http://schemas.microsoft.com/office/drawing/2014/main" id="{8B0A5B0B-E44A-4A97-ABF5-7EEC91F254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6875" y="634963"/>
            <a:ext cx="2837744" cy="3851831"/>
          </a:xfrm>
          <a:prstGeom prst="rect">
            <a:avLst/>
          </a:prstGeom>
          <a:solidFill>
            <a:srgbClr val="FFFFFE"/>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oup of children in school uniforms sitting at a table&#10;&#10;AI-generated content may be incorrect.">
            <a:extLst>
              <a:ext uri="{FF2B5EF4-FFF2-40B4-BE49-F238E27FC236}">
                <a16:creationId xmlns:a16="http://schemas.microsoft.com/office/drawing/2014/main" id="{526B8182-8142-49EE-5BFC-9D9B2BB66560}"/>
              </a:ext>
            </a:extLst>
          </p:cNvPr>
          <p:cNvPicPr>
            <a:picLocks noChangeAspect="1"/>
          </p:cNvPicPr>
          <p:nvPr/>
        </p:nvPicPr>
        <p:blipFill>
          <a:blip r:embed="rId4"/>
          <a:srcRect l="9339" r="4" b="4"/>
          <a:stretch>
            <a:fillRect/>
          </a:stretch>
        </p:blipFill>
        <p:spPr>
          <a:xfrm>
            <a:off x="8808184" y="799554"/>
            <a:ext cx="2483065" cy="3522648"/>
          </a:xfrm>
          <a:prstGeom prst="rect">
            <a:avLst/>
          </a:prstGeom>
        </p:spPr>
      </p:pic>
    </p:spTree>
    <p:extLst>
      <p:ext uri="{BB962C8B-B14F-4D97-AF65-F5344CB8AC3E}">
        <p14:creationId xmlns:p14="http://schemas.microsoft.com/office/powerpoint/2010/main" val="159128592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45737E038106409A557EC60287805D" ma:contentTypeVersion="8" ma:contentTypeDescription="Create a new document." ma:contentTypeScope="" ma:versionID="c91ccf840b0041cd12206eca0028597d">
  <xsd:schema xmlns:xsd="http://www.w3.org/2001/XMLSchema" xmlns:xs="http://www.w3.org/2001/XMLSchema" xmlns:p="http://schemas.microsoft.com/office/2006/metadata/properties" xmlns:ns3="96d38adc-db50-4cce-bbf8-eae750d5cd74" xmlns:ns4="7623fb7e-d86d-4675-bb6f-d734abd842d3" targetNamespace="http://schemas.microsoft.com/office/2006/metadata/properties" ma:root="true" ma:fieldsID="79987d312d94f3d262fd894e3c93ccba" ns3:_="" ns4:_="">
    <xsd:import namespace="96d38adc-db50-4cce-bbf8-eae750d5cd74"/>
    <xsd:import namespace="7623fb7e-d86d-4675-bb6f-d734abd842d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LengthInSeconds" minOccurs="0"/>
                <xsd:element ref="ns3:_activity"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38adc-db50-4cce-bbf8-eae750d5cd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_activity" ma:index="1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23fb7e-d86d-4675-bb6f-d734abd842d3"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96d38adc-db50-4cce-bbf8-eae750d5cd7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13FFD6-3A4A-4318-88AA-FD9967BA0449}">
  <ds:schemaRefs>
    <ds:schemaRef ds:uri="7623fb7e-d86d-4675-bb6f-d734abd842d3"/>
    <ds:schemaRef ds:uri="96d38adc-db50-4cce-bbf8-eae750d5cd7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5699E30-E933-4578-AC7A-7A460FC82D26}">
  <ds:schemaRefs>
    <ds:schemaRef ds:uri="96d38adc-db50-4cce-bbf8-eae750d5cd74"/>
    <ds:schemaRef ds:uri="http://purl.org/dc/terms/"/>
    <ds:schemaRef ds:uri="7623fb7e-d86d-4675-bb6f-d734abd842d3"/>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EFA49FDD-1F9D-4F60-B4C8-7FA14BF56C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Badge</Template>
  <TotalTime>1867</TotalTime>
  <Words>583</Words>
  <Application>Microsoft Office PowerPoint</Application>
  <PresentationFormat>Widescreen</PresentationFormat>
  <Paragraphs>95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Century Gothic</vt:lpstr>
      <vt:lpstr>twinkl</vt:lpstr>
      <vt:lpstr>Wingdings 3</vt:lpstr>
      <vt:lpstr>Wisp</vt:lpstr>
      <vt:lpstr>Induction and welcome evening 2026</vt:lpstr>
      <vt:lpstr>EYFS class at Barton St Lawrence</vt:lpstr>
      <vt:lpstr>EYFS curriculum</vt:lpstr>
      <vt:lpstr>Areas of Learning</vt:lpstr>
      <vt:lpstr>PowerPoint Presentation</vt:lpstr>
      <vt:lpstr>Preparing your child for school. What you can help your child with -</vt:lpstr>
      <vt:lpstr>Assessment</vt:lpstr>
      <vt:lpstr>Reading and phonics at home</vt:lpstr>
      <vt:lpstr>Class Dojo</vt:lpstr>
      <vt:lpstr>Routines and Equipment</vt:lpstr>
      <vt:lpstr>Induction sessions</vt:lpstr>
      <vt:lpstr>Any questions, concerns or queries </vt:lpstr>
      <vt:lpstr>We can’t wait for a year of fun with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evening 2021</dc:title>
  <dc:creator>Rogerson, Katharine</dc:creator>
  <cp:lastModifiedBy>Helen Lonsdale</cp:lastModifiedBy>
  <cp:revision>392</cp:revision>
  <cp:lastPrinted>2024-05-09T15:30:36Z</cp:lastPrinted>
  <dcterms:created xsi:type="dcterms:W3CDTF">2021-05-13T17:35:17Z</dcterms:created>
  <dcterms:modified xsi:type="dcterms:W3CDTF">2026-05-03T12:24:31Z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0x0101002E45737E038106409A557EC60287805D</vt:lpwstr>
  </property>
</Properties>
</file>