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embeddedFontLst>
    <p:embeddedFont>
      <p:font typeface="Gill Sans" panose="020B0604020202020204" charset="0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hF+5YEK7rDVkya1GON4+29aGa36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e7ed721d80_1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e7ed721d80_1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6"/>
          <p:cNvSpPr txBox="1"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Gill Sans"/>
              <a:buNone/>
              <a:defRPr sz="6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6"/>
          <p:cNvSpPr txBox="1"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0" cap="none">
                <a:solidFill>
                  <a:schemeClr val="dk1"/>
                </a:solidFill>
              </a:defRPr>
            </a:lvl1pPr>
            <a:lvl2pPr lvl="1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dt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ftr" idx="11"/>
          </p:nvPr>
        </p:nvSpPr>
        <p:spPr>
          <a:xfrm>
            <a:off x="2416500" y="329307"/>
            <a:ext cx="49739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sldNum" idx="12"/>
          </p:nvPr>
        </p:nvSpPr>
        <p:spPr>
          <a:xfrm>
            <a:off x="1437664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20" name="Google Shape;20;p16"/>
          <p:cNvCxnSpPr/>
          <p:nvPr/>
        </p:nvCxnSpPr>
        <p:spPr>
          <a:xfrm>
            <a:off x="2417780" y="3528542"/>
            <a:ext cx="8637072" cy="0"/>
          </a:xfrm>
          <a:prstGeom prst="straightConnector1">
            <a:avLst/>
          </a:prstGeom>
          <a:noFill/>
          <a:ln w="317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5"/>
          <p:cNvSpPr txBox="1"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5"/>
          <p:cNvSpPr txBox="1">
            <a:spLocks noGrp="1"/>
          </p:cNvSpPr>
          <p:nvPr>
            <p:ph type="body" idx="1"/>
          </p:nvPr>
        </p:nvSpPr>
        <p:spPr>
          <a:xfrm rot="5400000">
            <a:off x="4527910" y="-1060599"/>
            <a:ext cx="3450613" cy="9603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5"/>
          <p:cNvSpPr txBox="1">
            <a:spLocks noGrp="1"/>
          </p:cNvSpPr>
          <p:nvPr>
            <p:ph type="dt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5"/>
          <p:cNvSpPr txBox="1">
            <a:spLocks noGrp="1"/>
          </p:cNvSpPr>
          <p:nvPr>
            <p:ph type="ftr" idx="11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5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88" name="Google Shape;88;p25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w="317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6"/>
          <p:cNvSpPr txBox="1">
            <a:spLocks noGrp="1"/>
          </p:cNvSpPr>
          <p:nvPr>
            <p:ph type="title"/>
          </p:nvPr>
        </p:nvSpPr>
        <p:spPr>
          <a:xfrm rot="5400000">
            <a:off x="7917038" y="2321047"/>
            <a:ext cx="4659889" cy="1615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6"/>
          <p:cNvSpPr txBox="1">
            <a:spLocks noGrp="1"/>
          </p:cNvSpPr>
          <p:nvPr>
            <p:ph type="body" idx="1"/>
          </p:nvPr>
        </p:nvSpPr>
        <p:spPr>
          <a:xfrm rot="5400000">
            <a:off x="3029143" y="-785498"/>
            <a:ext cx="4659889" cy="7828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26"/>
          <p:cNvSpPr txBox="1">
            <a:spLocks noGrp="1"/>
          </p:cNvSpPr>
          <p:nvPr>
            <p:ph type="dt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6"/>
          <p:cNvSpPr txBox="1">
            <a:spLocks noGrp="1"/>
          </p:cNvSpPr>
          <p:nvPr>
            <p:ph type="ftr" idx="11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6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95" name="Google Shape;95;p26"/>
          <p:cNvCxnSpPr/>
          <p:nvPr/>
        </p:nvCxnSpPr>
        <p:spPr>
          <a:xfrm>
            <a:off x="9439111" y="798973"/>
            <a:ext cx="0" cy="4659889"/>
          </a:xfrm>
          <a:prstGeom prst="straightConnector1">
            <a:avLst/>
          </a:prstGeom>
          <a:noFill/>
          <a:ln w="317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with Box">
  <p:cSld name="Title Slide with Box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e7ed721d80_1_32"/>
          <p:cNvSpPr/>
          <p:nvPr/>
        </p:nvSpPr>
        <p:spPr>
          <a:xfrm>
            <a:off x="609597" y="438151"/>
            <a:ext cx="10959900" cy="5958000"/>
          </a:xfrm>
          <a:prstGeom prst="roundRect">
            <a:avLst>
              <a:gd name="adj" fmla="val 2649"/>
            </a:avLst>
          </a:prstGeom>
          <a:solidFill>
            <a:schemeClr val="lt1"/>
          </a:solidFill>
          <a:ln w="25400" cap="rnd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dt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7"/>
          <p:cNvSpPr txBox="1">
            <a:spLocks noGrp="1"/>
          </p:cNvSpPr>
          <p:nvPr>
            <p:ph type="ftr" idx="11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7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27" name="Google Shape;27;p17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w="317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8"/>
          <p:cNvSpPr txBox="1"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Gill San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8"/>
          <p:cNvSpPr txBox="1"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45700" anchor="t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dt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ftr" idx="11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8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34" name="Google Shape;34;p18"/>
          <p:cNvCxnSpPr/>
          <p:nvPr/>
        </p:nvCxnSpPr>
        <p:spPr>
          <a:xfrm>
            <a:off x="1454239" y="3804985"/>
            <a:ext cx="8630446" cy="0"/>
          </a:xfrm>
          <a:prstGeom prst="straightConnector1">
            <a:avLst/>
          </a:prstGeom>
          <a:noFill/>
          <a:ln w="317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9"/>
          <p:cNvSpPr txBox="1"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9"/>
          <p:cNvSpPr txBox="1">
            <a:spLocks noGrp="1"/>
          </p:cNvSpPr>
          <p:nvPr>
            <p:ph type="body" idx="1"/>
          </p:nvPr>
        </p:nvSpPr>
        <p:spPr>
          <a:xfrm>
            <a:off x="1447331" y="2010878"/>
            <a:ext cx="4645152" cy="3448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9"/>
          <p:cNvSpPr txBox="1">
            <a:spLocks noGrp="1"/>
          </p:cNvSpPr>
          <p:nvPr>
            <p:ph type="body" idx="2"/>
          </p:nvPr>
        </p:nvSpPr>
        <p:spPr>
          <a:xfrm>
            <a:off x="6413771" y="2017343"/>
            <a:ext cx="4645152" cy="344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19"/>
          <p:cNvSpPr txBox="1">
            <a:spLocks noGrp="1"/>
          </p:cNvSpPr>
          <p:nvPr>
            <p:ph type="dt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9"/>
          <p:cNvSpPr txBox="1">
            <a:spLocks noGrp="1"/>
          </p:cNvSpPr>
          <p:nvPr>
            <p:ph type="ftr" idx="11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9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42" name="Google Shape;42;p19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w="317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0"/>
          <p:cNvSpPr txBox="1"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0"/>
          <p:cNvSpPr txBox="1"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  <a:defRPr sz="2200" b="0" cap="none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20"/>
          <p:cNvSpPr txBox="1">
            <a:spLocks noGrp="1"/>
          </p:cNvSpPr>
          <p:nvPr>
            <p:ph type="body" idx="2"/>
          </p:nvPr>
        </p:nvSpPr>
        <p:spPr>
          <a:xfrm>
            <a:off x="1447191" y="2824269"/>
            <a:ext cx="4645152" cy="2644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20"/>
          <p:cNvSpPr txBox="1">
            <a:spLocks noGrp="1"/>
          </p:cNvSpPr>
          <p:nvPr>
            <p:ph type="body" idx="3"/>
          </p:nvPr>
        </p:nvSpPr>
        <p:spPr>
          <a:xfrm>
            <a:off x="6412362" y="2023003"/>
            <a:ext cx="4645152" cy="802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  <a:defRPr sz="2200" b="0" cap="none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20"/>
          <p:cNvSpPr txBox="1">
            <a:spLocks noGrp="1"/>
          </p:cNvSpPr>
          <p:nvPr>
            <p:ph type="body" idx="4"/>
          </p:nvPr>
        </p:nvSpPr>
        <p:spPr>
          <a:xfrm>
            <a:off x="6412362" y="2821491"/>
            <a:ext cx="4645152" cy="2637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20"/>
          <p:cNvSpPr txBox="1">
            <a:spLocks noGrp="1"/>
          </p:cNvSpPr>
          <p:nvPr>
            <p:ph type="dt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0"/>
          <p:cNvSpPr txBox="1">
            <a:spLocks noGrp="1"/>
          </p:cNvSpPr>
          <p:nvPr>
            <p:ph type="ftr" idx="11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52" name="Google Shape;52;p20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w="317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1"/>
          <p:cNvSpPr txBox="1"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1"/>
          <p:cNvSpPr txBox="1">
            <a:spLocks noGrp="1"/>
          </p:cNvSpPr>
          <p:nvPr>
            <p:ph type="dt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1"/>
          <p:cNvSpPr txBox="1">
            <a:spLocks noGrp="1"/>
          </p:cNvSpPr>
          <p:nvPr>
            <p:ph type="ftr" idx="11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1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58" name="Google Shape;58;p21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w="317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2"/>
          <p:cNvSpPr txBox="1">
            <a:spLocks noGrp="1"/>
          </p:cNvSpPr>
          <p:nvPr>
            <p:ph type="dt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2"/>
          <p:cNvSpPr txBox="1">
            <a:spLocks noGrp="1"/>
          </p:cNvSpPr>
          <p:nvPr>
            <p:ph type="ftr" idx="11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2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3"/>
          <p:cNvSpPr txBox="1"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ill Sans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3"/>
          <p:cNvSpPr txBox="1">
            <a:spLocks noGrp="1"/>
          </p:cNvSpPr>
          <p:nvPr>
            <p:ph type="body" idx="1"/>
          </p:nvPr>
        </p:nvSpPr>
        <p:spPr>
          <a:xfrm>
            <a:off x="5043714" y="798974"/>
            <a:ext cx="6012470" cy="4658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23"/>
          <p:cNvSpPr txBox="1">
            <a:spLocks noGrp="1"/>
          </p:cNvSpPr>
          <p:nvPr>
            <p:ph type="body" idx="2"/>
          </p:nvPr>
        </p:nvSpPr>
        <p:spPr>
          <a:xfrm>
            <a:off x="1444671" y="3205491"/>
            <a:ext cx="3275013" cy="2248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7" name="Google Shape;67;p23"/>
          <p:cNvSpPr txBox="1">
            <a:spLocks noGrp="1"/>
          </p:cNvSpPr>
          <p:nvPr>
            <p:ph type="dt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3"/>
          <p:cNvSpPr txBox="1">
            <a:spLocks noGrp="1"/>
          </p:cNvSpPr>
          <p:nvPr>
            <p:ph type="ftr" idx="11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3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70" name="Google Shape;70;p23"/>
          <p:cNvCxnSpPr/>
          <p:nvPr/>
        </p:nvCxnSpPr>
        <p:spPr>
          <a:xfrm>
            <a:off x="1448280" y="3205491"/>
            <a:ext cx="3269490" cy="0"/>
          </a:xfrm>
          <a:prstGeom prst="straightConnector1">
            <a:avLst/>
          </a:prstGeom>
          <a:noFill/>
          <a:ln w="317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24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73" name="Google Shape;73;p24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  <a:lin ang="5400000" scaled="0"/>
            </a:gradFill>
            <a:ln>
              <a:noFill/>
            </a:ln>
            <a:effectLst>
              <a:outerShdw blurRad="127000" dist="228600" dir="4740000" sx="98000" sy="98000" algn="tl" rotWithShape="0">
                <a:srgbClr val="000000">
                  <a:alpha val="3372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4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ap="flat" cmpd="sng">
              <a:solidFill>
                <a:srgbClr val="19191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" name="Google Shape;75;p24"/>
          <p:cNvSpPr txBox="1"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4"/>
          <p:cNvSpPr>
            <a:spLocks noGrp="1"/>
          </p:cNvSpPr>
          <p:nvPr>
            <p:ph type="pic" idx="2"/>
          </p:nvPr>
        </p:nvSpPr>
        <p:spPr>
          <a:xfrm>
            <a:off x="8124389" y="1122542"/>
            <a:ext cx="2791171" cy="3866327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77" name="Google Shape;77;p24"/>
          <p:cNvSpPr txBox="1">
            <a:spLocks noGrp="1"/>
          </p:cNvSpPr>
          <p:nvPr>
            <p:ph type="body" idx="1"/>
          </p:nvPr>
        </p:nvSpPr>
        <p:spPr>
          <a:xfrm>
            <a:off x="1450329" y="3145992"/>
            <a:ext cx="5524404" cy="2003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8" name="Google Shape;78;p24"/>
          <p:cNvSpPr txBox="1">
            <a:spLocks noGrp="1"/>
          </p:cNvSpPr>
          <p:nvPr>
            <p:ph type="dt" idx="10"/>
          </p:nvPr>
        </p:nvSpPr>
        <p:spPr>
          <a:xfrm>
            <a:off x="1447382" y="5469856"/>
            <a:ext cx="5527351" cy="3201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4"/>
          <p:cNvSpPr txBox="1">
            <a:spLocks noGrp="1"/>
          </p:cNvSpPr>
          <p:nvPr>
            <p:ph type="ftr" idx="11"/>
          </p:nvPr>
        </p:nvSpPr>
        <p:spPr>
          <a:xfrm>
            <a:off x="1447382" y="318640"/>
            <a:ext cx="5541004" cy="3209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81" name="Google Shape;81;p24"/>
          <p:cNvCxnSpPr/>
          <p:nvPr/>
        </p:nvCxnSpPr>
        <p:spPr>
          <a:xfrm>
            <a:off x="1447382" y="3143605"/>
            <a:ext cx="5527351" cy="0"/>
          </a:xfrm>
          <a:prstGeom prst="straightConnector1">
            <a:avLst/>
          </a:prstGeom>
          <a:noFill/>
          <a:ln w="317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BE9E6"/>
            </a:gs>
            <a:gs pos="100000">
              <a:srgbClr val="C9C5C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>
            <a:gsLst>
              <a:gs pos="0">
                <a:srgbClr val="DFDBD5">
                  <a:alpha val="0"/>
                </a:srgbClr>
              </a:gs>
              <a:gs pos="100000">
                <a:schemeClr val="lt2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" name="Google Shape;7;p15"/>
          <p:cNvPicPr preferRelativeResize="0"/>
          <p:nvPr/>
        </p:nvPicPr>
        <p:blipFill rotWithShape="1">
          <a:blip r:embed="rId14">
            <a:alphaModFix/>
          </a:blip>
          <a:srcRect t="1538" b="-1538"/>
          <a:stretch/>
        </p:blipFill>
        <p:spPr>
          <a:xfrm>
            <a:off x="0" y="6126480"/>
            <a:ext cx="12192000" cy="74295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15"/>
          <p:cNvSpPr txBox="1"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  <a:defRPr sz="32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" name="Google Shape;9;p15"/>
          <p:cNvSpPr txBox="1"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5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914400" marR="0" lvl="1" indent="-3429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371600" marR="0" lvl="2" indent="-3302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1828800" marR="0" lvl="3" indent="-3175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286000" marR="0" lvl="4" indent="-3048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2743200" marR="0" lvl="5" indent="-3048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200400" marR="0" lvl="6" indent="-3048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3657600" marR="0" lvl="7" indent="-3048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114800" marR="0" lvl="8" indent="-3048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0" name="Google Shape;10;p15"/>
          <p:cNvSpPr txBox="1">
            <a:spLocks noGrp="1"/>
          </p:cNvSpPr>
          <p:nvPr>
            <p:ph type="dt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ftr" idx="11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3" name="Google Shape;13;p15"/>
          <p:cNvCxnSpPr/>
          <p:nvPr/>
        </p:nvCxnSpPr>
        <p:spPr>
          <a:xfrm>
            <a:off x="0" y="6128413"/>
            <a:ext cx="12192000" cy="0"/>
          </a:xfrm>
          <a:prstGeom prst="straightConnector1">
            <a:avLst/>
          </a:prstGeom>
          <a:noFill/>
          <a:ln w="12700" cap="flat" cmpd="sng">
            <a:solidFill>
              <a:srgbClr val="000001">
                <a:alpha val="20000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"/>
          <p:cNvSpPr txBox="1">
            <a:spLocks noGrp="1"/>
          </p:cNvSpPr>
          <p:nvPr>
            <p:ph type="ctrTitle"/>
          </p:nvPr>
        </p:nvSpPr>
        <p:spPr>
          <a:xfrm>
            <a:off x="2234899" y="241466"/>
            <a:ext cx="8637073" cy="2541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Gill Sans"/>
              <a:buNone/>
            </a:pPr>
            <a:r>
              <a:rPr lang="en-US" dirty="0"/>
              <a:t>WELCOME TO YEAR 6</a:t>
            </a:r>
            <a:endParaRPr dirty="0"/>
          </a:p>
        </p:txBody>
      </p:sp>
      <p:sp>
        <p:nvSpPr>
          <p:cNvPr id="103" name="Google Shape;103;p1"/>
          <p:cNvSpPr txBox="1"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1467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CLASS TEACHER – Mr Davis </a:t>
            </a:r>
            <a:endParaRPr/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/>
              <a:t>TEACHING ASSISTANT – Mrs Desai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1"/>
          <p:cNvSpPr txBox="1"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</a:pPr>
            <a:r>
              <a:rPr lang="en-US"/>
              <a:t>CLASSROOM REWARDS</a:t>
            </a:r>
            <a:endParaRPr/>
          </a:p>
        </p:txBody>
      </p:sp>
      <p:sp>
        <p:nvSpPr>
          <p:cNvPr id="158" name="Google Shape;158;p11"/>
          <p:cNvSpPr txBox="1"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Children earn dojos for positive actions and behaviours and lose dojo’s for wrong choices</a:t>
            </a:r>
            <a:endParaRPr/>
          </a:p>
          <a:p>
            <a:pPr marL="228600" lvl="0" indent="-2159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These dojos add up to rewards throughout the year.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2"/>
          <p:cNvSpPr txBox="1"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</a:pPr>
            <a:r>
              <a:rPr lang="en-US"/>
              <a:t>CONTACT</a:t>
            </a:r>
            <a:endParaRPr/>
          </a:p>
        </p:txBody>
      </p:sp>
      <p:sp>
        <p:nvSpPr>
          <p:cNvPr id="164" name="Google Shape;164;p12"/>
          <p:cNvSpPr txBox="1"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All contact from school will be through school spider</a:t>
            </a:r>
            <a:endParaRPr/>
          </a:p>
          <a:p>
            <a:pPr marL="228600" lvl="0" indent="-2159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If you need to pass something on, please let Mrs Higham know or catch an adult either on the gate or at the door.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3"/>
          <p:cNvSpPr txBox="1">
            <a:spLocks noGrp="1"/>
          </p:cNvSpPr>
          <p:nvPr>
            <p:ph type="title"/>
          </p:nvPr>
        </p:nvSpPr>
        <p:spPr>
          <a:xfrm>
            <a:off x="1451578" y="0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</a:pPr>
            <a:r>
              <a:rPr lang="en-US"/>
              <a:t>SOCIAL MEDIA</a:t>
            </a:r>
            <a:endParaRPr/>
          </a:p>
        </p:txBody>
      </p:sp>
      <p:sp>
        <p:nvSpPr>
          <p:cNvPr id="170" name="Google Shape;170;p13"/>
          <p:cNvSpPr txBox="1">
            <a:spLocks noGrp="1"/>
          </p:cNvSpPr>
          <p:nvPr>
            <p:ph type="body" idx="1"/>
          </p:nvPr>
        </p:nvSpPr>
        <p:spPr>
          <a:xfrm>
            <a:off x="1451579" y="2015732"/>
            <a:ext cx="4851687" cy="345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We will continue to run under the permissions provided last year.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If you wish to alter the social media permissions for your child, please let me know at the end.</a:t>
            </a:r>
            <a:endParaRPr/>
          </a:p>
          <a:p>
            <a:pPr marL="228600" lvl="0" indent="-101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endParaRPr/>
          </a:p>
          <a:p>
            <a:pPr marL="228600" lvl="0" indent="-101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171" name="Google Shape;171;p13"/>
          <p:cNvSpPr txBox="1"/>
          <p:nvPr/>
        </p:nvSpPr>
        <p:spPr>
          <a:xfrm>
            <a:off x="6705600" y="5010912"/>
            <a:ext cx="141427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172" name="Google Shape;172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19872" y="382560"/>
            <a:ext cx="3767328" cy="52439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4"/>
          <p:cNvSpPr txBox="1"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</a:pPr>
            <a:r>
              <a:rPr lang="en-US"/>
              <a:t>EXTRA SUPPORT</a:t>
            </a:r>
            <a:endParaRPr/>
          </a:p>
        </p:txBody>
      </p:sp>
      <p:sp>
        <p:nvSpPr>
          <p:cNvPr id="178" name="Google Shape;178;p14"/>
          <p:cNvSpPr txBox="1"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228600" lvl="0" indent="-238125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If there are any areas of learning that you feel would benefit from extra time spent on outside of the classroom, please do not hesitate to get in touch.</a:t>
            </a:r>
            <a:endParaRPr/>
          </a:p>
          <a:p>
            <a:pPr marL="228600" lvl="0" indent="-238125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I am happy to provide resources to support extra learning from home wherever possible and can also direct you in the way of useful websites and resources for you to use yourself. </a:t>
            </a:r>
            <a:endParaRPr/>
          </a:p>
          <a:p>
            <a:pPr marL="228600" lvl="0" indent="-238125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I will be in touch over the coming weeks to provide links to additional learning, such as example 11+ papers.</a:t>
            </a:r>
            <a:endParaRPr/>
          </a:p>
          <a:p>
            <a:pPr marL="228600" lvl="0" indent="-111125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endParaRPr/>
          </a:p>
          <a:p>
            <a:pPr marL="0" lvl="0" indent="0" algn="ctr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US"/>
              <a:t>Thank you and Welcome to Year 6!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"/>
          <p:cNvSpPr txBox="1"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</a:pPr>
            <a:r>
              <a:rPr lang="en-US"/>
              <a:t>WHAT DOES LEARNING LOOK LIKE</a:t>
            </a:r>
            <a:endParaRPr/>
          </a:p>
        </p:txBody>
      </p:sp>
      <p:sp>
        <p:nvSpPr>
          <p:cNvPr id="109" name="Google Shape;109;p2"/>
          <p:cNvSpPr txBox="1"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The first few weeks in class are about ensuring that the strengths and weaknesses of each child are understood moving forward.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This allows all lessons to be tailored to suit your child’s individual needs and ensure that they achieve the maximum.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It might be that your child needs some additional support in key areas, perhaps for a few sessions or perhaps a little longer.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These will take the form of intervention sessions which will be communicated to you to allow for follow up at home.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"/>
          <p:cNvSpPr txBox="1"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</a:pPr>
            <a:r>
              <a:rPr lang="en-US"/>
              <a:t>READING BOOKS</a:t>
            </a:r>
            <a:endParaRPr/>
          </a:p>
        </p:txBody>
      </p:sp>
      <p:sp>
        <p:nvSpPr>
          <p:cNvPr id="115" name="Google Shape;115;p3"/>
          <p:cNvSpPr txBox="1">
            <a:spLocks noGrp="1"/>
          </p:cNvSpPr>
          <p:nvPr>
            <p:ph type="body" idx="1"/>
          </p:nvPr>
        </p:nvSpPr>
        <p:spPr>
          <a:xfrm>
            <a:off x="1451579" y="2015732"/>
            <a:ext cx="9603275" cy="3860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Children may have a variety of books based on what they require.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Book band book – These are tailored to the child’s reading level. The aim is to complete one of these weekly, which then needs handing in to be changed. 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Individual reading book – This is a book the child has chosen, either from the books available in the classroom, or from home . These will often take a little longer to read but progress will be monitored through reading records.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Guided Reading book – This book is used by children in all guided reading sessions. It may travel between home and school if additional reading is required.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"/>
          <p:cNvSpPr txBox="1"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</a:pPr>
            <a:r>
              <a:rPr lang="en-US"/>
              <a:t>READING BOOKS CONT.</a:t>
            </a:r>
            <a:endParaRPr/>
          </a:p>
        </p:txBody>
      </p:sp>
      <p:sp>
        <p:nvSpPr>
          <p:cNvPr id="121" name="Google Shape;121;p4"/>
          <p:cNvSpPr txBox="1"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Please ensure that reading records are filled in for each reading session. This acts as our log that reading is happening outside of school.</a:t>
            </a:r>
            <a:endParaRPr/>
          </a:p>
          <a:p>
            <a:pPr marL="228600" lvl="0" indent="-101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"/>
          <p:cNvSpPr txBox="1"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</a:pPr>
            <a:r>
              <a:rPr lang="en-US"/>
              <a:t>SPELLINGS</a:t>
            </a:r>
            <a:endParaRPr/>
          </a:p>
        </p:txBody>
      </p:sp>
      <p:sp>
        <p:nvSpPr>
          <p:cNvPr id="127" name="Google Shape;127;p5"/>
          <p:cNvSpPr txBox="1"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Children have a spelling list following the year ⅚ statutory words as well as the spelling rule of the week.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Spellings are given out on Monday, to be tested on Friday.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e7ed721d80_1_36"/>
          <p:cNvSpPr txBox="1">
            <a:spLocks noGrp="1"/>
          </p:cNvSpPr>
          <p:nvPr>
            <p:ph type="title"/>
          </p:nvPr>
        </p:nvSpPr>
        <p:spPr>
          <a:xfrm>
            <a:off x="1451579" y="804519"/>
            <a:ext cx="9603300" cy="1049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g1e7ed721d80_1_36"/>
          <p:cNvSpPr txBox="1">
            <a:spLocks noGrp="1"/>
          </p:cNvSpPr>
          <p:nvPr>
            <p:ph type="body" idx="1"/>
          </p:nvPr>
        </p:nvSpPr>
        <p:spPr>
          <a:xfrm>
            <a:off x="1451579" y="2015732"/>
            <a:ext cx="9603300" cy="345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34" name="Google Shape;134;g1e7ed721d80_1_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53800" y="0"/>
            <a:ext cx="98844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"/>
          <p:cNvSpPr txBox="1"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</a:pPr>
            <a:r>
              <a:rPr lang="en-US"/>
              <a:t>PE LESSONS</a:t>
            </a:r>
            <a:endParaRPr/>
          </a:p>
        </p:txBody>
      </p:sp>
      <p:sp>
        <p:nvSpPr>
          <p:cNvPr id="140" name="Google Shape;140;p7"/>
          <p:cNvSpPr txBox="1"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Year 6’s PE day will be on </a:t>
            </a:r>
            <a:r>
              <a:rPr lang="en-US" u="sng"/>
              <a:t>Monday</a:t>
            </a:r>
            <a:r>
              <a:rPr lang="en-US"/>
              <a:t> and </a:t>
            </a:r>
            <a:r>
              <a:rPr lang="en-US" u="sng"/>
              <a:t>Friday </a:t>
            </a:r>
            <a:r>
              <a:rPr lang="en-US"/>
              <a:t>for the first half term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Children need to ensure they come in their PE kit on those days. 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An old pair of trainers will be preferable for outdoor sessions and black pumps for indoor sessions.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We will be outdoors as much as possible this half term, so please dress prepared for the weather that day!</a:t>
            </a:r>
            <a:endParaRPr/>
          </a:p>
          <a:p>
            <a:pPr marL="228600" lvl="0" indent="-101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"/>
          <p:cNvSpPr txBox="1"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</a:pPr>
            <a:r>
              <a:rPr lang="en-US"/>
              <a:t>HOMEWORK</a:t>
            </a:r>
            <a:endParaRPr/>
          </a:p>
        </p:txBody>
      </p:sp>
      <p:sp>
        <p:nvSpPr>
          <p:cNvPr id="146" name="Google Shape;146;p8"/>
          <p:cNvSpPr txBox="1">
            <a:spLocks noGrp="1"/>
          </p:cNvSpPr>
          <p:nvPr>
            <p:ph type="body" idx="1"/>
          </p:nvPr>
        </p:nvSpPr>
        <p:spPr>
          <a:xfrm>
            <a:off x="1451579" y="1853754"/>
            <a:ext cx="9603275" cy="4555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Spellings will be set Monday to be tested on Friday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Times Tables will be tested once a week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Usually, short weekly homework activities will be set to complete and sent home. These will be targeted to your child’s learning and needs. It may even be on a 1:1 basis so completing it will benefit their learning.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9"/>
          <p:cNvSpPr txBox="1"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</a:pPr>
            <a:r>
              <a:rPr lang="en-US"/>
              <a:t>TOPIC</a:t>
            </a:r>
            <a:endParaRPr/>
          </a:p>
        </p:txBody>
      </p:sp>
      <p:sp>
        <p:nvSpPr>
          <p:cNvPr id="152" name="Google Shape;152;p9"/>
          <p:cNvSpPr txBox="1"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Our current topic is:</a:t>
            </a:r>
            <a:endParaRPr/>
          </a:p>
          <a:p>
            <a:pPr marL="228600" lvl="0" indent="-3810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6000"/>
              <a:buChar char="•"/>
            </a:pPr>
            <a:r>
              <a:rPr lang="en-US" sz="6000">
                <a:solidFill>
                  <a:srgbClr val="FF0000"/>
                </a:solidFill>
              </a:rPr>
              <a:t>Survival</a:t>
            </a:r>
            <a:endParaRPr sz="6000">
              <a:solidFill>
                <a:srgbClr val="FF0000"/>
              </a:solidFill>
            </a:endParaRPr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rgbClr val="000000"/>
      </a:dk1>
      <a:lt1>
        <a:srgbClr val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627</Words>
  <Application>Microsoft Office PowerPoint</Application>
  <PresentationFormat>Widescreen</PresentationFormat>
  <Paragraphs>46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Gill Sans</vt:lpstr>
      <vt:lpstr>Arial</vt:lpstr>
      <vt:lpstr>Gallery</vt:lpstr>
      <vt:lpstr>WELCOME TO YEAR 6</vt:lpstr>
      <vt:lpstr>WHAT DOES LEARNING LOOK LIKE</vt:lpstr>
      <vt:lpstr>READING BOOKS</vt:lpstr>
      <vt:lpstr>READING BOOKS CONT.</vt:lpstr>
      <vt:lpstr>SPELLINGS</vt:lpstr>
      <vt:lpstr>PowerPoint Presentation</vt:lpstr>
      <vt:lpstr>PE LESSONS</vt:lpstr>
      <vt:lpstr>HOMEWORK</vt:lpstr>
      <vt:lpstr>TOPIC</vt:lpstr>
      <vt:lpstr>CLASSROOM REWARDS</vt:lpstr>
      <vt:lpstr>CONTACT</vt:lpstr>
      <vt:lpstr>SOCIAL MEDIA</vt:lpstr>
      <vt:lpstr>EXTRA SUPPORT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James Davis</dc:creator>
  <cp:lastModifiedBy>Rachel Sharp</cp:lastModifiedBy>
  <cp:revision>1</cp:revision>
  <dcterms:created xsi:type="dcterms:W3CDTF">2020-09-17T15:29:01Z</dcterms:created>
  <dcterms:modified xsi:type="dcterms:W3CDTF">2025-09-15T08:55:49Z</dcterms:modified>
</cp:coreProperties>
</file>