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Railey" panose="020B0604020202020204" charset="0"/>
      <p:regular r:id="rId14"/>
    </p:embeddedFont>
    <p:embeddedFont>
      <p:font typeface="Sniglet"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sv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170023" y="1028700"/>
            <a:ext cx="5188678" cy="6960775"/>
          </a:xfrm>
          <a:custGeom>
            <a:avLst/>
            <a:gdLst/>
            <a:ahLst/>
            <a:cxnLst/>
            <a:rect l="l" t="t" r="r" b="b"/>
            <a:pathLst>
              <a:path w="5188678" h="6960775">
                <a:moveTo>
                  <a:pt x="0" y="0"/>
                </a:moveTo>
                <a:lnTo>
                  <a:pt x="5188678" y="0"/>
                </a:lnTo>
                <a:lnTo>
                  <a:pt x="5188678" y="6960775"/>
                </a:lnTo>
                <a:lnTo>
                  <a:pt x="0" y="6960775"/>
                </a:lnTo>
                <a:lnTo>
                  <a:pt x="0" y="0"/>
                </a:lnTo>
                <a:close/>
              </a:path>
            </a:pathLst>
          </a:custGeom>
          <a:blipFill>
            <a:blip r:embed="rId3"/>
            <a:stretch>
              <a:fillRect/>
            </a:stretch>
          </a:blipFill>
        </p:spPr>
      </p:sp>
      <p:sp>
        <p:nvSpPr>
          <p:cNvPr id="4" name="Freeform 4"/>
          <p:cNvSpPr/>
          <p:nvPr/>
        </p:nvSpPr>
        <p:spPr>
          <a:xfrm>
            <a:off x="1028700" y="5143500"/>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4"/>
            <a:stretch>
              <a:fillRect/>
            </a:stretch>
          </a:blipFill>
        </p:spPr>
      </p:sp>
      <p:sp>
        <p:nvSpPr>
          <p:cNvPr id="5" name="Freeform 5"/>
          <p:cNvSpPr/>
          <p:nvPr/>
        </p:nvSpPr>
        <p:spPr>
          <a:xfrm>
            <a:off x="14040607" y="1542760"/>
            <a:ext cx="3739383" cy="4748423"/>
          </a:xfrm>
          <a:custGeom>
            <a:avLst/>
            <a:gdLst/>
            <a:ahLst/>
            <a:cxnLst/>
            <a:rect l="l" t="t" r="r" b="b"/>
            <a:pathLst>
              <a:path w="3739383" h="4748423">
                <a:moveTo>
                  <a:pt x="0" y="0"/>
                </a:moveTo>
                <a:lnTo>
                  <a:pt x="3739383" y="0"/>
                </a:lnTo>
                <a:lnTo>
                  <a:pt x="3739383" y="4748423"/>
                </a:lnTo>
                <a:lnTo>
                  <a:pt x="0" y="4748423"/>
                </a:lnTo>
                <a:lnTo>
                  <a:pt x="0" y="0"/>
                </a:lnTo>
                <a:close/>
              </a:path>
            </a:pathLst>
          </a:custGeom>
          <a:blipFill>
            <a:blip r:embed="rId5"/>
            <a:stretch>
              <a:fillRect/>
            </a:stretch>
          </a:blipFill>
        </p:spPr>
      </p:sp>
      <p:sp>
        <p:nvSpPr>
          <p:cNvPr id="6" name="Freeform 6"/>
          <p:cNvSpPr/>
          <p:nvPr/>
        </p:nvSpPr>
        <p:spPr>
          <a:xfrm>
            <a:off x="14987200" y="6608431"/>
            <a:ext cx="4605518" cy="2135809"/>
          </a:xfrm>
          <a:custGeom>
            <a:avLst/>
            <a:gdLst/>
            <a:ahLst/>
            <a:cxnLst/>
            <a:rect l="l" t="t" r="r" b="b"/>
            <a:pathLst>
              <a:path w="4605518" h="2135809">
                <a:moveTo>
                  <a:pt x="0" y="0"/>
                </a:moveTo>
                <a:lnTo>
                  <a:pt x="4605518" y="0"/>
                </a:lnTo>
                <a:lnTo>
                  <a:pt x="4605518" y="2135809"/>
                </a:lnTo>
                <a:lnTo>
                  <a:pt x="0" y="2135809"/>
                </a:lnTo>
                <a:lnTo>
                  <a:pt x="0" y="0"/>
                </a:lnTo>
                <a:close/>
              </a:path>
            </a:pathLst>
          </a:custGeom>
          <a:blipFill>
            <a:blip r:embed="rId6"/>
            <a:stretch>
              <a:fillRect/>
            </a:stretch>
          </a:blipFill>
        </p:spPr>
      </p:sp>
      <p:sp>
        <p:nvSpPr>
          <p:cNvPr id="7" name="Freeform 7"/>
          <p:cNvSpPr/>
          <p:nvPr/>
        </p:nvSpPr>
        <p:spPr>
          <a:xfrm rot="-595801">
            <a:off x="12712798" y="7339562"/>
            <a:ext cx="1745616" cy="1581964"/>
          </a:xfrm>
          <a:custGeom>
            <a:avLst/>
            <a:gdLst/>
            <a:ahLst/>
            <a:cxnLst/>
            <a:rect l="l" t="t" r="r" b="b"/>
            <a:pathLst>
              <a:path w="1745616" h="1581964">
                <a:moveTo>
                  <a:pt x="0" y="0"/>
                </a:moveTo>
                <a:lnTo>
                  <a:pt x="1745616" y="0"/>
                </a:lnTo>
                <a:lnTo>
                  <a:pt x="1745616" y="1581964"/>
                </a:lnTo>
                <a:lnTo>
                  <a:pt x="0" y="1581964"/>
                </a:lnTo>
                <a:lnTo>
                  <a:pt x="0" y="0"/>
                </a:lnTo>
                <a:close/>
              </a:path>
            </a:pathLst>
          </a:custGeom>
          <a:blipFill>
            <a:blip r:embed="rId7"/>
            <a:stretch>
              <a:fillRect/>
            </a:stretch>
          </a:blipFill>
        </p:spPr>
      </p:sp>
      <p:sp>
        <p:nvSpPr>
          <p:cNvPr id="8" name="TextBox 8"/>
          <p:cNvSpPr txBox="1"/>
          <p:nvPr/>
        </p:nvSpPr>
        <p:spPr>
          <a:xfrm>
            <a:off x="4018655" y="1675820"/>
            <a:ext cx="10250690" cy="3467680"/>
          </a:xfrm>
          <a:prstGeom prst="rect">
            <a:avLst/>
          </a:prstGeom>
        </p:spPr>
        <p:txBody>
          <a:bodyPr lIns="0" tIns="0" rIns="0" bIns="0" rtlCol="0" anchor="t">
            <a:spAutoFit/>
          </a:bodyPr>
          <a:lstStyle/>
          <a:p>
            <a:pPr algn="ctr">
              <a:lnSpc>
                <a:spcPts val="28464"/>
              </a:lnSpc>
              <a:spcBef>
                <a:spcPct val="0"/>
              </a:spcBef>
            </a:pPr>
            <a:r>
              <a:rPr lang="en-US" sz="20331">
                <a:solidFill>
                  <a:srgbClr val="E5DDC8"/>
                </a:solidFill>
                <a:latin typeface="Railey"/>
                <a:ea typeface="Railey"/>
                <a:cs typeface="Railey"/>
                <a:sym typeface="Railey"/>
              </a:rPr>
              <a:t>Welcome to </a:t>
            </a:r>
          </a:p>
        </p:txBody>
      </p:sp>
      <p:sp>
        <p:nvSpPr>
          <p:cNvPr id="9" name="TextBox 9"/>
          <p:cNvSpPr txBox="1"/>
          <p:nvPr/>
        </p:nvSpPr>
        <p:spPr>
          <a:xfrm>
            <a:off x="4018655" y="4762500"/>
            <a:ext cx="10250690" cy="3467680"/>
          </a:xfrm>
          <a:prstGeom prst="rect">
            <a:avLst/>
          </a:prstGeom>
        </p:spPr>
        <p:txBody>
          <a:bodyPr lIns="0" tIns="0" rIns="0" bIns="0" rtlCol="0" anchor="t">
            <a:spAutoFit/>
          </a:bodyPr>
          <a:lstStyle/>
          <a:p>
            <a:pPr algn="ctr">
              <a:lnSpc>
                <a:spcPts val="28464"/>
              </a:lnSpc>
              <a:spcBef>
                <a:spcPct val="0"/>
              </a:spcBef>
            </a:pPr>
            <a:r>
              <a:rPr lang="en-US" sz="20331">
                <a:solidFill>
                  <a:srgbClr val="E5DDC8"/>
                </a:solidFill>
                <a:latin typeface="Railey"/>
                <a:ea typeface="Railey"/>
                <a:cs typeface="Railey"/>
                <a:sym typeface="Railey"/>
              </a:rPr>
              <a:t>Year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9609504" y="-433733"/>
            <a:ext cx="4108378" cy="3660579"/>
          </a:xfrm>
          <a:custGeom>
            <a:avLst/>
            <a:gdLst/>
            <a:ahLst/>
            <a:cxnLst/>
            <a:rect l="l" t="t" r="r" b="b"/>
            <a:pathLst>
              <a:path w="4108378" h="3660579">
                <a:moveTo>
                  <a:pt x="0" y="0"/>
                </a:moveTo>
                <a:lnTo>
                  <a:pt x="4108378" y="0"/>
                </a:lnTo>
                <a:lnTo>
                  <a:pt x="4108378" y="3660579"/>
                </a:lnTo>
                <a:lnTo>
                  <a:pt x="0" y="3660579"/>
                </a:lnTo>
                <a:lnTo>
                  <a:pt x="0" y="0"/>
                </a:lnTo>
                <a:close/>
              </a:path>
            </a:pathLst>
          </a:custGeom>
          <a:blipFill>
            <a:blip r:embed="rId3"/>
            <a:stretch>
              <a:fillRect/>
            </a:stretch>
          </a:blipFill>
        </p:spPr>
      </p:sp>
      <p:sp>
        <p:nvSpPr>
          <p:cNvPr id="4" name="TextBox 4"/>
          <p:cNvSpPr txBox="1"/>
          <p:nvPr/>
        </p:nvSpPr>
        <p:spPr>
          <a:xfrm>
            <a:off x="638175" y="670658"/>
            <a:ext cx="10776948" cy="2445504"/>
          </a:xfrm>
          <a:prstGeom prst="rect">
            <a:avLst/>
          </a:prstGeom>
        </p:spPr>
        <p:txBody>
          <a:bodyPr lIns="0" tIns="0" rIns="0" bIns="0" rtlCol="0" anchor="t">
            <a:spAutoFit/>
          </a:bodyPr>
          <a:lstStyle/>
          <a:p>
            <a:pPr algn="l">
              <a:lnSpc>
                <a:spcPts val="19927"/>
              </a:lnSpc>
              <a:spcBef>
                <a:spcPct val="0"/>
              </a:spcBef>
            </a:pPr>
            <a:r>
              <a:rPr lang="en-US" sz="14234">
                <a:solidFill>
                  <a:srgbClr val="E5DDC8"/>
                </a:solidFill>
                <a:latin typeface="Railey"/>
                <a:ea typeface="Railey"/>
                <a:cs typeface="Railey"/>
                <a:sym typeface="Railey"/>
              </a:rPr>
              <a:t>Homework</a:t>
            </a:r>
          </a:p>
        </p:txBody>
      </p:sp>
      <p:sp>
        <p:nvSpPr>
          <p:cNvPr id="5" name="TextBox 5"/>
          <p:cNvSpPr txBox="1"/>
          <p:nvPr/>
        </p:nvSpPr>
        <p:spPr>
          <a:xfrm>
            <a:off x="638175" y="3811762"/>
            <a:ext cx="15561770" cy="4790385"/>
          </a:xfrm>
          <a:prstGeom prst="rect">
            <a:avLst/>
          </a:prstGeom>
        </p:spPr>
        <p:txBody>
          <a:bodyPr lIns="0" tIns="0" rIns="0" bIns="0" rtlCol="0" anchor="t">
            <a:spAutoFit/>
          </a:bodyPr>
          <a:lstStyle/>
          <a:p>
            <a:pPr algn="just">
              <a:lnSpc>
                <a:spcPts val="4238"/>
              </a:lnSpc>
            </a:pPr>
            <a:r>
              <a:rPr lang="en-US" sz="3027">
                <a:solidFill>
                  <a:srgbClr val="E5DDC8"/>
                </a:solidFill>
                <a:latin typeface="Sniglet"/>
                <a:ea typeface="Sniglet"/>
                <a:cs typeface="Sniglet"/>
                <a:sym typeface="Sniglet"/>
              </a:rPr>
              <a:t>Homework will be handed out on a Monday.</a:t>
            </a:r>
          </a:p>
          <a:p>
            <a:pPr algn="just">
              <a:lnSpc>
                <a:spcPts val="4238"/>
              </a:lnSpc>
            </a:pPr>
            <a:endParaRPr lang="en-US" sz="3027">
              <a:solidFill>
                <a:srgbClr val="E5DDC8"/>
              </a:solidFill>
              <a:latin typeface="Sniglet"/>
              <a:ea typeface="Sniglet"/>
              <a:cs typeface="Sniglet"/>
              <a:sym typeface="Sniglet"/>
            </a:endParaRPr>
          </a:p>
          <a:p>
            <a:pPr algn="just">
              <a:lnSpc>
                <a:spcPts val="4238"/>
              </a:lnSpc>
            </a:pPr>
            <a:r>
              <a:rPr lang="en-US" sz="3027">
                <a:solidFill>
                  <a:srgbClr val="E5DDC8"/>
                </a:solidFill>
                <a:latin typeface="Sniglet"/>
                <a:ea typeface="Sniglet"/>
                <a:cs typeface="Sniglet"/>
                <a:sym typeface="Sniglet"/>
              </a:rPr>
              <a:t>To be returned on the following Monday. </a:t>
            </a:r>
          </a:p>
          <a:p>
            <a:pPr algn="just">
              <a:lnSpc>
                <a:spcPts val="4238"/>
              </a:lnSpc>
            </a:pPr>
            <a:endParaRPr lang="en-US" sz="3027">
              <a:solidFill>
                <a:srgbClr val="E5DDC8"/>
              </a:solidFill>
              <a:latin typeface="Sniglet"/>
              <a:ea typeface="Sniglet"/>
              <a:cs typeface="Sniglet"/>
              <a:sym typeface="Sniglet"/>
            </a:endParaRPr>
          </a:p>
          <a:p>
            <a:pPr algn="just">
              <a:lnSpc>
                <a:spcPts val="4238"/>
              </a:lnSpc>
            </a:pPr>
            <a:r>
              <a:rPr lang="en-US" sz="3027">
                <a:solidFill>
                  <a:srgbClr val="E5DDC8"/>
                </a:solidFill>
                <a:latin typeface="Sniglet"/>
                <a:ea typeface="Sniglet"/>
                <a:cs typeface="Sniglet"/>
                <a:sym typeface="Sniglet"/>
              </a:rPr>
              <a:t>Homework will include: </a:t>
            </a:r>
          </a:p>
          <a:p>
            <a:pPr marL="653563" lvl="1" indent="-326782" algn="just">
              <a:lnSpc>
                <a:spcPts val="4238"/>
              </a:lnSpc>
              <a:buFont typeface="Arial"/>
              <a:buChar char="•"/>
            </a:pPr>
            <a:r>
              <a:rPr lang="en-US" sz="3027">
                <a:solidFill>
                  <a:srgbClr val="E5DDC8"/>
                </a:solidFill>
                <a:latin typeface="Sniglet"/>
                <a:ea typeface="Sniglet"/>
                <a:cs typeface="Sniglet"/>
                <a:sym typeface="Sniglet"/>
              </a:rPr>
              <a:t>Regular reading </a:t>
            </a:r>
          </a:p>
          <a:p>
            <a:pPr marL="653563" lvl="1" indent="-326782" algn="just">
              <a:lnSpc>
                <a:spcPts val="4238"/>
              </a:lnSpc>
              <a:buFont typeface="Arial"/>
              <a:buChar char="•"/>
            </a:pPr>
            <a:r>
              <a:rPr lang="en-US" sz="3027">
                <a:solidFill>
                  <a:srgbClr val="E5DDC8"/>
                </a:solidFill>
                <a:latin typeface="Sniglet"/>
                <a:ea typeface="Sniglet"/>
                <a:cs typeface="Sniglet"/>
                <a:sym typeface="Sniglet"/>
              </a:rPr>
              <a:t>Learning spellings for a test on Friday.</a:t>
            </a:r>
          </a:p>
          <a:p>
            <a:pPr marL="653563" lvl="1" indent="-326782" algn="just">
              <a:lnSpc>
                <a:spcPts val="4238"/>
              </a:lnSpc>
              <a:buFont typeface="Arial"/>
              <a:buChar char="•"/>
            </a:pPr>
            <a:r>
              <a:rPr lang="en-US" sz="3027">
                <a:solidFill>
                  <a:srgbClr val="E5DDC8"/>
                </a:solidFill>
                <a:latin typeface="Sniglet"/>
                <a:ea typeface="Sniglet"/>
                <a:cs typeface="Sniglet"/>
                <a:sym typeface="Sniglet"/>
              </a:rPr>
              <a:t>Learning Times Tables for a test on Thursday.</a:t>
            </a:r>
          </a:p>
          <a:p>
            <a:pPr marL="653563" lvl="1" indent="-326782" algn="just">
              <a:lnSpc>
                <a:spcPts val="4238"/>
              </a:lnSpc>
              <a:buFont typeface="Arial"/>
              <a:buChar char="•"/>
            </a:pPr>
            <a:r>
              <a:rPr lang="en-US" sz="3027">
                <a:solidFill>
                  <a:srgbClr val="E5DDC8"/>
                </a:solidFill>
                <a:latin typeface="Sniglet"/>
                <a:ea typeface="Sniglet"/>
                <a:cs typeface="Sniglet"/>
                <a:sym typeface="Sniglet"/>
              </a:rPr>
              <a:t>Choice of task from the ‘Pick N Mix’ sheet (All tasks due at the end of the half term).</a:t>
            </a:r>
          </a:p>
        </p:txBody>
      </p:sp>
      <p:sp>
        <p:nvSpPr>
          <p:cNvPr id="6" name="Freeform 6"/>
          <p:cNvSpPr/>
          <p:nvPr/>
        </p:nvSpPr>
        <p:spPr>
          <a:xfrm>
            <a:off x="13235995" y="591351"/>
            <a:ext cx="4483581" cy="5138774"/>
          </a:xfrm>
          <a:custGeom>
            <a:avLst/>
            <a:gdLst/>
            <a:ahLst/>
            <a:cxnLst/>
            <a:rect l="l" t="t" r="r" b="b"/>
            <a:pathLst>
              <a:path w="4483581" h="5138774">
                <a:moveTo>
                  <a:pt x="0" y="0"/>
                </a:moveTo>
                <a:lnTo>
                  <a:pt x="4483580" y="0"/>
                </a:lnTo>
                <a:lnTo>
                  <a:pt x="4483580" y="5138774"/>
                </a:lnTo>
                <a:lnTo>
                  <a:pt x="0" y="5138774"/>
                </a:lnTo>
                <a:lnTo>
                  <a:pt x="0" y="0"/>
                </a:lnTo>
                <a:close/>
              </a:path>
            </a:pathLst>
          </a:custGeom>
          <a:blipFill>
            <a:blip r:embed="rId4"/>
            <a:stretch>
              <a:fillRect/>
            </a:stretch>
          </a:blipFill>
        </p:spPr>
      </p:sp>
      <p:sp>
        <p:nvSpPr>
          <p:cNvPr id="7" name="Freeform 7"/>
          <p:cNvSpPr/>
          <p:nvPr/>
        </p:nvSpPr>
        <p:spPr>
          <a:xfrm>
            <a:off x="11415123" y="5138608"/>
            <a:ext cx="4605518" cy="2135809"/>
          </a:xfrm>
          <a:custGeom>
            <a:avLst/>
            <a:gdLst/>
            <a:ahLst/>
            <a:cxnLst/>
            <a:rect l="l" t="t" r="r" b="b"/>
            <a:pathLst>
              <a:path w="4605518" h="2135809">
                <a:moveTo>
                  <a:pt x="0" y="0"/>
                </a:moveTo>
                <a:lnTo>
                  <a:pt x="4605519" y="0"/>
                </a:lnTo>
                <a:lnTo>
                  <a:pt x="4605519" y="2135809"/>
                </a:lnTo>
                <a:lnTo>
                  <a:pt x="0" y="2135809"/>
                </a:lnTo>
                <a:lnTo>
                  <a:pt x="0" y="0"/>
                </a:lnTo>
                <a:close/>
              </a:path>
            </a:pathLst>
          </a:custGeom>
          <a:blipFill>
            <a:blip r:embed="rId5"/>
            <a:stretch>
              <a:fillRect/>
            </a:stretch>
          </a:blipFill>
        </p:spPr>
      </p:sp>
      <p:sp>
        <p:nvSpPr>
          <p:cNvPr id="8" name="Freeform 8"/>
          <p:cNvSpPr/>
          <p:nvPr/>
        </p:nvSpPr>
        <p:spPr>
          <a:xfrm>
            <a:off x="15140590" y="4839052"/>
            <a:ext cx="2118710" cy="1983883"/>
          </a:xfrm>
          <a:custGeom>
            <a:avLst/>
            <a:gdLst/>
            <a:ahLst/>
            <a:cxnLst/>
            <a:rect l="l" t="t" r="r" b="b"/>
            <a:pathLst>
              <a:path w="2118710" h="1983883">
                <a:moveTo>
                  <a:pt x="0" y="0"/>
                </a:moveTo>
                <a:lnTo>
                  <a:pt x="2118710" y="0"/>
                </a:lnTo>
                <a:lnTo>
                  <a:pt x="2118710" y="1983882"/>
                </a:lnTo>
                <a:lnTo>
                  <a:pt x="0" y="1983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047637">
            <a:off x="16818871" y="1105611"/>
            <a:ext cx="3657600" cy="1496291"/>
          </a:xfrm>
          <a:custGeom>
            <a:avLst/>
            <a:gdLst/>
            <a:ahLst/>
            <a:cxnLst/>
            <a:rect l="l" t="t" r="r" b="b"/>
            <a:pathLst>
              <a:path w="3657600" h="1496291">
                <a:moveTo>
                  <a:pt x="0" y="0"/>
                </a:moveTo>
                <a:lnTo>
                  <a:pt x="3657600" y="0"/>
                </a:lnTo>
                <a:lnTo>
                  <a:pt x="3657600" y="1496291"/>
                </a:lnTo>
                <a:lnTo>
                  <a:pt x="0" y="1496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047637">
            <a:off x="8706272" y="-613994"/>
            <a:ext cx="3657600" cy="1496291"/>
          </a:xfrm>
          <a:custGeom>
            <a:avLst/>
            <a:gdLst/>
            <a:ahLst/>
            <a:cxnLst/>
            <a:rect l="l" t="t" r="r" b="b"/>
            <a:pathLst>
              <a:path w="3657600" h="1496291">
                <a:moveTo>
                  <a:pt x="0" y="0"/>
                </a:moveTo>
                <a:lnTo>
                  <a:pt x="3657600" y="0"/>
                </a:lnTo>
                <a:lnTo>
                  <a:pt x="3657600" y="1496290"/>
                </a:lnTo>
                <a:lnTo>
                  <a:pt x="0" y="1496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5600720" y="6835846"/>
            <a:ext cx="3176750" cy="3451154"/>
          </a:xfrm>
          <a:custGeom>
            <a:avLst/>
            <a:gdLst/>
            <a:ahLst/>
            <a:cxnLst/>
            <a:rect l="l" t="t" r="r" b="b"/>
            <a:pathLst>
              <a:path w="3176750" h="3451154">
                <a:moveTo>
                  <a:pt x="0" y="0"/>
                </a:moveTo>
                <a:lnTo>
                  <a:pt x="3176751" y="0"/>
                </a:lnTo>
                <a:lnTo>
                  <a:pt x="3176751" y="3451154"/>
                </a:lnTo>
                <a:lnTo>
                  <a:pt x="0" y="3451154"/>
                </a:lnTo>
                <a:lnTo>
                  <a:pt x="0" y="0"/>
                </a:lnTo>
                <a:close/>
              </a:path>
            </a:pathLst>
          </a:custGeom>
          <a:blipFill>
            <a:blip r:embed="rId3"/>
            <a:stretch>
              <a:fillRect/>
            </a:stretch>
          </a:blipFill>
        </p:spPr>
      </p:sp>
      <p:grpSp>
        <p:nvGrpSpPr>
          <p:cNvPr id="4" name="Group 4"/>
          <p:cNvGrpSpPr/>
          <p:nvPr/>
        </p:nvGrpSpPr>
        <p:grpSpPr>
          <a:xfrm>
            <a:off x="2052933" y="3635975"/>
            <a:ext cx="4348317" cy="4971245"/>
            <a:chOff x="0" y="0"/>
            <a:chExt cx="1304349" cy="1491206"/>
          </a:xfrm>
        </p:grpSpPr>
        <p:sp>
          <p:nvSpPr>
            <p:cNvPr id="5" name="Freeform 5"/>
            <p:cNvSpPr/>
            <p:nvPr/>
          </p:nvSpPr>
          <p:spPr>
            <a:xfrm>
              <a:off x="0" y="0"/>
              <a:ext cx="1304349" cy="1491206"/>
            </a:xfrm>
            <a:custGeom>
              <a:avLst/>
              <a:gdLst/>
              <a:ahLst/>
              <a:cxnLst/>
              <a:rect l="l" t="t" r="r" b="b"/>
              <a:pathLst>
                <a:path w="1304349" h="1491206">
                  <a:moveTo>
                    <a:pt x="90802" y="0"/>
                  </a:moveTo>
                  <a:lnTo>
                    <a:pt x="1213546" y="0"/>
                  </a:lnTo>
                  <a:cubicBezTo>
                    <a:pt x="1263695" y="0"/>
                    <a:pt x="1304349" y="40654"/>
                    <a:pt x="1304349" y="90802"/>
                  </a:cubicBezTo>
                  <a:lnTo>
                    <a:pt x="1304349" y="1400404"/>
                  </a:lnTo>
                  <a:cubicBezTo>
                    <a:pt x="1304349" y="1450552"/>
                    <a:pt x="1263695" y="1491206"/>
                    <a:pt x="1213546" y="1491206"/>
                  </a:cubicBezTo>
                  <a:lnTo>
                    <a:pt x="90802" y="1491206"/>
                  </a:lnTo>
                  <a:cubicBezTo>
                    <a:pt x="40654" y="1491206"/>
                    <a:pt x="0" y="1450552"/>
                    <a:pt x="0" y="1400404"/>
                  </a:cubicBezTo>
                  <a:lnTo>
                    <a:pt x="0" y="90802"/>
                  </a:lnTo>
                  <a:cubicBezTo>
                    <a:pt x="0" y="40654"/>
                    <a:pt x="40654" y="0"/>
                    <a:pt x="90802" y="0"/>
                  </a:cubicBezTo>
                  <a:close/>
                </a:path>
              </a:pathLst>
            </a:custGeom>
            <a:solidFill>
              <a:srgbClr val="06564E"/>
            </a:solidFill>
            <a:ln w="19050" cap="rnd">
              <a:solidFill>
                <a:srgbClr val="E5DDC8"/>
              </a:solidFill>
              <a:prstDash val="solid"/>
              <a:round/>
            </a:ln>
          </p:spPr>
        </p:sp>
        <p:sp>
          <p:nvSpPr>
            <p:cNvPr id="6" name="TextBox 6"/>
            <p:cNvSpPr txBox="1"/>
            <p:nvPr/>
          </p:nvSpPr>
          <p:spPr>
            <a:xfrm>
              <a:off x="0" y="-85725"/>
              <a:ext cx="1304349" cy="1576931"/>
            </a:xfrm>
            <a:prstGeom prst="rect">
              <a:avLst/>
            </a:prstGeom>
          </p:spPr>
          <p:txBody>
            <a:bodyPr lIns="50800" tIns="50800" rIns="50800" bIns="50800" rtlCol="0" anchor="ctr"/>
            <a:lstStyle/>
            <a:p>
              <a:pPr algn="ctr">
                <a:lnSpc>
                  <a:spcPts val="3732"/>
                </a:lnSpc>
              </a:pPr>
              <a:endParaRPr/>
            </a:p>
          </p:txBody>
        </p:sp>
      </p:grpSp>
      <p:grpSp>
        <p:nvGrpSpPr>
          <p:cNvPr id="7" name="Group 7"/>
          <p:cNvGrpSpPr/>
          <p:nvPr/>
        </p:nvGrpSpPr>
        <p:grpSpPr>
          <a:xfrm>
            <a:off x="7166081" y="3757546"/>
            <a:ext cx="4305989" cy="4971245"/>
            <a:chOff x="0" y="0"/>
            <a:chExt cx="1291652" cy="1491206"/>
          </a:xfrm>
        </p:grpSpPr>
        <p:sp>
          <p:nvSpPr>
            <p:cNvPr id="8" name="Freeform 8"/>
            <p:cNvSpPr/>
            <p:nvPr/>
          </p:nvSpPr>
          <p:spPr>
            <a:xfrm>
              <a:off x="0" y="0"/>
              <a:ext cx="1291652" cy="1491206"/>
            </a:xfrm>
            <a:custGeom>
              <a:avLst/>
              <a:gdLst/>
              <a:ahLst/>
              <a:cxnLst/>
              <a:rect l="l" t="t" r="r" b="b"/>
              <a:pathLst>
                <a:path w="1291652" h="1491206">
                  <a:moveTo>
                    <a:pt x="91695" y="0"/>
                  </a:moveTo>
                  <a:lnTo>
                    <a:pt x="1199957" y="0"/>
                  </a:lnTo>
                  <a:cubicBezTo>
                    <a:pt x="1250598" y="0"/>
                    <a:pt x="1291652" y="41053"/>
                    <a:pt x="1291652" y="91695"/>
                  </a:cubicBezTo>
                  <a:lnTo>
                    <a:pt x="1291652" y="1399511"/>
                  </a:lnTo>
                  <a:cubicBezTo>
                    <a:pt x="1291652" y="1450153"/>
                    <a:pt x="1250598" y="1491206"/>
                    <a:pt x="1199957" y="1491206"/>
                  </a:cubicBezTo>
                  <a:lnTo>
                    <a:pt x="91695" y="1491206"/>
                  </a:lnTo>
                  <a:cubicBezTo>
                    <a:pt x="67376" y="1491206"/>
                    <a:pt x="44053" y="1481545"/>
                    <a:pt x="26857" y="1464349"/>
                  </a:cubicBezTo>
                  <a:cubicBezTo>
                    <a:pt x="9661" y="1447153"/>
                    <a:pt x="0" y="1423830"/>
                    <a:pt x="0" y="1399511"/>
                  </a:cubicBezTo>
                  <a:lnTo>
                    <a:pt x="0" y="91695"/>
                  </a:lnTo>
                  <a:cubicBezTo>
                    <a:pt x="0" y="41053"/>
                    <a:pt x="41053" y="0"/>
                    <a:pt x="91695" y="0"/>
                  </a:cubicBezTo>
                  <a:close/>
                </a:path>
              </a:pathLst>
            </a:custGeom>
            <a:solidFill>
              <a:srgbClr val="06564E"/>
            </a:solidFill>
            <a:ln w="19050" cap="rnd">
              <a:solidFill>
                <a:srgbClr val="E5DDC8"/>
              </a:solidFill>
              <a:prstDash val="solid"/>
              <a:round/>
            </a:ln>
          </p:spPr>
        </p:sp>
        <p:sp>
          <p:nvSpPr>
            <p:cNvPr id="9" name="TextBox 9"/>
            <p:cNvSpPr txBox="1"/>
            <p:nvPr/>
          </p:nvSpPr>
          <p:spPr>
            <a:xfrm>
              <a:off x="0" y="-85725"/>
              <a:ext cx="1291652" cy="1576931"/>
            </a:xfrm>
            <a:prstGeom prst="rect">
              <a:avLst/>
            </a:prstGeom>
          </p:spPr>
          <p:txBody>
            <a:bodyPr lIns="50800" tIns="50800" rIns="50800" bIns="50800" rtlCol="0" anchor="ctr"/>
            <a:lstStyle/>
            <a:p>
              <a:pPr algn="ctr">
                <a:lnSpc>
                  <a:spcPts val="3732"/>
                </a:lnSpc>
              </a:pPr>
              <a:endParaRPr/>
            </a:p>
          </p:txBody>
        </p:sp>
      </p:grpSp>
      <p:grpSp>
        <p:nvGrpSpPr>
          <p:cNvPr id="10" name="Group 10"/>
          <p:cNvGrpSpPr/>
          <p:nvPr/>
        </p:nvGrpSpPr>
        <p:grpSpPr>
          <a:xfrm>
            <a:off x="12169490" y="3716323"/>
            <a:ext cx="4072092" cy="4971245"/>
            <a:chOff x="0" y="0"/>
            <a:chExt cx="1221490" cy="1491206"/>
          </a:xfrm>
        </p:grpSpPr>
        <p:sp>
          <p:nvSpPr>
            <p:cNvPr id="11" name="Freeform 11"/>
            <p:cNvSpPr/>
            <p:nvPr/>
          </p:nvSpPr>
          <p:spPr>
            <a:xfrm>
              <a:off x="0" y="0"/>
              <a:ext cx="1221490" cy="1491206"/>
            </a:xfrm>
            <a:custGeom>
              <a:avLst/>
              <a:gdLst/>
              <a:ahLst/>
              <a:cxnLst/>
              <a:rect l="l" t="t" r="r" b="b"/>
              <a:pathLst>
                <a:path w="1221490" h="1491206">
                  <a:moveTo>
                    <a:pt x="96962" y="0"/>
                  </a:moveTo>
                  <a:lnTo>
                    <a:pt x="1124528" y="0"/>
                  </a:lnTo>
                  <a:cubicBezTo>
                    <a:pt x="1178079" y="0"/>
                    <a:pt x="1221490" y="43411"/>
                    <a:pt x="1221490" y="96962"/>
                  </a:cubicBezTo>
                  <a:lnTo>
                    <a:pt x="1221490" y="1394244"/>
                  </a:lnTo>
                  <a:cubicBezTo>
                    <a:pt x="1221490" y="1447795"/>
                    <a:pt x="1178079" y="1491206"/>
                    <a:pt x="1124528" y="1491206"/>
                  </a:cubicBezTo>
                  <a:lnTo>
                    <a:pt x="96962" y="1491206"/>
                  </a:lnTo>
                  <a:cubicBezTo>
                    <a:pt x="43411" y="1491206"/>
                    <a:pt x="0" y="1447795"/>
                    <a:pt x="0" y="1394244"/>
                  </a:cubicBezTo>
                  <a:lnTo>
                    <a:pt x="0" y="96962"/>
                  </a:lnTo>
                  <a:cubicBezTo>
                    <a:pt x="0" y="43411"/>
                    <a:pt x="43411" y="0"/>
                    <a:pt x="96962" y="0"/>
                  </a:cubicBezTo>
                  <a:close/>
                </a:path>
              </a:pathLst>
            </a:custGeom>
            <a:solidFill>
              <a:srgbClr val="06564E"/>
            </a:solidFill>
            <a:ln w="19050" cap="rnd">
              <a:solidFill>
                <a:srgbClr val="E5DDC8"/>
              </a:solidFill>
              <a:prstDash val="solid"/>
              <a:round/>
            </a:ln>
          </p:spPr>
        </p:sp>
        <p:sp>
          <p:nvSpPr>
            <p:cNvPr id="12" name="TextBox 12"/>
            <p:cNvSpPr txBox="1"/>
            <p:nvPr/>
          </p:nvSpPr>
          <p:spPr>
            <a:xfrm>
              <a:off x="0" y="-85725"/>
              <a:ext cx="1221490" cy="1576931"/>
            </a:xfrm>
            <a:prstGeom prst="rect">
              <a:avLst/>
            </a:prstGeom>
          </p:spPr>
          <p:txBody>
            <a:bodyPr lIns="50800" tIns="50800" rIns="50800" bIns="50800" rtlCol="0" anchor="ctr"/>
            <a:lstStyle/>
            <a:p>
              <a:pPr algn="ctr">
                <a:lnSpc>
                  <a:spcPts val="3732"/>
                </a:lnSpc>
              </a:pPr>
              <a:endParaRPr/>
            </a:p>
          </p:txBody>
        </p:sp>
      </p:grpSp>
      <p:sp>
        <p:nvSpPr>
          <p:cNvPr id="13" name="Freeform 13"/>
          <p:cNvSpPr/>
          <p:nvPr/>
        </p:nvSpPr>
        <p:spPr>
          <a:xfrm>
            <a:off x="15975838" y="-1084922"/>
            <a:ext cx="3710184" cy="3705547"/>
          </a:xfrm>
          <a:custGeom>
            <a:avLst/>
            <a:gdLst/>
            <a:ahLst/>
            <a:cxnLst/>
            <a:rect l="l" t="t" r="r" b="b"/>
            <a:pathLst>
              <a:path w="3710184" h="3705547">
                <a:moveTo>
                  <a:pt x="0" y="0"/>
                </a:moveTo>
                <a:lnTo>
                  <a:pt x="3710185" y="0"/>
                </a:lnTo>
                <a:lnTo>
                  <a:pt x="3710185" y="3705547"/>
                </a:lnTo>
                <a:lnTo>
                  <a:pt x="0" y="3705547"/>
                </a:lnTo>
                <a:lnTo>
                  <a:pt x="0" y="0"/>
                </a:lnTo>
                <a:close/>
              </a:path>
            </a:pathLst>
          </a:custGeom>
          <a:blipFill>
            <a:blip r:embed="rId4"/>
            <a:stretch>
              <a:fillRect/>
            </a:stretch>
          </a:blipFill>
        </p:spPr>
      </p:sp>
      <p:sp>
        <p:nvSpPr>
          <p:cNvPr id="14" name="Freeform 14"/>
          <p:cNvSpPr/>
          <p:nvPr/>
        </p:nvSpPr>
        <p:spPr>
          <a:xfrm>
            <a:off x="-1686450" y="6354580"/>
            <a:ext cx="3739383" cy="4748423"/>
          </a:xfrm>
          <a:custGeom>
            <a:avLst/>
            <a:gdLst/>
            <a:ahLst/>
            <a:cxnLst/>
            <a:rect l="l" t="t" r="r" b="b"/>
            <a:pathLst>
              <a:path w="3739383" h="4748423">
                <a:moveTo>
                  <a:pt x="0" y="0"/>
                </a:moveTo>
                <a:lnTo>
                  <a:pt x="3739383" y="0"/>
                </a:lnTo>
                <a:lnTo>
                  <a:pt x="3739383" y="4748423"/>
                </a:lnTo>
                <a:lnTo>
                  <a:pt x="0" y="4748423"/>
                </a:lnTo>
                <a:lnTo>
                  <a:pt x="0" y="0"/>
                </a:lnTo>
                <a:close/>
              </a:path>
            </a:pathLst>
          </a:custGeom>
          <a:blipFill>
            <a:blip r:embed="rId5"/>
            <a:stretch>
              <a:fillRect/>
            </a:stretch>
          </a:blipFill>
        </p:spPr>
      </p:sp>
      <p:sp>
        <p:nvSpPr>
          <p:cNvPr id="15" name="TextBox 15"/>
          <p:cNvSpPr txBox="1"/>
          <p:nvPr/>
        </p:nvSpPr>
        <p:spPr>
          <a:xfrm>
            <a:off x="7435939" y="3982605"/>
            <a:ext cx="3766273" cy="4381532"/>
          </a:xfrm>
          <a:prstGeom prst="rect">
            <a:avLst/>
          </a:prstGeom>
        </p:spPr>
        <p:txBody>
          <a:bodyPr lIns="0" tIns="0" rIns="0" bIns="0" rtlCol="0" anchor="t">
            <a:spAutoFit/>
          </a:bodyPr>
          <a:lstStyle/>
          <a:p>
            <a:pPr algn="ctr">
              <a:lnSpc>
                <a:spcPts val="4991"/>
              </a:lnSpc>
              <a:spcBef>
                <a:spcPct val="0"/>
              </a:spcBef>
            </a:pPr>
            <a:r>
              <a:rPr lang="en-US" sz="3565" dirty="0">
                <a:solidFill>
                  <a:srgbClr val="E5DDC8"/>
                </a:solidFill>
                <a:latin typeface="Sniglet"/>
                <a:ea typeface="Sniglet"/>
                <a:cs typeface="Sniglet"/>
                <a:sym typeface="Sniglet"/>
              </a:rPr>
              <a:t>Encourage your child to be independent and to remember to hand things in or to have things changed.</a:t>
            </a:r>
          </a:p>
        </p:txBody>
      </p:sp>
      <p:sp>
        <p:nvSpPr>
          <p:cNvPr id="16" name="Freeform 16"/>
          <p:cNvSpPr/>
          <p:nvPr/>
        </p:nvSpPr>
        <p:spPr>
          <a:xfrm rot="1047637">
            <a:off x="-1744883" y="870807"/>
            <a:ext cx="3657600" cy="1496291"/>
          </a:xfrm>
          <a:custGeom>
            <a:avLst/>
            <a:gdLst/>
            <a:ahLst/>
            <a:cxnLst/>
            <a:rect l="l" t="t" r="r" b="b"/>
            <a:pathLst>
              <a:path w="3657600" h="1496291">
                <a:moveTo>
                  <a:pt x="0" y="0"/>
                </a:moveTo>
                <a:lnTo>
                  <a:pt x="3657600" y="0"/>
                </a:lnTo>
                <a:lnTo>
                  <a:pt x="3657600" y="1496290"/>
                </a:lnTo>
                <a:lnTo>
                  <a:pt x="0" y="1496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849242" y="520201"/>
            <a:ext cx="14939667" cy="2249423"/>
          </a:xfrm>
          <a:prstGeom prst="rect">
            <a:avLst/>
          </a:prstGeom>
        </p:spPr>
        <p:txBody>
          <a:bodyPr lIns="0" tIns="0" rIns="0" bIns="0" rtlCol="0" anchor="t">
            <a:spAutoFit/>
          </a:bodyPr>
          <a:lstStyle/>
          <a:p>
            <a:pPr algn="ctr">
              <a:lnSpc>
                <a:spcPts val="18388"/>
              </a:lnSpc>
              <a:spcBef>
                <a:spcPct val="0"/>
              </a:spcBef>
            </a:pPr>
            <a:r>
              <a:rPr lang="en-US" sz="13134">
                <a:solidFill>
                  <a:srgbClr val="E5DDC8"/>
                </a:solidFill>
                <a:latin typeface="Railey"/>
                <a:ea typeface="Railey"/>
                <a:cs typeface="Railey"/>
                <a:sym typeface="Railey"/>
              </a:rPr>
              <a:t>How can you help?</a:t>
            </a:r>
          </a:p>
        </p:txBody>
      </p:sp>
      <p:sp>
        <p:nvSpPr>
          <p:cNvPr id="18" name="TextBox 18"/>
          <p:cNvSpPr txBox="1"/>
          <p:nvPr/>
        </p:nvSpPr>
        <p:spPr>
          <a:xfrm>
            <a:off x="2339120" y="3650737"/>
            <a:ext cx="3645447" cy="6252866"/>
          </a:xfrm>
          <a:prstGeom prst="rect">
            <a:avLst/>
          </a:prstGeom>
        </p:spPr>
        <p:txBody>
          <a:bodyPr lIns="0" tIns="0" rIns="0" bIns="0" rtlCol="0" anchor="t">
            <a:spAutoFit/>
          </a:bodyPr>
          <a:lstStyle/>
          <a:p>
            <a:pPr algn="ctr">
              <a:lnSpc>
                <a:spcPts val="4947"/>
              </a:lnSpc>
            </a:pPr>
            <a:r>
              <a:rPr lang="en-US" sz="3533" dirty="0">
                <a:solidFill>
                  <a:srgbClr val="E5DDC8"/>
                </a:solidFill>
                <a:latin typeface="Sniglet"/>
                <a:ea typeface="Sniglet"/>
                <a:cs typeface="Sniglet"/>
                <a:sym typeface="Sniglet"/>
              </a:rPr>
              <a:t>Take part in regular short reading sessions at home with the children and listen to the children read their reading books.</a:t>
            </a:r>
          </a:p>
          <a:p>
            <a:pPr algn="ctr">
              <a:lnSpc>
                <a:spcPts val="4947"/>
              </a:lnSpc>
            </a:pPr>
            <a:endParaRPr lang="en-US" sz="3533" dirty="0">
              <a:solidFill>
                <a:srgbClr val="E5DDC8"/>
              </a:solidFill>
              <a:latin typeface="Sniglet"/>
              <a:ea typeface="Sniglet"/>
              <a:cs typeface="Sniglet"/>
              <a:sym typeface="Sniglet"/>
            </a:endParaRPr>
          </a:p>
          <a:p>
            <a:pPr algn="ctr">
              <a:lnSpc>
                <a:spcPts val="4947"/>
              </a:lnSpc>
              <a:spcBef>
                <a:spcPct val="0"/>
              </a:spcBef>
            </a:pPr>
            <a:endParaRPr lang="en-US" sz="3533" dirty="0">
              <a:solidFill>
                <a:srgbClr val="E5DDC8"/>
              </a:solidFill>
              <a:latin typeface="Sniglet"/>
              <a:ea typeface="Sniglet"/>
              <a:cs typeface="Sniglet"/>
              <a:sym typeface="Sniglet"/>
            </a:endParaRPr>
          </a:p>
        </p:txBody>
      </p:sp>
      <p:sp>
        <p:nvSpPr>
          <p:cNvPr id="19" name="TextBox 19"/>
          <p:cNvSpPr txBox="1"/>
          <p:nvPr/>
        </p:nvSpPr>
        <p:spPr>
          <a:xfrm>
            <a:off x="12586495" y="4740682"/>
            <a:ext cx="3302553" cy="2734467"/>
          </a:xfrm>
          <a:prstGeom prst="rect">
            <a:avLst/>
          </a:prstGeom>
        </p:spPr>
        <p:txBody>
          <a:bodyPr lIns="0" tIns="0" rIns="0" bIns="0" rtlCol="0" anchor="t">
            <a:spAutoFit/>
          </a:bodyPr>
          <a:lstStyle/>
          <a:p>
            <a:pPr algn="ctr">
              <a:lnSpc>
                <a:spcPts val="5394"/>
              </a:lnSpc>
              <a:spcBef>
                <a:spcPct val="0"/>
              </a:spcBef>
            </a:pPr>
            <a:r>
              <a:rPr lang="en-US" sz="3853">
                <a:solidFill>
                  <a:srgbClr val="E5DDC8"/>
                </a:solidFill>
                <a:latin typeface="Sniglet"/>
                <a:ea typeface="Sniglet"/>
                <a:cs typeface="Sniglet"/>
                <a:sym typeface="Sniglet"/>
              </a:rPr>
              <a:t>Support the children with their homework</a:t>
            </a:r>
            <a:r>
              <a:rPr lang="en-US" sz="3853" dirty="0">
                <a:solidFill>
                  <a:srgbClr val="E5DDC8"/>
                </a:solidFill>
                <a:latin typeface="Sniglet"/>
                <a:ea typeface="Sniglet"/>
                <a:cs typeface="Sniglet"/>
                <a:sym typeface="Sniglet"/>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059458" y="-1922565"/>
            <a:ext cx="8271695" cy="8229600"/>
          </a:xfrm>
          <a:custGeom>
            <a:avLst/>
            <a:gdLst/>
            <a:ahLst/>
            <a:cxnLst/>
            <a:rect l="l" t="t" r="r" b="b"/>
            <a:pathLst>
              <a:path w="8271695" h="8229600">
                <a:moveTo>
                  <a:pt x="0" y="0"/>
                </a:moveTo>
                <a:lnTo>
                  <a:pt x="8271695" y="0"/>
                </a:lnTo>
                <a:lnTo>
                  <a:pt x="8271695" y="8229600"/>
                </a:lnTo>
                <a:lnTo>
                  <a:pt x="0" y="8229600"/>
                </a:lnTo>
                <a:lnTo>
                  <a:pt x="0" y="0"/>
                </a:lnTo>
                <a:close/>
              </a:path>
            </a:pathLst>
          </a:custGeom>
          <a:blipFill>
            <a:blip r:embed="rId3"/>
            <a:stretch>
              <a:fillRect/>
            </a:stretch>
          </a:blipFill>
        </p:spPr>
      </p:sp>
      <p:sp>
        <p:nvSpPr>
          <p:cNvPr id="4" name="Freeform 4"/>
          <p:cNvSpPr/>
          <p:nvPr/>
        </p:nvSpPr>
        <p:spPr>
          <a:xfrm>
            <a:off x="-1781563" y="1028700"/>
            <a:ext cx="4857953" cy="4851880"/>
          </a:xfrm>
          <a:custGeom>
            <a:avLst/>
            <a:gdLst/>
            <a:ahLst/>
            <a:cxnLst/>
            <a:rect l="l" t="t" r="r" b="b"/>
            <a:pathLst>
              <a:path w="4857953" h="4851880">
                <a:moveTo>
                  <a:pt x="0" y="0"/>
                </a:moveTo>
                <a:lnTo>
                  <a:pt x="4857953" y="0"/>
                </a:lnTo>
                <a:lnTo>
                  <a:pt x="4857953" y="4851880"/>
                </a:lnTo>
                <a:lnTo>
                  <a:pt x="0" y="4851880"/>
                </a:lnTo>
                <a:lnTo>
                  <a:pt x="0" y="0"/>
                </a:lnTo>
                <a:close/>
              </a:path>
            </a:pathLst>
          </a:custGeom>
          <a:blipFill>
            <a:blip r:embed="rId4"/>
            <a:stretch>
              <a:fillRect/>
            </a:stretch>
          </a:blipFill>
        </p:spPr>
      </p:sp>
      <p:sp>
        <p:nvSpPr>
          <p:cNvPr id="5" name="Freeform 5"/>
          <p:cNvSpPr/>
          <p:nvPr/>
        </p:nvSpPr>
        <p:spPr>
          <a:xfrm>
            <a:off x="14503750" y="5641069"/>
            <a:ext cx="4845971" cy="4228110"/>
          </a:xfrm>
          <a:custGeom>
            <a:avLst/>
            <a:gdLst/>
            <a:ahLst/>
            <a:cxnLst/>
            <a:rect l="l" t="t" r="r" b="b"/>
            <a:pathLst>
              <a:path w="4845971" h="4228110">
                <a:moveTo>
                  <a:pt x="0" y="0"/>
                </a:moveTo>
                <a:lnTo>
                  <a:pt x="4845971" y="0"/>
                </a:lnTo>
                <a:lnTo>
                  <a:pt x="4845971" y="4228109"/>
                </a:lnTo>
                <a:lnTo>
                  <a:pt x="0" y="4228109"/>
                </a:lnTo>
                <a:lnTo>
                  <a:pt x="0" y="0"/>
                </a:lnTo>
                <a:close/>
              </a:path>
            </a:pathLst>
          </a:custGeom>
          <a:blipFill>
            <a:blip r:embed="rId5"/>
            <a:stretch>
              <a:fillRect/>
            </a:stretch>
          </a:blipFill>
        </p:spPr>
      </p:sp>
      <p:sp>
        <p:nvSpPr>
          <p:cNvPr id="6" name="Freeform 6"/>
          <p:cNvSpPr/>
          <p:nvPr/>
        </p:nvSpPr>
        <p:spPr>
          <a:xfrm>
            <a:off x="1028700" y="5880580"/>
            <a:ext cx="2561556" cy="2398547"/>
          </a:xfrm>
          <a:custGeom>
            <a:avLst/>
            <a:gdLst/>
            <a:ahLst/>
            <a:cxnLst/>
            <a:rect l="l" t="t" r="r" b="b"/>
            <a:pathLst>
              <a:path w="2561556" h="2398547">
                <a:moveTo>
                  <a:pt x="0" y="0"/>
                </a:moveTo>
                <a:lnTo>
                  <a:pt x="2561556" y="0"/>
                </a:lnTo>
                <a:lnTo>
                  <a:pt x="2561556" y="2398548"/>
                </a:lnTo>
                <a:lnTo>
                  <a:pt x="0" y="23985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047637">
            <a:off x="15352537" y="2852014"/>
            <a:ext cx="3657600" cy="1496291"/>
          </a:xfrm>
          <a:custGeom>
            <a:avLst/>
            <a:gdLst/>
            <a:ahLst/>
            <a:cxnLst/>
            <a:rect l="l" t="t" r="r" b="b"/>
            <a:pathLst>
              <a:path w="3657600" h="1496291">
                <a:moveTo>
                  <a:pt x="0" y="0"/>
                </a:moveTo>
                <a:lnTo>
                  <a:pt x="3657600" y="0"/>
                </a:lnTo>
                <a:lnTo>
                  <a:pt x="3657600" y="1496291"/>
                </a:lnTo>
                <a:lnTo>
                  <a:pt x="0" y="1496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283070">
            <a:off x="16650607" y="-124856"/>
            <a:ext cx="3657600" cy="1709097"/>
          </a:xfrm>
          <a:custGeom>
            <a:avLst/>
            <a:gdLst/>
            <a:ahLst/>
            <a:cxnLst/>
            <a:rect l="l" t="t" r="r" b="b"/>
            <a:pathLst>
              <a:path w="3657600" h="1709097">
                <a:moveTo>
                  <a:pt x="0" y="0"/>
                </a:moveTo>
                <a:lnTo>
                  <a:pt x="3657600" y="0"/>
                </a:lnTo>
                <a:lnTo>
                  <a:pt x="3657600" y="1709096"/>
                </a:lnTo>
                <a:lnTo>
                  <a:pt x="0" y="1709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4018655" y="3219160"/>
            <a:ext cx="10250690" cy="3467680"/>
          </a:xfrm>
          <a:prstGeom prst="rect">
            <a:avLst/>
          </a:prstGeom>
        </p:spPr>
        <p:txBody>
          <a:bodyPr lIns="0" tIns="0" rIns="0" bIns="0" rtlCol="0" anchor="t">
            <a:spAutoFit/>
          </a:bodyPr>
          <a:lstStyle/>
          <a:p>
            <a:pPr algn="ctr">
              <a:lnSpc>
                <a:spcPts val="28464"/>
              </a:lnSpc>
              <a:spcBef>
                <a:spcPct val="0"/>
              </a:spcBef>
            </a:pPr>
            <a:r>
              <a:rPr lang="en-US" sz="20331">
                <a:solidFill>
                  <a:srgbClr val="E5DDC8"/>
                </a:solidFill>
                <a:latin typeface="Railey"/>
                <a:ea typeface="Railey"/>
                <a:cs typeface="Railey"/>
                <a:sym typeface="Railey"/>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5050307" y="2509095"/>
            <a:ext cx="5117331" cy="5268809"/>
          </a:xfrm>
          <a:custGeom>
            <a:avLst/>
            <a:gdLst/>
            <a:ahLst/>
            <a:cxnLst/>
            <a:rect l="l" t="t" r="r" b="b"/>
            <a:pathLst>
              <a:path w="5117331" h="5268809">
                <a:moveTo>
                  <a:pt x="0" y="0"/>
                </a:moveTo>
                <a:lnTo>
                  <a:pt x="5117331" y="0"/>
                </a:lnTo>
                <a:lnTo>
                  <a:pt x="5117331" y="5268810"/>
                </a:lnTo>
                <a:lnTo>
                  <a:pt x="0" y="5268810"/>
                </a:lnTo>
                <a:lnTo>
                  <a:pt x="0" y="0"/>
                </a:lnTo>
                <a:close/>
              </a:path>
            </a:pathLst>
          </a:custGeom>
          <a:blipFill>
            <a:blip r:embed="rId3"/>
            <a:stretch>
              <a:fillRect/>
            </a:stretch>
          </a:blipFill>
        </p:spPr>
      </p:sp>
      <p:sp>
        <p:nvSpPr>
          <p:cNvPr id="4" name="Freeform 4"/>
          <p:cNvSpPr/>
          <p:nvPr/>
        </p:nvSpPr>
        <p:spPr>
          <a:xfrm>
            <a:off x="-2562319" y="2509095"/>
            <a:ext cx="5587484" cy="4875079"/>
          </a:xfrm>
          <a:custGeom>
            <a:avLst/>
            <a:gdLst/>
            <a:ahLst/>
            <a:cxnLst/>
            <a:rect l="l" t="t" r="r" b="b"/>
            <a:pathLst>
              <a:path w="5587484" h="4875079">
                <a:moveTo>
                  <a:pt x="0" y="0"/>
                </a:moveTo>
                <a:lnTo>
                  <a:pt x="5587483" y="0"/>
                </a:lnTo>
                <a:lnTo>
                  <a:pt x="5587483" y="4875080"/>
                </a:lnTo>
                <a:lnTo>
                  <a:pt x="0" y="4875080"/>
                </a:lnTo>
                <a:lnTo>
                  <a:pt x="0" y="0"/>
                </a:lnTo>
                <a:close/>
              </a:path>
            </a:pathLst>
          </a:custGeom>
          <a:blipFill>
            <a:blip r:embed="rId4"/>
            <a:stretch>
              <a:fillRect/>
            </a:stretch>
          </a:blipFill>
        </p:spPr>
      </p:sp>
      <p:sp>
        <p:nvSpPr>
          <p:cNvPr id="5" name="Freeform 5"/>
          <p:cNvSpPr/>
          <p:nvPr/>
        </p:nvSpPr>
        <p:spPr>
          <a:xfrm>
            <a:off x="-856399" y="5274940"/>
            <a:ext cx="4240048" cy="4218470"/>
          </a:xfrm>
          <a:custGeom>
            <a:avLst/>
            <a:gdLst/>
            <a:ahLst/>
            <a:cxnLst/>
            <a:rect l="l" t="t" r="r" b="b"/>
            <a:pathLst>
              <a:path w="4240048" h="4218470">
                <a:moveTo>
                  <a:pt x="0" y="0"/>
                </a:moveTo>
                <a:lnTo>
                  <a:pt x="4240048" y="0"/>
                </a:lnTo>
                <a:lnTo>
                  <a:pt x="4240048" y="4218470"/>
                </a:lnTo>
                <a:lnTo>
                  <a:pt x="0" y="4218470"/>
                </a:lnTo>
                <a:lnTo>
                  <a:pt x="0" y="0"/>
                </a:lnTo>
                <a:close/>
              </a:path>
            </a:pathLst>
          </a:custGeom>
          <a:blipFill>
            <a:blip r:embed="rId5"/>
            <a:stretch>
              <a:fillRect/>
            </a:stretch>
          </a:blipFill>
        </p:spPr>
      </p:sp>
      <p:sp>
        <p:nvSpPr>
          <p:cNvPr id="6" name="TextBox 6"/>
          <p:cNvSpPr txBox="1"/>
          <p:nvPr/>
        </p:nvSpPr>
        <p:spPr>
          <a:xfrm>
            <a:off x="2091788" y="1301895"/>
            <a:ext cx="14104423" cy="7098980"/>
          </a:xfrm>
          <a:prstGeom prst="rect">
            <a:avLst/>
          </a:prstGeom>
        </p:spPr>
        <p:txBody>
          <a:bodyPr lIns="0" tIns="0" rIns="0" bIns="0" rtlCol="0" anchor="t">
            <a:spAutoFit/>
          </a:bodyPr>
          <a:lstStyle/>
          <a:p>
            <a:pPr algn="ctr">
              <a:lnSpc>
                <a:spcPts val="14178"/>
              </a:lnSpc>
            </a:pPr>
            <a:r>
              <a:rPr lang="en-US" sz="10127">
                <a:solidFill>
                  <a:srgbClr val="E5DDC8"/>
                </a:solidFill>
                <a:latin typeface="Railey"/>
                <a:ea typeface="Railey"/>
                <a:cs typeface="Railey"/>
                <a:sym typeface="Railey"/>
              </a:rPr>
              <a:t>Miss Geraghty - Class teacher</a:t>
            </a:r>
          </a:p>
          <a:p>
            <a:pPr algn="ctr">
              <a:lnSpc>
                <a:spcPts val="14178"/>
              </a:lnSpc>
            </a:pPr>
            <a:r>
              <a:rPr lang="en-US" sz="10127">
                <a:solidFill>
                  <a:srgbClr val="E5DDC8"/>
                </a:solidFill>
                <a:latin typeface="Railey"/>
                <a:ea typeface="Railey"/>
                <a:cs typeface="Railey"/>
                <a:sym typeface="Railey"/>
              </a:rPr>
              <a:t> </a:t>
            </a:r>
          </a:p>
          <a:p>
            <a:pPr algn="ctr">
              <a:lnSpc>
                <a:spcPts val="14178"/>
              </a:lnSpc>
              <a:spcBef>
                <a:spcPct val="0"/>
              </a:spcBef>
            </a:pPr>
            <a:r>
              <a:rPr lang="en-US" sz="10127">
                <a:solidFill>
                  <a:srgbClr val="E5DDC8"/>
                </a:solidFill>
                <a:latin typeface="Railey"/>
                <a:ea typeface="Railey"/>
                <a:cs typeface="Railey"/>
                <a:sym typeface="Railey"/>
              </a:rPr>
              <a:t>Mrs Maskell - Teaching assistant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416363" y="545534"/>
            <a:ext cx="3735996" cy="3731326"/>
          </a:xfrm>
          <a:custGeom>
            <a:avLst/>
            <a:gdLst/>
            <a:ahLst/>
            <a:cxnLst/>
            <a:rect l="l" t="t" r="r" b="b"/>
            <a:pathLst>
              <a:path w="3735996" h="3731326">
                <a:moveTo>
                  <a:pt x="0" y="0"/>
                </a:moveTo>
                <a:lnTo>
                  <a:pt x="3735996" y="0"/>
                </a:lnTo>
                <a:lnTo>
                  <a:pt x="3735996" y="3731326"/>
                </a:lnTo>
                <a:lnTo>
                  <a:pt x="0" y="3731326"/>
                </a:lnTo>
                <a:lnTo>
                  <a:pt x="0" y="0"/>
                </a:lnTo>
                <a:close/>
              </a:path>
            </a:pathLst>
          </a:custGeom>
          <a:blipFill>
            <a:blip r:embed="rId3"/>
            <a:stretch>
              <a:fillRect/>
            </a:stretch>
          </a:blipFill>
        </p:spPr>
      </p:sp>
      <p:sp>
        <p:nvSpPr>
          <p:cNvPr id="4" name="Freeform 4"/>
          <p:cNvSpPr/>
          <p:nvPr/>
        </p:nvSpPr>
        <p:spPr>
          <a:xfrm>
            <a:off x="15796347" y="6166539"/>
            <a:ext cx="3923040" cy="3673392"/>
          </a:xfrm>
          <a:custGeom>
            <a:avLst/>
            <a:gdLst/>
            <a:ahLst/>
            <a:cxnLst/>
            <a:rect l="l" t="t" r="r" b="b"/>
            <a:pathLst>
              <a:path w="3923040" h="3673392">
                <a:moveTo>
                  <a:pt x="0" y="0"/>
                </a:moveTo>
                <a:lnTo>
                  <a:pt x="3923040" y="0"/>
                </a:lnTo>
                <a:lnTo>
                  <a:pt x="3923040" y="3673391"/>
                </a:lnTo>
                <a:lnTo>
                  <a:pt x="0" y="3673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632832" y="-67258"/>
            <a:ext cx="13648734" cy="2630855"/>
          </a:xfrm>
          <a:prstGeom prst="rect">
            <a:avLst/>
          </a:prstGeom>
        </p:spPr>
        <p:txBody>
          <a:bodyPr lIns="0" tIns="0" rIns="0" bIns="0" rtlCol="0" anchor="t">
            <a:spAutoFit/>
          </a:bodyPr>
          <a:lstStyle/>
          <a:p>
            <a:pPr algn="ctr">
              <a:lnSpc>
                <a:spcPts val="21537"/>
              </a:lnSpc>
              <a:spcBef>
                <a:spcPct val="0"/>
              </a:spcBef>
            </a:pPr>
            <a:r>
              <a:rPr lang="en-US" sz="15384">
                <a:solidFill>
                  <a:srgbClr val="E5DDC8"/>
                </a:solidFill>
                <a:latin typeface="Railey"/>
                <a:ea typeface="Railey"/>
                <a:cs typeface="Railey"/>
                <a:sym typeface="Railey"/>
              </a:rPr>
              <a:t>Class expectations</a:t>
            </a:r>
          </a:p>
        </p:txBody>
      </p:sp>
      <p:sp>
        <p:nvSpPr>
          <p:cNvPr id="6" name="TextBox 6"/>
          <p:cNvSpPr txBox="1"/>
          <p:nvPr/>
        </p:nvSpPr>
        <p:spPr>
          <a:xfrm>
            <a:off x="2147613" y="3251508"/>
            <a:ext cx="13648734" cy="5868658"/>
          </a:xfrm>
          <a:prstGeom prst="rect">
            <a:avLst/>
          </a:prstGeom>
        </p:spPr>
        <p:txBody>
          <a:bodyPr lIns="0" tIns="0" rIns="0" bIns="0" rtlCol="0" anchor="t">
            <a:spAutoFit/>
          </a:bodyPr>
          <a:lstStyle/>
          <a:p>
            <a:pPr marL="707778" lvl="1" indent="-353889" algn="just">
              <a:lnSpc>
                <a:spcPts val="4589"/>
              </a:lnSpc>
              <a:buFont typeface="Arial"/>
              <a:buChar char="•"/>
            </a:pPr>
            <a:r>
              <a:rPr lang="en-US" sz="3278" dirty="0">
                <a:solidFill>
                  <a:srgbClr val="E5DDC8"/>
                </a:solidFill>
                <a:latin typeface="Sniglet"/>
                <a:ea typeface="Sniglet"/>
                <a:cs typeface="Sniglet"/>
                <a:sym typeface="Sniglet"/>
              </a:rPr>
              <a:t>We have a flexible, topic based timetable with structured routines. </a:t>
            </a:r>
          </a:p>
          <a:p>
            <a:pPr marL="707778" lvl="1" indent="-353889" algn="just">
              <a:lnSpc>
                <a:spcPts val="4589"/>
              </a:lnSpc>
              <a:buFont typeface="Arial"/>
              <a:buChar char="•"/>
            </a:pPr>
            <a:r>
              <a:rPr lang="en-US" sz="3278" dirty="0">
                <a:solidFill>
                  <a:srgbClr val="E5DDC8"/>
                </a:solidFill>
                <a:latin typeface="Sniglet"/>
                <a:ea typeface="Sniglet"/>
                <a:cs typeface="Sniglet"/>
                <a:sym typeface="Sniglet"/>
              </a:rPr>
              <a:t>Mornings - more structured learning whilst we focus on core subjects. (sat at tables/ carpet for input and completing work at tables).</a:t>
            </a:r>
          </a:p>
          <a:p>
            <a:pPr marL="707778" lvl="1" indent="-353889" algn="just">
              <a:lnSpc>
                <a:spcPts val="4589"/>
              </a:lnSpc>
              <a:buFont typeface="Arial"/>
              <a:buChar char="•"/>
            </a:pPr>
            <a:r>
              <a:rPr lang="en-US" sz="3278" dirty="0">
                <a:solidFill>
                  <a:srgbClr val="E5DDC8"/>
                </a:solidFill>
                <a:latin typeface="Sniglet"/>
                <a:ea typeface="Sniglet"/>
                <a:cs typeface="Sniglet"/>
                <a:sym typeface="Sniglet"/>
              </a:rPr>
              <a:t>Afternoons - area based learning. The children will have challenges based on our foundations subjects. They will be able to decide which challenges and when they are completed, as long as they are completed by the end of the week. </a:t>
            </a:r>
          </a:p>
          <a:p>
            <a:pPr marL="707778" lvl="1" indent="-353889" algn="just">
              <a:lnSpc>
                <a:spcPts val="4589"/>
              </a:lnSpc>
              <a:buFont typeface="Arial"/>
              <a:buChar char="•"/>
            </a:pPr>
            <a:r>
              <a:rPr lang="en-US" sz="3278" dirty="0">
                <a:solidFill>
                  <a:srgbClr val="E5DDC8"/>
                </a:solidFill>
                <a:latin typeface="Sniglet"/>
                <a:ea typeface="Sniglet"/>
                <a:cs typeface="Sniglet"/>
                <a:sym typeface="Sniglet"/>
              </a:rPr>
              <a:t>Children are always encouraged to present their work neatly and tidily. </a:t>
            </a:r>
          </a:p>
          <a:p>
            <a:pPr marL="707778" lvl="1" indent="-353889" algn="just">
              <a:lnSpc>
                <a:spcPts val="4589"/>
              </a:lnSpc>
              <a:buFont typeface="Arial"/>
              <a:buChar char="•"/>
            </a:pPr>
            <a:r>
              <a:rPr lang="en-US" sz="3278" dirty="0">
                <a:solidFill>
                  <a:srgbClr val="E5DDC8"/>
                </a:solidFill>
                <a:latin typeface="Sniglet"/>
                <a:ea typeface="Sniglet"/>
                <a:cs typeface="Sniglet"/>
                <a:sym typeface="Sniglet"/>
              </a:rPr>
              <a:t>Children are encouraged to be independent - handing in homework, reading records and books, letters etc.</a:t>
            </a:r>
          </a:p>
        </p:txBody>
      </p:sp>
      <p:sp>
        <p:nvSpPr>
          <p:cNvPr id="7" name="Freeform 7"/>
          <p:cNvSpPr/>
          <p:nvPr/>
        </p:nvSpPr>
        <p:spPr>
          <a:xfrm>
            <a:off x="-1263963" y="697934"/>
            <a:ext cx="3735996" cy="3731326"/>
          </a:xfrm>
          <a:custGeom>
            <a:avLst/>
            <a:gdLst/>
            <a:ahLst/>
            <a:cxnLst/>
            <a:rect l="l" t="t" r="r" b="b"/>
            <a:pathLst>
              <a:path w="3735996" h="3731326">
                <a:moveTo>
                  <a:pt x="0" y="0"/>
                </a:moveTo>
                <a:lnTo>
                  <a:pt x="3735996" y="0"/>
                </a:lnTo>
                <a:lnTo>
                  <a:pt x="3735996" y="3731326"/>
                </a:lnTo>
                <a:lnTo>
                  <a:pt x="0" y="3731326"/>
                </a:lnTo>
                <a:lnTo>
                  <a:pt x="0"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1347905" y="3123227"/>
            <a:ext cx="5053345" cy="5483993"/>
            <a:chOff x="0" y="0"/>
            <a:chExt cx="1515833" cy="1645013"/>
          </a:xfrm>
        </p:grpSpPr>
        <p:sp>
          <p:nvSpPr>
            <p:cNvPr id="4" name="Freeform 4"/>
            <p:cNvSpPr/>
            <p:nvPr/>
          </p:nvSpPr>
          <p:spPr>
            <a:xfrm>
              <a:off x="0" y="0"/>
              <a:ext cx="1515833" cy="1645013"/>
            </a:xfrm>
            <a:custGeom>
              <a:avLst/>
              <a:gdLst/>
              <a:ahLst/>
              <a:cxnLst/>
              <a:rect l="l" t="t" r="r" b="b"/>
              <a:pathLst>
                <a:path w="1515833" h="1645013">
                  <a:moveTo>
                    <a:pt x="78134" y="0"/>
                  </a:moveTo>
                  <a:lnTo>
                    <a:pt x="1437699" y="0"/>
                  </a:lnTo>
                  <a:cubicBezTo>
                    <a:pt x="1480851" y="0"/>
                    <a:pt x="1515833" y="34982"/>
                    <a:pt x="1515833" y="78134"/>
                  </a:cubicBezTo>
                  <a:lnTo>
                    <a:pt x="1515833" y="1566879"/>
                  </a:lnTo>
                  <a:cubicBezTo>
                    <a:pt x="1515833" y="1610031"/>
                    <a:pt x="1480851" y="1645013"/>
                    <a:pt x="1437699" y="1645013"/>
                  </a:cubicBezTo>
                  <a:lnTo>
                    <a:pt x="78134" y="1645013"/>
                  </a:lnTo>
                  <a:cubicBezTo>
                    <a:pt x="34982" y="1645013"/>
                    <a:pt x="0" y="1610031"/>
                    <a:pt x="0" y="1566879"/>
                  </a:cubicBezTo>
                  <a:lnTo>
                    <a:pt x="0" y="78134"/>
                  </a:lnTo>
                  <a:cubicBezTo>
                    <a:pt x="0" y="34982"/>
                    <a:pt x="34982" y="0"/>
                    <a:pt x="78134" y="0"/>
                  </a:cubicBezTo>
                  <a:close/>
                </a:path>
              </a:pathLst>
            </a:custGeom>
            <a:solidFill>
              <a:srgbClr val="06564E"/>
            </a:solidFill>
            <a:ln w="19050" cap="rnd">
              <a:solidFill>
                <a:srgbClr val="E5DDC8"/>
              </a:solidFill>
              <a:prstDash val="solid"/>
              <a:round/>
            </a:ln>
          </p:spPr>
        </p:sp>
        <p:sp>
          <p:nvSpPr>
            <p:cNvPr id="5" name="TextBox 5"/>
            <p:cNvSpPr txBox="1"/>
            <p:nvPr/>
          </p:nvSpPr>
          <p:spPr>
            <a:xfrm>
              <a:off x="0" y="-85725"/>
              <a:ext cx="1515833" cy="1730738"/>
            </a:xfrm>
            <a:prstGeom prst="rect">
              <a:avLst/>
            </a:prstGeom>
          </p:spPr>
          <p:txBody>
            <a:bodyPr lIns="50800" tIns="50800" rIns="50800" bIns="50800" rtlCol="0" anchor="ctr"/>
            <a:lstStyle/>
            <a:p>
              <a:pPr algn="ctr">
                <a:lnSpc>
                  <a:spcPts val="3732"/>
                </a:lnSpc>
              </a:pPr>
              <a:endParaRPr/>
            </a:p>
          </p:txBody>
        </p:sp>
      </p:grpSp>
      <p:grpSp>
        <p:nvGrpSpPr>
          <p:cNvPr id="6" name="Group 6"/>
          <p:cNvGrpSpPr/>
          <p:nvPr/>
        </p:nvGrpSpPr>
        <p:grpSpPr>
          <a:xfrm>
            <a:off x="6534600" y="3123227"/>
            <a:ext cx="4937470" cy="5605564"/>
            <a:chOff x="0" y="0"/>
            <a:chExt cx="1481074" cy="1681480"/>
          </a:xfrm>
        </p:grpSpPr>
        <p:sp>
          <p:nvSpPr>
            <p:cNvPr id="7" name="Freeform 7"/>
            <p:cNvSpPr/>
            <p:nvPr/>
          </p:nvSpPr>
          <p:spPr>
            <a:xfrm>
              <a:off x="0" y="0"/>
              <a:ext cx="1481075" cy="1681480"/>
            </a:xfrm>
            <a:custGeom>
              <a:avLst/>
              <a:gdLst/>
              <a:ahLst/>
              <a:cxnLst/>
              <a:rect l="l" t="t" r="r" b="b"/>
              <a:pathLst>
                <a:path w="1481075" h="1681480">
                  <a:moveTo>
                    <a:pt x="79968" y="0"/>
                  </a:moveTo>
                  <a:lnTo>
                    <a:pt x="1401107" y="0"/>
                  </a:lnTo>
                  <a:cubicBezTo>
                    <a:pt x="1445272" y="0"/>
                    <a:pt x="1481075" y="35803"/>
                    <a:pt x="1481075" y="79968"/>
                  </a:cubicBezTo>
                  <a:lnTo>
                    <a:pt x="1481075" y="1601513"/>
                  </a:lnTo>
                  <a:cubicBezTo>
                    <a:pt x="1481075" y="1645678"/>
                    <a:pt x="1445272" y="1681480"/>
                    <a:pt x="1401107" y="1681480"/>
                  </a:cubicBezTo>
                  <a:lnTo>
                    <a:pt x="79968" y="1681480"/>
                  </a:lnTo>
                  <a:cubicBezTo>
                    <a:pt x="58759" y="1681480"/>
                    <a:pt x="38419" y="1673055"/>
                    <a:pt x="23422" y="1658058"/>
                  </a:cubicBezTo>
                  <a:cubicBezTo>
                    <a:pt x="8425" y="1643062"/>
                    <a:pt x="0" y="1622721"/>
                    <a:pt x="0" y="1601513"/>
                  </a:cubicBezTo>
                  <a:lnTo>
                    <a:pt x="0" y="79968"/>
                  </a:lnTo>
                  <a:cubicBezTo>
                    <a:pt x="0" y="35803"/>
                    <a:pt x="35803" y="0"/>
                    <a:pt x="79968" y="0"/>
                  </a:cubicBezTo>
                  <a:close/>
                </a:path>
              </a:pathLst>
            </a:custGeom>
            <a:solidFill>
              <a:srgbClr val="06564E"/>
            </a:solidFill>
            <a:ln w="19050" cap="rnd">
              <a:solidFill>
                <a:srgbClr val="E5DDC8"/>
              </a:solidFill>
              <a:prstDash val="solid"/>
              <a:round/>
            </a:ln>
          </p:spPr>
        </p:sp>
        <p:sp>
          <p:nvSpPr>
            <p:cNvPr id="8" name="TextBox 8"/>
            <p:cNvSpPr txBox="1"/>
            <p:nvPr/>
          </p:nvSpPr>
          <p:spPr>
            <a:xfrm>
              <a:off x="0" y="-85725"/>
              <a:ext cx="1481074" cy="1767205"/>
            </a:xfrm>
            <a:prstGeom prst="rect">
              <a:avLst/>
            </a:prstGeom>
          </p:spPr>
          <p:txBody>
            <a:bodyPr lIns="50800" tIns="50800" rIns="50800" bIns="50800" rtlCol="0" anchor="ctr"/>
            <a:lstStyle/>
            <a:p>
              <a:pPr algn="ctr">
                <a:lnSpc>
                  <a:spcPts val="3732"/>
                </a:lnSpc>
              </a:pPr>
              <a:endParaRPr/>
            </a:p>
          </p:txBody>
        </p:sp>
      </p:grpSp>
      <p:grpSp>
        <p:nvGrpSpPr>
          <p:cNvPr id="9" name="Group 9"/>
          <p:cNvGrpSpPr/>
          <p:nvPr/>
        </p:nvGrpSpPr>
        <p:grpSpPr>
          <a:xfrm>
            <a:off x="11605420" y="3123227"/>
            <a:ext cx="4636162" cy="5564341"/>
            <a:chOff x="0" y="0"/>
            <a:chExt cx="1390692" cy="1669115"/>
          </a:xfrm>
        </p:grpSpPr>
        <p:sp>
          <p:nvSpPr>
            <p:cNvPr id="10" name="Freeform 10"/>
            <p:cNvSpPr/>
            <p:nvPr/>
          </p:nvSpPr>
          <p:spPr>
            <a:xfrm>
              <a:off x="0" y="0"/>
              <a:ext cx="1390692" cy="1669115"/>
            </a:xfrm>
            <a:custGeom>
              <a:avLst/>
              <a:gdLst/>
              <a:ahLst/>
              <a:cxnLst/>
              <a:rect l="l" t="t" r="r" b="b"/>
              <a:pathLst>
                <a:path w="1390692" h="1669115">
                  <a:moveTo>
                    <a:pt x="85165" y="0"/>
                  </a:moveTo>
                  <a:lnTo>
                    <a:pt x="1305527" y="0"/>
                  </a:lnTo>
                  <a:cubicBezTo>
                    <a:pt x="1328115" y="0"/>
                    <a:pt x="1349777" y="8973"/>
                    <a:pt x="1365748" y="24944"/>
                  </a:cubicBezTo>
                  <a:cubicBezTo>
                    <a:pt x="1381720" y="40916"/>
                    <a:pt x="1390692" y="62578"/>
                    <a:pt x="1390692" y="85165"/>
                  </a:cubicBezTo>
                  <a:lnTo>
                    <a:pt x="1390692" y="1583950"/>
                  </a:lnTo>
                  <a:cubicBezTo>
                    <a:pt x="1390692" y="1630985"/>
                    <a:pt x="1352563" y="1669115"/>
                    <a:pt x="1305527" y="1669115"/>
                  </a:cubicBezTo>
                  <a:lnTo>
                    <a:pt x="85165" y="1669115"/>
                  </a:lnTo>
                  <a:cubicBezTo>
                    <a:pt x="38130" y="1669115"/>
                    <a:pt x="0" y="1630985"/>
                    <a:pt x="0" y="1583950"/>
                  </a:cubicBezTo>
                  <a:lnTo>
                    <a:pt x="0" y="85165"/>
                  </a:lnTo>
                  <a:cubicBezTo>
                    <a:pt x="0" y="38130"/>
                    <a:pt x="38130" y="0"/>
                    <a:pt x="85165" y="0"/>
                  </a:cubicBezTo>
                  <a:close/>
                </a:path>
              </a:pathLst>
            </a:custGeom>
            <a:solidFill>
              <a:srgbClr val="06564E"/>
            </a:solidFill>
            <a:ln w="19050" cap="rnd">
              <a:solidFill>
                <a:srgbClr val="E5DDC8"/>
              </a:solidFill>
              <a:prstDash val="solid"/>
              <a:round/>
            </a:ln>
          </p:spPr>
        </p:sp>
        <p:sp>
          <p:nvSpPr>
            <p:cNvPr id="11" name="TextBox 11"/>
            <p:cNvSpPr txBox="1"/>
            <p:nvPr/>
          </p:nvSpPr>
          <p:spPr>
            <a:xfrm>
              <a:off x="0" y="-85725"/>
              <a:ext cx="1390692" cy="1754840"/>
            </a:xfrm>
            <a:prstGeom prst="rect">
              <a:avLst/>
            </a:prstGeom>
          </p:spPr>
          <p:txBody>
            <a:bodyPr lIns="50800" tIns="50800" rIns="50800" bIns="50800" rtlCol="0" anchor="ctr"/>
            <a:lstStyle/>
            <a:p>
              <a:pPr algn="ctr">
                <a:lnSpc>
                  <a:spcPts val="3732"/>
                </a:lnSpc>
              </a:pPr>
              <a:endParaRPr/>
            </a:p>
          </p:txBody>
        </p:sp>
      </p:grpSp>
      <p:sp>
        <p:nvSpPr>
          <p:cNvPr id="12" name="Freeform 12"/>
          <p:cNvSpPr/>
          <p:nvPr/>
        </p:nvSpPr>
        <p:spPr>
          <a:xfrm>
            <a:off x="16238592" y="581508"/>
            <a:ext cx="3710184" cy="3705547"/>
          </a:xfrm>
          <a:custGeom>
            <a:avLst/>
            <a:gdLst/>
            <a:ahLst/>
            <a:cxnLst/>
            <a:rect l="l" t="t" r="r" b="b"/>
            <a:pathLst>
              <a:path w="3710184" h="3705547">
                <a:moveTo>
                  <a:pt x="0" y="0"/>
                </a:moveTo>
                <a:lnTo>
                  <a:pt x="3710184" y="0"/>
                </a:lnTo>
                <a:lnTo>
                  <a:pt x="3710184" y="3705547"/>
                </a:lnTo>
                <a:lnTo>
                  <a:pt x="0" y="3705547"/>
                </a:lnTo>
                <a:lnTo>
                  <a:pt x="0" y="0"/>
                </a:lnTo>
                <a:close/>
              </a:path>
            </a:pathLst>
          </a:custGeom>
          <a:blipFill>
            <a:blip r:embed="rId3"/>
            <a:stretch>
              <a:fillRect/>
            </a:stretch>
          </a:blipFill>
        </p:spPr>
      </p:sp>
      <p:sp>
        <p:nvSpPr>
          <p:cNvPr id="13" name="Freeform 13"/>
          <p:cNvSpPr/>
          <p:nvPr/>
        </p:nvSpPr>
        <p:spPr>
          <a:xfrm>
            <a:off x="-1686450" y="4509877"/>
            <a:ext cx="3739383" cy="4748423"/>
          </a:xfrm>
          <a:custGeom>
            <a:avLst/>
            <a:gdLst/>
            <a:ahLst/>
            <a:cxnLst/>
            <a:rect l="l" t="t" r="r" b="b"/>
            <a:pathLst>
              <a:path w="3739383" h="4748423">
                <a:moveTo>
                  <a:pt x="0" y="0"/>
                </a:moveTo>
                <a:lnTo>
                  <a:pt x="3739383" y="0"/>
                </a:lnTo>
                <a:lnTo>
                  <a:pt x="3739383" y="4748423"/>
                </a:lnTo>
                <a:lnTo>
                  <a:pt x="0" y="4748423"/>
                </a:lnTo>
                <a:lnTo>
                  <a:pt x="0" y="0"/>
                </a:lnTo>
                <a:close/>
              </a:path>
            </a:pathLst>
          </a:custGeom>
          <a:blipFill>
            <a:blip r:embed="rId4"/>
            <a:stretch>
              <a:fillRect/>
            </a:stretch>
          </a:blipFill>
        </p:spPr>
      </p:sp>
      <p:sp>
        <p:nvSpPr>
          <p:cNvPr id="14" name="TextBox 14"/>
          <p:cNvSpPr txBox="1"/>
          <p:nvPr/>
        </p:nvSpPr>
        <p:spPr>
          <a:xfrm>
            <a:off x="2319633" y="823957"/>
            <a:ext cx="13648734" cy="2057400"/>
          </a:xfrm>
          <a:prstGeom prst="rect">
            <a:avLst/>
          </a:prstGeom>
        </p:spPr>
        <p:txBody>
          <a:bodyPr lIns="0" tIns="0" rIns="0" bIns="0" rtlCol="0" anchor="t">
            <a:spAutoFit/>
          </a:bodyPr>
          <a:lstStyle/>
          <a:p>
            <a:pPr algn="ctr">
              <a:lnSpc>
                <a:spcPts val="16800"/>
              </a:lnSpc>
              <a:spcBef>
                <a:spcPct val="0"/>
              </a:spcBef>
            </a:pPr>
            <a:r>
              <a:rPr lang="en-US" sz="12000">
                <a:solidFill>
                  <a:srgbClr val="E5DDC8"/>
                </a:solidFill>
                <a:latin typeface="Railey"/>
                <a:ea typeface="Railey"/>
                <a:cs typeface="Railey"/>
                <a:sym typeface="Railey"/>
              </a:rPr>
              <a:t>Reading books</a:t>
            </a:r>
          </a:p>
        </p:txBody>
      </p:sp>
      <p:sp>
        <p:nvSpPr>
          <p:cNvPr id="15" name="Freeform 15"/>
          <p:cNvSpPr/>
          <p:nvPr/>
        </p:nvSpPr>
        <p:spPr>
          <a:xfrm rot="-1778449">
            <a:off x="16264884" y="6994575"/>
            <a:ext cx="3657600" cy="1709097"/>
          </a:xfrm>
          <a:custGeom>
            <a:avLst/>
            <a:gdLst/>
            <a:ahLst/>
            <a:cxnLst/>
            <a:rect l="l" t="t" r="r" b="b"/>
            <a:pathLst>
              <a:path w="3657600" h="1709097">
                <a:moveTo>
                  <a:pt x="0" y="0"/>
                </a:moveTo>
                <a:lnTo>
                  <a:pt x="3657600" y="0"/>
                </a:lnTo>
                <a:lnTo>
                  <a:pt x="3657600" y="1709097"/>
                </a:lnTo>
                <a:lnTo>
                  <a:pt x="0" y="1709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1047637">
            <a:off x="-1744883" y="870807"/>
            <a:ext cx="3657600" cy="1496291"/>
          </a:xfrm>
          <a:custGeom>
            <a:avLst/>
            <a:gdLst/>
            <a:ahLst/>
            <a:cxnLst/>
            <a:rect l="l" t="t" r="r" b="b"/>
            <a:pathLst>
              <a:path w="3657600" h="1496291">
                <a:moveTo>
                  <a:pt x="0" y="0"/>
                </a:moveTo>
                <a:lnTo>
                  <a:pt x="3657600" y="0"/>
                </a:lnTo>
                <a:lnTo>
                  <a:pt x="3657600" y="1496290"/>
                </a:lnTo>
                <a:lnTo>
                  <a:pt x="0" y="1496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rot="-516411">
            <a:off x="183242" y="226851"/>
            <a:ext cx="2659554" cy="2207430"/>
          </a:xfrm>
          <a:custGeom>
            <a:avLst/>
            <a:gdLst/>
            <a:ahLst/>
            <a:cxnLst/>
            <a:rect l="l" t="t" r="r" b="b"/>
            <a:pathLst>
              <a:path w="2659554" h="2207430">
                <a:moveTo>
                  <a:pt x="0" y="0"/>
                </a:moveTo>
                <a:lnTo>
                  <a:pt x="2659554" y="0"/>
                </a:lnTo>
                <a:lnTo>
                  <a:pt x="2659554" y="2207430"/>
                </a:lnTo>
                <a:lnTo>
                  <a:pt x="0" y="2207430"/>
                </a:lnTo>
                <a:lnTo>
                  <a:pt x="0" y="0"/>
                </a:lnTo>
                <a:close/>
              </a:path>
            </a:pathLst>
          </a:custGeom>
          <a:blipFill>
            <a:blip r:embed="rId9"/>
            <a:stretch>
              <a:fillRect/>
            </a:stretch>
          </a:blipFill>
        </p:spPr>
      </p:sp>
      <p:sp>
        <p:nvSpPr>
          <p:cNvPr id="18" name="TextBox 18"/>
          <p:cNvSpPr txBox="1"/>
          <p:nvPr/>
        </p:nvSpPr>
        <p:spPr>
          <a:xfrm>
            <a:off x="1805995" y="3504808"/>
            <a:ext cx="4137165" cy="6123470"/>
          </a:xfrm>
          <a:prstGeom prst="rect">
            <a:avLst/>
          </a:prstGeom>
        </p:spPr>
        <p:txBody>
          <a:bodyPr lIns="0" tIns="0" rIns="0" bIns="0" rtlCol="0" anchor="t">
            <a:spAutoFit/>
          </a:bodyPr>
          <a:lstStyle/>
          <a:p>
            <a:pPr algn="ctr">
              <a:lnSpc>
                <a:spcPts val="4049"/>
              </a:lnSpc>
            </a:pPr>
            <a:r>
              <a:rPr lang="en-US" sz="2892">
                <a:solidFill>
                  <a:srgbClr val="E5DDC8"/>
                </a:solidFill>
                <a:latin typeface="Sniglet"/>
                <a:ea typeface="Sniglet"/>
                <a:cs typeface="Sniglet"/>
                <a:sym typeface="Sniglet"/>
              </a:rPr>
              <a:t>We will endeavour to listen to the children read throughout the week.</a:t>
            </a:r>
          </a:p>
          <a:p>
            <a:pPr algn="ctr">
              <a:lnSpc>
                <a:spcPts val="4049"/>
              </a:lnSpc>
            </a:pPr>
            <a:r>
              <a:rPr lang="en-US" sz="2892">
                <a:solidFill>
                  <a:srgbClr val="E5DDC8"/>
                </a:solidFill>
                <a:latin typeface="Sniglet"/>
                <a:ea typeface="Sniglet"/>
                <a:cs typeface="Sniglet"/>
                <a:sym typeface="Sniglet"/>
              </a:rPr>
              <a:t>When the child has finished their book, please could you write in their diaries. Their book will then be changed.</a:t>
            </a:r>
          </a:p>
          <a:p>
            <a:pPr algn="ctr">
              <a:lnSpc>
                <a:spcPts val="4049"/>
              </a:lnSpc>
            </a:pPr>
            <a:endParaRPr lang="en-US" sz="2892">
              <a:solidFill>
                <a:srgbClr val="E5DDC8"/>
              </a:solidFill>
              <a:latin typeface="Sniglet"/>
              <a:ea typeface="Sniglet"/>
              <a:cs typeface="Sniglet"/>
              <a:sym typeface="Sniglet"/>
            </a:endParaRPr>
          </a:p>
          <a:p>
            <a:pPr algn="ctr">
              <a:lnSpc>
                <a:spcPts val="4049"/>
              </a:lnSpc>
            </a:pPr>
            <a:endParaRPr lang="en-US" sz="2892">
              <a:solidFill>
                <a:srgbClr val="E5DDC8"/>
              </a:solidFill>
              <a:latin typeface="Sniglet"/>
              <a:ea typeface="Sniglet"/>
              <a:cs typeface="Sniglet"/>
              <a:sym typeface="Sniglet"/>
            </a:endParaRPr>
          </a:p>
          <a:p>
            <a:pPr algn="ctr">
              <a:lnSpc>
                <a:spcPts val="4049"/>
              </a:lnSpc>
              <a:spcBef>
                <a:spcPct val="0"/>
              </a:spcBef>
            </a:pPr>
            <a:endParaRPr lang="en-US" sz="2892">
              <a:solidFill>
                <a:srgbClr val="E5DDC8"/>
              </a:solidFill>
              <a:latin typeface="Sniglet"/>
              <a:ea typeface="Sniglet"/>
              <a:cs typeface="Sniglet"/>
              <a:sym typeface="Sniglet"/>
            </a:endParaRPr>
          </a:p>
        </p:txBody>
      </p:sp>
      <p:sp>
        <p:nvSpPr>
          <p:cNvPr id="19" name="TextBox 19"/>
          <p:cNvSpPr txBox="1"/>
          <p:nvPr/>
        </p:nvSpPr>
        <p:spPr>
          <a:xfrm>
            <a:off x="6798346" y="3762536"/>
            <a:ext cx="4540374" cy="4138700"/>
          </a:xfrm>
          <a:prstGeom prst="rect">
            <a:avLst/>
          </a:prstGeom>
        </p:spPr>
        <p:txBody>
          <a:bodyPr lIns="0" tIns="0" rIns="0" bIns="0" rtlCol="0" anchor="t">
            <a:spAutoFit/>
          </a:bodyPr>
          <a:lstStyle/>
          <a:p>
            <a:pPr algn="ctr">
              <a:lnSpc>
                <a:spcPts val="4700"/>
              </a:lnSpc>
            </a:pPr>
            <a:r>
              <a:rPr lang="en-US" sz="3357">
                <a:solidFill>
                  <a:srgbClr val="E5DDC8"/>
                </a:solidFill>
                <a:latin typeface="Sniglet"/>
                <a:ea typeface="Sniglet"/>
                <a:cs typeface="Sniglet"/>
                <a:sym typeface="Sniglet"/>
              </a:rPr>
              <a:t>We will only give one book at a time. </a:t>
            </a:r>
          </a:p>
          <a:p>
            <a:pPr algn="ctr">
              <a:lnSpc>
                <a:spcPts val="4700"/>
              </a:lnSpc>
              <a:spcBef>
                <a:spcPct val="0"/>
              </a:spcBef>
            </a:pPr>
            <a:r>
              <a:rPr lang="en-US" sz="3357">
                <a:solidFill>
                  <a:srgbClr val="E5DDC8"/>
                </a:solidFill>
                <a:latin typeface="Sniglet"/>
                <a:ea typeface="Sniglet"/>
                <a:cs typeface="Sniglet"/>
                <a:sym typeface="Sniglet"/>
              </a:rPr>
              <a:t>Children are able to change their book as soon as it is finished by handing it into our reading book basket. </a:t>
            </a:r>
          </a:p>
        </p:txBody>
      </p:sp>
      <p:sp>
        <p:nvSpPr>
          <p:cNvPr id="20" name="TextBox 20"/>
          <p:cNvSpPr txBox="1"/>
          <p:nvPr/>
        </p:nvSpPr>
        <p:spPr>
          <a:xfrm>
            <a:off x="12153198" y="3495283"/>
            <a:ext cx="3540605" cy="4794778"/>
          </a:xfrm>
          <a:prstGeom prst="rect">
            <a:avLst/>
          </a:prstGeom>
        </p:spPr>
        <p:txBody>
          <a:bodyPr lIns="0" tIns="0" rIns="0" bIns="0" rtlCol="0" anchor="t">
            <a:spAutoFit/>
          </a:bodyPr>
          <a:lstStyle/>
          <a:p>
            <a:pPr algn="ctr">
              <a:lnSpc>
                <a:spcPts val="4225"/>
              </a:lnSpc>
            </a:pPr>
            <a:r>
              <a:rPr lang="en-US" sz="3017">
                <a:solidFill>
                  <a:srgbClr val="E5DDC8"/>
                </a:solidFill>
                <a:latin typeface="Sniglet"/>
                <a:ea typeface="Sniglet"/>
                <a:cs typeface="Sniglet"/>
                <a:sym typeface="Sniglet"/>
              </a:rPr>
              <a:t>To help us monitor reading, we ask you to add a short comment about how your child has read with you. </a:t>
            </a:r>
          </a:p>
          <a:p>
            <a:pPr algn="ctr">
              <a:lnSpc>
                <a:spcPts val="4225"/>
              </a:lnSpc>
              <a:spcBef>
                <a:spcPct val="0"/>
              </a:spcBef>
            </a:pPr>
            <a:r>
              <a:rPr lang="en-US" sz="3017">
                <a:solidFill>
                  <a:srgbClr val="E5DDC8"/>
                </a:solidFill>
                <a:latin typeface="Sniglet"/>
                <a:ea typeface="Sniglet"/>
                <a:cs typeface="Sniglet"/>
                <a:sym typeface="Sniglet"/>
              </a:rPr>
              <a:t>If time is limited simply initial and date in the book.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1526815" y="2820917"/>
            <a:ext cx="13789562" cy="5767689"/>
            <a:chOff x="0" y="0"/>
            <a:chExt cx="4625708" cy="1934771"/>
          </a:xfrm>
        </p:grpSpPr>
        <p:sp>
          <p:nvSpPr>
            <p:cNvPr id="4" name="Freeform 4"/>
            <p:cNvSpPr/>
            <p:nvPr/>
          </p:nvSpPr>
          <p:spPr>
            <a:xfrm>
              <a:off x="0" y="0"/>
              <a:ext cx="4625708" cy="1934771"/>
            </a:xfrm>
            <a:custGeom>
              <a:avLst/>
              <a:gdLst/>
              <a:ahLst/>
              <a:cxnLst/>
              <a:rect l="l" t="t" r="r" b="b"/>
              <a:pathLst>
                <a:path w="4625708" h="1934771">
                  <a:moveTo>
                    <a:pt x="28633" y="0"/>
                  </a:moveTo>
                  <a:lnTo>
                    <a:pt x="4597075" y="0"/>
                  </a:lnTo>
                  <a:cubicBezTo>
                    <a:pt x="4612889" y="0"/>
                    <a:pt x="4625708" y="12819"/>
                    <a:pt x="4625708" y="28633"/>
                  </a:cubicBezTo>
                  <a:lnTo>
                    <a:pt x="4625708" y="1906138"/>
                  </a:lnTo>
                  <a:cubicBezTo>
                    <a:pt x="4625708" y="1921951"/>
                    <a:pt x="4612889" y="1934771"/>
                    <a:pt x="4597075" y="1934771"/>
                  </a:cubicBezTo>
                  <a:lnTo>
                    <a:pt x="28633" y="1934771"/>
                  </a:lnTo>
                  <a:cubicBezTo>
                    <a:pt x="12819" y="1934771"/>
                    <a:pt x="0" y="1921951"/>
                    <a:pt x="0" y="1906138"/>
                  </a:cubicBezTo>
                  <a:lnTo>
                    <a:pt x="0" y="28633"/>
                  </a:lnTo>
                  <a:cubicBezTo>
                    <a:pt x="0" y="12819"/>
                    <a:pt x="12819" y="0"/>
                    <a:pt x="28633" y="0"/>
                  </a:cubicBezTo>
                  <a:close/>
                </a:path>
              </a:pathLst>
            </a:custGeom>
            <a:solidFill>
              <a:srgbClr val="06564E"/>
            </a:solidFill>
            <a:ln w="19050" cap="rnd">
              <a:solidFill>
                <a:srgbClr val="E5DDC8"/>
              </a:solidFill>
              <a:prstDash val="solid"/>
              <a:round/>
            </a:ln>
          </p:spPr>
        </p:sp>
        <p:sp>
          <p:nvSpPr>
            <p:cNvPr id="5" name="TextBox 5"/>
            <p:cNvSpPr txBox="1"/>
            <p:nvPr/>
          </p:nvSpPr>
          <p:spPr>
            <a:xfrm>
              <a:off x="0" y="-85725"/>
              <a:ext cx="4625708" cy="2020496"/>
            </a:xfrm>
            <a:prstGeom prst="rect">
              <a:avLst/>
            </a:prstGeom>
          </p:spPr>
          <p:txBody>
            <a:bodyPr lIns="50800" tIns="50800" rIns="50800" bIns="50800" rtlCol="0" anchor="ctr"/>
            <a:lstStyle/>
            <a:p>
              <a:pPr algn="ctr">
                <a:lnSpc>
                  <a:spcPts val="3732"/>
                </a:lnSpc>
              </a:pPr>
              <a:endParaRPr/>
            </a:p>
          </p:txBody>
        </p:sp>
      </p:grpSp>
      <p:sp>
        <p:nvSpPr>
          <p:cNvPr id="6" name="Freeform 6"/>
          <p:cNvSpPr/>
          <p:nvPr/>
        </p:nvSpPr>
        <p:spPr>
          <a:xfrm>
            <a:off x="14420347" y="4122633"/>
            <a:ext cx="5188678" cy="6960775"/>
          </a:xfrm>
          <a:custGeom>
            <a:avLst/>
            <a:gdLst/>
            <a:ahLst/>
            <a:cxnLst/>
            <a:rect l="l" t="t" r="r" b="b"/>
            <a:pathLst>
              <a:path w="5188678" h="6960775">
                <a:moveTo>
                  <a:pt x="0" y="0"/>
                </a:moveTo>
                <a:lnTo>
                  <a:pt x="5188678" y="0"/>
                </a:lnTo>
                <a:lnTo>
                  <a:pt x="5188678" y="6960776"/>
                </a:lnTo>
                <a:lnTo>
                  <a:pt x="0" y="6960776"/>
                </a:lnTo>
                <a:lnTo>
                  <a:pt x="0" y="0"/>
                </a:lnTo>
                <a:close/>
              </a:path>
            </a:pathLst>
          </a:custGeom>
          <a:blipFill>
            <a:blip r:embed="rId3"/>
            <a:stretch>
              <a:fillRect/>
            </a:stretch>
          </a:blipFill>
        </p:spPr>
      </p:sp>
      <p:sp>
        <p:nvSpPr>
          <p:cNvPr id="7" name="Freeform 7"/>
          <p:cNvSpPr/>
          <p:nvPr/>
        </p:nvSpPr>
        <p:spPr>
          <a:xfrm>
            <a:off x="-3590516" y="-556583"/>
            <a:ext cx="5117331" cy="5268809"/>
          </a:xfrm>
          <a:custGeom>
            <a:avLst/>
            <a:gdLst/>
            <a:ahLst/>
            <a:cxnLst/>
            <a:rect l="l" t="t" r="r" b="b"/>
            <a:pathLst>
              <a:path w="5117331" h="5268809">
                <a:moveTo>
                  <a:pt x="0" y="0"/>
                </a:moveTo>
                <a:lnTo>
                  <a:pt x="5117331" y="0"/>
                </a:lnTo>
                <a:lnTo>
                  <a:pt x="5117331" y="5268809"/>
                </a:lnTo>
                <a:lnTo>
                  <a:pt x="0" y="5268809"/>
                </a:lnTo>
                <a:lnTo>
                  <a:pt x="0" y="0"/>
                </a:lnTo>
                <a:close/>
              </a:path>
            </a:pathLst>
          </a:custGeom>
          <a:blipFill>
            <a:blip r:embed="rId4"/>
            <a:stretch>
              <a:fillRect/>
            </a:stretch>
          </a:blipFill>
        </p:spPr>
      </p:sp>
      <p:sp>
        <p:nvSpPr>
          <p:cNvPr id="8" name="TextBox 8"/>
          <p:cNvSpPr txBox="1"/>
          <p:nvPr/>
        </p:nvSpPr>
        <p:spPr>
          <a:xfrm>
            <a:off x="2500861" y="284058"/>
            <a:ext cx="13648734" cy="2057400"/>
          </a:xfrm>
          <a:prstGeom prst="rect">
            <a:avLst/>
          </a:prstGeom>
        </p:spPr>
        <p:txBody>
          <a:bodyPr lIns="0" tIns="0" rIns="0" bIns="0" rtlCol="0" anchor="t">
            <a:spAutoFit/>
          </a:bodyPr>
          <a:lstStyle/>
          <a:p>
            <a:pPr algn="ctr">
              <a:lnSpc>
                <a:spcPts val="16800"/>
              </a:lnSpc>
              <a:spcBef>
                <a:spcPct val="0"/>
              </a:spcBef>
            </a:pPr>
            <a:r>
              <a:rPr lang="en-US" sz="12000">
                <a:solidFill>
                  <a:srgbClr val="E5DDC8"/>
                </a:solidFill>
                <a:latin typeface="Railey"/>
                <a:ea typeface="Railey"/>
                <a:cs typeface="Railey"/>
                <a:sym typeface="Railey"/>
              </a:rPr>
              <a:t>20 Books to Read</a:t>
            </a:r>
          </a:p>
        </p:txBody>
      </p:sp>
      <p:sp>
        <p:nvSpPr>
          <p:cNvPr id="9" name="TextBox 9"/>
          <p:cNvSpPr txBox="1"/>
          <p:nvPr/>
        </p:nvSpPr>
        <p:spPr>
          <a:xfrm>
            <a:off x="1721947" y="3306132"/>
            <a:ext cx="13399298" cy="5952168"/>
          </a:xfrm>
          <a:prstGeom prst="rect">
            <a:avLst/>
          </a:prstGeom>
        </p:spPr>
        <p:txBody>
          <a:bodyPr lIns="0" tIns="0" rIns="0" bIns="0" rtlCol="0" anchor="t">
            <a:spAutoFit/>
          </a:bodyPr>
          <a:lstStyle/>
          <a:p>
            <a:pPr algn="ctr">
              <a:lnSpc>
                <a:spcPts val="3628"/>
              </a:lnSpc>
            </a:pPr>
            <a:r>
              <a:rPr lang="en-US" sz="2592" dirty="0">
                <a:solidFill>
                  <a:srgbClr val="E5DDC8"/>
                </a:solidFill>
                <a:latin typeface="Sniglet"/>
                <a:ea typeface="Sniglet"/>
                <a:cs typeface="Sniglet"/>
                <a:sym typeface="Sniglet"/>
              </a:rPr>
              <a:t>In Year 2, we introduce the school-wide reading initiative ‘20 Books to Read Before You Leave’.</a:t>
            </a:r>
          </a:p>
          <a:p>
            <a:pPr algn="ctr">
              <a:lnSpc>
                <a:spcPts val="3628"/>
              </a:lnSpc>
            </a:pPr>
            <a:r>
              <a:rPr lang="en-US" sz="2592" dirty="0">
                <a:solidFill>
                  <a:srgbClr val="E5DDC8"/>
                </a:solidFill>
                <a:latin typeface="Sniglet"/>
                <a:ea typeface="Sniglet"/>
                <a:cs typeface="Sniglet"/>
                <a:sym typeface="Sniglet"/>
              </a:rPr>
              <a:t>The children will come home with one book at a time. They can either read it themselves or you can read it together.</a:t>
            </a:r>
          </a:p>
          <a:p>
            <a:pPr algn="ctr">
              <a:lnSpc>
                <a:spcPts val="3628"/>
              </a:lnSpc>
            </a:pPr>
            <a:r>
              <a:rPr lang="en-US" sz="2592" dirty="0">
                <a:solidFill>
                  <a:srgbClr val="E5DDC8"/>
                </a:solidFill>
                <a:latin typeface="Sniglet"/>
                <a:ea typeface="Sniglet"/>
                <a:cs typeface="Sniglet"/>
                <a:sym typeface="Sniglet"/>
              </a:rPr>
              <a:t>Once they have finished the book, they are to return the book and complete a written book review. The sheets are at school. </a:t>
            </a:r>
          </a:p>
          <a:p>
            <a:pPr algn="ctr">
              <a:lnSpc>
                <a:spcPts val="3628"/>
              </a:lnSpc>
            </a:pPr>
            <a:r>
              <a:rPr lang="en-US" sz="2592" dirty="0">
                <a:solidFill>
                  <a:srgbClr val="E5DDC8"/>
                </a:solidFill>
                <a:latin typeface="Sniglet"/>
                <a:ea typeface="Sniglet"/>
                <a:cs typeface="Sniglet"/>
                <a:sym typeface="Sniglet"/>
              </a:rPr>
              <a:t>They will receive a sticker on their bookmark so we can keep track of how books they have read. They can then pick a new book to read. </a:t>
            </a:r>
          </a:p>
          <a:p>
            <a:pPr algn="ctr">
              <a:lnSpc>
                <a:spcPts val="3628"/>
              </a:lnSpc>
            </a:pPr>
            <a:r>
              <a:rPr lang="en-US" sz="2592" dirty="0">
                <a:solidFill>
                  <a:srgbClr val="E5DDC8"/>
                </a:solidFill>
                <a:latin typeface="Sniglet"/>
                <a:ea typeface="Sniglet"/>
                <a:cs typeface="Sniglet"/>
                <a:sym typeface="Sniglet"/>
              </a:rPr>
              <a:t>Once finished, If you could tick off the book from the list at the back of the children’s yellow reading diaries, it will help us keep up to date.</a:t>
            </a:r>
          </a:p>
          <a:p>
            <a:pPr algn="ctr">
              <a:lnSpc>
                <a:spcPts val="3628"/>
              </a:lnSpc>
            </a:pPr>
            <a:endParaRPr lang="en-US" sz="2592" dirty="0">
              <a:solidFill>
                <a:srgbClr val="E5DDC8"/>
              </a:solidFill>
              <a:latin typeface="Sniglet"/>
              <a:ea typeface="Sniglet"/>
              <a:cs typeface="Sniglet"/>
              <a:sym typeface="Sniglet"/>
            </a:endParaRPr>
          </a:p>
          <a:p>
            <a:pPr algn="ctr">
              <a:lnSpc>
                <a:spcPts val="3628"/>
              </a:lnSpc>
            </a:pPr>
            <a:endParaRPr lang="en-US" sz="2592" dirty="0">
              <a:solidFill>
                <a:srgbClr val="E5DDC8"/>
              </a:solidFill>
              <a:latin typeface="Sniglet"/>
              <a:ea typeface="Sniglet"/>
              <a:cs typeface="Sniglet"/>
              <a:sym typeface="Sniglet"/>
            </a:endParaRPr>
          </a:p>
          <a:p>
            <a:pPr algn="ctr">
              <a:lnSpc>
                <a:spcPts val="3628"/>
              </a:lnSpc>
              <a:spcBef>
                <a:spcPct val="0"/>
              </a:spcBef>
            </a:pPr>
            <a:endParaRPr lang="en-US" sz="2592" dirty="0">
              <a:solidFill>
                <a:srgbClr val="E5DDC8"/>
              </a:solidFill>
              <a:latin typeface="Sniglet"/>
              <a:ea typeface="Sniglet"/>
              <a:cs typeface="Sniglet"/>
              <a:sym typeface="Sniglet"/>
            </a:endParaRPr>
          </a:p>
        </p:txBody>
      </p:sp>
      <p:sp>
        <p:nvSpPr>
          <p:cNvPr id="10" name="Freeform 10"/>
          <p:cNvSpPr/>
          <p:nvPr/>
        </p:nvSpPr>
        <p:spPr>
          <a:xfrm>
            <a:off x="16761185" y="609222"/>
            <a:ext cx="2545465" cy="2542283"/>
          </a:xfrm>
          <a:custGeom>
            <a:avLst/>
            <a:gdLst/>
            <a:ahLst/>
            <a:cxnLst/>
            <a:rect l="l" t="t" r="r" b="b"/>
            <a:pathLst>
              <a:path w="2545465" h="2542283">
                <a:moveTo>
                  <a:pt x="0" y="0"/>
                </a:moveTo>
                <a:lnTo>
                  <a:pt x="2545465" y="0"/>
                </a:lnTo>
                <a:lnTo>
                  <a:pt x="2545465" y="2542283"/>
                </a:lnTo>
                <a:lnTo>
                  <a:pt x="0" y="2542283"/>
                </a:lnTo>
                <a:lnTo>
                  <a:pt x="0" y="0"/>
                </a:lnTo>
                <a:close/>
              </a:path>
            </a:pathLst>
          </a:custGeom>
          <a:blipFill>
            <a:blip r:embed="rId5"/>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TextBox 3"/>
          <p:cNvSpPr txBox="1"/>
          <p:nvPr/>
        </p:nvSpPr>
        <p:spPr>
          <a:xfrm>
            <a:off x="638175" y="670658"/>
            <a:ext cx="10776948" cy="2445504"/>
          </a:xfrm>
          <a:prstGeom prst="rect">
            <a:avLst/>
          </a:prstGeom>
        </p:spPr>
        <p:txBody>
          <a:bodyPr lIns="0" tIns="0" rIns="0" bIns="0" rtlCol="0" anchor="t">
            <a:spAutoFit/>
          </a:bodyPr>
          <a:lstStyle/>
          <a:p>
            <a:pPr algn="l">
              <a:lnSpc>
                <a:spcPts val="19927"/>
              </a:lnSpc>
              <a:spcBef>
                <a:spcPct val="0"/>
              </a:spcBef>
            </a:pPr>
            <a:r>
              <a:rPr lang="en-US" sz="14234">
                <a:solidFill>
                  <a:srgbClr val="E5DDC8"/>
                </a:solidFill>
                <a:latin typeface="Railey"/>
                <a:ea typeface="Railey"/>
                <a:cs typeface="Railey"/>
                <a:sym typeface="Railey"/>
              </a:rPr>
              <a:t>Phonics/Spelling</a:t>
            </a:r>
          </a:p>
        </p:txBody>
      </p:sp>
      <p:sp>
        <p:nvSpPr>
          <p:cNvPr id="4" name="TextBox 4"/>
          <p:cNvSpPr txBox="1"/>
          <p:nvPr/>
        </p:nvSpPr>
        <p:spPr>
          <a:xfrm>
            <a:off x="638175" y="3811762"/>
            <a:ext cx="9896897" cy="4273652"/>
          </a:xfrm>
          <a:prstGeom prst="rect">
            <a:avLst/>
          </a:prstGeom>
        </p:spPr>
        <p:txBody>
          <a:bodyPr lIns="0" tIns="0" rIns="0" bIns="0" rtlCol="0" anchor="t">
            <a:spAutoFit/>
          </a:bodyPr>
          <a:lstStyle/>
          <a:p>
            <a:pPr algn="just">
              <a:lnSpc>
                <a:spcPts val="4238"/>
              </a:lnSpc>
            </a:pPr>
            <a:r>
              <a:rPr lang="en-US" sz="3027">
                <a:solidFill>
                  <a:srgbClr val="E5DDC8"/>
                </a:solidFill>
                <a:latin typeface="Sniglet"/>
                <a:ea typeface="Sniglet"/>
                <a:cs typeface="Sniglet"/>
                <a:sym typeface="Sniglet"/>
              </a:rPr>
              <a:t>20 minute sessions will take place daily. </a:t>
            </a:r>
          </a:p>
          <a:p>
            <a:pPr algn="just">
              <a:lnSpc>
                <a:spcPts val="4238"/>
              </a:lnSpc>
            </a:pPr>
            <a:endParaRPr lang="en-US" sz="3027">
              <a:solidFill>
                <a:srgbClr val="E5DDC8"/>
              </a:solidFill>
              <a:latin typeface="Sniglet"/>
              <a:ea typeface="Sniglet"/>
              <a:cs typeface="Sniglet"/>
              <a:sym typeface="Sniglet"/>
            </a:endParaRPr>
          </a:p>
          <a:p>
            <a:pPr algn="just">
              <a:lnSpc>
                <a:spcPts val="4238"/>
              </a:lnSpc>
            </a:pPr>
            <a:r>
              <a:rPr lang="en-US" sz="3027">
                <a:solidFill>
                  <a:srgbClr val="E5DDC8"/>
                </a:solidFill>
                <a:latin typeface="Sniglet"/>
                <a:ea typeface="Sniglet"/>
                <a:cs typeface="Sniglet"/>
                <a:sym typeface="Sniglet"/>
              </a:rPr>
              <a:t>Spellings will be sent out on Monday as part of the child’s homework. They will include the focus sound/rule that we have been learning that week.  As well as words from the Year 2 High Frequency List.</a:t>
            </a:r>
          </a:p>
          <a:p>
            <a:pPr algn="just">
              <a:lnSpc>
                <a:spcPts val="4238"/>
              </a:lnSpc>
            </a:pPr>
            <a:endParaRPr lang="en-US" sz="3027">
              <a:solidFill>
                <a:srgbClr val="E5DDC8"/>
              </a:solidFill>
              <a:latin typeface="Sniglet"/>
              <a:ea typeface="Sniglet"/>
              <a:cs typeface="Sniglet"/>
              <a:sym typeface="Sniglet"/>
            </a:endParaRPr>
          </a:p>
          <a:p>
            <a:pPr algn="just">
              <a:lnSpc>
                <a:spcPts val="4238"/>
              </a:lnSpc>
              <a:spcBef>
                <a:spcPct val="0"/>
              </a:spcBef>
            </a:pPr>
            <a:r>
              <a:rPr lang="en-US" sz="3027">
                <a:solidFill>
                  <a:srgbClr val="E5DDC8"/>
                </a:solidFill>
                <a:latin typeface="Sniglet"/>
                <a:ea typeface="Sniglet"/>
                <a:cs typeface="Sniglet"/>
                <a:sym typeface="Sniglet"/>
              </a:rPr>
              <a:t>Spelling tests will be completed on the following Friday. </a:t>
            </a:r>
          </a:p>
        </p:txBody>
      </p:sp>
      <p:sp>
        <p:nvSpPr>
          <p:cNvPr id="5" name="Freeform 5"/>
          <p:cNvSpPr/>
          <p:nvPr/>
        </p:nvSpPr>
        <p:spPr>
          <a:xfrm>
            <a:off x="13235995" y="591351"/>
            <a:ext cx="4483581" cy="5138774"/>
          </a:xfrm>
          <a:custGeom>
            <a:avLst/>
            <a:gdLst/>
            <a:ahLst/>
            <a:cxnLst/>
            <a:rect l="l" t="t" r="r" b="b"/>
            <a:pathLst>
              <a:path w="4483581" h="5138774">
                <a:moveTo>
                  <a:pt x="0" y="0"/>
                </a:moveTo>
                <a:lnTo>
                  <a:pt x="4483580" y="0"/>
                </a:lnTo>
                <a:lnTo>
                  <a:pt x="4483580" y="5138774"/>
                </a:lnTo>
                <a:lnTo>
                  <a:pt x="0" y="5138774"/>
                </a:lnTo>
                <a:lnTo>
                  <a:pt x="0" y="0"/>
                </a:lnTo>
                <a:close/>
              </a:path>
            </a:pathLst>
          </a:custGeom>
          <a:blipFill>
            <a:blip r:embed="rId3"/>
            <a:stretch>
              <a:fillRect/>
            </a:stretch>
          </a:blipFill>
        </p:spPr>
      </p:sp>
      <p:sp>
        <p:nvSpPr>
          <p:cNvPr id="6" name="Freeform 6"/>
          <p:cNvSpPr/>
          <p:nvPr/>
        </p:nvSpPr>
        <p:spPr>
          <a:xfrm>
            <a:off x="11415123" y="5138608"/>
            <a:ext cx="4605518" cy="2135809"/>
          </a:xfrm>
          <a:custGeom>
            <a:avLst/>
            <a:gdLst/>
            <a:ahLst/>
            <a:cxnLst/>
            <a:rect l="l" t="t" r="r" b="b"/>
            <a:pathLst>
              <a:path w="4605518" h="2135809">
                <a:moveTo>
                  <a:pt x="0" y="0"/>
                </a:moveTo>
                <a:lnTo>
                  <a:pt x="4605519" y="0"/>
                </a:lnTo>
                <a:lnTo>
                  <a:pt x="4605519" y="2135809"/>
                </a:lnTo>
                <a:lnTo>
                  <a:pt x="0" y="2135809"/>
                </a:lnTo>
                <a:lnTo>
                  <a:pt x="0" y="0"/>
                </a:lnTo>
                <a:close/>
              </a:path>
            </a:pathLst>
          </a:custGeom>
          <a:blipFill>
            <a:blip r:embed="rId4"/>
            <a:stretch>
              <a:fillRect/>
            </a:stretch>
          </a:blipFill>
        </p:spPr>
      </p:sp>
      <p:sp>
        <p:nvSpPr>
          <p:cNvPr id="7" name="Freeform 7"/>
          <p:cNvSpPr/>
          <p:nvPr/>
        </p:nvSpPr>
        <p:spPr>
          <a:xfrm>
            <a:off x="15140590" y="4839052"/>
            <a:ext cx="2118710" cy="1983883"/>
          </a:xfrm>
          <a:custGeom>
            <a:avLst/>
            <a:gdLst/>
            <a:ahLst/>
            <a:cxnLst/>
            <a:rect l="l" t="t" r="r" b="b"/>
            <a:pathLst>
              <a:path w="2118710" h="1983883">
                <a:moveTo>
                  <a:pt x="0" y="0"/>
                </a:moveTo>
                <a:lnTo>
                  <a:pt x="2118710" y="0"/>
                </a:lnTo>
                <a:lnTo>
                  <a:pt x="2118710" y="1983882"/>
                </a:lnTo>
                <a:lnTo>
                  <a:pt x="0" y="1983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047637">
            <a:off x="16818871" y="1105611"/>
            <a:ext cx="3657600" cy="1496291"/>
          </a:xfrm>
          <a:custGeom>
            <a:avLst/>
            <a:gdLst/>
            <a:ahLst/>
            <a:cxnLst/>
            <a:rect l="l" t="t" r="r" b="b"/>
            <a:pathLst>
              <a:path w="3657600" h="1496291">
                <a:moveTo>
                  <a:pt x="0" y="0"/>
                </a:moveTo>
                <a:lnTo>
                  <a:pt x="3657600" y="0"/>
                </a:lnTo>
                <a:lnTo>
                  <a:pt x="3657600" y="1496291"/>
                </a:lnTo>
                <a:lnTo>
                  <a:pt x="0" y="1496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047637">
            <a:off x="8706272" y="-613994"/>
            <a:ext cx="3657600" cy="1496291"/>
          </a:xfrm>
          <a:custGeom>
            <a:avLst/>
            <a:gdLst/>
            <a:ahLst/>
            <a:cxnLst/>
            <a:rect l="l" t="t" r="r" b="b"/>
            <a:pathLst>
              <a:path w="3657600" h="1496291">
                <a:moveTo>
                  <a:pt x="0" y="0"/>
                </a:moveTo>
                <a:lnTo>
                  <a:pt x="3657600" y="0"/>
                </a:lnTo>
                <a:lnTo>
                  <a:pt x="3657600" y="1496290"/>
                </a:lnTo>
                <a:lnTo>
                  <a:pt x="0" y="1496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019101" y="908732"/>
            <a:ext cx="2659554" cy="2207430"/>
          </a:xfrm>
          <a:custGeom>
            <a:avLst/>
            <a:gdLst/>
            <a:ahLst/>
            <a:cxnLst/>
            <a:rect l="l" t="t" r="r" b="b"/>
            <a:pathLst>
              <a:path w="2659554" h="2207430">
                <a:moveTo>
                  <a:pt x="0" y="0"/>
                </a:moveTo>
                <a:lnTo>
                  <a:pt x="2659554" y="0"/>
                </a:lnTo>
                <a:lnTo>
                  <a:pt x="2659554" y="2207430"/>
                </a:lnTo>
                <a:lnTo>
                  <a:pt x="0" y="2207430"/>
                </a:lnTo>
                <a:lnTo>
                  <a:pt x="0" y="0"/>
                </a:lnTo>
                <a:close/>
              </a:path>
            </a:pathLst>
          </a:custGeom>
          <a:blipFill>
            <a:blip r:embed="rId9"/>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TextBox 3"/>
          <p:cNvSpPr txBox="1"/>
          <p:nvPr/>
        </p:nvSpPr>
        <p:spPr>
          <a:xfrm>
            <a:off x="517862" y="313286"/>
            <a:ext cx="10587554" cy="2581077"/>
          </a:xfrm>
          <a:prstGeom prst="rect">
            <a:avLst/>
          </a:prstGeom>
        </p:spPr>
        <p:txBody>
          <a:bodyPr lIns="0" tIns="0" rIns="0" bIns="0" rtlCol="0" anchor="t">
            <a:spAutoFit/>
          </a:bodyPr>
          <a:lstStyle/>
          <a:p>
            <a:pPr algn="l">
              <a:lnSpc>
                <a:spcPts val="21085"/>
              </a:lnSpc>
              <a:spcBef>
                <a:spcPct val="0"/>
              </a:spcBef>
            </a:pPr>
            <a:r>
              <a:rPr lang="en-US" sz="15061">
                <a:solidFill>
                  <a:srgbClr val="E5DDC8"/>
                </a:solidFill>
                <a:latin typeface="Railey"/>
                <a:ea typeface="Railey"/>
                <a:cs typeface="Railey"/>
                <a:sym typeface="Railey"/>
              </a:rPr>
              <a:t>Times Tables</a:t>
            </a:r>
          </a:p>
        </p:txBody>
      </p:sp>
      <p:sp>
        <p:nvSpPr>
          <p:cNvPr id="4" name="TextBox 4"/>
          <p:cNvSpPr txBox="1"/>
          <p:nvPr/>
        </p:nvSpPr>
        <p:spPr>
          <a:xfrm>
            <a:off x="1028700" y="3802652"/>
            <a:ext cx="10076716" cy="4772669"/>
          </a:xfrm>
          <a:prstGeom prst="rect">
            <a:avLst/>
          </a:prstGeom>
        </p:spPr>
        <p:txBody>
          <a:bodyPr lIns="0" tIns="0" rIns="0" bIns="0" rtlCol="0" anchor="t">
            <a:spAutoFit/>
          </a:bodyPr>
          <a:lstStyle/>
          <a:p>
            <a:pPr algn="l">
              <a:lnSpc>
                <a:spcPts val="5432"/>
              </a:lnSpc>
            </a:pPr>
            <a:r>
              <a:rPr lang="en-US" sz="3880" dirty="0">
                <a:solidFill>
                  <a:srgbClr val="E5DDC8"/>
                </a:solidFill>
                <a:latin typeface="Sniglet"/>
                <a:ea typeface="Sniglet"/>
                <a:cs typeface="Sniglet"/>
                <a:sym typeface="Sniglet"/>
              </a:rPr>
              <a:t>Each Thursday, the children will be tested on their times tables.</a:t>
            </a:r>
          </a:p>
          <a:p>
            <a:pPr algn="l">
              <a:lnSpc>
                <a:spcPts val="5432"/>
              </a:lnSpc>
            </a:pPr>
            <a:endParaRPr lang="en-US" sz="3880" dirty="0">
              <a:solidFill>
                <a:srgbClr val="E5DDC8"/>
              </a:solidFill>
              <a:latin typeface="Sniglet"/>
              <a:ea typeface="Sniglet"/>
              <a:cs typeface="Sniglet"/>
              <a:sym typeface="Sniglet"/>
            </a:endParaRPr>
          </a:p>
          <a:p>
            <a:pPr algn="l">
              <a:lnSpc>
                <a:spcPts val="5432"/>
              </a:lnSpc>
            </a:pPr>
            <a:r>
              <a:rPr lang="en-US" sz="3880" dirty="0">
                <a:solidFill>
                  <a:srgbClr val="E5DDC8"/>
                </a:solidFill>
                <a:latin typeface="Sniglet"/>
                <a:ea typeface="Sniglet"/>
                <a:cs typeface="Sniglet"/>
                <a:sym typeface="Sniglet"/>
              </a:rPr>
              <a:t>We encourage that, as part of their homework, the children practice their Times Tables at home. This can be done through ‘Hit the button’, songs or chanting.</a:t>
            </a:r>
          </a:p>
        </p:txBody>
      </p:sp>
      <p:sp>
        <p:nvSpPr>
          <p:cNvPr id="5" name="Freeform 5"/>
          <p:cNvSpPr/>
          <p:nvPr/>
        </p:nvSpPr>
        <p:spPr>
          <a:xfrm>
            <a:off x="15128706" y="1028700"/>
            <a:ext cx="3735996" cy="3731326"/>
          </a:xfrm>
          <a:custGeom>
            <a:avLst/>
            <a:gdLst/>
            <a:ahLst/>
            <a:cxnLst/>
            <a:rect l="l" t="t" r="r" b="b"/>
            <a:pathLst>
              <a:path w="3735996" h="3731326">
                <a:moveTo>
                  <a:pt x="0" y="0"/>
                </a:moveTo>
                <a:lnTo>
                  <a:pt x="3735996" y="0"/>
                </a:lnTo>
                <a:lnTo>
                  <a:pt x="3735996" y="3731326"/>
                </a:lnTo>
                <a:lnTo>
                  <a:pt x="0" y="3731326"/>
                </a:lnTo>
                <a:lnTo>
                  <a:pt x="0" y="0"/>
                </a:lnTo>
                <a:close/>
              </a:path>
            </a:pathLst>
          </a:custGeom>
          <a:blipFill>
            <a:blip r:embed="rId3"/>
            <a:stretch>
              <a:fillRect/>
            </a:stretch>
          </a:blipFill>
        </p:spPr>
      </p:sp>
      <p:sp>
        <p:nvSpPr>
          <p:cNvPr id="6" name="Freeform 6"/>
          <p:cNvSpPr/>
          <p:nvPr/>
        </p:nvSpPr>
        <p:spPr>
          <a:xfrm>
            <a:off x="12398940" y="4821064"/>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4"/>
            <a:stretch>
              <a:fillRect/>
            </a:stretch>
          </a:blipFill>
        </p:spPr>
      </p:sp>
      <p:sp>
        <p:nvSpPr>
          <p:cNvPr id="7" name="Freeform 7"/>
          <p:cNvSpPr/>
          <p:nvPr/>
        </p:nvSpPr>
        <p:spPr>
          <a:xfrm>
            <a:off x="12092504" y="1695089"/>
            <a:ext cx="2561556" cy="2398547"/>
          </a:xfrm>
          <a:custGeom>
            <a:avLst/>
            <a:gdLst/>
            <a:ahLst/>
            <a:cxnLst/>
            <a:rect l="l" t="t" r="r" b="b"/>
            <a:pathLst>
              <a:path w="2561556" h="2398547">
                <a:moveTo>
                  <a:pt x="0" y="0"/>
                </a:moveTo>
                <a:lnTo>
                  <a:pt x="2561556" y="0"/>
                </a:lnTo>
                <a:lnTo>
                  <a:pt x="2561556" y="2398548"/>
                </a:lnTo>
                <a:lnTo>
                  <a:pt x="0" y="2398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713326" y="0"/>
            <a:ext cx="3575069" cy="3883879"/>
          </a:xfrm>
          <a:custGeom>
            <a:avLst/>
            <a:gdLst/>
            <a:ahLst/>
            <a:cxnLst/>
            <a:rect l="l" t="t" r="r" b="b"/>
            <a:pathLst>
              <a:path w="3575069" h="3883879">
                <a:moveTo>
                  <a:pt x="0" y="0"/>
                </a:moveTo>
                <a:lnTo>
                  <a:pt x="3575069" y="0"/>
                </a:lnTo>
                <a:lnTo>
                  <a:pt x="3575069" y="3883879"/>
                </a:lnTo>
                <a:lnTo>
                  <a:pt x="0" y="3883879"/>
                </a:lnTo>
                <a:lnTo>
                  <a:pt x="0" y="0"/>
                </a:lnTo>
                <a:close/>
              </a:path>
            </a:pathLst>
          </a:custGeom>
          <a:blipFill>
            <a:blip r:embed="rId3"/>
            <a:stretch>
              <a:fillRect/>
            </a:stretch>
          </a:blipFill>
        </p:spPr>
      </p:sp>
      <p:grpSp>
        <p:nvGrpSpPr>
          <p:cNvPr id="4" name="Group 4"/>
          <p:cNvGrpSpPr/>
          <p:nvPr/>
        </p:nvGrpSpPr>
        <p:grpSpPr>
          <a:xfrm>
            <a:off x="1526815" y="2820917"/>
            <a:ext cx="7348170" cy="5767689"/>
            <a:chOff x="0" y="0"/>
            <a:chExt cx="2464943" cy="1934771"/>
          </a:xfrm>
        </p:grpSpPr>
        <p:sp>
          <p:nvSpPr>
            <p:cNvPr id="5" name="Freeform 5"/>
            <p:cNvSpPr/>
            <p:nvPr/>
          </p:nvSpPr>
          <p:spPr>
            <a:xfrm>
              <a:off x="0" y="0"/>
              <a:ext cx="2464943" cy="1934771"/>
            </a:xfrm>
            <a:custGeom>
              <a:avLst/>
              <a:gdLst/>
              <a:ahLst/>
              <a:cxnLst/>
              <a:rect l="l" t="t" r="r" b="b"/>
              <a:pathLst>
                <a:path w="2464943" h="1934771">
                  <a:moveTo>
                    <a:pt x="53733" y="0"/>
                  </a:moveTo>
                  <a:lnTo>
                    <a:pt x="2411210" y="0"/>
                  </a:lnTo>
                  <a:cubicBezTo>
                    <a:pt x="2425461" y="0"/>
                    <a:pt x="2439128" y="5661"/>
                    <a:pt x="2449205" y="15738"/>
                  </a:cubicBezTo>
                  <a:cubicBezTo>
                    <a:pt x="2459282" y="25815"/>
                    <a:pt x="2464943" y="39482"/>
                    <a:pt x="2464943" y="53733"/>
                  </a:cubicBezTo>
                  <a:lnTo>
                    <a:pt x="2464943" y="1881038"/>
                  </a:lnTo>
                  <a:cubicBezTo>
                    <a:pt x="2464943" y="1895289"/>
                    <a:pt x="2459282" y="1908956"/>
                    <a:pt x="2449205" y="1919033"/>
                  </a:cubicBezTo>
                  <a:cubicBezTo>
                    <a:pt x="2439128" y="1929110"/>
                    <a:pt x="2425461" y="1934771"/>
                    <a:pt x="2411210" y="1934771"/>
                  </a:cubicBezTo>
                  <a:lnTo>
                    <a:pt x="53733" y="1934771"/>
                  </a:lnTo>
                  <a:cubicBezTo>
                    <a:pt x="39482" y="1934771"/>
                    <a:pt x="25815" y="1929110"/>
                    <a:pt x="15738" y="1919033"/>
                  </a:cubicBezTo>
                  <a:cubicBezTo>
                    <a:pt x="5661" y="1908956"/>
                    <a:pt x="0" y="1895289"/>
                    <a:pt x="0" y="1881038"/>
                  </a:cubicBezTo>
                  <a:lnTo>
                    <a:pt x="0" y="53733"/>
                  </a:lnTo>
                  <a:cubicBezTo>
                    <a:pt x="0" y="39482"/>
                    <a:pt x="5661" y="25815"/>
                    <a:pt x="15738" y="15738"/>
                  </a:cubicBezTo>
                  <a:cubicBezTo>
                    <a:pt x="25815" y="5661"/>
                    <a:pt x="39482" y="0"/>
                    <a:pt x="53733" y="0"/>
                  </a:cubicBezTo>
                  <a:close/>
                </a:path>
              </a:pathLst>
            </a:custGeom>
            <a:solidFill>
              <a:srgbClr val="06564E"/>
            </a:solidFill>
            <a:ln w="19050" cap="rnd">
              <a:solidFill>
                <a:srgbClr val="E5DDC8"/>
              </a:solidFill>
              <a:prstDash val="solid"/>
              <a:round/>
            </a:ln>
          </p:spPr>
        </p:sp>
        <p:sp>
          <p:nvSpPr>
            <p:cNvPr id="6" name="TextBox 6"/>
            <p:cNvSpPr txBox="1"/>
            <p:nvPr/>
          </p:nvSpPr>
          <p:spPr>
            <a:xfrm>
              <a:off x="0" y="-85725"/>
              <a:ext cx="2464943" cy="2020496"/>
            </a:xfrm>
            <a:prstGeom prst="rect">
              <a:avLst/>
            </a:prstGeom>
          </p:spPr>
          <p:txBody>
            <a:bodyPr lIns="50800" tIns="50800" rIns="50800" bIns="50800" rtlCol="0" anchor="ctr"/>
            <a:lstStyle/>
            <a:p>
              <a:pPr algn="ctr">
                <a:lnSpc>
                  <a:spcPts val="3732"/>
                </a:lnSpc>
              </a:pPr>
              <a:endParaRPr/>
            </a:p>
          </p:txBody>
        </p:sp>
      </p:grpSp>
      <p:grpSp>
        <p:nvGrpSpPr>
          <p:cNvPr id="7" name="Group 7"/>
          <p:cNvGrpSpPr/>
          <p:nvPr/>
        </p:nvGrpSpPr>
        <p:grpSpPr>
          <a:xfrm>
            <a:off x="9413016" y="2820917"/>
            <a:ext cx="7327523" cy="1997903"/>
            <a:chOff x="0" y="0"/>
            <a:chExt cx="2458017" cy="670196"/>
          </a:xfrm>
        </p:grpSpPr>
        <p:sp>
          <p:nvSpPr>
            <p:cNvPr id="8" name="Freeform 8"/>
            <p:cNvSpPr/>
            <p:nvPr/>
          </p:nvSpPr>
          <p:spPr>
            <a:xfrm>
              <a:off x="0" y="0"/>
              <a:ext cx="2458017" cy="670196"/>
            </a:xfrm>
            <a:custGeom>
              <a:avLst/>
              <a:gdLst/>
              <a:ahLst/>
              <a:cxnLst/>
              <a:rect l="l" t="t" r="r" b="b"/>
              <a:pathLst>
                <a:path w="2458017" h="670196">
                  <a:moveTo>
                    <a:pt x="53884" y="0"/>
                  </a:moveTo>
                  <a:lnTo>
                    <a:pt x="2404133" y="0"/>
                  </a:lnTo>
                  <a:cubicBezTo>
                    <a:pt x="2418424" y="0"/>
                    <a:pt x="2432130" y="5677"/>
                    <a:pt x="2442235" y="15782"/>
                  </a:cubicBezTo>
                  <a:cubicBezTo>
                    <a:pt x="2452340" y="25888"/>
                    <a:pt x="2458017" y="39593"/>
                    <a:pt x="2458017" y="53884"/>
                  </a:cubicBezTo>
                  <a:lnTo>
                    <a:pt x="2458017" y="616312"/>
                  </a:lnTo>
                  <a:cubicBezTo>
                    <a:pt x="2458017" y="630603"/>
                    <a:pt x="2452340" y="644309"/>
                    <a:pt x="2442235" y="654414"/>
                  </a:cubicBezTo>
                  <a:cubicBezTo>
                    <a:pt x="2432130" y="664519"/>
                    <a:pt x="2418424" y="670196"/>
                    <a:pt x="2404133" y="670196"/>
                  </a:cubicBezTo>
                  <a:lnTo>
                    <a:pt x="53884" y="670196"/>
                  </a:lnTo>
                  <a:cubicBezTo>
                    <a:pt x="39593" y="670196"/>
                    <a:pt x="25888" y="664519"/>
                    <a:pt x="15782" y="654414"/>
                  </a:cubicBezTo>
                  <a:cubicBezTo>
                    <a:pt x="5677" y="644309"/>
                    <a:pt x="0" y="630603"/>
                    <a:pt x="0" y="616312"/>
                  </a:cubicBezTo>
                  <a:lnTo>
                    <a:pt x="0" y="53884"/>
                  </a:lnTo>
                  <a:cubicBezTo>
                    <a:pt x="0" y="39593"/>
                    <a:pt x="5677" y="25888"/>
                    <a:pt x="15782" y="15782"/>
                  </a:cubicBezTo>
                  <a:cubicBezTo>
                    <a:pt x="25888" y="5677"/>
                    <a:pt x="39593" y="0"/>
                    <a:pt x="53884" y="0"/>
                  </a:cubicBezTo>
                  <a:close/>
                </a:path>
              </a:pathLst>
            </a:custGeom>
            <a:solidFill>
              <a:srgbClr val="06564E"/>
            </a:solidFill>
            <a:ln w="19050" cap="rnd">
              <a:solidFill>
                <a:srgbClr val="E5DDC8"/>
              </a:solidFill>
              <a:prstDash val="solid"/>
              <a:round/>
            </a:ln>
          </p:spPr>
        </p:sp>
        <p:sp>
          <p:nvSpPr>
            <p:cNvPr id="9" name="TextBox 9"/>
            <p:cNvSpPr txBox="1"/>
            <p:nvPr/>
          </p:nvSpPr>
          <p:spPr>
            <a:xfrm>
              <a:off x="0" y="-85725"/>
              <a:ext cx="2458017" cy="755921"/>
            </a:xfrm>
            <a:prstGeom prst="rect">
              <a:avLst/>
            </a:prstGeom>
          </p:spPr>
          <p:txBody>
            <a:bodyPr lIns="50800" tIns="50800" rIns="50800" bIns="50800" rtlCol="0" anchor="ctr"/>
            <a:lstStyle/>
            <a:p>
              <a:pPr algn="ctr">
                <a:lnSpc>
                  <a:spcPts val="3732"/>
                </a:lnSpc>
              </a:pPr>
              <a:endParaRPr/>
            </a:p>
          </p:txBody>
        </p:sp>
      </p:grpSp>
      <p:sp>
        <p:nvSpPr>
          <p:cNvPr id="10" name="Freeform 10"/>
          <p:cNvSpPr/>
          <p:nvPr/>
        </p:nvSpPr>
        <p:spPr>
          <a:xfrm>
            <a:off x="14420347" y="4122633"/>
            <a:ext cx="5188678" cy="6960775"/>
          </a:xfrm>
          <a:custGeom>
            <a:avLst/>
            <a:gdLst/>
            <a:ahLst/>
            <a:cxnLst/>
            <a:rect l="l" t="t" r="r" b="b"/>
            <a:pathLst>
              <a:path w="5188678" h="6960775">
                <a:moveTo>
                  <a:pt x="0" y="0"/>
                </a:moveTo>
                <a:lnTo>
                  <a:pt x="5188678" y="0"/>
                </a:lnTo>
                <a:lnTo>
                  <a:pt x="5188678" y="6960776"/>
                </a:lnTo>
                <a:lnTo>
                  <a:pt x="0" y="6960776"/>
                </a:lnTo>
                <a:lnTo>
                  <a:pt x="0" y="0"/>
                </a:lnTo>
                <a:close/>
              </a:path>
            </a:pathLst>
          </a:custGeom>
          <a:blipFill>
            <a:blip r:embed="rId4"/>
            <a:stretch>
              <a:fillRect/>
            </a:stretch>
          </a:blipFill>
        </p:spPr>
      </p:sp>
      <p:sp>
        <p:nvSpPr>
          <p:cNvPr id="11" name="Freeform 11"/>
          <p:cNvSpPr/>
          <p:nvPr/>
        </p:nvSpPr>
        <p:spPr>
          <a:xfrm>
            <a:off x="-3590516" y="-556583"/>
            <a:ext cx="5117331" cy="5268809"/>
          </a:xfrm>
          <a:custGeom>
            <a:avLst/>
            <a:gdLst/>
            <a:ahLst/>
            <a:cxnLst/>
            <a:rect l="l" t="t" r="r" b="b"/>
            <a:pathLst>
              <a:path w="5117331" h="5268809">
                <a:moveTo>
                  <a:pt x="0" y="0"/>
                </a:moveTo>
                <a:lnTo>
                  <a:pt x="5117331" y="0"/>
                </a:lnTo>
                <a:lnTo>
                  <a:pt x="5117331" y="5268809"/>
                </a:lnTo>
                <a:lnTo>
                  <a:pt x="0" y="5268809"/>
                </a:lnTo>
                <a:lnTo>
                  <a:pt x="0" y="0"/>
                </a:lnTo>
                <a:close/>
              </a:path>
            </a:pathLst>
          </a:custGeom>
          <a:blipFill>
            <a:blip r:embed="rId5"/>
            <a:stretch>
              <a:fillRect/>
            </a:stretch>
          </a:blipFill>
        </p:spPr>
      </p:sp>
      <p:sp>
        <p:nvSpPr>
          <p:cNvPr id="12" name="TextBox 12"/>
          <p:cNvSpPr txBox="1"/>
          <p:nvPr/>
        </p:nvSpPr>
        <p:spPr>
          <a:xfrm>
            <a:off x="2500861" y="284058"/>
            <a:ext cx="13648734" cy="2057400"/>
          </a:xfrm>
          <a:prstGeom prst="rect">
            <a:avLst/>
          </a:prstGeom>
        </p:spPr>
        <p:txBody>
          <a:bodyPr lIns="0" tIns="0" rIns="0" bIns="0" rtlCol="0" anchor="t">
            <a:spAutoFit/>
          </a:bodyPr>
          <a:lstStyle/>
          <a:p>
            <a:pPr algn="ctr">
              <a:lnSpc>
                <a:spcPts val="16800"/>
              </a:lnSpc>
              <a:spcBef>
                <a:spcPct val="0"/>
              </a:spcBef>
            </a:pPr>
            <a:r>
              <a:rPr lang="en-US" sz="12000">
                <a:solidFill>
                  <a:srgbClr val="E5DDC8"/>
                </a:solidFill>
                <a:latin typeface="Railey"/>
                <a:ea typeface="Railey"/>
                <a:cs typeface="Railey"/>
                <a:sym typeface="Railey"/>
              </a:rPr>
              <a:t>Guided Reading</a:t>
            </a:r>
          </a:p>
        </p:txBody>
      </p:sp>
      <p:sp>
        <p:nvSpPr>
          <p:cNvPr id="13" name="TextBox 13"/>
          <p:cNvSpPr txBox="1"/>
          <p:nvPr/>
        </p:nvSpPr>
        <p:spPr>
          <a:xfrm>
            <a:off x="1526815" y="3458231"/>
            <a:ext cx="7246326" cy="4118058"/>
          </a:xfrm>
          <a:prstGeom prst="rect">
            <a:avLst/>
          </a:prstGeom>
        </p:spPr>
        <p:txBody>
          <a:bodyPr lIns="0" tIns="0" rIns="0" bIns="0" rtlCol="0" anchor="t">
            <a:spAutoFit/>
          </a:bodyPr>
          <a:lstStyle/>
          <a:p>
            <a:pPr algn="ctr">
              <a:lnSpc>
                <a:spcPts val="3628"/>
              </a:lnSpc>
            </a:pPr>
            <a:r>
              <a:rPr lang="en-US" sz="2592">
                <a:solidFill>
                  <a:srgbClr val="E5DDC8"/>
                </a:solidFill>
                <a:latin typeface="Sniglet"/>
                <a:ea typeface="Sniglet"/>
                <a:cs typeface="Sniglet"/>
                <a:sym typeface="Sniglet"/>
              </a:rPr>
              <a:t>25 minute sessions will take place daily. </a:t>
            </a:r>
          </a:p>
          <a:p>
            <a:pPr algn="ctr">
              <a:lnSpc>
                <a:spcPts val="3628"/>
              </a:lnSpc>
            </a:pPr>
            <a:endParaRPr lang="en-US" sz="2592">
              <a:solidFill>
                <a:srgbClr val="E5DDC8"/>
              </a:solidFill>
              <a:latin typeface="Sniglet"/>
              <a:ea typeface="Sniglet"/>
              <a:cs typeface="Sniglet"/>
              <a:sym typeface="Sniglet"/>
            </a:endParaRPr>
          </a:p>
          <a:p>
            <a:pPr algn="ctr">
              <a:lnSpc>
                <a:spcPts val="3628"/>
              </a:lnSpc>
            </a:pPr>
            <a:r>
              <a:rPr lang="en-US" sz="2592">
                <a:solidFill>
                  <a:srgbClr val="E5DDC8"/>
                </a:solidFill>
                <a:latin typeface="Sniglet"/>
                <a:ea typeface="Sniglet"/>
                <a:cs typeface="Sniglet"/>
                <a:sym typeface="Sniglet"/>
              </a:rPr>
              <a:t>This will be done in a carousel style with groups completing different tasks daily. </a:t>
            </a:r>
          </a:p>
          <a:p>
            <a:pPr algn="ctr">
              <a:lnSpc>
                <a:spcPts val="3628"/>
              </a:lnSpc>
            </a:pPr>
            <a:endParaRPr lang="en-US" sz="2592">
              <a:solidFill>
                <a:srgbClr val="E5DDC8"/>
              </a:solidFill>
              <a:latin typeface="Sniglet"/>
              <a:ea typeface="Sniglet"/>
              <a:cs typeface="Sniglet"/>
              <a:sym typeface="Sniglet"/>
            </a:endParaRPr>
          </a:p>
          <a:p>
            <a:pPr algn="ctr">
              <a:lnSpc>
                <a:spcPts val="3628"/>
              </a:lnSpc>
              <a:spcBef>
                <a:spcPct val="0"/>
              </a:spcBef>
            </a:pPr>
            <a:r>
              <a:rPr lang="en-US" sz="2592">
                <a:solidFill>
                  <a:srgbClr val="E5DDC8"/>
                </a:solidFill>
                <a:latin typeface="Sniglet"/>
                <a:ea typeface="Sniglet"/>
                <a:cs typeface="Sniglet"/>
                <a:sym typeface="Sniglet"/>
              </a:rPr>
              <a:t>This will consist of: group reading with a teacher, pleasure for reading in the library, a comprehension task and a more hands on activity. For example, drama, book mapping ect. </a:t>
            </a:r>
          </a:p>
        </p:txBody>
      </p:sp>
      <p:sp>
        <p:nvSpPr>
          <p:cNvPr id="14" name="TextBox 14"/>
          <p:cNvSpPr txBox="1"/>
          <p:nvPr/>
        </p:nvSpPr>
        <p:spPr>
          <a:xfrm>
            <a:off x="9745267" y="3041455"/>
            <a:ext cx="6145635" cy="1528251"/>
          </a:xfrm>
          <a:prstGeom prst="rect">
            <a:avLst/>
          </a:prstGeom>
        </p:spPr>
        <p:txBody>
          <a:bodyPr lIns="0" tIns="0" rIns="0" bIns="0" rtlCol="0" anchor="t">
            <a:spAutoFit/>
          </a:bodyPr>
          <a:lstStyle/>
          <a:p>
            <a:pPr algn="ctr">
              <a:lnSpc>
                <a:spcPts val="3077"/>
              </a:lnSpc>
              <a:spcBef>
                <a:spcPct val="0"/>
              </a:spcBef>
            </a:pPr>
            <a:r>
              <a:rPr lang="en-US" sz="2198">
                <a:solidFill>
                  <a:srgbClr val="E5DDC8"/>
                </a:solidFill>
                <a:latin typeface="Sniglet"/>
                <a:ea typeface="Sniglet"/>
                <a:cs typeface="Sniglet"/>
                <a:sym typeface="Sniglet"/>
              </a:rPr>
              <a:t>To help children become more confident with their comprehension, we ask that when reading for you to ask the child questions about what they have read.</a:t>
            </a:r>
          </a:p>
        </p:txBody>
      </p:sp>
      <p:sp>
        <p:nvSpPr>
          <p:cNvPr id="15" name="Freeform 15"/>
          <p:cNvSpPr/>
          <p:nvPr/>
        </p:nvSpPr>
        <p:spPr>
          <a:xfrm>
            <a:off x="16761185" y="609222"/>
            <a:ext cx="2545465" cy="2542283"/>
          </a:xfrm>
          <a:custGeom>
            <a:avLst/>
            <a:gdLst/>
            <a:ahLst/>
            <a:cxnLst/>
            <a:rect l="l" t="t" r="r" b="b"/>
            <a:pathLst>
              <a:path w="2545465" h="2542283">
                <a:moveTo>
                  <a:pt x="0" y="0"/>
                </a:moveTo>
                <a:lnTo>
                  <a:pt x="2545465" y="0"/>
                </a:lnTo>
                <a:lnTo>
                  <a:pt x="2545465" y="2542283"/>
                </a:lnTo>
                <a:lnTo>
                  <a:pt x="0" y="2542283"/>
                </a:lnTo>
                <a:lnTo>
                  <a:pt x="0" y="0"/>
                </a:lnTo>
                <a:close/>
              </a:path>
            </a:pathLst>
          </a:custGeom>
          <a:blipFill>
            <a:blip r:embed="rId6"/>
            <a:stretch>
              <a:fillRect/>
            </a:stretch>
          </a:blipFill>
        </p:spPr>
      </p:sp>
      <p:grpSp>
        <p:nvGrpSpPr>
          <p:cNvPr id="16" name="Group 16"/>
          <p:cNvGrpSpPr/>
          <p:nvPr/>
        </p:nvGrpSpPr>
        <p:grpSpPr>
          <a:xfrm>
            <a:off x="9413016" y="5143500"/>
            <a:ext cx="7327523" cy="4337314"/>
            <a:chOff x="0" y="0"/>
            <a:chExt cx="2458017" cy="1454952"/>
          </a:xfrm>
        </p:grpSpPr>
        <p:sp>
          <p:nvSpPr>
            <p:cNvPr id="17" name="Freeform 17"/>
            <p:cNvSpPr/>
            <p:nvPr/>
          </p:nvSpPr>
          <p:spPr>
            <a:xfrm>
              <a:off x="0" y="0"/>
              <a:ext cx="2458017" cy="1454952"/>
            </a:xfrm>
            <a:custGeom>
              <a:avLst/>
              <a:gdLst/>
              <a:ahLst/>
              <a:cxnLst/>
              <a:rect l="l" t="t" r="r" b="b"/>
              <a:pathLst>
                <a:path w="2458017" h="1454952">
                  <a:moveTo>
                    <a:pt x="53884" y="0"/>
                  </a:moveTo>
                  <a:lnTo>
                    <a:pt x="2404133" y="0"/>
                  </a:lnTo>
                  <a:cubicBezTo>
                    <a:pt x="2418424" y="0"/>
                    <a:pt x="2432130" y="5677"/>
                    <a:pt x="2442235" y="15782"/>
                  </a:cubicBezTo>
                  <a:cubicBezTo>
                    <a:pt x="2452340" y="25888"/>
                    <a:pt x="2458017" y="39593"/>
                    <a:pt x="2458017" y="53884"/>
                  </a:cubicBezTo>
                  <a:lnTo>
                    <a:pt x="2458017" y="1401068"/>
                  </a:lnTo>
                  <a:cubicBezTo>
                    <a:pt x="2458017" y="1415359"/>
                    <a:pt x="2452340" y="1429064"/>
                    <a:pt x="2442235" y="1439170"/>
                  </a:cubicBezTo>
                  <a:cubicBezTo>
                    <a:pt x="2432130" y="1449275"/>
                    <a:pt x="2418424" y="1454952"/>
                    <a:pt x="2404133" y="1454952"/>
                  </a:cubicBezTo>
                  <a:lnTo>
                    <a:pt x="53884" y="1454952"/>
                  </a:lnTo>
                  <a:cubicBezTo>
                    <a:pt x="39593" y="1454952"/>
                    <a:pt x="25888" y="1449275"/>
                    <a:pt x="15782" y="1439170"/>
                  </a:cubicBezTo>
                  <a:cubicBezTo>
                    <a:pt x="5677" y="1429064"/>
                    <a:pt x="0" y="1415359"/>
                    <a:pt x="0" y="1401068"/>
                  </a:cubicBezTo>
                  <a:lnTo>
                    <a:pt x="0" y="53884"/>
                  </a:lnTo>
                  <a:cubicBezTo>
                    <a:pt x="0" y="39593"/>
                    <a:pt x="5677" y="25888"/>
                    <a:pt x="15782" y="15782"/>
                  </a:cubicBezTo>
                  <a:cubicBezTo>
                    <a:pt x="25888" y="5677"/>
                    <a:pt x="39593" y="0"/>
                    <a:pt x="53884" y="0"/>
                  </a:cubicBezTo>
                  <a:close/>
                </a:path>
              </a:pathLst>
            </a:custGeom>
            <a:solidFill>
              <a:srgbClr val="06564E"/>
            </a:solidFill>
            <a:ln w="19050" cap="rnd">
              <a:solidFill>
                <a:srgbClr val="E5DDC8"/>
              </a:solidFill>
              <a:prstDash val="solid"/>
              <a:round/>
            </a:ln>
          </p:spPr>
        </p:sp>
        <p:sp>
          <p:nvSpPr>
            <p:cNvPr id="18" name="TextBox 18"/>
            <p:cNvSpPr txBox="1"/>
            <p:nvPr/>
          </p:nvSpPr>
          <p:spPr>
            <a:xfrm>
              <a:off x="0" y="-85725"/>
              <a:ext cx="2458017" cy="1540677"/>
            </a:xfrm>
            <a:prstGeom prst="rect">
              <a:avLst/>
            </a:prstGeom>
          </p:spPr>
          <p:txBody>
            <a:bodyPr lIns="50800" tIns="50800" rIns="50800" bIns="50800" rtlCol="0" anchor="ctr"/>
            <a:lstStyle/>
            <a:p>
              <a:pPr algn="ctr">
                <a:lnSpc>
                  <a:spcPts val="3732"/>
                </a:lnSpc>
              </a:pPr>
              <a:endParaRPr/>
            </a:p>
          </p:txBody>
        </p:sp>
      </p:grpSp>
      <p:sp>
        <p:nvSpPr>
          <p:cNvPr id="19" name="TextBox 19"/>
          <p:cNvSpPr txBox="1"/>
          <p:nvPr/>
        </p:nvSpPr>
        <p:spPr>
          <a:xfrm>
            <a:off x="9745267" y="5364038"/>
            <a:ext cx="6692748" cy="3861524"/>
          </a:xfrm>
          <a:prstGeom prst="rect">
            <a:avLst/>
          </a:prstGeom>
        </p:spPr>
        <p:txBody>
          <a:bodyPr lIns="0" tIns="0" rIns="0" bIns="0" rtlCol="0" anchor="t">
            <a:spAutoFit/>
          </a:bodyPr>
          <a:lstStyle/>
          <a:p>
            <a:pPr algn="ctr">
              <a:lnSpc>
                <a:spcPts val="3077"/>
              </a:lnSpc>
            </a:pPr>
            <a:r>
              <a:rPr lang="en-US" sz="2198">
                <a:solidFill>
                  <a:srgbClr val="E5DDC8"/>
                </a:solidFill>
                <a:latin typeface="Sniglet"/>
                <a:ea typeface="Sniglet"/>
                <a:cs typeface="Sniglet"/>
                <a:sym typeface="Sniglet"/>
              </a:rPr>
              <a:t>Example questions:</a:t>
            </a:r>
          </a:p>
          <a:p>
            <a:pPr algn="ctr">
              <a:lnSpc>
                <a:spcPts val="3077"/>
              </a:lnSpc>
            </a:pPr>
            <a:endParaRPr lang="en-US" sz="2198">
              <a:solidFill>
                <a:srgbClr val="E5DDC8"/>
              </a:solidFill>
              <a:latin typeface="Sniglet"/>
              <a:ea typeface="Sniglet"/>
              <a:cs typeface="Sniglet"/>
              <a:sym typeface="Sniglet"/>
            </a:endParaRPr>
          </a:p>
          <a:p>
            <a:pPr algn="ctr">
              <a:lnSpc>
                <a:spcPts val="3077"/>
              </a:lnSpc>
            </a:pPr>
            <a:r>
              <a:rPr lang="en-US" sz="2198">
                <a:solidFill>
                  <a:srgbClr val="E5DDC8"/>
                </a:solidFill>
                <a:latin typeface="Sniglet"/>
                <a:ea typeface="Sniglet"/>
                <a:cs typeface="Sniglet"/>
                <a:sym typeface="Sniglet"/>
              </a:rPr>
              <a:t>Retrieval e.g., "Where is the story set?",</a:t>
            </a:r>
          </a:p>
          <a:p>
            <a:pPr algn="ctr">
              <a:lnSpc>
                <a:spcPts val="3077"/>
              </a:lnSpc>
            </a:pPr>
            <a:r>
              <a:rPr lang="en-US" sz="2198">
                <a:solidFill>
                  <a:srgbClr val="E5DDC8"/>
                </a:solidFill>
                <a:latin typeface="Sniglet"/>
                <a:ea typeface="Sniglet"/>
                <a:cs typeface="Sniglet"/>
                <a:sym typeface="Sniglet"/>
              </a:rPr>
              <a:t> Inference e.g., "Why do you think this happened?"</a:t>
            </a:r>
          </a:p>
          <a:p>
            <a:pPr algn="ctr">
              <a:lnSpc>
                <a:spcPts val="3077"/>
              </a:lnSpc>
            </a:pPr>
            <a:r>
              <a:rPr lang="en-US" sz="2198">
                <a:solidFill>
                  <a:srgbClr val="E5DDC8"/>
                </a:solidFill>
                <a:latin typeface="Sniglet"/>
                <a:ea typeface="Sniglet"/>
                <a:cs typeface="Sniglet"/>
                <a:sym typeface="Sniglet"/>
              </a:rPr>
              <a:t>predictive questions "What do you think will happen next?"</a:t>
            </a:r>
          </a:p>
          <a:p>
            <a:pPr algn="ctr">
              <a:lnSpc>
                <a:spcPts val="3077"/>
              </a:lnSpc>
            </a:pPr>
            <a:r>
              <a:rPr lang="en-US" sz="2198">
                <a:solidFill>
                  <a:srgbClr val="E5DDC8"/>
                </a:solidFill>
                <a:latin typeface="Sniglet"/>
                <a:ea typeface="Sniglet"/>
                <a:cs typeface="Sniglet"/>
                <a:sym typeface="Sniglet"/>
              </a:rPr>
              <a:t>vocabulary questions  e.g,"What does this word mean?",</a:t>
            </a:r>
          </a:p>
          <a:p>
            <a:pPr algn="ctr">
              <a:lnSpc>
                <a:spcPts val="3077"/>
              </a:lnSpc>
              <a:spcBef>
                <a:spcPct val="0"/>
              </a:spcBef>
            </a:pPr>
            <a:r>
              <a:rPr lang="en-US" sz="2198">
                <a:solidFill>
                  <a:srgbClr val="E5DDC8"/>
                </a:solidFill>
                <a:latin typeface="Sniglet"/>
                <a:ea typeface="Sniglet"/>
                <a:cs typeface="Sniglet"/>
                <a:sym typeface="Sniglet"/>
              </a:rPr>
              <a:t>opinion-based questions e.g,"What was your favourite part?"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1028700" y="171832"/>
            <a:ext cx="2180435" cy="2768807"/>
          </a:xfrm>
          <a:custGeom>
            <a:avLst/>
            <a:gdLst/>
            <a:ahLst/>
            <a:cxnLst/>
            <a:rect l="l" t="t" r="r" b="b"/>
            <a:pathLst>
              <a:path w="2180435" h="2768807">
                <a:moveTo>
                  <a:pt x="0" y="0"/>
                </a:moveTo>
                <a:lnTo>
                  <a:pt x="2180435" y="0"/>
                </a:lnTo>
                <a:lnTo>
                  <a:pt x="2180435" y="2768807"/>
                </a:lnTo>
                <a:lnTo>
                  <a:pt x="0" y="2768807"/>
                </a:lnTo>
                <a:lnTo>
                  <a:pt x="0" y="0"/>
                </a:lnTo>
                <a:close/>
              </a:path>
            </a:pathLst>
          </a:custGeom>
          <a:blipFill>
            <a:blip r:embed="rId3"/>
            <a:stretch>
              <a:fillRect/>
            </a:stretch>
          </a:blipFill>
        </p:spPr>
      </p:sp>
      <p:sp>
        <p:nvSpPr>
          <p:cNvPr id="4" name="Freeform 4"/>
          <p:cNvSpPr/>
          <p:nvPr/>
        </p:nvSpPr>
        <p:spPr>
          <a:xfrm>
            <a:off x="14815913" y="7107496"/>
            <a:ext cx="3166643" cy="2762896"/>
          </a:xfrm>
          <a:custGeom>
            <a:avLst/>
            <a:gdLst/>
            <a:ahLst/>
            <a:cxnLst/>
            <a:rect l="l" t="t" r="r" b="b"/>
            <a:pathLst>
              <a:path w="3166643" h="2762896">
                <a:moveTo>
                  <a:pt x="0" y="0"/>
                </a:moveTo>
                <a:lnTo>
                  <a:pt x="3166644" y="0"/>
                </a:lnTo>
                <a:lnTo>
                  <a:pt x="3166644" y="2762897"/>
                </a:lnTo>
                <a:lnTo>
                  <a:pt x="0" y="2762897"/>
                </a:lnTo>
                <a:lnTo>
                  <a:pt x="0" y="0"/>
                </a:lnTo>
                <a:close/>
              </a:path>
            </a:pathLst>
          </a:custGeom>
          <a:blipFill>
            <a:blip r:embed="rId4"/>
            <a:stretch>
              <a:fillRect/>
            </a:stretch>
          </a:blipFill>
        </p:spPr>
      </p:sp>
      <p:sp>
        <p:nvSpPr>
          <p:cNvPr id="5" name="Freeform 5"/>
          <p:cNvSpPr/>
          <p:nvPr/>
        </p:nvSpPr>
        <p:spPr>
          <a:xfrm rot="-524111">
            <a:off x="-2243409" y="780125"/>
            <a:ext cx="3657600" cy="1496291"/>
          </a:xfrm>
          <a:custGeom>
            <a:avLst/>
            <a:gdLst/>
            <a:ahLst/>
            <a:cxnLst/>
            <a:rect l="l" t="t" r="r" b="b"/>
            <a:pathLst>
              <a:path w="3657600" h="1496291">
                <a:moveTo>
                  <a:pt x="0" y="0"/>
                </a:moveTo>
                <a:lnTo>
                  <a:pt x="3657600" y="0"/>
                </a:lnTo>
                <a:lnTo>
                  <a:pt x="3657600" y="1496290"/>
                </a:lnTo>
                <a:lnTo>
                  <a:pt x="0" y="1496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888765" y="3946716"/>
            <a:ext cx="14510470" cy="2504636"/>
          </a:xfrm>
          <a:prstGeom prst="rect">
            <a:avLst/>
          </a:prstGeom>
        </p:spPr>
        <p:txBody>
          <a:bodyPr lIns="0" tIns="0" rIns="0" bIns="0" rtlCol="0" anchor="t">
            <a:spAutoFit/>
          </a:bodyPr>
          <a:lstStyle/>
          <a:p>
            <a:pPr algn="just">
              <a:lnSpc>
                <a:spcPts val="5003"/>
              </a:lnSpc>
            </a:pPr>
            <a:r>
              <a:rPr lang="en-US" sz="3573">
                <a:solidFill>
                  <a:srgbClr val="E5DDC8"/>
                </a:solidFill>
                <a:latin typeface="Sniglet"/>
                <a:ea typeface="Sniglet"/>
                <a:cs typeface="Sniglet"/>
                <a:sym typeface="Sniglet"/>
              </a:rPr>
              <a:t>Year 2’’s P.E sessions will be in on a </a:t>
            </a:r>
            <a:r>
              <a:rPr lang="en-US" sz="3573" u="sng">
                <a:solidFill>
                  <a:srgbClr val="E5DDC8"/>
                </a:solidFill>
                <a:latin typeface="Sniglet"/>
                <a:ea typeface="Sniglet"/>
                <a:cs typeface="Sniglet"/>
                <a:sym typeface="Sniglet"/>
              </a:rPr>
              <a:t>Wednesday </a:t>
            </a:r>
            <a:r>
              <a:rPr lang="en-US" sz="3573">
                <a:solidFill>
                  <a:srgbClr val="E5DDC8"/>
                </a:solidFill>
                <a:latin typeface="Sniglet"/>
                <a:ea typeface="Sniglet"/>
                <a:cs typeface="Sniglet"/>
                <a:sym typeface="Sniglet"/>
              </a:rPr>
              <a:t> and a </a:t>
            </a:r>
            <a:r>
              <a:rPr lang="en-US" sz="3573" u="sng">
                <a:solidFill>
                  <a:srgbClr val="E5DDC8"/>
                </a:solidFill>
                <a:latin typeface="Sniglet"/>
                <a:ea typeface="Sniglet"/>
                <a:cs typeface="Sniglet"/>
                <a:sym typeface="Sniglet"/>
              </a:rPr>
              <a:t>Friday </a:t>
            </a:r>
            <a:r>
              <a:rPr lang="en-US" sz="3573">
                <a:solidFill>
                  <a:srgbClr val="E5DDC8"/>
                </a:solidFill>
                <a:latin typeface="Sniglet"/>
                <a:ea typeface="Sniglet"/>
                <a:cs typeface="Sniglet"/>
                <a:sym typeface="Sniglet"/>
              </a:rPr>
              <a:t> for the first half term. </a:t>
            </a:r>
          </a:p>
          <a:p>
            <a:pPr algn="just">
              <a:lnSpc>
                <a:spcPts val="5003"/>
              </a:lnSpc>
            </a:pPr>
            <a:endParaRPr lang="en-US" sz="3573">
              <a:solidFill>
                <a:srgbClr val="E5DDC8"/>
              </a:solidFill>
              <a:latin typeface="Sniglet"/>
              <a:ea typeface="Sniglet"/>
              <a:cs typeface="Sniglet"/>
              <a:sym typeface="Sniglet"/>
            </a:endParaRPr>
          </a:p>
          <a:p>
            <a:pPr algn="just">
              <a:lnSpc>
                <a:spcPts val="5003"/>
              </a:lnSpc>
              <a:spcBef>
                <a:spcPct val="0"/>
              </a:spcBef>
            </a:pPr>
            <a:r>
              <a:rPr lang="en-US" sz="3573">
                <a:solidFill>
                  <a:srgbClr val="E5DDC8"/>
                </a:solidFill>
                <a:latin typeface="Sniglet"/>
                <a:ea typeface="Sniglet"/>
                <a:cs typeface="Sniglet"/>
                <a:sym typeface="Sniglet"/>
              </a:rPr>
              <a:t>Children need to come to school in their </a:t>
            </a:r>
            <a:r>
              <a:rPr lang="en-US" sz="3573" u="sng">
                <a:solidFill>
                  <a:srgbClr val="E5DDC8"/>
                </a:solidFill>
                <a:latin typeface="Sniglet"/>
                <a:ea typeface="Sniglet"/>
                <a:cs typeface="Sniglet"/>
                <a:sym typeface="Sniglet"/>
              </a:rPr>
              <a:t>full </a:t>
            </a:r>
            <a:r>
              <a:rPr lang="en-US" sz="3573">
                <a:solidFill>
                  <a:srgbClr val="E5DDC8"/>
                </a:solidFill>
                <a:latin typeface="Sniglet"/>
                <a:ea typeface="Sniglet"/>
                <a:cs typeface="Sniglet"/>
                <a:sym typeface="Sniglet"/>
              </a:rPr>
              <a:t>P.E kits .</a:t>
            </a:r>
          </a:p>
        </p:txBody>
      </p:sp>
      <p:sp>
        <p:nvSpPr>
          <p:cNvPr id="7" name="TextBox 7"/>
          <p:cNvSpPr txBox="1"/>
          <p:nvPr/>
        </p:nvSpPr>
        <p:spPr>
          <a:xfrm>
            <a:off x="4111885" y="649057"/>
            <a:ext cx="9384021" cy="2291582"/>
          </a:xfrm>
          <a:prstGeom prst="rect">
            <a:avLst/>
          </a:prstGeom>
        </p:spPr>
        <p:txBody>
          <a:bodyPr lIns="0" tIns="0" rIns="0" bIns="0" rtlCol="0" anchor="t">
            <a:spAutoFit/>
          </a:bodyPr>
          <a:lstStyle/>
          <a:p>
            <a:pPr algn="r">
              <a:lnSpc>
                <a:spcPts val="18688"/>
              </a:lnSpc>
              <a:spcBef>
                <a:spcPct val="0"/>
              </a:spcBef>
            </a:pPr>
            <a:r>
              <a:rPr lang="en-US" sz="13349">
                <a:solidFill>
                  <a:srgbClr val="E5DDC8"/>
                </a:solidFill>
                <a:latin typeface="Railey"/>
                <a:ea typeface="Railey"/>
                <a:cs typeface="Railey"/>
                <a:sym typeface="Railey"/>
              </a:rPr>
              <a:t>P.E Lessons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796</Words>
  <Application>Microsoft Office PowerPoint</Application>
  <PresentationFormat>Custom</PresentationFormat>
  <Paragraphs>69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Railey</vt:lpstr>
      <vt:lpstr>Sniglet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Yellow Watercolor Illustration Meet The Teacher Presentation</dc:title>
  <dc:creator>Rachel Sharp</dc:creator>
  <cp:lastModifiedBy>Rachel Sharp</cp:lastModifiedBy>
  <cp:revision>2</cp:revision>
  <dcterms:created xsi:type="dcterms:W3CDTF">2006-08-16T00:00:00Z</dcterms:created>
  <dcterms:modified xsi:type="dcterms:W3CDTF">2025-09-15T09:13:54Z</dcterms:modified>
  <dc:identifier>DAGy4rAWF-o</dc:identifier>
</cp:coreProperties>
</file>