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7" r:id="rId4"/>
    <p:sldId id="258" r:id="rId5"/>
    <p:sldId id="260" r:id="rId6"/>
    <p:sldId id="259" r:id="rId7"/>
    <p:sldId id="261" r:id="rId8"/>
    <p:sldId id="262" r:id="rId9"/>
    <p:sldId id="263" r:id="rId10"/>
    <p:sldId id="264" r:id="rId11"/>
    <p:sldId id="268" r:id="rId12"/>
    <p:sldId id="26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0B343C-D109-4336-8167-89D0BD8212C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D8F3C02-A16D-4F0E-A634-31401AB3B62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1F63863-3E27-4225-ABB0-AC6CD4A930D2}"/>
              </a:ext>
            </a:extLst>
          </p:cNvPr>
          <p:cNvSpPr>
            <a:spLocks noGrp="1"/>
          </p:cNvSpPr>
          <p:nvPr>
            <p:ph type="dt" sz="half" idx="10"/>
          </p:nvPr>
        </p:nvSpPr>
        <p:spPr/>
        <p:txBody>
          <a:bodyPr/>
          <a:lstStyle/>
          <a:p>
            <a:fld id="{BA2ADF72-2093-43D3-A997-12FB85075E40}" type="datetimeFigureOut">
              <a:rPr lang="en-GB" smtClean="0"/>
              <a:t>15/09/2025</a:t>
            </a:fld>
            <a:endParaRPr lang="en-GB"/>
          </a:p>
        </p:txBody>
      </p:sp>
      <p:sp>
        <p:nvSpPr>
          <p:cNvPr id="5" name="Footer Placeholder 4">
            <a:extLst>
              <a:ext uri="{FF2B5EF4-FFF2-40B4-BE49-F238E27FC236}">
                <a16:creationId xmlns:a16="http://schemas.microsoft.com/office/drawing/2014/main" id="{69777FCA-A178-43C3-B9C3-074F52A8EAE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70D77DD-EA27-4AEF-ABCA-25D9BFAFE95E}"/>
              </a:ext>
            </a:extLst>
          </p:cNvPr>
          <p:cNvSpPr>
            <a:spLocks noGrp="1"/>
          </p:cNvSpPr>
          <p:nvPr>
            <p:ph type="sldNum" sz="quarter" idx="12"/>
          </p:nvPr>
        </p:nvSpPr>
        <p:spPr/>
        <p:txBody>
          <a:bodyPr/>
          <a:lstStyle/>
          <a:p>
            <a:fld id="{335EC5C3-0CFF-4284-ACC5-E6EEA03E5955}" type="slidenum">
              <a:rPr lang="en-GB" smtClean="0"/>
              <a:t>‹#›</a:t>
            </a:fld>
            <a:endParaRPr lang="en-GB"/>
          </a:p>
        </p:txBody>
      </p:sp>
    </p:spTree>
    <p:extLst>
      <p:ext uri="{BB962C8B-B14F-4D97-AF65-F5344CB8AC3E}">
        <p14:creationId xmlns:p14="http://schemas.microsoft.com/office/powerpoint/2010/main" val="1134060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1A68AF-7B55-4F2E-BB6A-4588DB216DB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FB135C3-E0AB-415F-B16B-D41B62EB074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23A5A07-A312-4605-ADB0-35F1F03D2E0E}"/>
              </a:ext>
            </a:extLst>
          </p:cNvPr>
          <p:cNvSpPr>
            <a:spLocks noGrp="1"/>
          </p:cNvSpPr>
          <p:nvPr>
            <p:ph type="dt" sz="half" idx="10"/>
          </p:nvPr>
        </p:nvSpPr>
        <p:spPr/>
        <p:txBody>
          <a:bodyPr/>
          <a:lstStyle/>
          <a:p>
            <a:fld id="{BA2ADF72-2093-43D3-A997-12FB85075E40}" type="datetimeFigureOut">
              <a:rPr lang="en-GB" smtClean="0"/>
              <a:t>15/09/2025</a:t>
            </a:fld>
            <a:endParaRPr lang="en-GB"/>
          </a:p>
        </p:txBody>
      </p:sp>
      <p:sp>
        <p:nvSpPr>
          <p:cNvPr id="5" name="Footer Placeholder 4">
            <a:extLst>
              <a:ext uri="{FF2B5EF4-FFF2-40B4-BE49-F238E27FC236}">
                <a16:creationId xmlns:a16="http://schemas.microsoft.com/office/drawing/2014/main" id="{97B25651-A9DA-4A50-9B9E-1BFBBE4A7BA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6D2A962-CD78-473B-A8B2-2FB3A5FD66F0}"/>
              </a:ext>
            </a:extLst>
          </p:cNvPr>
          <p:cNvSpPr>
            <a:spLocks noGrp="1"/>
          </p:cNvSpPr>
          <p:nvPr>
            <p:ph type="sldNum" sz="quarter" idx="12"/>
          </p:nvPr>
        </p:nvSpPr>
        <p:spPr/>
        <p:txBody>
          <a:bodyPr/>
          <a:lstStyle/>
          <a:p>
            <a:fld id="{335EC5C3-0CFF-4284-ACC5-E6EEA03E5955}" type="slidenum">
              <a:rPr lang="en-GB" smtClean="0"/>
              <a:t>‹#›</a:t>
            </a:fld>
            <a:endParaRPr lang="en-GB"/>
          </a:p>
        </p:txBody>
      </p:sp>
    </p:spTree>
    <p:extLst>
      <p:ext uri="{BB962C8B-B14F-4D97-AF65-F5344CB8AC3E}">
        <p14:creationId xmlns:p14="http://schemas.microsoft.com/office/powerpoint/2010/main" val="1664575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33BA5E4-FB86-4874-BEFF-CC6E7447695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E8B1833-DE0F-4890-A828-0E59EE83201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246801A-7D6E-4E74-A862-1AE3F3F912FD}"/>
              </a:ext>
            </a:extLst>
          </p:cNvPr>
          <p:cNvSpPr>
            <a:spLocks noGrp="1"/>
          </p:cNvSpPr>
          <p:nvPr>
            <p:ph type="dt" sz="half" idx="10"/>
          </p:nvPr>
        </p:nvSpPr>
        <p:spPr/>
        <p:txBody>
          <a:bodyPr/>
          <a:lstStyle/>
          <a:p>
            <a:fld id="{BA2ADF72-2093-43D3-A997-12FB85075E40}" type="datetimeFigureOut">
              <a:rPr lang="en-GB" smtClean="0"/>
              <a:t>15/09/2025</a:t>
            </a:fld>
            <a:endParaRPr lang="en-GB"/>
          </a:p>
        </p:txBody>
      </p:sp>
      <p:sp>
        <p:nvSpPr>
          <p:cNvPr id="5" name="Footer Placeholder 4">
            <a:extLst>
              <a:ext uri="{FF2B5EF4-FFF2-40B4-BE49-F238E27FC236}">
                <a16:creationId xmlns:a16="http://schemas.microsoft.com/office/drawing/2014/main" id="{783C9142-6A9F-49CB-AC00-E6B46854E7E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73EE4E4-1F12-4B9C-8AC1-26D20BB12F6D}"/>
              </a:ext>
            </a:extLst>
          </p:cNvPr>
          <p:cNvSpPr>
            <a:spLocks noGrp="1"/>
          </p:cNvSpPr>
          <p:nvPr>
            <p:ph type="sldNum" sz="quarter" idx="12"/>
          </p:nvPr>
        </p:nvSpPr>
        <p:spPr/>
        <p:txBody>
          <a:bodyPr/>
          <a:lstStyle/>
          <a:p>
            <a:fld id="{335EC5C3-0CFF-4284-ACC5-E6EEA03E5955}" type="slidenum">
              <a:rPr lang="en-GB" smtClean="0"/>
              <a:t>‹#›</a:t>
            </a:fld>
            <a:endParaRPr lang="en-GB"/>
          </a:p>
        </p:txBody>
      </p:sp>
    </p:spTree>
    <p:extLst>
      <p:ext uri="{BB962C8B-B14F-4D97-AF65-F5344CB8AC3E}">
        <p14:creationId xmlns:p14="http://schemas.microsoft.com/office/powerpoint/2010/main" val="3188012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4D9056-B73F-4D17-861B-E7660373C0E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97DA525-24E6-4C9E-B757-20DCC962AC6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E6DF875-152A-481A-B8CF-69260BFD6A7E}"/>
              </a:ext>
            </a:extLst>
          </p:cNvPr>
          <p:cNvSpPr>
            <a:spLocks noGrp="1"/>
          </p:cNvSpPr>
          <p:nvPr>
            <p:ph type="dt" sz="half" idx="10"/>
          </p:nvPr>
        </p:nvSpPr>
        <p:spPr/>
        <p:txBody>
          <a:bodyPr/>
          <a:lstStyle/>
          <a:p>
            <a:fld id="{BA2ADF72-2093-43D3-A997-12FB85075E40}" type="datetimeFigureOut">
              <a:rPr lang="en-GB" smtClean="0"/>
              <a:t>15/09/2025</a:t>
            </a:fld>
            <a:endParaRPr lang="en-GB"/>
          </a:p>
        </p:txBody>
      </p:sp>
      <p:sp>
        <p:nvSpPr>
          <p:cNvPr id="5" name="Footer Placeholder 4">
            <a:extLst>
              <a:ext uri="{FF2B5EF4-FFF2-40B4-BE49-F238E27FC236}">
                <a16:creationId xmlns:a16="http://schemas.microsoft.com/office/drawing/2014/main" id="{43DC213D-39FF-4356-8E3B-4C90B6EA94B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E454303-770B-49F8-B366-607618C82B21}"/>
              </a:ext>
            </a:extLst>
          </p:cNvPr>
          <p:cNvSpPr>
            <a:spLocks noGrp="1"/>
          </p:cNvSpPr>
          <p:nvPr>
            <p:ph type="sldNum" sz="quarter" idx="12"/>
          </p:nvPr>
        </p:nvSpPr>
        <p:spPr/>
        <p:txBody>
          <a:bodyPr/>
          <a:lstStyle/>
          <a:p>
            <a:fld id="{335EC5C3-0CFF-4284-ACC5-E6EEA03E5955}" type="slidenum">
              <a:rPr lang="en-GB" smtClean="0"/>
              <a:t>‹#›</a:t>
            </a:fld>
            <a:endParaRPr lang="en-GB"/>
          </a:p>
        </p:txBody>
      </p:sp>
    </p:spTree>
    <p:extLst>
      <p:ext uri="{BB962C8B-B14F-4D97-AF65-F5344CB8AC3E}">
        <p14:creationId xmlns:p14="http://schemas.microsoft.com/office/powerpoint/2010/main" val="4155295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AE4A1-BDB2-493B-B83C-FD146027CAB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D038F12-DB81-43F5-ABB0-59F50D46270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2FC6ED-AD2F-4618-AB1F-91BB5D5AA4D4}"/>
              </a:ext>
            </a:extLst>
          </p:cNvPr>
          <p:cNvSpPr>
            <a:spLocks noGrp="1"/>
          </p:cNvSpPr>
          <p:nvPr>
            <p:ph type="dt" sz="half" idx="10"/>
          </p:nvPr>
        </p:nvSpPr>
        <p:spPr/>
        <p:txBody>
          <a:bodyPr/>
          <a:lstStyle/>
          <a:p>
            <a:fld id="{BA2ADF72-2093-43D3-A997-12FB85075E40}" type="datetimeFigureOut">
              <a:rPr lang="en-GB" smtClean="0"/>
              <a:t>15/09/2025</a:t>
            </a:fld>
            <a:endParaRPr lang="en-GB"/>
          </a:p>
        </p:txBody>
      </p:sp>
      <p:sp>
        <p:nvSpPr>
          <p:cNvPr id="5" name="Footer Placeholder 4">
            <a:extLst>
              <a:ext uri="{FF2B5EF4-FFF2-40B4-BE49-F238E27FC236}">
                <a16:creationId xmlns:a16="http://schemas.microsoft.com/office/drawing/2014/main" id="{916F8C5C-77C2-454D-9F07-0727894E1D8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0A96CC9-6329-47A1-B633-50FF371E5BAF}"/>
              </a:ext>
            </a:extLst>
          </p:cNvPr>
          <p:cNvSpPr>
            <a:spLocks noGrp="1"/>
          </p:cNvSpPr>
          <p:nvPr>
            <p:ph type="sldNum" sz="quarter" idx="12"/>
          </p:nvPr>
        </p:nvSpPr>
        <p:spPr/>
        <p:txBody>
          <a:bodyPr/>
          <a:lstStyle/>
          <a:p>
            <a:fld id="{335EC5C3-0CFF-4284-ACC5-E6EEA03E5955}" type="slidenum">
              <a:rPr lang="en-GB" smtClean="0"/>
              <a:t>‹#›</a:t>
            </a:fld>
            <a:endParaRPr lang="en-GB"/>
          </a:p>
        </p:txBody>
      </p:sp>
    </p:spTree>
    <p:extLst>
      <p:ext uri="{BB962C8B-B14F-4D97-AF65-F5344CB8AC3E}">
        <p14:creationId xmlns:p14="http://schemas.microsoft.com/office/powerpoint/2010/main" val="1271921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BC914-9A84-4399-B853-B72D966F16C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2CA60E3-A32E-4603-9FA6-D235103B6C8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D47D16D-1FC9-4D3D-A41C-1E6BAEADE2B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1170643-16DD-476E-AEA9-01A95D88FBD6}"/>
              </a:ext>
            </a:extLst>
          </p:cNvPr>
          <p:cNvSpPr>
            <a:spLocks noGrp="1"/>
          </p:cNvSpPr>
          <p:nvPr>
            <p:ph type="dt" sz="half" idx="10"/>
          </p:nvPr>
        </p:nvSpPr>
        <p:spPr/>
        <p:txBody>
          <a:bodyPr/>
          <a:lstStyle/>
          <a:p>
            <a:fld id="{BA2ADF72-2093-43D3-A997-12FB85075E40}" type="datetimeFigureOut">
              <a:rPr lang="en-GB" smtClean="0"/>
              <a:t>15/09/2025</a:t>
            </a:fld>
            <a:endParaRPr lang="en-GB"/>
          </a:p>
        </p:txBody>
      </p:sp>
      <p:sp>
        <p:nvSpPr>
          <p:cNvPr id="6" name="Footer Placeholder 5">
            <a:extLst>
              <a:ext uri="{FF2B5EF4-FFF2-40B4-BE49-F238E27FC236}">
                <a16:creationId xmlns:a16="http://schemas.microsoft.com/office/drawing/2014/main" id="{2F60B47B-8C56-4606-9FC0-A24611E8913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C1F5607-4A5C-42D4-B231-7C9FC0F66F40}"/>
              </a:ext>
            </a:extLst>
          </p:cNvPr>
          <p:cNvSpPr>
            <a:spLocks noGrp="1"/>
          </p:cNvSpPr>
          <p:nvPr>
            <p:ph type="sldNum" sz="quarter" idx="12"/>
          </p:nvPr>
        </p:nvSpPr>
        <p:spPr/>
        <p:txBody>
          <a:bodyPr/>
          <a:lstStyle/>
          <a:p>
            <a:fld id="{335EC5C3-0CFF-4284-ACC5-E6EEA03E5955}" type="slidenum">
              <a:rPr lang="en-GB" smtClean="0"/>
              <a:t>‹#›</a:t>
            </a:fld>
            <a:endParaRPr lang="en-GB"/>
          </a:p>
        </p:txBody>
      </p:sp>
    </p:spTree>
    <p:extLst>
      <p:ext uri="{BB962C8B-B14F-4D97-AF65-F5344CB8AC3E}">
        <p14:creationId xmlns:p14="http://schemas.microsoft.com/office/powerpoint/2010/main" val="36208645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4C480C-6BE4-4E19-ACB2-022EE7E51E7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D73C413-E16A-4609-A599-915177AF04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C8A1B0F-9DD2-4BFA-9198-BB372B45FA2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EDAEFB8-1483-4B2D-A671-0C0E0BD4ED6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A947451-9D51-4449-A264-806D242139A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BFE0956-A87F-43A4-A407-32584732C5C9}"/>
              </a:ext>
            </a:extLst>
          </p:cNvPr>
          <p:cNvSpPr>
            <a:spLocks noGrp="1"/>
          </p:cNvSpPr>
          <p:nvPr>
            <p:ph type="dt" sz="half" idx="10"/>
          </p:nvPr>
        </p:nvSpPr>
        <p:spPr/>
        <p:txBody>
          <a:bodyPr/>
          <a:lstStyle/>
          <a:p>
            <a:fld id="{BA2ADF72-2093-43D3-A997-12FB85075E40}" type="datetimeFigureOut">
              <a:rPr lang="en-GB" smtClean="0"/>
              <a:t>15/09/2025</a:t>
            </a:fld>
            <a:endParaRPr lang="en-GB"/>
          </a:p>
        </p:txBody>
      </p:sp>
      <p:sp>
        <p:nvSpPr>
          <p:cNvPr id="8" name="Footer Placeholder 7">
            <a:extLst>
              <a:ext uri="{FF2B5EF4-FFF2-40B4-BE49-F238E27FC236}">
                <a16:creationId xmlns:a16="http://schemas.microsoft.com/office/drawing/2014/main" id="{4F4B10F0-28F7-48BD-8462-70B0EFC05D9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8A396D8-4C08-49B2-B86E-2550B475DC09}"/>
              </a:ext>
            </a:extLst>
          </p:cNvPr>
          <p:cNvSpPr>
            <a:spLocks noGrp="1"/>
          </p:cNvSpPr>
          <p:nvPr>
            <p:ph type="sldNum" sz="quarter" idx="12"/>
          </p:nvPr>
        </p:nvSpPr>
        <p:spPr/>
        <p:txBody>
          <a:bodyPr/>
          <a:lstStyle/>
          <a:p>
            <a:fld id="{335EC5C3-0CFF-4284-ACC5-E6EEA03E5955}" type="slidenum">
              <a:rPr lang="en-GB" smtClean="0"/>
              <a:t>‹#›</a:t>
            </a:fld>
            <a:endParaRPr lang="en-GB"/>
          </a:p>
        </p:txBody>
      </p:sp>
    </p:spTree>
    <p:extLst>
      <p:ext uri="{BB962C8B-B14F-4D97-AF65-F5344CB8AC3E}">
        <p14:creationId xmlns:p14="http://schemas.microsoft.com/office/powerpoint/2010/main" val="942489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1884C-CB13-4FAA-A4B3-593596EE919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1644652-309D-4FB7-AD7F-D6AF5790A22E}"/>
              </a:ext>
            </a:extLst>
          </p:cNvPr>
          <p:cNvSpPr>
            <a:spLocks noGrp="1"/>
          </p:cNvSpPr>
          <p:nvPr>
            <p:ph type="dt" sz="half" idx="10"/>
          </p:nvPr>
        </p:nvSpPr>
        <p:spPr/>
        <p:txBody>
          <a:bodyPr/>
          <a:lstStyle/>
          <a:p>
            <a:fld id="{BA2ADF72-2093-43D3-A997-12FB85075E40}" type="datetimeFigureOut">
              <a:rPr lang="en-GB" smtClean="0"/>
              <a:t>15/09/2025</a:t>
            </a:fld>
            <a:endParaRPr lang="en-GB"/>
          </a:p>
        </p:txBody>
      </p:sp>
      <p:sp>
        <p:nvSpPr>
          <p:cNvPr id="4" name="Footer Placeholder 3">
            <a:extLst>
              <a:ext uri="{FF2B5EF4-FFF2-40B4-BE49-F238E27FC236}">
                <a16:creationId xmlns:a16="http://schemas.microsoft.com/office/drawing/2014/main" id="{CF4A14D3-D317-4873-A2C9-088393FA74E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1826214-6980-4D5B-A9AD-3E5409B182F2}"/>
              </a:ext>
            </a:extLst>
          </p:cNvPr>
          <p:cNvSpPr>
            <a:spLocks noGrp="1"/>
          </p:cNvSpPr>
          <p:nvPr>
            <p:ph type="sldNum" sz="quarter" idx="12"/>
          </p:nvPr>
        </p:nvSpPr>
        <p:spPr/>
        <p:txBody>
          <a:bodyPr/>
          <a:lstStyle/>
          <a:p>
            <a:fld id="{335EC5C3-0CFF-4284-ACC5-E6EEA03E5955}" type="slidenum">
              <a:rPr lang="en-GB" smtClean="0"/>
              <a:t>‹#›</a:t>
            </a:fld>
            <a:endParaRPr lang="en-GB"/>
          </a:p>
        </p:txBody>
      </p:sp>
    </p:spTree>
    <p:extLst>
      <p:ext uri="{BB962C8B-B14F-4D97-AF65-F5344CB8AC3E}">
        <p14:creationId xmlns:p14="http://schemas.microsoft.com/office/powerpoint/2010/main" val="2978510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A8DD750-539E-4DE7-9D72-3CCA6B3EF888}"/>
              </a:ext>
            </a:extLst>
          </p:cNvPr>
          <p:cNvSpPr>
            <a:spLocks noGrp="1"/>
          </p:cNvSpPr>
          <p:nvPr>
            <p:ph type="dt" sz="half" idx="10"/>
          </p:nvPr>
        </p:nvSpPr>
        <p:spPr/>
        <p:txBody>
          <a:bodyPr/>
          <a:lstStyle/>
          <a:p>
            <a:fld id="{BA2ADF72-2093-43D3-A997-12FB85075E40}" type="datetimeFigureOut">
              <a:rPr lang="en-GB" smtClean="0"/>
              <a:t>15/09/2025</a:t>
            </a:fld>
            <a:endParaRPr lang="en-GB"/>
          </a:p>
        </p:txBody>
      </p:sp>
      <p:sp>
        <p:nvSpPr>
          <p:cNvPr id="3" name="Footer Placeholder 2">
            <a:extLst>
              <a:ext uri="{FF2B5EF4-FFF2-40B4-BE49-F238E27FC236}">
                <a16:creationId xmlns:a16="http://schemas.microsoft.com/office/drawing/2014/main" id="{7E6A5A3E-41B2-4904-A7F9-A68C4C46949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6506FC8-E677-4B37-B21C-D315A7BA9A64}"/>
              </a:ext>
            </a:extLst>
          </p:cNvPr>
          <p:cNvSpPr>
            <a:spLocks noGrp="1"/>
          </p:cNvSpPr>
          <p:nvPr>
            <p:ph type="sldNum" sz="quarter" idx="12"/>
          </p:nvPr>
        </p:nvSpPr>
        <p:spPr/>
        <p:txBody>
          <a:bodyPr/>
          <a:lstStyle/>
          <a:p>
            <a:fld id="{335EC5C3-0CFF-4284-ACC5-E6EEA03E5955}" type="slidenum">
              <a:rPr lang="en-GB" smtClean="0"/>
              <a:t>‹#›</a:t>
            </a:fld>
            <a:endParaRPr lang="en-GB"/>
          </a:p>
        </p:txBody>
      </p:sp>
    </p:spTree>
    <p:extLst>
      <p:ext uri="{BB962C8B-B14F-4D97-AF65-F5344CB8AC3E}">
        <p14:creationId xmlns:p14="http://schemas.microsoft.com/office/powerpoint/2010/main" val="3584744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C74F4-5C65-4C77-97F9-4F0F884DC74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3736B8B-11B3-43F4-83D8-882B6DF8B74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4E165B1-B9EE-4274-AB34-4E1CD358C3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0477EE5-EB9A-4E26-AC39-EF63638966AA}"/>
              </a:ext>
            </a:extLst>
          </p:cNvPr>
          <p:cNvSpPr>
            <a:spLocks noGrp="1"/>
          </p:cNvSpPr>
          <p:nvPr>
            <p:ph type="dt" sz="half" idx="10"/>
          </p:nvPr>
        </p:nvSpPr>
        <p:spPr/>
        <p:txBody>
          <a:bodyPr/>
          <a:lstStyle/>
          <a:p>
            <a:fld id="{BA2ADF72-2093-43D3-A997-12FB85075E40}" type="datetimeFigureOut">
              <a:rPr lang="en-GB" smtClean="0"/>
              <a:t>15/09/2025</a:t>
            </a:fld>
            <a:endParaRPr lang="en-GB"/>
          </a:p>
        </p:txBody>
      </p:sp>
      <p:sp>
        <p:nvSpPr>
          <p:cNvPr id="6" name="Footer Placeholder 5">
            <a:extLst>
              <a:ext uri="{FF2B5EF4-FFF2-40B4-BE49-F238E27FC236}">
                <a16:creationId xmlns:a16="http://schemas.microsoft.com/office/drawing/2014/main" id="{2D980680-DE12-4B0E-987E-E80616EE0A0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C9D33FF-3744-4A39-B282-8733F8E9AE12}"/>
              </a:ext>
            </a:extLst>
          </p:cNvPr>
          <p:cNvSpPr>
            <a:spLocks noGrp="1"/>
          </p:cNvSpPr>
          <p:nvPr>
            <p:ph type="sldNum" sz="quarter" idx="12"/>
          </p:nvPr>
        </p:nvSpPr>
        <p:spPr/>
        <p:txBody>
          <a:bodyPr/>
          <a:lstStyle/>
          <a:p>
            <a:fld id="{335EC5C3-0CFF-4284-ACC5-E6EEA03E5955}" type="slidenum">
              <a:rPr lang="en-GB" smtClean="0"/>
              <a:t>‹#›</a:t>
            </a:fld>
            <a:endParaRPr lang="en-GB"/>
          </a:p>
        </p:txBody>
      </p:sp>
    </p:spTree>
    <p:extLst>
      <p:ext uri="{BB962C8B-B14F-4D97-AF65-F5344CB8AC3E}">
        <p14:creationId xmlns:p14="http://schemas.microsoft.com/office/powerpoint/2010/main" val="4138226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4EF97-EEB4-4DA3-893F-EBBFEED2D6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207B4FF-25E5-417F-8DB5-E0A3CF8E9D0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CA0933E-08B1-4B06-B4E0-864957E894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7FBA40B-DDF0-465B-BDFA-9C4F25A2DCAE}"/>
              </a:ext>
            </a:extLst>
          </p:cNvPr>
          <p:cNvSpPr>
            <a:spLocks noGrp="1"/>
          </p:cNvSpPr>
          <p:nvPr>
            <p:ph type="dt" sz="half" idx="10"/>
          </p:nvPr>
        </p:nvSpPr>
        <p:spPr/>
        <p:txBody>
          <a:bodyPr/>
          <a:lstStyle/>
          <a:p>
            <a:fld id="{BA2ADF72-2093-43D3-A997-12FB85075E40}" type="datetimeFigureOut">
              <a:rPr lang="en-GB" smtClean="0"/>
              <a:t>15/09/2025</a:t>
            </a:fld>
            <a:endParaRPr lang="en-GB"/>
          </a:p>
        </p:txBody>
      </p:sp>
      <p:sp>
        <p:nvSpPr>
          <p:cNvPr id="6" name="Footer Placeholder 5">
            <a:extLst>
              <a:ext uri="{FF2B5EF4-FFF2-40B4-BE49-F238E27FC236}">
                <a16:creationId xmlns:a16="http://schemas.microsoft.com/office/drawing/2014/main" id="{EBDF621F-5235-47D9-AD5E-82A1B58F926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5DEDC43-A2F0-49DE-BEE7-0080D54A6B28}"/>
              </a:ext>
            </a:extLst>
          </p:cNvPr>
          <p:cNvSpPr>
            <a:spLocks noGrp="1"/>
          </p:cNvSpPr>
          <p:nvPr>
            <p:ph type="sldNum" sz="quarter" idx="12"/>
          </p:nvPr>
        </p:nvSpPr>
        <p:spPr/>
        <p:txBody>
          <a:bodyPr/>
          <a:lstStyle/>
          <a:p>
            <a:fld id="{335EC5C3-0CFF-4284-ACC5-E6EEA03E5955}" type="slidenum">
              <a:rPr lang="en-GB" smtClean="0"/>
              <a:t>‹#›</a:t>
            </a:fld>
            <a:endParaRPr lang="en-GB"/>
          </a:p>
        </p:txBody>
      </p:sp>
    </p:spTree>
    <p:extLst>
      <p:ext uri="{BB962C8B-B14F-4D97-AF65-F5344CB8AC3E}">
        <p14:creationId xmlns:p14="http://schemas.microsoft.com/office/powerpoint/2010/main" val="1025498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1000" b="-11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98E011F-76D8-4273-81FF-971B2FB6543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826591D-2C79-4EF3-8651-99F04941481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BD32FE2-5A88-408C-96AC-A3D8E04873E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2ADF72-2093-43D3-A997-12FB85075E40}" type="datetimeFigureOut">
              <a:rPr lang="en-GB" smtClean="0"/>
              <a:t>15/09/2025</a:t>
            </a:fld>
            <a:endParaRPr lang="en-GB"/>
          </a:p>
        </p:txBody>
      </p:sp>
      <p:sp>
        <p:nvSpPr>
          <p:cNvPr id="5" name="Footer Placeholder 4">
            <a:extLst>
              <a:ext uri="{FF2B5EF4-FFF2-40B4-BE49-F238E27FC236}">
                <a16:creationId xmlns:a16="http://schemas.microsoft.com/office/drawing/2014/main" id="{84E2B34A-8202-46E8-9968-ACF557F8A84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F385747-DFBD-495E-8EE0-35EF79C744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5EC5C3-0CFF-4284-ACC5-E6EEA03E5955}" type="slidenum">
              <a:rPr lang="en-GB" smtClean="0"/>
              <a:t>‹#›</a:t>
            </a:fld>
            <a:endParaRPr lang="en-GB"/>
          </a:p>
        </p:txBody>
      </p:sp>
    </p:spTree>
    <p:extLst>
      <p:ext uri="{BB962C8B-B14F-4D97-AF65-F5344CB8AC3E}">
        <p14:creationId xmlns:p14="http://schemas.microsoft.com/office/powerpoint/2010/main" val="30276513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gov.uk/government/publications/reception-baseline-assessment-information-for-parent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AFA85-CD04-45D8-ADC4-18557DFCE40D}"/>
              </a:ext>
            </a:extLst>
          </p:cNvPr>
          <p:cNvSpPr>
            <a:spLocks noGrp="1"/>
          </p:cNvSpPr>
          <p:nvPr>
            <p:ph type="ctrTitle"/>
          </p:nvPr>
        </p:nvSpPr>
        <p:spPr/>
        <p:txBody>
          <a:bodyPr/>
          <a:lstStyle/>
          <a:p>
            <a:r>
              <a:rPr lang="en-GB" dirty="0"/>
              <a:t>Welcome to EYFS</a:t>
            </a:r>
          </a:p>
        </p:txBody>
      </p:sp>
      <p:sp>
        <p:nvSpPr>
          <p:cNvPr id="3" name="Subtitle 2">
            <a:extLst>
              <a:ext uri="{FF2B5EF4-FFF2-40B4-BE49-F238E27FC236}">
                <a16:creationId xmlns:a16="http://schemas.microsoft.com/office/drawing/2014/main" id="{AFC3BAEC-2501-494E-84FE-1A2DA2BBFAAD}"/>
              </a:ext>
            </a:extLst>
          </p:cNvPr>
          <p:cNvSpPr>
            <a:spLocks noGrp="1"/>
          </p:cNvSpPr>
          <p:nvPr>
            <p:ph type="subTitle" idx="1"/>
          </p:nvPr>
        </p:nvSpPr>
        <p:spPr/>
        <p:txBody>
          <a:bodyPr>
            <a:normAutofit/>
          </a:bodyPr>
          <a:lstStyle/>
          <a:p>
            <a:r>
              <a:rPr lang="en-GB" dirty="0"/>
              <a:t>2025-26</a:t>
            </a:r>
          </a:p>
          <a:p>
            <a:r>
              <a:rPr lang="en-GB" dirty="0"/>
              <a:t>Ms Lonsdale</a:t>
            </a:r>
          </a:p>
          <a:p>
            <a:r>
              <a:rPr lang="en-GB" dirty="0"/>
              <a:t>Mrs Roddam, Mr Mitchell, &amp;  Miss Harvey</a:t>
            </a:r>
          </a:p>
        </p:txBody>
      </p:sp>
    </p:spTree>
    <p:extLst>
      <p:ext uri="{BB962C8B-B14F-4D97-AF65-F5344CB8AC3E}">
        <p14:creationId xmlns:p14="http://schemas.microsoft.com/office/powerpoint/2010/main" val="31519276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FACAAA-FDA2-40F6-9C25-42F096E4CEB4}"/>
              </a:ext>
            </a:extLst>
          </p:cNvPr>
          <p:cNvSpPr>
            <a:spLocks noGrp="1"/>
          </p:cNvSpPr>
          <p:nvPr>
            <p:ph type="title"/>
          </p:nvPr>
        </p:nvSpPr>
        <p:spPr/>
        <p:txBody>
          <a:bodyPr/>
          <a:lstStyle/>
          <a:p>
            <a:r>
              <a:rPr lang="en-GB" dirty="0"/>
              <a:t>	Home Learning and Homework</a:t>
            </a:r>
          </a:p>
        </p:txBody>
      </p:sp>
      <p:sp>
        <p:nvSpPr>
          <p:cNvPr id="3" name="Content Placeholder 2">
            <a:extLst>
              <a:ext uri="{FF2B5EF4-FFF2-40B4-BE49-F238E27FC236}">
                <a16:creationId xmlns:a16="http://schemas.microsoft.com/office/drawing/2014/main" id="{473760D5-9FC8-4989-A868-9779AAC4FB6A}"/>
              </a:ext>
            </a:extLst>
          </p:cNvPr>
          <p:cNvSpPr>
            <a:spLocks noGrp="1"/>
          </p:cNvSpPr>
          <p:nvPr>
            <p:ph idx="1"/>
          </p:nvPr>
        </p:nvSpPr>
        <p:spPr>
          <a:xfrm>
            <a:off x="838200" y="1463040"/>
            <a:ext cx="9928860" cy="4713923"/>
          </a:xfrm>
        </p:spPr>
        <p:txBody>
          <a:bodyPr>
            <a:normAutofit/>
          </a:bodyPr>
          <a:lstStyle/>
          <a:p>
            <a:pPr lvl="2"/>
            <a:r>
              <a:rPr lang="en-GB" sz="2800" dirty="0"/>
              <a:t>Primarily homework is in the form of home reading every night. </a:t>
            </a:r>
          </a:p>
          <a:p>
            <a:pPr lvl="2"/>
            <a:r>
              <a:rPr lang="en-GB" sz="2800" dirty="0"/>
              <a:t>From time to time additional homework tasks will be set to help the children achieve their “tricky targets” and next steps for learning. </a:t>
            </a:r>
          </a:p>
          <a:p>
            <a:pPr marL="914400" lvl="2" indent="0">
              <a:buNone/>
            </a:pPr>
            <a:endParaRPr lang="en-GB" sz="2800" dirty="0"/>
          </a:p>
        </p:txBody>
      </p:sp>
    </p:spTree>
    <p:extLst>
      <p:ext uri="{BB962C8B-B14F-4D97-AF65-F5344CB8AC3E}">
        <p14:creationId xmlns:p14="http://schemas.microsoft.com/office/powerpoint/2010/main" val="30418750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98D194B-AE95-4592-BDFF-A94DB843E7A8}"/>
              </a:ext>
            </a:extLst>
          </p:cNvPr>
          <p:cNvSpPr txBox="1"/>
          <p:nvPr/>
        </p:nvSpPr>
        <p:spPr>
          <a:xfrm>
            <a:off x="3186260" y="1461155"/>
            <a:ext cx="5467546" cy="4247317"/>
          </a:xfrm>
          <a:prstGeom prst="rect">
            <a:avLst/>
          </a:prstGeom>
          <a:noFill/>
        </p:spPr>
        <p:txBody>
          <a:bodyPr wrap="square" rtlCol="0">
            <a:spAutoFit/>
          </a:bodyPr>
          <a:lstStyle/>
          <a:p>
            <a:pPr algn="ctr"/>
            <a:r>
              <a:rPr lang="en-GB" dirty="0"/>
              <a:t>HAIR</a:t>
            </a:r>
          </a:p>
          <a:p>
            <a:pPr algn="ctr"/>
            <a:endParaRPr lang="en-GB" dirty="0"/>
          </a:p>
          <a:p>
            <a:pPr algn="ctr"/>
            <a:r>
              <a:rPr lang="en-GB" dirty="0"/>
              <a:t>Please keep hair tied back and remember to check your child's hair for nits regularly.</a:t>
            </a:r>
          </a:p>
          <a:p>
            <a:pPr algn="ctr"/>
            <a:endParaRPr lang="en-GB" dirty="0"/>
          </a:p>
          <a:p>
            <a:pPr algn="ctr"/>
            <a:r>
              <a:rPr lang="en-GB" dirty="0"/>
              <a:t>Comb through with conditioner on and if you see anything suspicious please get a </a:t>
            </a:r>
            <a:r>
              <a:rPr lang="en-GB"/>
              <a:t>treatment from </a:t>
            </a:r>
            <a:r>
              <a:rPr lang="en-GB" dirty="0"/>
              <a:t>the pharmacy as soon as possible. </a:t>
            </a:r>
          </a:p>
          <a:p>
            <a:pPr algn="ctr"/>
            <a:endParaRPr lang="en-GB" dirty="0"/>
          </a:p>
          <a:p>
            <a:pPr algn="ctr"/>
            <a:r>
              <a:rPr lang="en-GB" dirty="0"/>
              <a:t>Nits transfer by head to head contact – which we can’t get away from in here. </a:t>
            </a:r>
          </a:p>
          <a:p>
            <a:pPr algn="ctr"/>
            <a:endParaRPr lang="en-GB" dirty="0"/>
          </a:p>
          <a:p>
            <a:pPr algn="ctr"/>
            <a:r>
              <a:rPr lang="en-GB" dirty="0"/>
              <a:t>They like both clean and unwashed hair.</a:t>
            </a:r>
          </a:p>
          <a:p>
            <a:pPr algn="ctr"/>
            <a:endParaRPr lang="en-GB" dirty="0"/>
          </a:p>
          <a:p>
            <a:pPr algn="ctr"/>
            <a:r>
              <a:rPr lang="en-GB" dirty="0"/>
              <a:t>They are a nuisance which cause a distraction. </a:t>
            </a:r>
          </a:p>
        </p:txBody>
      </p:sp>
    </p:spTree>
    <p:extLst>
      <p:ext uri="{BB962C8B-B14F-4D97-AF65-F5344CB8AC3E}">
        <p14:creationId xmlns:p14="http://schemas.microsoft.com/office/powerpoint/2010/main" val="16139385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DA747F-A237-48C0-B53F-42922C47EE51}"/>
              </a:ext>
            </a:extLst>
          </p:cNvPr>
          <p:cNvSpPr>
            <a:spLocks noGrp="1"/>
          </p:cNvSpPr>
          <p:nvPr>
            <p:ph type="title"/>
          </p:nvPr>
        </p:nvSpPr>
        <p:spPr/>
        <p:txBody>
          <a:bodyPr/>
          <a:lstStyle/>
          <a:p>
            <a:r>
              <a:rPr lang="en-GB" dirty="0"/>
              <a:t>	Any Questions</a:t>
            </a:r>
          </a:p>
        </p:txBody>
      </p:sp>
      <p:sp>
        <p:nvSpPr>
          <p:cNvPr id="3" name="Content Placeholder 2">
            <a:extLst>
              <a:ext uri="{FF2B5EF4-FFF2-40B4-BE49-F238E27FC236}">
                <a16:creationId xmlns:a16="http://schemas.microsoft.com/office/drawing/2014/main" id="{F2D5025D-1C6B-40B6-8CA7-2940C55D12F0}"/>
              </a:ext>
            </a:extLst>
          </p:cNvPr>
          <p:cNvSpPr>
            <a:spLocks noGrp="1"/>
          </p:cNvSpPr>
          <p:nvPr>
            <p:ph idx="1"/>
          </p:nvPr>
        </p:nvSpPr>
        <p:spPr>
          <a:xfrm>
            <a:off x="838200" y="1825625"/>
            <a:ext cx="9665970" cy="4351338"/>
          </a:xfrm>
        </p:spPr>
        <p:txBody>
          <a:bodyPr>
            <a:normAutofit/>
          </a:bodyPr>
          <a:lstStyle/>
          <a:p>
            <a:pPr lvl="2"/>
            <a:r>
              <a:rPr lang="en-GB" sz="2800" dirty="0"/>
              <a:t>If you have any questions, you can speak to me or a member of the team at drop off or pick up. </a:t>
            </a:r>
            <a:r>
              <a:rPr lang="en-GB" sz="2800"/>
              <a:t>If </a:t>
            </a:r>
            <a:r>
              <a:rPr lang="en-GB" sz="2800" dirty="0"/>
              <a:t>you need a little longer, please make an appointment to see me through the office. </a:t>
            </a:r>
          </a:p>
          <a:p>
            <a:pPr marL="914400" lvl="2" indent="0">
              <a:buNone/>
            </a:pPr>
            <a:endParaRPr lang="en-GB" sz="2800" dirty="0"/>
          </a:p>
          <a:p>
            <a:pPr lvl="2"/>
            <a:endParaRPr lang="en-GB" sz="2800" dirty="0"/>
          </a:p>
        </p:txBody>
      </p:sp>
    </p:spTree>
    <p:extLst>
      <p:ext uri="{BB962C8B-B14F-4D97-AF65-F5344CB8AC3E}">
        <p14:creationId xmlns:p14="http://schemas.microsoft.com/office/powerpoint/2010/main" val="2292679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04E85-6618-410F-9E04-253399EC4810}"/>
              </a:ext>
            </a:extLst>
          </p:cNvPr>
          <p:cNvSpPr>
            <a:spLocks noGrp="1"/>
          </p:cNvSpPr>
          <p:nvPr>
            <p:ph type="title"/>
          </p:nvPr>
        </p:nvSpPr>
        <p:spPr/>
        <p:txBody>
          <a:bodyPr/>
          <a:lstStyle/>
          <a:p>
            <a:r>
              <a:rPr lang="en-GB" dirty="0"/>
              <a:t>	We will look at:</a:t>
            </a:r>
          </a:p>
        </p:txBody>
      </p:sp>
      <p:sp>
        <p:nvSpPr>
          <p:cNvPr id="3" name="Content Placeholder 2">
            <a:extLst>
              <a:ext uri="{FF2B5EF4-FFF2-40B4-BE49-F238E27FC236}">
                <a16:creationId xmlns:a16="http://schemas.microsoft.com/office/drawing/2014/main" id="{12EBCC0D-A283-44A1-A876-B1804D2B910B}"/>
              </a:ext>
            </a:extLst>
          </p:cNvPr>
          <p:cNvSpPr>
            <a:spLocks noGrp="1"/>
          </p:cNvSpPr>
          <p:nvPr>
            <p:ph idx="1"/>
          </p:nvPr>
        </p:nvSpPr>
        <p:spPr/>
        <p:txBody>
          <a:bodyPr>
            <a:normAutofit/>
          </a:bodyPr>
          <a:lstStyle/>
          <a:p>
            <a:pPr lvl="2"/>
            <a:r>
              <a:rPr lang="en-GB" sz="2800" dirty="0"/>
              <a:t>Our routine</a:t>
            </a:r>
          </a:p>
          <a:p>
            <a:pPr lvl="2"/>
            <a:r>
              <a:rPr lang="en-GB" sz="2800" dirty="0"/>
              <a:t>EYFS  Baseline</a:t>
            </a:r>
          </a:p>
          <a:p>
            <a:pPr lvl="2"/>
            <a:r>
              <a:rPr lang="en-GB" sz="2800" dirty="0"/>
              <a:t>Home reading</a:t>
            </a:r>
          </a:p>
          <a:p>
            <a:pPr lvl="2"/>
            <a:r>
              <a:rPr lang="en-GB" sz="2800" dirty="0"/>
              <a:t>Behavioural expectations</a:t>
            </a:r>
          </a:p>
          <a:p>
            <a:pPr lvl="2"/>
            <a:r>
              <a:rPr lang="en-GB" sz="2800" dirty="0"/>
              <a:t>Class Dojo</a:t>
            </a:r>
          </a:p>
          <a:p>
            <a:pPr lvl="2"/>
            <a:r>
              <a:rPr lang="en-GB" sz="2800" dirty="0"/>
              <a:t>Home learning and home work</a:t>
            </a:r>
          </a:p>
          <a:p>
            <a:pPr lvl="2"/>
            <a:r>
              <a:rPr lang="en-GB" sz="2800" dirty="0"/>
              <a:t>Any questions</a:t>
            </a:r>
          </a:p>
        </p:txBody>
      </p:sp>
    </p:spTree>
    <p:extLst>
      <p:ext uri="{BB962C8B-B14F-4D97-AF65-F5344CB8AC3E}">
        <p14:creationId xmlns:p14="http://schemas.microsoft.com/office/powerpoint/2010/main" val="1086667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365125"/>
            <a:ext cx="8383979" cy="1325563"/>
          </a:xfrm>
        </p:spPr>
        <p:txBody>
          <a:bodyPr/>
          <a:lstStyle/>
          <a:p>
            <a:pPr algn="ctr"/>
            <a:r>
              <a:rPr lang="en-GB" dirty="0"/>
              <a:t>Uniform</a:t>
            </a:r>
          </a:p>
        </p:txBody>
      </p:sp>
      <p:sp>
        <p:nvSpPr>
          <p:cNvPr id="3" name="Content Placeholder 2"/>
          <p:cNvSpPr>
            <a:spLocks noGrp="1"/>
          </p:cNvSpPr>
          <p:nvPr>
            <p:ph idx="1"/>
          </p:nvPr>
        </p:nvSpPr>
        <p:spPr>
          <a:xfrm>
            <a:off x="1828800" y="1825625"/>
            <a:ext cx="8763990" cy="4351338"/>
          </a:xfrm>
        </p:spPr>
        <p:txBody>
          <a:bodyPr/>
          <a:lstStyle/>
          <a:p>
            <a:r>
              <a:rPr lang="en-GB" dirty="0"/>
              <a:t>Coats should be green or black.</a:t>
            </a:r>
          </a:p>
          <a:p>
            <a:r>
              <a:rPr lang="en-GB" dirty="0"/>
              <a:t>Children can have black trainers rather than pumps in their PE kits.</a:t>
            </a:r>
          </a:p>
          <a:p>
            <a:r>
              <a:rPr lang="en-GB" dirty="0"/>
              <a:t>White shirts – won’t stay white for long! These need to be shirts rather than polo shirts in the winter.</a:t>
            </a:r>
          </a:p>
          <a:p>
            <a:r>
              <a:rPr lang="en-GB" dirty="0"/>
              <a:t>Spare clothes and wellies. (Underwear is always a good idea. This can be kept in PE bags.)</a:t>
            </a:r>
          </a:p>
          <a:p>
            <a:r>
              <a:rPr lang="en-GB" b="1" dirty="0"/>
              <a:t>Please name everything – shoes and trainers, shirts, jumpers, cardigans, trousers, dresses, coats and bags!</a:t>
            </a:r>
          </a:p>
        </p:txBody>
      </p:sp>
    </p:spTree>
    <p:extLst>
      <p:ext uri="{BB962C8B-B14F-4D97-AF65-F5344CB8AC3E}">
        <p14:creationId xmlns:p14="http://schemas.microsoft.com/office/powerpoint/2010/main" val="1678563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1911DC-CAAF-4099-B8C4-7C7E5CADF906}"/>
              </a:ext>
            </a:extLst>
          </p:cNvPr>
          <p:cNvSpPr>
            <a:spLocks noGrp="1"/>
          </p:cNvSpPr>
          <p:nvPr>
            <p:ph type="title"/>
          </p:nvPr>
        </p:nvSpPr>
        <p:spPr/>
        <p:txBody>
          <a:bodyPr/>
          <a:lstStyle/>
          <a:p>
            <a:r>
              <a:rPr lang="en-GB" dirty="0"/>
              <a:t>	Our Routine</a:t>
            </a:r>
          </a:p>
        </p:txBody>
      </p:sp>
      <p:sp>
        <p:nvSpPr>
          <p:cNvPr id="3" name="Content Placeholder 2">
            <a:extLst>
              <a:ext uri="{FF2B5EF4-FFF2-40B4-BE49-F238E27FC236}">
                <a16:creationId xmlns:a16="http://schemas.microsoft.com/office/drawing/2014/main" id="{657B6461-4173-4364-9504-2BC221947176}"/>
              </a:ext>
            </a:extLst>
          </p:cNvPr>
          <p:cNvSpPr>
            <a:spLocks noGrp="1"/>
          </p:cNvSpPr>
          <p:nvPr>
            <p:ph idx="1"/>
          </p:nvPr>
        </p:nvSpPr>
        <p:spPr>
          <a:xfrm>
            <a:off x="1645920" y="1825625"/>
            <a:ext cx="8892540" cy="4351338"/>
          </a:xfrm>
        </p:spPr>
        <p:txBody>
          <a:bodyPr/>
          <a:lstStyle/>
          <a:p>
            <a:r>
              <a:rPr lang="en-GB" dirty="0"/>
              <a:t>Drop off between 8:45 and 9am to our main door – if you are running late please drop off at school office from 9am onwards. We need to lock the gates.</a:t>
            </a:r>
          </a:p>
          <a:p>
            <a:r>
              <a:rPr lang="en-GB" dirty="0"/>
              <a:t>On PE day children will come to school in their PE kits and stay in them. Please practice jumpers, socks, shoes and buttons.  PE kits can be worn with school cardigan or jumper. (No black hoodies please.)</a:t>
            </a:r>
          </a:p>
          <a:p>
            <a:r>
              <a:rPr lang="en-GB" dirty="0"/>
              <a:t>Friday family worship 9:10am for parents of children being awarded certificates.</a:t>
            </a:r>
          </a:p>
          <a:p>
            <a:r>
              <a:rPr lang="en-GB" dirty="0"/>
              <a:t>Daily reading, maths, English and topic sessions everyday.</a:t>
            </a:r>
          </a:p>
        </p:txBody>
      </p:sp>
    </p:spTree>
    <p:extLst>
      <p:ext uri="{BB962C8B-B14F-4D97-AF65-F5344CB8AC3E}">
        <p14:creationId xmlns:p14="http://schemas.microsoft.com/office/powerpoint/2010/main" val="2282762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E2478-F7F3-4B87-A4EC-9F773D351D1A}"/>
              </a:ext>
            </a:extLst>
          </p:cNvPr>
          <p:cNvSpPr>
            <a:spLocks noGrp="1"/>
          </p:cNvSpPr>
          <p:nvPr>
            <p:ph type="title"/>
          </p:nvPr>
        </p:nvSpPr>
        <p:spPr/>
        <p:txBody>
          <a:bodyPr/>
          <a:lstStyle/>
          <a:p>
            <a:r>
              <a:rPr lang="en-GB" dirty="0"/>
              <a:t>	EYFS Baseline</a:t>
            </a:r>
          </a:p>
        </p:txBody>
      </p:sp>
      <p:sp>
        <p:nvSpPr>
          <p:cNvPr id="3" name="Content Placeholder 2">
            <a:extLst>
              <a:ext uri="{FF2B5EF4-FFF2-40B4-BE49-F238E27FC236}">
                <a16:creationId xmlns:a16="http://schemas.microsoft.com/office/drawing/2014/main" id="{DDC8E129-0236-4A94-9A18-F250C96CDDDD}"/>
              </a:ext>
            </a:extLst>
          </p:cNvPr>
          <p:cNvSpPr>
            <a:spLocks noGrp="1"/>
          </p:cNvSpPr>
          <p:nvPr>
            <p:ph idx="1"/>
          </p:nvPr>
        </p:nvSpPr>
        <p:spPr>
          <a:xfrm>
            <a:off x="1588770" y="1825625"/>
            <a:ext cx="9075420" cy="4351338"/>
          </a:xfrm>
        </p:spPr>
        <p:txBody>
          <a:bodyPr>
            <a:normAutofit/>
          </a:bodyPr>
          <a:lstStyle/>
          <a:p>
            <a:r>
              <a:rPr lang="en-GB" dirty="0"/>
              <a:t>This is completed within the first 6 weeks of school. </a:t>
            </a:r>
          </a:p>
          <a:p>
            <a:r>
              <a:rPr lang="en-GB" dirty="0"/>
              <a:t>Time 1:1 with each child to look at specific areas of maths and literacy.</a:t>
            </a:r>
          </a:p>
          <a:p>
            <a:r>
              <a:rPr lang="en-GB" dirty="0"/>
              <a:t>This is done by Ms Lonsdale – fun little activities which take 5 – 15 minutes. </a:t>
            </a:r>
          </a:p>
          <a:p>
            <a:r>
              <a:rPr lang="en-GB" dirty="0"/>
              <a:t>This gives us a guide as to where to start with our learning journey. More information: </a:t>
            </a:r>
            <a:r>
              <a:rPr lang="en-GB" dirty="0">
                <a:hlinkClick r:id="rId2"/>
              </a:rPr>
              <a:t>https://www.gov.uk/government/publications/reception-baseline-assessment-information-for-parents</a:t>
            </a:r>
            <a:r>
              <a:rPr lang="en-GB" dirty="0"/>
              <a:t> </a:t>
            </a:r>
          </a:p>
        </p:txBody>
      </p:sp>
    </p:spTree>
    <p:extLst>
      <p:ext uri="{BB962C8B-B14F-4D97-AF65-F5344CB8AC3E}">
        <p14:creationId xmlns:p14="http://schemas.microsoft.com/office/powerpoint/2010/main" val="3508186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584368-FF3F-4A82-A6FC-3871E61F7A1C}"/>
              </a:ext>
            </a:extLst>
          </p:cNvPr>
          <p:cNvSpPr>
            <a:spLocks noGrp="1"/>
          </p:cNvSpPr>
          <p:nvPr>
            <p:ph type="title"/>
          </p:nvPr>
        </p:nvSpPr>
        <p:spPr/>
        <p:txBody>
          <a:bodyPr/>
          <a:lstStyle/>
          <a:p>
            <a:r>
              <a:rPr lang="en-GB" dirty="0"/>
              <a:t>	Home Reading</a:t>
            </a:r>
          </a:p>
        </p:txBody>
      </p:sp>
      <p:sp>
        <p:nvSpPr>
          <p:cNvPr id="3" name="Content Placeholder 2">
            <a:extLst>
              <a:ext uri="{FF2B5EF4-FFF2-40B4-BE49-F238E27FC236}">
                <a16:creationId xmlns:a16="http://schemas.microsoft.com/office/drawing/2014/main" id="{7F644A41-6BE3-46C4-A458-2460B321B269}"/>
              </a:ext>
            </a:extLst>
          </p:cNvPr>
          <p:cNvSpPr>
            <a:spLocks noGrp="1"/>
          </p:cNvSpPr>
          <p:nvPr>
            <p:ph idx="1"/>
          </p:nvPr>
        </p:nvSpPr>
        <p:spPr>
          <a:xfrm>
            <a:off x="1737360" y="1825625"/>
            <a:ext cx="8846820" cy="4351338"/>
          </a:xfrm>
        </p:spPr>
        <p:txBody>
          <a:bodyPr>
            <a:normAutofit lnSpcReduction="10000"/>
          </a:bodyPr>
          <a:lstStyle/>
          <a:p>
            <a:r>
              <a:rPr lang="en-GB" dirty="0"/>
              <a:t>Children will soon have home reading books and diaries – please keep these in bags everyday.</a:t>
            </a:r>
          </a:p>
          <a:p>
            <a:r>
              <a:rPr lang="en-GB" dirty="0"/>
              <a:t>We aim to read at least 3 times a week individually or in a small group with the children. Home reading books will be changed weekly.</a:t>
            </a:r>
          </a:p>
          <a:p>
            <a:r>
              <a:rPr lang="en-GB" dirty="0"/>
              <a:t>Please read every night and record in yellow diary how they have managed the book or pages. Home readers will be easily decodable for children. Guided reading in school will be trickier. </a:t>
            </a:r>
          </a:p>
          <a:p>
            <a:r>
              <a:rPr lang="en-GB" dirty="0"/>
              <a:t>Once we have learnt enough letters and sounds in phonics, we will move on to books with words in. </a:t>
            </a:r>
          </a:p>
        </p:txBody>
      </p:sp>
    </p:spTree>
    <p:extLst>
      <p:ext uri="{BB962C8B-B14F-4D97-AF65-F5344CB8AC3E}">
        <p14:creationId xmlns:p14="http://schemas.microsoft.com/office/powerpoint/2010/main" val="5985638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DEACA2-4DF6-4F22-8036-389F25D1809E}"/>
              </a:ext>
            </a:extLst>
          </p:cNvPr>
          <p:cNvSpPr>
            <a:spLocks noGrp="1"/>
          </p:cNvSpPr>
          <p:nvPr>
            <p:ph type="title"/>
          </p:nvPr>
        </p:nvSpPr>
        <p:spPr/>
        <p:txBody>
          <a:bodyPr/>
          <a:lstStyle/>
          <a:p>
            <a:r>
              <a:rPr lang="en-GB" dirty="0"/>
              <a:t>	Behavioural Expectations</a:t>
            </a:r>
          </a:p>
        </p:txBody>
      </p:sp>
      <p:sp>
        <p:nvSpPr>
          <p:cNvPr id="3" name="Content Placeholder 2">
            <a:extLst>
              <a:ext uri="{FF2B5EF4-FFF2-40B4-BE49-F238E27FC236}">
                <a16:creationId xmlns:a16="http://schemas.microsoft.com/office/drawing/2014/main" id="{197E827A-7544-481A-88BE-C852A92741CD}"/>
              </a:ext>
            </a:extLst>
          </p:cNvPr>
          <p:cNvSpPr>
            <a:spLocks noGrp="1"/>
          </p:cNvSpPr>
          <p:nvPr>
            <p:ph idx="1"/>
          </p:nvPr>
        </p:nvSpPr>
        <p:spPr>
          <a:xfrm>
            <a:off x="1703070" y="1825625"/>
            <a:ext cx="8903970" cy="4351338"/>
          </a:xfrm>
        </p:spPr>
        <p:txBody>
          <a:bodyPr/>
          <a:lstStyle/>
          <a:p>
            <a:r>
              <a:rPr lang="en-GB" dirty="0"/>
              <a:t>Dojo is the main behaviour management system along with golden time.</a:t>
            </a:r>
          </a:p>
          <a:p>
            <a:r>
              <a:rPr lang="en-GB" dirty="0"/>
              <a:t>Friday afternoon golden time to reward good behaviour. 2 minutes of golden time missed for each red point.</a:t>
            </a:r>
          </a:p>
          <a:p>
            <a:r>
              <a:rPr lang="en-GB" dirty="0"/>
              <a:t>Red points are not given lightly but they will be given as a reminder for behaviour when necessary. </a:t>
            </a:r>
          </a:p>
        </p:txBody>
      </p:sp>
    </p:spTree>
    <p:extLst>
      <p:ext uri="{BB962C8B-B14F-4D97-AF65-F5344CB8AC3E}">
        <p14:creationId xmlns:p14="http://schemas.microsoft.com/office/powerpoint/2010/main" val="30452609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2CE4E0-1A34-428D-AE62-2AB90A315C86}"/>
              </a:ext>
            </a:extLst>
          </p:cNvPr>
          <p:cNvSpPr>
            <a:spLocks noGrp="1"/>
          </p:cNvSpPr>
          <p:nvPr>
            <p:ph type="title"/>
          </p:nvPr>
        </p:nvSpPr>
        <p:spPr/>
        <p:txBody>
          <a:bodyPr/>
          <a:lstStyle/>
          <a:p>
            <a:r>
              <a:rPr lang="en-GB" dirty="0"/>
              <a:t>	Key People</a:t>
            </a:r>
          </a:p>
        </p:txBody>
      </p:sp>
      <p:sp>
        <p:nvSpPr>
          <p:cNvPr id="3" name="Content Placeholder 2">
            <a:extLst>
              <a:ext uri="{FF2B5EF4-FFF2-40B4-BE49-F238E27FC236}">
                <a16:creationId xmlns:a16="http://schemas.microsoft.com/office/drawing/2014/main" id="{8DCA86BD-89C6-4057-BCCF-B5747998699B}"/>
              </a:ext>
            </a:extLst>
          </p:cNvPr>
          <p:cNvSpPr>
            <a:spLocks noGrp="1"/>
          </p:cNvSpPr>
          <p:nvPr>
            <p:ph idx="1"/>
          </p:nvPr>
        </p:nvSpPr>
        <p:spPr>
          <a:xfrm>
            <a:off x="1794510" y="1825625"/>
            <a:ext cx="8766810" cy="4351338"/>
          </a:xfrm>
        </p:spPr>
        <p:txBody>
          <a:bodyPr/>
          <a:lstStyle/>
          <a:p>
            <a:r>
              <a:rPr lang="en-GB" dirty="0"/>
              <a:t>Rather than key people we provide activities and work with all of the children in focussed groups throughout the week. </a:t>
            </a:r>
          </a:p>
          <a:p>
            <a:r>
              <a:rPr lang="en-GB" dirty="0"/>
              <a:t>As Class Teacher I have an overview of all children and all assessments. </a:t>
            </a:r>
          </a:p>
          <a:p>
            <a:r>
              <a:rPr lang="en-GB" dirty="0"/>
              <a:t>Key group times help to build a sense of community and strengthens relationships within the class – small group stories, vocab, games, singing, nature walks, snacks etc. </a:t>
            </a:r>
          </a:p>
        </p:txBody>
      </p:sp>
    </p:spTree>
    <p:extLst>
      <p:ext uri="{BB962C8B-B14F-4D97-AF65-F5344CB8AC3E}">
        <p14:creationId xmlns:p14="http://schemas.microsoft.com/office/powerpoint/2010/main" val="9796088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CF3D3-F41E-42DB-907A-17F26C1DE148}"/>
              </a:ext>
            </a:extLst>
          </p:cNvPr>
          <p:cNvSpPr>
            <a:spLocks noGrp="1"/>
          </p:cNvSpPr>
          <p:nvPr>
            <p:ph type="title"/>
          </p:nvPr>
        </p:nvSpPr>
        <p:spPr/>
        <p:txBody>
          <a:bodyPr/>
          <a:lstStyle/>
          <a:p>
            <a:r>
              <a:rPr lang="en-GB" dirty="0"/>
              <a:t>	Class Dojo Tour</a:t>
            </a:r>
          </a:p>
        </p:txBody>
      </p:sp>
      <p:sp>
        <p:nvSpPr>
          <p:cNvPr id="3" name="Content Placeholder 2">
            <a:extLst>
              <a:ext uri="{FF2B5EF4-FFF2-40B4-BE49-F238E27FC236}">
                <a16:creationId xmlns:a16="http://schemas.microsoft.com/office/drawing/2014/main" id="{234114D0-098A-4D03-B414-6A5834A0DC7A}"/>
              </a:ext>
            </a:extLst>
          </p:cNvPr>
          <p:cNvSpPr>
            <a:spLocks noGrp="1"/>
          </p:cNvSpPr>
          <p:nvPr>
            <p:ph idx="1"/>
          </p:nvPr>
        </p:nvSpPr>
        <p:spPr>
          <a:xfrm>
            <a:off x="1771650" y="1825625"/>
            <a:ext cx="8869680" cy="4351338"/>
          </a:xfrm>
        </p:spPr>
        <p:txBody>
          <a:bodyPr>
            <a:normAutofit fontScale="92500" lnSpcReduction="10000"/>
          </a:bodyPr>
          <a:lstStyle/>
          <a:p>
            <a:r>
              <a:rPr lang="en-GB" dirty="0"/>
              <a:t>Most will now have seen the Dojo with our Class Story for general updates and reminders.</a:t>
            </a:r>
          </a:p>
          <a:p>
            <a:r>
              <a:rPr lang="en-GB" dirty="0"/>
              <a:t>Each child has own portfolio for us (and parents) to post images and pieces of work to. </a:t>
            </a:r>
          </a:p>
          <a:p>
            <a:r>
              <a:rPr lang="en-GB" dirty="0"/>
              <a:t>Please post any wow moments you have with your child to the Dojo for us to celebrate with them. </a:t>
            </a:r>
          </a:p>
          <a:p>
            <a:r>
              <a:rPr lang="en-GB" dirty="0"/>
              <a:t>Home learning can also be submitted this way if it is a practical task. </a:t>
            </a:r>
          </a:p>
          <a:p>
            <a:r>
              <a:rPr lang="en-GB" dirty="0"/>
              <a:t>You can message via dojo whilst children are in Reception class but if you need to inform us of an absence or medical appointment, please contact Mrs Higham in the office.</a:t>
            </a:r>
          </a:p>
        </p:txBody>
      </p:sp>
    </p:spTree>
    <p:extLst>
      <p:ext uri="{BB962C8B-B14F-4D97-AF65-F5344CB8AC3E}">
        <p14:creationId xmlns:p14="http://schemas.microsoft.com/office/powerpoint/2010/main" val="15385115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205</TotalTime>
  <Words>804</Words>
  <Application>Microsoft Office PowerPoint</Application>
  <PresentationFormat>Widescreen</PresentationFormat>
  <Paragraphs>63</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Welcome to EYFS</vt:lpstr>
      <vt:lpstr> We will look at:</vt:lpstr>
      <vt:lpstr>Uniform</vt:lpstr>
      <vt:lpstr> Our Routine</vt:lpstr>
      <vt:lpstr> EYFS Baseline</vt:lpstr>
      <vt:lpstr> Home Reading</vt:lpstr>
      <vt:lpstr> Behavioural Expectations</vt:lpstr>
      <vt:lpstr> Key People</vt:lpstr>
      <vt:lpstr> Class Dojo Tour</vt:lpstr>
      <vt:lpstr> Home Learning and Homework</vt:lpstr>
      <vt:lpstr>PowerPoint Presentation</vt:lpstr>
      <vt:lpstr> Any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EYFS</dc:title>
  <dc:creator>Rogerson, Katharine</dc:creator>
  <cp:lastModifiedBy>Rachel Sharp</cp:lastModifiedBy>
  <cp:revision>9</cp:revision>
  <dcterms:created xsi:type="dcterms:W3CDTF">2021-09-21T19:31:11Z</dcterms:created>
  <dcterms:modified xsi:type="dcterms:W3CDTF">2025-09-15T09:24:16Z</dcterms:modified>
</cp:coreProperties>
</file>