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7" r:id="rId4"/>
    <p:sldId id="259" r:id="rId5"/>
    <p:sldId id="260" r:id="rId6"/>
    <p:sldId id="258" r:id="rId7"/>
    <p:sldId id="261" r:id="rId8"/>
    <p:sldId id="265" r:id="rId9"/>
    <p:sldId id="262" r:id="rId10"/>
    <p:sldId id="263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63" d="100"/>
          <a:sy n="63" d="100"/>
        </p:scale>
        <p:origin x="61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ancashire.gov.uk/media/938602/full-english-unit-planning-guidance.pdf" TargetMode="External"/><Relationship Id="rId3" Type="http://schemas.openxmlformats.org/officeDocument/2006/relationships/hyperlink" Target="https://www.ncetm.org.uk/teaching-for-mastery/mastery-explained/a-video-overview-on-teaching-for-mastery-at-primary/" TargetMode="External"/><Relationship Id="rId7" Type="http://schemas.openxmlformats.org/officeDocument/2006/relationships/hyperlink" Target="https://www.st-lawrence.lancs.sch.uk/class/year-5" TargetMode="External"/><Relationship Id="rId2" Type="http://schemas.openxmlformats.org/officeDocument/2006/relationships/hyperlink" Target="https://www.st-lawrence.lancs.sch.uk/page/literacy-provision/8666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t-lawrence.lancs.sch.uk/uploads/581/grade/10614940_grade_file.pdf" TargetMode="External"/><Relationship Id="rId5" Type="http://schemas.openxmlformats.org/officeDocument/2006/relationships/hyperlink" Target="https://www.st-lawrence.lancs.sch.uk/page/mathematics/85826" TargetMode="External"/><Relationship Id="rId4" Type="http://schemas.openxmlformats.org/officeDocument/2006/relationships/hyperlink" Target="https://www.st-lawrence.lancs.sch.uk/serve_file/827857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choolreadinglist.co.uk/reading-lists-for-ks2-school-pupils/suggested-reading-list-for-year-6-pupils-ks2-age-10-11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A29398BB-6F62-472B-88B2-8D942FEBFB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5">
            <a:extLst>
              <a:ext uri="{FF2B5EF4-FFF2-40B4-BE49-F238E27FC236}">
                <a16:creationId xmlns:a16="http://schemas.microsoft.com/office/drawing/2014/main" id="{01F1CEA4-5DA0-41E1-A743-4F227AE62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276856" y="1645694"/>
            <a:ext cx="4689240" cy="411502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noFill/>
          <a:ln w="50800" cap="flat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07D1A722-B699-4DA0-B7AC-F06CC81AD5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52343" y="643383"/>
            <a:ext cx="2926988" cy="2594434"/>
          </a:xfrm>
          <a:custGeom>
            <a:avLst/>
            <a:gdLst>
              <a:gd name="connsiteX0" fmla="*/ 853538 w 2991693"/>
              <a:gd name="connsiteY0" fmla="*/ 0 h 2651787"/>
              <a:gd name="connsiteX1" fmla="*/ 2141030 w 2991693"/>
              <a:gd name="connsiteY1" fmla="*/ 0 h 2651787"/>
              <a:gd name="connsiteX2" fmla="*/ 2324957 w 2991693"/>
              <a:gd name="connsiteY2" fmla="*/ 103466 h 2651787"/>
              <a:gd name="connsiteX3" fmla="*/ 2968702 w 2991693"/>
              <a:gd name="connsiteY3" fmla="*/ 1218596 h 2651787"/>
              <a:gd name="connsiteX4" fmla="*/ 2968702 w 2991693"/>
              <a:gd name="connsiteY4" fmla="*/ 1433192 h 2651787"/>
              <a:gd name="connsiteX5" fmla="*/ 2324957 w 2991693"/>
              <a:gd name="connsiteY5" fmla="*/ 2548321 h 2651787"/>
              <a:gd name="connsiteX6" fmla="*/ 2141030 w 2991693"/>
              <a:gd name="connsiteY6" fmla="*/ 2651787 h 2651787"/>
              <a:gd name="connsiteX7" fmla="*/ 853538 w 2991693"/>
              <a:gd name="connsiteY7" fmla="*/ 2651787 h 2651787"/>
              <a:gd name="connsiteX8" fmla="*/ 669612 w 2991693"/>
              <a:gd name="connsiteY8" fmla="*/ 2548321 h 2651787"/>
              <a:gd name="connsiteX9" fmla="*/ 25866 w 2991693"/>
              <a:gd name="connsiteY9" fmla="*/ 1433192 h 2651787"/>
              <a:gd name="connsiteX10" fmla="*/ 25866 w 2991693"/>
              <a:gd name="connsiteY10" fmla="*/ 1218596 h 2651787"/>
              <a:gd name="connsiteX11" fmla="*/ 669612 w 2991693"/>
              <a:gd name="connsiteY11" fmla="*/ 103466 h 2651787"/>
              <a:gd name="connsiteX12" fmla="*/ 853538 w 2991693"/>
              <a:gd name="connsiteY12" fmla="*/ 0 h 2651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991693" h="2651787">
                <a:moveTo>
                  <a:pt x="853538" y="0"/>
                </a:moveTo>
                <a:cubicBezTo>
                  <a:pt x="2141030" y="0"/>
                  <a:pt x="2141030" y="0"/>
                  <a:pt x="2141030" y="0"/>
                </a:cubicBezTo>
                <a:cubicBezTo>
                  <a:pt x="2206170" y="0"/>
                  <a:pt x="2290471" y="45985"/>
                  <a:pt x="2324957" y="103466"/>
                </a:cubicBezTo>
                <a:cubicBezTo>
                  <a:pt x="2968702" y="1218596"/>
                  <a:pt x="2968702" y="1218596"/>
                  <a:pt x="2968702" y="1218596"/>
                </a:cubicBezTo>
                <a:cubicBezTo>
                  <a:pt x="2999357" y="1279909"/>
                  <a:pt x="2999357" y="1371878"/>
                  <a:pt x="2968702" y="1433192"/>
                </a:cubicBezTo>
                <a:cubicBezTo>
                  <a:pt x="2324957" y="2548321"/>
                  <a:pt x="2324957" y="2548321"/>
                  <a:pt x="2324957" y="2548321"/>
                </a:cubicBezTo>
                <a:cubicBezTo>
                  <a:pt x="2290471" y="2605803"/>
                  <a:pt x="2206170" y="2651787"/>
                  <a:pt x="2141030" y="2651787"/>
                </a:cubicBezTo>
                <a:lnTo>
                  <a:pt x="853538" y="2651787"/>
                </a:lnTo>
                <a:cubicBezTo>
                  <a:pt x="784566" y="2651787"/>
                  <a:pt x="700266" y="2605803"/>
                  <a:pt x="669612" y="2548321"/>
                </a:cubicBezTo>
                <a:cubicBezTo>
                  <a:pt x="25866" y="1433192"/>
                  <a:pt x="25866" y="1433192"/>
                  <a:pt x="25866" y="1433192"/>
                </a:cubicBezTo>
                <a:cubicBezTo>
                  <a:pt x="-8621" y="1371878"/>
                  <a:pt x="-8621" y="1279909"/>
                  <a:pt x="25866" y="1218596"/>
                </a:cubicBezTo>
                <a:cubicBezTo>
                  <a:pt x="669612" y="103466"/>
                  <a:pt x="669612" y="103466"/>
                  <a:pt x="669612" y="103466"/>
                </a:cubicBezTo>
                <a:cubicBezTo>
                  <a:pt x="700266" y="45985"/>
                  <a:pt x="784566" y="0"/>
                  <a:pt x="853538" y="0"/>
                </a:cubicBezTo>
                <a:close/>
              </a:path>
            </a:pathLst>
          </a:custGeom>
          <a:solidFill>
            <a:schemeClr val="tx1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A3C0D298-47AC-4912-8022-B969E5732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307830" y="385730"/>
            <a:ext cx="1128382" cy="847206"/>
            <a:chOff x="5307830" y="325570"/>
            <a:chExt cx="1128382" cy="847206"/>
          </a:xfrm>
        </p:grpSpPr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F8ED9F95-2ADE-4C89-BD97-AF7DB8DB36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307830" y="577396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1DD52534-E915-42C0-890A-5B19A15B53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5720" y="325570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91E9AE86-E5FF-46E4-BE50-58DD19A224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2071858"/>
            <a:ext cx="8109718" cy="4786143"/>
          </a:xfrm>
          <a:custGeom>
            <a:avLst/>
            <a:gdLst>
              <a:gd name="connsiteX0" fmla="*/ 7381313 w 8109718"/>
              <a:gd name="connsiteY0" fmla="*/ 1839459 h 4786143"/>
              <a:gd name="connsiteX1" fmla="*/ 7381313 w 8109718"/>
              <a:gd name="connsiteY1" fmla="*/ 1853646 h 4786143"/>
              <a:gd name="connsiteX2" fmla="*/ 7379359 w 8109718"/>
              <a:gd name="connsiteY2" fmla="*/ 1846552 h 4786143"/>
              <a:gd name="connsiteX3" fmla="*/ 1321854 w 8109718"/>
              <a:gd name="connsiteY3" fmla="*/ 0 h 4786143"/>
              <a:gd name="connsiteX4" fmla="*/ 5365317 w 8109718"/>
              <a:gd name="connsiteY4" fmla="*/ 0 h 4786143"/>
              <a:gd name="connsiteX5" fmla="*/ 5985373 w 8109718"/>
              <a:gd name="connsiteY5" fmla="*/ 365439 h 4786143"/>
              <a:gd name="connsiteX6" fmla="*/ 8011470 w 8109718"/>
              <a:gd name="connsiteY6" fmla="*/ 3854515 h 4786143"/>
              <a:gd name="connsiteX7" fmla="*/ 8011470 w 8109718"/>
              <a:gd name="connsiteY7" fmla="*/ 4567993 h 4786143"/>
              <a:gd name="connsiteX8" fmla="*/ 7904625 w 8109718"/>
              <a:gd name="connsiteY8" fmla="*/ 4751987 h 4786143"/>
              <a:gd name="connsiteX9" fmla="*/ 7884791 w 8109718"/>
              <a:gd name="connsiteY9" fmla="*/ 4786143 h 4786143"/>
              <a:gd name="connsiteX10" fmla="*/ 0 w 8109718"/>
              <a:gd name="connsiteY10" fmla="*/ 4786143 h 4786143"/>
              <a:gd name="connsiteX11" fmla="*/ 0 w 8109718"/>
              <a:gd name="connsiteY11" fmla="*/ 1564110 h 4786143"/>
              <a:gd name="connsiteX12" fmla="*/ 27177 w 8109718"/>
              <a:gd name="connsiteY12" fmla="*/ 1517107 h 4786143"/>
              <a:gd name="connsiteX13" fmla="*/ 693065 w 8109718"/>
              <a:gd name="connsiteY13" fmla="*/ 365439 h 4786143"/>
              <a:gd name="connsiteX14" fmla="*/ 1321854 w 8109718"/>
              <a:gd name="connsiteY14" fmla="*/ 0 h 4786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8109718" h="4786143">
                <a:moveTo>
                  <a:pt x="7381313" y="1839459"/>
                </a:moveTo>
                <a:lnTo>
                  <a:pt x="7381313" y="1853646"/>
                </a:lnTo>
                <a:lnTo>
                  <a:pt x="7379359" y="1846552"/>
                </a:lnTo>
                <a:close/>
                <a:moveTo>
                  <a:pt x="1321854" y="0"/>
                </a:moveTo>
                <a:cubicBezTo>
                  <a:pt x="1321854" y="0"/>
                  <a:pt x="1321854" y="0"/>
                  <a:pt x="5365317" y="0"/>
                </a:cubicBezTo>
                <a:cubicBezTo>
                  <a:pt x="5618580" y="0"/>
                  <a:pt x="5863108" y="139215"/>
                  <a:pt x="5985373" y="365439"/>
                </a:cubicBezTo>
                <a:cubicBezTo>
                  <a:pt x="5985373" y="365439"/>
                  <a:pt x="5985373" y="365439"/>
                  <a:pt x="8011470" y="3854515"/>
                </a:cubicBezTo>
                <a:cubicBezTo>
                  <a:pt x="8142468" y="4072039"/>
                  <a:pt x="8142468" y="4350470"/>
                  <a:pt x="8011470" y="4567993"/>
                </a:cubicBezTo>
                <a:cubicBezTo>
                  <a:pt x="8011470" y="4567993"/>
                  <a:pt x="8011470" y="4567993"/>
                  <a:pt x="7904625" y="4751987"/>
                </a:cubicBezTo>
                <a:lnTo>
                  <a:pt x="7884791" y="4786143"/>
                </a:lnTo>
                <a:lnTo>
                  <a:pt x="0" y="4786143"/>
                </a:lnTo>
                <a:lnTo>
                  <a:pt x="0" y="1564110"/>
                </a:lnTo>
                <a:lnTo>
                  <a:pt x="27177" y="1517107"/>
                </a:lnTo>
                <a:cubicBezTo>
                  <a:pt x="220245" y="1183191"/>
                  <a:pt x="440895" y="801574"/>
                  <a:pt x="693065" y="365439"/>
                </a:cubicBezTo>
                <a:cubicBezTo>
                  <a:pt x="824063" y="139215"/>
                  <a:pt x="1059859" y="0"/>
                  <a:pt x="1321854" y="0"/>
                </a:cubicBezTo>
                <a:close/>
              </a:path>
            </a:pathLst>
          </a:custGeom>
          <a:solidFill>
            <a:schemeClr val="tx1">
              <a:alpha val="9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94F575-2967-46FC-AECF-A872A6A419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6430" y="3495470"/>
            <a:ext cx="5386661" cy="2650888"/>
          </a:xfrm>
        </p:spPr>
        <p:txBody>
          <a:bodyPr anchor="ctr">
            <a:normAutofit/>
          </a:bodyPr>
          <a:lstStyle/>
          <a:p>
            <a:pPr algn="l"/>
            <a:r>
              <a:rPr lang="en-US" sz="5400" dirty="0">
                <a:solidFill>
                  <a:schemeClr val="bg1"/>
                </a:solidFill>
                <a:latin typeface="Candara"/>
                <a:cs typeface="Calibri Light"/>
              </a:rPr>
              <a:t>Welcome to </a:t>
            </a:r>
            <a:br>
              <a:rPr lang="en-US" sz="5400" dirty="0">
                <a:solidFill>
                  <a:schemeClr val="bg1"/>
                </a:solidFill>
                <a:latin typeface="Candara"/>
                <a:cs typeface="Calibri Light"/>
              </a:rPr>
            </a:br>
            <a:r>
              <a:rPr lang="en-US" sz="5400" dirty="0">
                <a:solidFill>
                  <a:schemeClr val="bg1"/>
                </a:solidFill>
                <a:latin typeface="Candara"/>
                <a:cs typeface="Calibri Light"/>
              </a:rPr>
              <a:t>Year 5!</a:t>
            </a:r>
            <a:br>
              <a:rPr lang="en-US" sz="5400" dirty="0">
                <a:solidFill>
                  <a:schemeClr val="bg1"/>
                </a:solidFill>
                <a:latin typeface="Candara"/>
                <a:cs typeface="Calibri Light"/>
              </a:rPr>
            </a:br>
            <a:r>
              <a:rPr lang="en-US" sz="1800" dirty="0">
                <a:solidFill>
                  <a:schemeClr val="bg1"/>
                </a:solidFill>
                <a:latin typeface="Candara"/>
                <a:cs typeface="Calibri Light"/>
              </a:rPr>
              <a:t>Class teacher: </a:t>
            </a:r>
            <a:r>
              <a:rPr lang="en-US" sz="1800" dirty="0" err="1">
                <a:solidFill>
                  <a:schemeClr val="bg1"/>
                </a:solidFill>
                <a:latin typeface="Candara"/>
                <a:cs typeface="Calibri Light"/>
              </a:rPr>
              <a:t>Mrs</a:t>
            </a:r>
            <a:r>
              <a:rPr lang="en-US" sz="1800" dirty="0">
                <a:solidFill>
                  <a:schemeClr val="bg1"/>
                </a:solidFill>
                <a:latin typeface="Candara"/>
                <a:cs typeface="Calibri Light"/>
              </a:rPr>
              <a:t> Sharp</a:t>
            </a:r>
            <a:br>
              <a:rPr lang="en-US" sz="1800" dirty="0">
                <a:solidFill>
                  <a:schemeClr val="bg1"/>
                </a:solidFill>
                <a:latin typeface="Candara"/>
                <a:cs typeface="Calibri Light"/>
              </a:rPr>
            </a:br>
            <a:r>
              <a:rPr lang="en-US" sz="1800" dirty="0">
                <a:solidFill>
                  <a:schemeClr val="bg1"/>
                </a:solidFill>
                <a:latin typeface="Candara"/>
                <a:cs typeface="Calibri Light"/>
              </a:rPr>
              <a:t>Teaching Assistant: Miss Burgess</a:t>
            </a:r>
            <a:endParaRPr lang="en-US" sz="1800" dirty="0">
              <a:solidFill>
                <a:schemeClr val="bg1"/>
              </a:solidFill>
              <a:latin typeface="Candara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B15957-CEE4-468F-94E0-933B80C970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46387" y="1309942"/>
            <a:ext cx="2138900" cy="1261316"/>
          </a:xfr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r>
              <a:rPr lang="en-US" sz="1500" b="1" i="1" dirty="0">
                <a:solidFill>
                  <a:schemeClr val="bg1"/>
                </a:solidFill>
                <a:latin typeface="Candara"/>
                <a:cs typeface="Calibri"/>
              </a:rPr>
              <a:t>Independence</a:t>
            </a:r>
          </a:p>
          <a:p>
            <a:r>
              <a:rPr lang="en-US" sz="1500" b="1" i="1" dirty="0">
                <a:solidFill>
                  <a:schemeClr val="bg1"/>
                </a:solidFill>
                <a:latin typeface="Candara"/>
                <a:cs typeface="Calibri"/>
              </a:rPr>
              <a:t>Achievement, Full Potential</a:t>
            </a:r>
          </a:p>
          <a:p>
            <a:r>
              <a:rPr lang="en-US" sz="1500" b="1" i="1" dirty="0">
                <a:solidFill>
                  <a:schemeClr val="bg1"/>
                </a:solidFill>
                <a:latin typeface="Candara"/>
                <a:cs typeface="Calibri"/>
              </a:rPr>
              <a:t>Memorable experiences, Fun!</a:t>
            </a:r>
          </a:p>
        </p:txBody>
      </p:sp>
      <p:pic>
        <p:nvPicPr>
          <p:cNvPr id="5" name="Picture 4" descr="Barton St Lawrence CE Primary School:">
            <a:extLst>
              <a:ext uri="{FF2B5EF4-FFF2-40B4-BE49-F238E27FC236}">
                <a16:creationId xmlns:a16="http://schemas.microsoft.com/office/drawing/2014/main" id="{F9E7C4CC-DF6C-4375-1757-859A913DC9A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28480" y="2496710"/>
            <a:ext cx="2372091" cy="291054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200149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1F920-2B0E-49BA-9479-7E21E50ED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en-US">
                <a:latin typeface="Candara"/>
                <a:cs typeface="Calibri Light"/>
              </a:rPr>
              <a:t>Thank You!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C9ACA0-F0DD-41F5-A9AF-37B51F4610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429" y="2278173"/>
            <a:ext cx="6467867" cy="345061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endParaRPr lang="en-US" sz="2400" dirty="0">
              <a:latin typeface="Candara"/>
              <a:cs typeface="Calibri"/>
            </a:endParaRPr>
          </a:p>
          <a:p>
            <a:r>
              <a:rPr lang="en-US" sz="2400" dirty="0">
                <a:latin typeface="Candara"/>
                <a:cs typeface="Calibri"/>
              </a:rPr>
              <a:t>I very much look forward to getting to know your family; and working in partnership with you to achieve the best possible outcomes for your children!   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586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62D3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Barton St Lawrence CE Primary School:">
            <a:extLst>
              <a:ext uri="{FF2B5EF4-FFF2-40B4-BE49-F238E27FC236}">
                <a16:creationId xmlns:a16="http://schemas.microsoft.com/office/drawing/2014/main" id="{F06024BC-E1C0-E43B-E19D-AAD2E1C8DAA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326880" y="2778553"/>
            <a:ext cx="1188720" cy="14585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98383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B1527-6C8B-4AE0-9A0C-36B90C6B7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17250-C275-48DD-98C5-EF3B99B21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7460"/>
            <a:ext cx="10515600" cy="4819503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A Guide To Reading With Your Child KS2 </a:t>
            </a:r>
            <a:r>
              <a:rPr lang="en-GB" dirty="0">
                <a:hlinkClick r:id="rId2"/>
              </a:rPr>
              <a:t>Barton St Lawrence CE Primary School: Literacy Provision (st-lawrence.lancs.sch.uk)</a:t>
            </a:r>
            <a:endParaRPr lang="en-GB" dirty="0"/>
          </a:p>
          <a:p>
            <a:r>
              <a:rPr lang="en-GB" dirty="0"/>
              <a:t>Research-led Mastery Approach in Mathematics </a:t>
            </a:r>
            <a:r>
              <a:rPr lang="en-GB" dirty="0">
                <a:hlinkClick r:id="rId3"/>
              </a:rPr>
              <a:t>A video overview on teaching for mastery at primary | NCETM</a:t>
            </a:r>
            <a:endParaRPr lang="en-GB" dirty="0"/>
          </a:p>
          <a:p>
            <a:r>
              <a:rPr lang="en-GB" dirty="0"/>
              <a:t>Glossary of Spelling, Punctuation and Grammar terms </a:t>
            </a:r>
            <a:r>
              <a:rPr lang="en-GB" dirty="0">
                <a:hlinkClick r:id="rId4"/>
              </a:rPr>
              <a:t>The national curriculum in England - Glossary (st-lawrence.lancs.sch.uk)</a:t>
            </a:r>
            <a:endParaRPr lang="en-GB" dirty="0"/>
          </a:p>
          <a:p>
            <a:r>
              <a:rPr lang="en-GB" dirty="0"/>
              <a:t>Calculation Policies  </a:t>
            </a:r>
            <a:r>
              <a:rPr lang="en-GB" dirty="0">
                <a:hlinkClick r:id="rId5"/>
              </a:rPr>
              <a:t>Barton St Lawrence CE Primary School: Mathematics (st-lawrence.lancs.sch.uk)</a:t>
            </a:r>
            <a:endParaRPr lang="en-GB" dirty="0"/>
          </a:p>
          <a:p>
            <a:r>
              <a:rPr lang="en-GB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Year 5 Curriculum Overview</a:t>
            </a:r>
            <a:r>
              <a:rPr lang="en-GB" dirty="0"/>
              <a:t>  </a:t>
            </a:r>
            <a:r>
              <a:rPr lang="en-GB" dirty="0">
                <a:hlinkClick r:id="rId7"/>
              </a:rPr>
              <a:t>https://www.st-lawrence.lancs.sch.uk/class/year-5</a:t>
            </a:r>
            <a:endParaRPr lang="en-GB" dirty="0"/>
          </a:p>
          <a:p>
            <a:r>
              <a:rPr lang="en-GB" dirty="0"/>
              <a:t>English Teaching Sequence </a:t>
            </a:r>
            <a:r>
              <a:rPr lang="en-GB" dirty="0">
                <a:hlinkClick r:id="rId8"/>
              </a:rPr>
              <a:t>full-english-unit-planning-guidance.pdf (lancashire.gov.uk)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1552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A4F57-6C32-2045-FBF6-40DF73345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en-GB" dirty="0"/>
              <a:t>Classroom Ethos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DCE7F-FD32-DDC2-1EB3-E2AAB0611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952" y="1798319"/>
            <a:ext cx="8265289" cy="4693920"/>
          </a:xfrm>
        </p:spPr>
        <p:txBody>
          <a:bodyPr anchor="ctr">
            <a:normAutofit fontScale="92500" lnSpcReduction="10000"/>
          </a:bodyPr>
          <a:lstStyle/>
          <a:p>
            <a:r>
              <a:rPr lang="en-GB" sz="2000" dirty="0"/>
              <a:t>‘When you enter this classroom…’ Children learn best when they feel safe and are respected. A strong emphasis on teamwork and kindness- underpinned by our school values. </a:t>
            </a:r>
          </a:p>
          <a:p>
            <a:r>
              <a:rPr lang="en-GB" sz="2000" dirty="0"/>
              <a:t>Teaching and learning style: practical, spoken language, drama! A strong academic foundation to prepare for the children’s next steps.</a:t>
            </a:r>
          </a:p>
          <a:p>
            <a:r>
              <a:rPr lang="en-GB" sz="2000" dirty="0"/>
              <a:t>A holistic education: broad and balanced curriculum; enrichment opportunities (balanced throughout the year- different priorities take precedence at different times in the year).</a:t>
            </a:r>
          </a:p>
          <a:p>
            <a:r>
              <a:rPr lang="en-GB" sz="2000" dirty="0"/>
              <a:t>Clear behaviour expectations: 4 Golden Rules: Be Ready, Be Respectful, Be Safe, Be Kind.</a:t>
            </a:r>
          </a:p>
          <a:p>
            <a:r>
              <a:rPr lang="en-GB" sz="2000" dirty="0"/>
              <a:t>Rewards: Dojos, Blue/Purple tokens, Teacher Mail, Star of the week, Gold Stars, Reward Jar!</a:t>
            </a:r>
          </a:p>
          <a:p>
            <a:r>
              <a:rPr lang="en-GB" sz="2000" dirty="0"/>
              <a:t>Consequences (in line with whole school policy): reflection time- mistakes are an opportunity to learn.</a:t>
            </a:r>
          </a:p>
          <a:p>
            <a:r>
              <a:rPr lang="en-GB" sz="2000" dirty="0"/>
              <a:t>Support and teamwork- parent/teacher partnership in order to achieve the best outcomes for all pupils.</a:t>
            </a:r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586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62D3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Barton St Lawrence CE Primary School:">
            <a:extLst>
              <a:ext uri="{FF2B5EF4-FFF2-40B4-BE49-F238E27FC236}">
                <a16:creationId xmlns:a16="http://schemas.microsoft.com/office/drawing/2014/main" id="{1304E208-33C5-6B8A-9BA5-07D45D2DF6A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01718" y="2728686"/>
            <a:ext cx="1154522" cy="141659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67202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F3C1C-3F2D-4A0B-A608-FE25AF948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en-US" b="1" i="1">
                <a:latin typeface="Candara"/>
                <a:cs typeface="Calibri Light"/>
              </a:rPr>
              <a:t>Our Class Routines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BFCF4-120E-46F6-A8A7-65331116DC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429" y="2278173"/>
            <a:ext cx="6467867" cy="345061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dirty="0">
                <a:latin typeface="Candara"/>
                <a:cs typeface="Calibri"/>
              </a:rPr>
              <a:t>Timetable*</a:t>
            </a:r>
          </a:p>
          <a:p>
            <a:r>
              <a:rPr lang="en-US" sz="2400" dirty="0">
                <a:latin typeface="Candara"/>
                <a:cs typeface="Calibri"/>
              </a:rPr>
              <a:t>Curriculum map*</a:t>
            </a:r>
          </a:p>
          <a:p>
            <a:r>
              <a:rPr lang="en-US" sz="2400" dirty="0">
                <a:latin typeface="Candara"/>
                <a:cs typeface="Calibri"/>
              </a:rPr>
              <a:t>Home learning grid, staff, snacks, PE...*</a:t>
            </a:r>
          </a:p>
          <a:p>
            <a:pPr marL="0" indent="0">
              <a:buNone/>
            </a:pPr>
            <a:endParaRPr lang="en-US" sz="2400" dirty="0">
              <a:latin typeface="Candara"/>
              <a:cs typeface="Calibri"/>
            </a:endParaRPr>
          </a:p>
          <a:p>
            <a:pPr marL="0" indent="0">
              <a:buNone/>
            </a:pPr>
            <a:endParaRPr lang="en-US" sz="2400" dirty="0">
              <a:latin typeface="Calibri"/>
              <a:cs typeface="Calibri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586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62D3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Barton St Lawrence CE Primary School:">
            <a:extLst>
              <a:ext uri="{FF2B5EF4-FFF2-40B4-BE49-F238E27FC236}">
                <a16:creationId xmlns:a16="http://schemas.microsoft.com/office/drawing/2014/main" id="{885481DE-013E-49D1-352C-FE22B27925F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519714" y="2857501"/>
            <a:ext cx="931543" cy="114299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56175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6F646-B53F-42CA-A7AD-45F5A1E06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9" y="181676"/>
            <a:ext cx="7474172" cy="1180967"/>
          </a:xfrm>
        </p:spPr>
        <p:txBody>
          <a:bodyPr>
            <a:normAutofit fontScale="90000"/>
          </a:bodyPr>
          <a:lstStyle/>
          <a:p>
            <a:br>
              <a:rPr lang="en-US" sz="2800" dirty="0">
                <a:latin typeface="Candara"/>
                <a:cs typeface="Calibri Light"/>
              </a:rPr>
            </a:br>
            <a:r>
              <a:rPr lang="en-US" sz="2800" dirty="0">
                <a:latin typeface="Candara"/>
                <a:cs typeface="Calibri Light"/>
              </a:rPr>
              <a:t>How will my child be supported to reach their full potential?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56ADF-09F3-43BD-B640-EC34CE24AF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080" y="1564640"/>
            <a:ext cx="8529319" cy="5293359"/>
          </a:xfr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r>
              <a:rPr lang="en-US" sz="2200" dirty="0">
                <a:latin typeface="Candara"/>
                <a:cs typeface="Calibri"/>
              </a:rPr>
              <a:t>Evidence-based, innovative practice: children learn best by exploring, creating, innovating. This both challenges and supports children.</a:t>
            </a:r>
          </a:p>
          <a:p>
            <a:r>
              <a:rPr lang="en-US" sz="2200" dirty="0">
                <a:latin typeface="Candara"/>
                <a:cs typeface="Calibri"/>
              </a:rPr>
              <a:t>Curriculum design: inclusive, ambitious for all, underpinned by Talk.</a:t>
            </a:r>
          </a:p>
          <a:p>
            <a:r>
              <a:rPr lang="en-US" sz="2200" dirty="0">
                <a:latin typeface="Candara"/>
                <a:cs typeface="Calibri"/>
              </a:rPr>
              <a:t>Reading to Writing teaching sequence*.  Reading is at the heart of the curriculum!</a:t>
            </a:r>
          </a:p>
          <a:p>
            <a:r>
              <a:rPr lang="en-US" sz="2200" dirty="0">
                <a:latin typeface="Candara"/>
                <a:cs typeface="Calibri"/>
              </a:rPr>
              <a:t>Mastery approach in Mathematics: concrete, pictorial, abstract (based on the 5 Big Ideas)*</a:t>
            </a:r>
          </a:p>
          <a:p>
            <a:r>
              <a:rPr lang="en-US" sz="2200" dirty="0">
                <a:latin typeface="Candara"/>
                <a:cs typeface="Calibri"/>
              </a:rPr>
              <a:t>Developing expertise in the wider curriculum: the whole school curriculum is carefully designed so that skills and knowledge are coherently planned in a connected curriculum.</a:t>
            </a:r>
          </a:p>
          <a:p>
            <a:r>
              <a:rPr lang="en-US" sz="2200" dirty="0">
                <a:latin typeface="Candara"/>
                <a:cs typeface="Calibri"/>
              </a:rPr>
              <a:t>Learning is planned in small steps and revisited regularly throughout the year. </a:t>
            </a:r>
            <a:r>
              <a:rPr lang="en-US" sz="2200" b="1" u="sng" dirty="0">
                <a:latin typeface="Candara"/>
                <a:cs typeface="Calibri"/>
              </a:rPr>
              <a:t>No ceiling on learning</a:t>
            </a:r>
            <a:r>
              <a:rPr lang="en-US" sz="2200" dirty="0">
                <a:latin typeface="Candara"/>
                <a:cs typeface="Calibri"/>
              </a:rPr>
              <a:t>: learning is facilitated in a way so that ALL children can access the curriculum. There is no end to the challenge- children can go deeper into their learning every lesson. </a:t>
            </a:r>
          </a:p>
          <a:p>
            <a:r>
              <a:rPr lang="en-US" sz="2200" dirty="0">
                <a:latin typeface="Candara"/>
                <a:cs typeface="Calibri"/>
              </a:rPr>
              <a:t>Classroom structure: groupings- mixed, partner, small group. May change throughout the year- we always strive for the </a:t>
            </a:r>
            <a:r>
              <a:rPr lang="en-US" sz="2200" i="1" u="sng" dirty="0">
                <a:latin typeface="Candara"/>
                <a:cs typeface="Calibri"/>
              </a:rPr>
              <a:t>best outcomes for every child. Teamwork is crucial for all to succeed!</a:t>
            </a:r>
          </a:p>
          <a:p>
            <a:r>
              <a:rPr lang="en-US" sz="2200" i="1" dirty="0">
                <a:latin typeface="Candara"/>
                <a:cs typeface="Calibri"/>
              </a:rPr>
              <a:t>Intervention/support for SEND, AGT, additional needs- opportunity for discussion at parents’ evenings throughout the year where IEPs will be shared.</a:t>
            </a:r>
          </a:p>
          <a:p>
            <a:r>
              <a:rPr lang="en-US" sz="2200" i="1" dirty="0">
                <a:latin typeface="Candara"/>
                <a:cs typeface="Calibri"/>
              </a:rPr>
              <a:t>Continuous assessment and re-evaluation of every child's progress and attainment- classroom practice adapted accordingly</a:t>
            </a:r>
          </a:p>
          <a:p>
            <a:endParaRPr lang="en-US" sz="1000" dirty="0">
              <a:cs typeface="Calibri"/>
            </a:endParaRPr>
          </a:p>
          <a:p>
            <a:endParaRPr lang="en-US" sz="1000" dirty="0">
              <a:cs typeface="Calibri"/>
            </a:endParaRPr>
          </a:p>
          <a:p>
            <a:endParaRPr lang="en-US" sz="1000" dirty="0">
              <a:cs typeface="Calibri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586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62D3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Barton St Lawrence CE Primary School:">
            <a:extLst>
              <a:ext uri="{FF2B5EF4-FFF2-40B4-BE49-F238E27FC236}">
                <a16:creationId xmlns:a16="http://schemas.microsoft.com/office/drawing/2014/main" id="{FB14D183-B11B-0259-04E3-AD98163B55F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519714" y="2857501"/>
            <a:ext cx="931543" cy="114299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67595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28209-9CB1-4267-9D2A-C19EAEF1D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Candara"/>
                <a:cs typeface="Calibri Light"/>
              </a:rPr>
              <a:t>Assessment...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96084E-6DAC-4D51-B02C-35AEA66E6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429" y="2052320"/>
            <a:ext cx="7306531" cy="438911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1700" dirty="0">
                <a:latin typeface="Candara"/>
                <a:cs typeface="Calibri"/>
              </a:rPr>
              <a:t>Assessment continuously happening as part of cycle of teaching and learning... Children being able to respond to ‘in the moment feedback’ is most effective.</a:t>
            </a:r>
          </a:p>
          <a:p>
            <a:r>
              <a:rPr lang="en-US" sz="1700" dirty="0">
                <a:latin typeface="Candara"/>
                <a:cs typeface="Calibri"/>
              </a:rPr>
              <a:t>More formal assessment weeks across the year (once a term)- test-based.</a:t>
            </a:r>
          </a:p>
          <a:p>
            <a:r>
              <a:rPr lang="en-US" sz="1700" dirty="0">
                <a:latin typeface="Candara"/>
                <a:cs typeface="Calibri"/>
              </a:rPr>
              <a:t>Summative assessments are communicated to you through written reports.</a:t>
            </a:r>
          </a:p>
          <a:p>
            <a:r>
              <a:rPr lang="en-US" sz="1700" dirty="0">
                <a:latin typeface="Candara"/>
                <a:cs typeface="Calibri"/>
              </a:rPr>
              <a:t>Important year for your child: attendance, punctuality, working in partnership. </a:t>
            </a:r>
            <a:endParaRPr lang="en-US" sz="1700" dirty="0">
              <a:cs typeface="Calibri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586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62D3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Barton St Lawrence CE Primary School:">
            <a:extLst>
              <a:ext uri="{FF2B5EF4-FFF2-40B4-BE49-F238E27FC236}">
                <a16:creationId xmlns:a16="http://schemas.microsoft.com/office/drawing/2014/main" id="{68E5651A-0E28-AA8D-E503-2673DC2FA82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519714" y="2857501"/>
            <a:ext cx="931543" cy="114299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20124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93BC6-0523-4B84-AE2D-97D922EAB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Candara"/>
                <a:cs typeface="Calibri Light"/>
              </a:rPr>
              <a:t>How can I support my child’s learning at home?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C37849-F956-4BA1-92AB-34D7F96ABC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429" y="2278173"/>
            <a:ext cx="6467867" cy="345061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 dirty="0">
                <a:latin typeface="Candara"/>
                <a:cs typeface="Calibri"/>
              </a:rPr>
              <a:t>Home Learning Grids: ongoing skills, topic-based (enhancing/celebrating wider curriculum)*</a:t>
            </a:r>
          </a:p>
          <a:p>
            <a:r>
              <a:rPr lang="en-US" sz="2000" dirty="0">
                <a:latin typeface="Candara"/>
                <a:cs typeface="Calibri"/>
              </a:rPr>
              <a:t>Priorities for home learning: daily reading, spellings, basic </a:t>
            </a:r>
            <a:r>
              <a:rPr lang="en-US" sz="2000" dirty="0" err="1">
                <a:latin typeface="Candara"/>
                <a:cs typeface="Calibri"/>
              </a:rPr>
              <a:t>Maths</a:t>
            </a:r>
            <a:r>
              <a:rPr lang="en-US" sz="2000" dirty="0">
                <a:latin typeface="Candara"/>
                <a:cs typeface="Calibri"/>
              </a:rPr>
              <a:t> skills rehearsed (resources e.g. video links shared)... </a:t>
            </a:r>
          </a:p>
          <a:p>
            <a:r>
              <a:rPr lang="en-US" sz="2000" dirty="0">
                <a:latin typeface="Candara"/>
                <a:cs typeface="Calibri"/>
              </a:rPr>
              <a:t>Calculation policy; A Guide To Reading With Your Child*</a:t>
            </a:r>
          </a:p>
          <a:p>
            <a:r>
              <a:rPr lang="en-US" sz="2000" dirty="0">
                <a:latin typeface="Candara"/>
                <a:cs typeface="Calibri"/>
              </a:rPr>
              <a:t>Recommended reading list:</a:t>
            </a:r>
            <a:r>
              <a:rPr lang="en-GB" sz="2000" dirty="0">
                <a:hlinkClick r:id="rId2"/>
              </a:rPr>
              <a:t>Books for Year 6 children aged 10-11 | School Reading List</a:t>
            </a:r>
            <a:r>
              <a:rPr lang="en-GB" sz="2000" dirty="0"/>
              <a:t>   School reading initiative: 20 Books to Read*</a:t>
            </a:r>
            <a:endParaRPr lang="en-US" sz="2000" dirty="0">
              <a:latin typeface="Candara"/>
              <a:cs typeface="Calibri"/>
            </a:endParaRPr>
          </a:p>
          <a:p>
            <a:pPr marL="0" indent="0">
              <a:buNone/>
            </a:pPr>
            <a:endParaRPr lang="en-US" sz="2000" dirty="0">
              <a:cs typeface="Calibri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586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62D3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Barton St Lawrence CE Primary School:">
            <a:extLst>
              <a:ext uri="{FF2B5EF4-FFF2-40B4-BE49-F238E27FC236}">
                <a16:creationId xmlns:a16="http://schemas.microsoft.com/office/drawing/2014/main" id="{2EFB34D1-14C8-613D-26F4-E8CDBBD9944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519714" y="2857501"/>
            <a:ext cx="931543" cy="114299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36218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F887E-1035-4590-9670-AE7CB00E3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en-US">
                <a:latin typeface="Candara"/>
                <a:cs typeface="Calibri Light"/>
              </a:rPr>
              <a:t>Trips/enrichment opportunities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D4AB49-5E37-4D4F-8D35-FA53EAF54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429" y="1953127"/>
            <a:ext cx="7611331" cy="448831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200" dirty="0">
                <a:latin typeface="Candara"/>
                <a:cs typeface="Calibri"/>
              </a:rPr>
              <a:t>Trips (to enhance the teaching of the wider curriculum).</a:t>
            </a:r>
          </a:p>
          <a:p>
            <a:r>
              <a:rPr lang="en-US" sz="2200" dirty="0">
                <a:latin typeface="Candara"/>
                <a:cs typeface="Calibri"/>
              </a:rPr>
              <a:t>Visitors in class (a great way of enhancing the curriculum and providing memorable experiences for the children).</a:t>
            </a:r>
          </a:p>
          <a:p>
            <a:r>
              <a:rPr lang="en-US" sz="2200" dirty="0">
                <a:latin typeface="Candara"/>
                <a:cs typeface="Calibri"/>
              </a:rPr>
              <a:t>Learning outside: One of our curriculum ‘Golden Threads’, Forest School…</a:t>
            </a:r>
          </a:p>
          <a:p>
            <a:r>
              <a:rPr lang="en-US" sz="2200" dirty="0">
                <a:latin typeface="Candara"/>
                <a:cs typeface="Calibri"/>
              </a:rPr>
              <a:t>Parent volunteers: special skills to share... please let us know. DBS checks will be arranged.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586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62D3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Barton St Lawrence CE Primary School:">
            <a:extLst>
              <a:ext uri="{FF2B5EF4-FFF2-40B4-BE49-F238E27FC236}">
                <a16:creationId xmlns:a16="http://schemas.microsoft.com/office/drawing/2014/main" id="{A59E8307-E021-C65F-55CB-0814BF3758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519714" y="2857501"/>
            <a:ext cx="931543" cy="114299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96059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D3784-19FD-48EB-8BA4-32E734911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E-Safety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1166D59-917E-4208-810D-E36761E0C7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575081"/>
            <a:ext cx="8370816" cy="5917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948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399CA-AB06-426A-BC10-A396762DF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en-US">
                <a:latin typeface="Candara"/>
                <a:cs typeface="Calibri Light"/>
              </a:rPr>
              <a:t>Please...</a:t>
            </a:r>
            <a:endParaRPr lang="en-US">
              <a:latin typeface="Candar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BBA245-BD0C-4154-BBF9-C673A9E47D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429" y="2358913"/>
            <a:ext cx="7093171" cy="3369873"/>
          </a:xfr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r>
              <a:rPr lang="en-US" sz="2400" dirty="0">
                <a:latin typeface="Candara"/>
                <a:cs typeface="Calibri"/>
              </a:rPr>
              <a:t>See the helpful links at the end of the </a:t>
            </a:r>
            <a:r>
              <a:rPr lang="en-US" sz="2400" dirty="0" err="1">
                <a:latin typeface="Candara"/>
                <a:cs typeface="Calibri"/>
              </a:rPr>
              <a:t>powerpoint</a:t>
            </a:r>
            <a:r>
              <a:rPr lang="en-US" sz="2400" dirty="0">
                <a:latin typeface="Candara"/>
                <a:cs typeface="Calibri"/>
              </a:rPr>
              <a:t> for further information.</a:t>
            </a:r>
          </a:p>
          <a:p>
            <a:r>
              <a:rPr lang="en-US" sz="2400" dirty="0">
                <a:latin typeface="Candara"/>
                <a:cs typeface="Calibri"/>
              </a:rPr>
              <a:t>Don’t hesitate to speak to Year 5 staff team about any concerns/queries.</a:t>
            </a:r>
          </a:p>
          <a:p>
            <a:r>
              <a:rPr lang="en-US" sz="2400" dirty="0">
                <a:latin typeface="Candara"/>
                <a:cs typeface="Calibri"/>
              </a:rPr>
              <a:t>The best way to communicate is by contacting me via the school office to arrange a meeting at a mutually convenient time; touching base on the school door; or sending your child with a note e.g. to inform of a change in family circumstance.</a:t>
            </a:r>
          </a:p>
          <a:p>
            <a:r>
              <a:rPr lang="en-US" sz="2400" b="1" i="1" dirty="0">
                <a:latin typeface="Candara"/>
                <a:cs typeface="Calibri"/>
              </a:rPr>
              <a:t>Trust</a:t>
            </a:r>
            <a:r>
              <a:rPr lang="en-US" sz="2400" dirty="0">
                <a:latin typeface="Candara"/>
                <a:cs typeface="Calibri"/>
              </a:rPr>
              <a:t>: We want the </a:t>
            </a:r>
            <a:r>
              <a:rPr lang="en-US" sz="2400" u="sng" dirty="0">
                <a:latin typeface="Candara"/>
                <a:cs typeface="Calibri"/>
              </a:rPr>
              <a:t>very best </a:t>
            </a:r>
            <a:r>
              <a:rPr lang="en-US" sz="2400" dirty="0">
                <a:latin typeface="Candara"/>
                <a:cs typeface="Calibri"/>
              </a:rPr>
              <a:t>for all the children in our school family.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5663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FF9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Barton St Lawrence CE Primary School:">
            <a:extLst>
              <a:ext uri="{FF2B5EF4-FFF2-40B4-BE49-F238E27FC236}">
                <a16:creationId xmlns:a16="http://schemas.microsoft.com/office/drawing/2014/main" id="{2848AA88-9E75-DC8E-AAC3-CE489906DE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2106" y="2824757"/>
            <a:ext cx="1226760" cy="14973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7207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</TotalTime>
  <Words>908</Words>
  <Application>Microsoft Office PowerPoint</Application>
  <PresentationFormat>Widescreen</PresentationFormat>
  <Paragraphs>58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Candara</vt:lpstr>
      <vt:lpstr>office theme</vt:lpstr>
      <vt:lpstr>Welcome to  Year 5! Class teacher: Mrs Sharp Teaching Assistant: Miss Burgess</vt:lpstr>
      <vt:lpstr>Classroom Ethos</vt:lpstr>
      <vt:lpstr>Our Class Routines</vt:lpstr>
      <vt:lpstr> How will my child be supported to reach their full potential?</vt:lpstr>
      <vt:lpstr>Assessment... </vt:lpstr>
      <vt:lpstr>How can I support my child’s learning at home?</vt:lpstr>
      <vt:lpstr>Trips/enrichment opportunities</vt:lpstr>
      <vt:lpstr>E-Safety</vt:lpstr>
      <vt:lpstr>Please...</vt:lpstr>
      <vt:lpstr>Thank You! </vt:lpstr>
      <vt:lpstr>Links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teacher</dc:creator>
  <cp:lastModifiedBy>Rachel Sharp</cp:lastModifiedBy>
  <cp:revision>128</cp:revision>
  <dcterms:created xsi:type="dcterms:W3CDTF">2013-07-15T20:26:40Z</dcterms:created>
  <dcterms:modified xsi:type="dcterms:W3CDTF">2025-09-10T14:26:42Z</dcterms:modified>
</cp:coreProperties>
</file>