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4E8820-5D80-710D-BBBA-76D8C2F9CE64}" v="87" dt="2025-09-06T14:38:55.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EA9C160-0594-6525-46D7-77510D2A8EDB}"/>
              </a:ext>
            </a:extLst>
          </p:cNvPr>
          <p:cNvSpPr txBox="1"/>
          <p:nvPr/>
        </p:nvSpPr>
        <p:spPr>
          <a:xfrm>
            <a:off x="300250" y="686937"/>
            <a:ext cx="2743200" cy="2203488"/>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125"/>
              </a:lnSpc>
            </a:pPr>
            <a:r>
              <a:rPr lang="en-US" sz="900" dirty="0">
                <a:solidFill>
                  <a:srgbClr val="0070C0"/>
                </a:solidFill>
                <a:latin typeface="twinkl"/>
                <a:cs typeface="Segoe UI"/>
              </a:rPr>
              <a:t> Communication and Language </a:t>
            </a:r>
          </a:p>
          <a:p>
            <a:pPr algn="ctr">
              <a:lnSpc>
                <a:spcPts val="1125"/>
              </a:lnSpc>
            </a:pPr>
            <a:endParaRPr lang="en-US" sz="900" dirty="0">
              <a:solidFill>
                <a:srgbClr val="0070C0"/>
              </a:solidFill>
              <a:latin typeface="twinkl"/>
              <a:cs typeface="Segoe UI"/>
            </a:endParaRPr>
          </a:p>
          <a:p>
            <a:pPr>
              <a:lnSpc>
                <a:spcPts val="1125"/>
              </a:lnSpc>
            </a:pPr>
            <a:r>
              <a:rPr lang="en-US" sz="900" dirty="0">
                <a:latin typeface="twinkl"/>
                <a:cs typeface="Segoe UI"/>
              </a:rPr>
              <a:t>The children will sing songs with a focus on themselves and learn actions to support this. We will be singing lots of nursery rhymes which will help with increased vocabulary and may even perform some of them for you to watch.  </a:t>
            </a:r>
          </a:p>
          <a:p>
            <a:pPr>
              <a:lnSpc>
                <a:spcPts val="1125"/>
              </a:lnSpc>
            </a:pPr>
            <a:r>
              <a:rPr lang="en-US" sz="900" dirty="0">
                <a:latin typeface="twinkl"/>
                <a:cs typeface="Segoe UI"/>
              </a:rPr>
              <a:t>We will develop listening skills which will help us to learn and practice the art of conversation. </a:t>
            </a:r>
          </a:p>
          <a:p>
            <a:pPr>
              <a:lnSpc>
                <a:spcPts val="1125"/>
              </a:lnSpc>
            </a:pPr>
            <a:r>
              <a:rPr lang="en-US" sz="900" dirty="0">
                <a:latin typeface="twinkl"/>
                <a:cs typeface="Segoe UI"/>
              </a:rPr>
              <a:t>We will also listen to and try to remember stories so that the children can answer questions and recall facts. </a:t>
            </a:r>
          </a:p>
          <a:p>
            <a:pPr>
              <a:lnSpc>
                <a:spcPts val="1125"/>
              </a:lnSpc>
            </a:pPr>
            <a:r>
              <a:rPr lang="en-US" sz="900" dirty="0">
                <a:latin typeface="twinkl"/>
                <a:cs typeface="Segoe UI"/>
              </a:rPr>
              <a:t>We will be encouraging the children to ask lots of questions and talk about themselves on a one-to-one basis or in small groups.</a:t>
            </a:r>
          </a:p>
        </p:txBody>
      </p:sp>
      <p:sp>
        <p:nvSpPr>
          <p:cNvPr id="7" name="TextBox 6">
            <a:extLst>
              <a:ext uri="{FF2B5EF4-FFF2-40B4-BE49-F238E27FC236}">
                <a16:creationId xmlns:a16="http://schemas.microsoft.com/office/drawing/2014/main" id="{600853D2-CDC1-B08B-EA05-BDA3D9140017}"/>
              </a:ext>
            </a:extLst>
          </p:cNvPr>
          <p:cNvSpPr txBox="1"/>
          <p:nvPr/>
        </p:nvSpPr>
        <p:spPr>
          <a:xfrm>
            <a:off x="3166281" y="686937"/>
            <a:ext cx="2754574" cy="1780296"/>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125"/>
              </a:lnSpc>
            </a:pPr>
            <a:r>
              <a:rPr lang="en-US" sz="900">
                <a:solidFill>
                  <a:srgbClr val="A02B93"/>
                </a:solidFill>
                <a:latin typeface="twinkl"/>
                <a:cs typeface="Segoe UI"/>
              </a:rPr>
              <a:t>Personal, social &amp; emotional              development </a:t>
            </a:r>
          </a:p>
          <a:p>
            <a:pPr>
              <a:lnSpc>
                <a:spcPts val="1125"/>
              </a:lnSpc>
            </a:pPr>
            <a:endParaRPr lang="en-US" sz="900">
              <a:latin typeface="twinkl"/>
              <a:cs typeface="Segoe UI"/>
            </a:endParaRPr>
          </a:p>
          <a:p>
            <a:pPr>
              <a:lnSpc>
                <a:spcPts val="1125"/>
              </a:lnSpc>
            </a:pPr>
            <a:r>
              <a:rPr lang="en-US" sz="900">
                <a:latin typeface="twinkl"/>
                <a:cs typeface="Segoe UI"/>
              </a:rPr>
              <a:t>We will spend the first few weeks building positive attachments with adults and positive relationships and friendships with each other. </a:t>
            </a:r>
          </a:p>
          <a:p>
            <a:pPr>
              <a:lnSpc>
                <a:spcPts val="1125"/>
              </a:lnSpc>
            </a:pPr>
            <a:r>
              <a:rPr lang="en-US" sz="900">
                <a:latin typeface="twinkl"/>
                <a:cs typeface="Segoe UI"/>
              </a:rPr>
              <a:t>We will work on playing cooperatively, sharing and taking turns.  </a:t>
            </a:r>
          </a:p>
          <a:p>
            <a:pPr>
              <a:lnSpc>
                <a:spcPts val="1125"/>
              </a:lnSpc>
            </a:pPr>
            <a:r>
              <a:rPr lang="en-US" sz="900">
                <a:latin typeface="twinkl"/>
                <a:cs typeface="Segoe UI"/>
              </a:rPr>
              <a:t>We will explore feelings and start to identify how we are feeling. We will also begin to think about how others might be feeling.  </a:t>
            </a:r>
          </a:p>
          <a:p>
            <a:pPr>
              <a:lnSpc>
                <a:spcPts val="1125"/>
              </a:lnSpc>
            </a:pPr>
            <a:r>
              <a:rPr lang="en-US" sz="900">
                <a:latin typeface="twinkl"/>
                <a:cs typeface="Segoe UI"/>
              </a:rPr>
              <a:t>We will spend lots of time playing together and singing together and exploring the world around us. </a:t>
            </a:r>
          </a:p>
        </p:txBody>
      </p:sp>
      <p:sp>
        <p:nvSpPr>
          <p:cNvPr id="8" name="TextBox 7">
            <a:extLst>
              <a:ext uri="{FF2B5EF4-FFF2-40B4-BE49-F238E27FC236}">
                <a16:creationId xmlns:a16="http://schemas.microsoft.com/office/drawing/2014/main" id="{72C6261D-85B6-D929-A7AF-705864E7E850}"/>
              </a:ext>
            </a:extLst>
          </p:cNvPr>
          <p:cNvSpPr txBox="1"/>
          <p:nvPr/>
        </p:nvSpPr>
        <p:spPr>
          <a:xfrm>
            <a:off x="6100549" y="686937"/>
            <a:ext cx="2947916" cy="14981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125"/>
              </a:lnSpc>
            </a:pPr>
            <a:r>
              <a:rPr lang="en-US" sz="900" dirty="0">
                <a:solidFill>
                  <a:srgbClr val="E97132"/>
                </a:solidFill>
                <a:latin typeface="twinkl"/>
                <a:cs typeface="Segoe UI"/>
              </a:rPr>
              <a:t> Physical development </a:t>
            </a:r>
          </a:p>
          <a:p>
            <a:pPr>
              <a:lnSpc>
                <a:spcPts val="1125"/>
              </a:lnSpc>
            </a:pPr>
            <a:endParaRPr lang="en-US" sz="900" dirty="0">
              <a:solidFill>
                <a:srgbClr val="E97132"/>
              </a:solidFill>
              <a:latin typeface="twinkl"/>
              <a:cs typeface="Segoe UI"/>
            </a:endParaRPr>
          </a:p>
          <a:p>
            <a:pPr>
              <a:lnSpc>
                <a:spcPts val="1125"/>
              </a:lnSpc>
            </a:pPr>
            <a:r>
              <a:rPr lang="en-US" sz="900" dirty="0">
                <a:latin typeface="twinkl"/>
                <a:cs typeface="Segoe UI"/>
              </a:rPr>
              <a:t>Fine motor skills – There will be a range of activities available for the children which will encourage hand strength and mobility in preparation for writing. </a:t>
            </a:r>
          </a:p>
          <a:p>
            <a:pPr>
              <a:lnSpc>
                <a:spcPts val="1125"/>
              </a:lnSpc>
            </a:pPr>
            <a:endParaRPr lang="en-US" sz="900">
              <a:latin typeface="twinkl"/>
              <a:cs typeface="Segoe UI"/>
            </a:endParaRPr>
          </a:p>
          <a:p>
            <a:pPr>
              <a:lnSpc>
                <a:spcPts val="1125"/>
              </a:lnSpc>
            </a:pPr>
            <a:r>
              <a:rPr lang="en-US" sz="900" dirty="0">
                <a:latin typeface="twinkl"/>
                <a:cs typeface="Segoe UI"/>
              </a:rPr>
              <a:t>Gross motor skills – We will engage in activities to support core body strength including balancing, cross body movements, coordination, and moving safely around spaces.  </a:t>
            </a:r>
          </a:p>
        </p:txBody>
      </p:sp>
      <p:sp>
        <p:nvSpPr>
          <p:cNvPr id="9" name="TextBox 8">
            <a:extLst>
              <a:ext uri="{FF2B5EF4-FFF2-40B4-BE49-F238E27FC236}">
                <a16:creationId xmlns:a16="http://schemas.microsoft.com/office/drawing/2014/main" id="{058AB705-D382-7F2C-011B-484BFF978E49}"/>
              </a:ext>
            </a:extLst>
          </p:cNvPr>
          <p:cNvSpPr txBox="1"/>
          <p:nvPr/>
        </p:nvSpPr>
        <p:spPr>
          <a:xfrm>
            <a:off x="9057564" y="539087"/>
            <a:ext cx="2743200" cy="22034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125"/>
              </a:lnSpc>
            </a:pPr>
            <a:r>
              <a:rPr lang="en-US" sz="900" dirty="0">
                <a:solidFill>
                  <a:srgbClr val="00B050"/>
                </a:solidFill>
                <a:latin typeface="twinkl"/>
                <a:cs typeface="Segoe UI"/>
              </a:rPr>
              <a:t>  Literacy </a:t>
            </a:r>
          </a:p>
          <a:p>
            <a:pPr>
              <a:lnSpc>
                <a:spcPts val="1125"/>
              </a:lnSpc>
            </a:pPr>
            <a:endParaRPr lang="en-US" sz="900" dirty="0">
              <a:solidFill>
                <a:srgbClr val="00B050"/>
              </a:solidFill>
              <a:latin typeface="twinkl"/>
              <a:cs typeface="Segoe UI"/>
            </a:endParaRPr>
          </a:p>
          <a:p>
            <a:pPr>
              <a:lnSpc>
                <a:spcPts val="1125"/>
              </a:lnSpc>
            </a:pPr>
            <a:r>
              <a:rPr lang="en-US" sz="900" dirty="0">
                <a:latin typeface="twinkl"/>
                <a:cs typeface="Segoe UI"/>
              </a:rPr>
              <a:t>We will start to retell familiar stories and talk about different elements within them. We will make a swift start to phonics and the children will learn specific writing patterns for each letter alongside the sounds.  </a:t>
            </a:r>
          </a:p>
          <a:p>
            <a:pPr>
              <a:lnSpc>
                <a:spcPts val="1125"/>
              </a:lnSpc>
            </a:pPr>
            <a:r>
              <a:rPr lang="en-US" sz="900" dirty="0">
                <a:latin typeface="twinkl"/>
                <a:cs typeface="Segoe UI"/>
              </a:rPr>
              <a:t>We will learn how to blend graphemes for reading, and how to segment the sounds in words in preparation for writing.  </a:t>
            </a:r>
          </a:p>
          <a:p>
            <a:pPr>
              <a:lnSpc>
                <a:spcPts val="1125"/>
              </a:lnSpc>
            </a:pPr>
            <a:r>
              <a:rPr lang="en-US" sz="900" dirty="0">
                <a:latin typeface="twinkl"/>
                <a:cs typeface="Segoe UI"/>
              </a:rPr>
              <a:t>We will use practical activities to develop the skills needed for writing and work towards writing some </a:t>
            </a:r>
            <a:r>
              <a:rPr lang="en-US" sz="900" dirty="0" err="1">
                <a:latin typeface="twinkl"/>
                <a:cs typeface="Segoe UI"/>
              </a:rPr>
              <a:t>recognisable</a:t>
            </a:r>
            <a:r>
              <a:rPr lang="en-US" sz="900" dirty="0">
                <a:latin typeface="twinkl"/>
                <a:cs typeface="Segoe UI"/>
              </a:rPr>
              <a:t> letter shapes.  </a:t>
            </a:r>
          </a:p>
          <a:p>
            <a:pPr>
              <a:lnSpc>
                <a:spcPts val="1125"/>
              </a:lnSpc>
            </a:pPr>
            <a:r>
              <a:rPr lang="en-US" sz="900" dirty="0">
                <a:latin typeface="twinkl"/>
                <a:cs typeface="Segoe UI"/>
              </a:rPr>
              <a:t>The children will use a range of texts to ask questions about themselves and talk about their preferences and dislikes too. </a:t>
            </a:r>
          </a:p>
        </p:txBody>
      </p:sp>
      <p:pic>
        <p:nvPicPr>
          <p:cNvPr id="10" name="Picture 9" descr="A red brush stroke with white text&#10;&#10;AI-generated content may be incorrect.">
            <a:extLst>
              <a:ext uri="{FF2B5EF4-FFF2-40B4-BE49-F238E27FC236}">
                <a16:creationId xmlns:a16="http://schemas.microsoft.com/office/drawing/2014/main" id="{17C5A34F-A871-30F6-9C8E-5EE5C75E6009}"/>
              </a:ext>
            </a:extLst>
          </p:cNvPr>
          <p:cNvPicPr>
            <a:picLocks noChangeAspect="1"/>
          </p:cNvPicPr>
          <p:nvPr/>
        </p:nvPicPr>
        <p:blipFill>
          <a:blip r:embed="rId2"/>
          <a:stretch>
            <a:fillRect/>
          </a:stretch>
        </p:blipFill>
        <p:spPr>
          <a:xfrm>
            <a:off x="4243388" y="2724150"/>
            <a:ext cx="3705225" cy="1409700"/>
          </a:xfrm>
          <a:prstGeom prst="rect">
            <a:avLst/>
          </a:prstGeom>
        </p:spPr>
      </p:pic>
      <p:sp>
        <p:nvSpPr>
          <p:cNvPr id="11" name="TextBox 10">
            <a:extLst>
              <a:ext uri="{FF2B5EF4-FFF2-40B4-BE49-F238E27FC236}">
                <a16:creationId xmlns:a16="http://schemas.microsoft.com/office/drawing/2014/main" id="{2DE7FF85-848A-06DF-EF45-BB8246337352}"/>
              </a:ext>
            </a:extLst>
          </p:cNvPr>
          <p:cNvSpPr txBox="1"/>
          <p:nvPr/>
        </p:nvSpPr>
        <p:spPr>
          <a:xfrm>
            <a:off x="300251" y="3484729"/>
            <a:ext cx="2743200" cy="14981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125"/>
              </a:lnSpc>
            </a:pPr>
            <a:r>
              <a:rPr lang="en-US" sz="900" dirty="0">
                <a:solidFill>
                  <a:srgbClr val="FF0000"/>
                </a:solidFill>
                <a:latin typeface="Comic Sans MS"/>
                <a:cs typeface="Segoe UI"/>
              </a:rPr>
              <a:t> </a:t>
            </a:r>
            <a:r>
              <a:rPr lang="en-US" sz="900" dirty="0">
                <a:solidFill>
                  <a:srgbClr val="FF0000"/>
                </a:solidFill>
                <a:latin typeface="twinkl"/>
                <a:cs typeface="Segoe UI"/>
              </a:rPr>
              <a:t>Mathematics </a:t>
            </a:r>
          </a:p>
          <a:p>
            <a:pPr>
              <a:lnSpc>
                <a:spcPts val="1125"/>
              </a:lnSpc>
            </a:pPr>
            <a:endParaRPr lang="en-US" sz="900" dirty="0">
              <a:solidFill>
                <a:srgbClr val="FF0000"/>
              </a:solidFill>
              <a:latin typeface="twinkl"/>
              <a:cs typeface="Segoe UI"/>
            </a:endParaRPr>
          </a:p>
          <a:p>
            <a:pPr>
              <a:lnSpc>
                <a:spcPts val="1125"/>
              </a:lnSpc>
            </a:pPr>
            <a:r>
              <a:rPr lang="en-US" sz="900" dirty="0">
                <a:latin typeface="twinkl"/>
                <a:cs typeface="Segoe UI"/>
              </a:rPr>
              <a:t>We will match objects and pictures and look at ways to make sets of objects. We will sort objects out and look at rules we can use to sort. We will explore measuring and comparing amounts including weights, mass and length. There will be a lot of practical work. </a:t>
            </a:r>
          </a:p>
          <a:p>
            <a:pPr>
              <a:lnSpc>
                <a:spcPts val="1125"/>
              </a:lnSpc>
            </a:pPr>
            <a:r>
              <a:rPr lang="en-US" sz="900" dirty="0">
                <a:latin typeface="twinkl"/>
                <a:cs typeface="Segoe UI"/>
              </a:rPr>
              <a:t>Alongside this we will practice counting to 10 and exploring just how many each of these numbers represents.</a:t>
            </a:r>
          </a:p>
        </p:txBody>
      </p:sp>
      <p:sp>
        <p:nvSpPr>
          <p:cNvPr id="12" name="TextBox 11">
            <a:extLst>
              <a:ext uri="{FF2B5EF4-FFF2-40B4-BE49-F238E27FC236}">
                <a16:creationId xmlns:a16="http://schemas.microsoft.com/office/drawing/2014/main" id="{8F3D0F08-9A99-4499-AB76-0FFDA4717766}"/>
              </a:ext>
            </a:extLst>
          </p:cNvPr>
          <p:cNvSpPr txBox="1"/>
          <p:nvPr/>
        </p:nvSpPr>
        <p:spPr>
          <a:xfrm>
            <a:off x="3177654" y="4985982"/>
            <a:ext cx="2743200" cy="1418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275"/>
              </a:lnSpc>
            </a:pPr>
            <a:r>
              <a:rPr lang="en-US" sz="1000" dirty="0">
                <a:solidFill>
                  <a:srgbClr val="4EA72E"/>
                </a:solidFill>
                <a:latin typeface="twinkl"/>
                <a:cs typeface="Segoe UI"/>
              </a:rPr>
              <a:t>Understanding the world </a:t>
            </a:r>
          </a:p>
          <a:p>
            <a:pPr>
              <a:lnSpc>
                <a:spcPts val="1275"/>
              </a:lnSpc>
            </a:pPr>
            <a:endParaRPr lang="en-US" sz="1000" dirty="0">
              <a:solidFill>
                <a:srgbClr val="4EA72E"/>
              </a:solidFill>
              <a:latin typeface="twinkl"/>
              <a:cs typeface="Segoe UI"/>
            </a:endParaRPr>
          </a:p>
          <a:p>
            <a:pPr>
              <a:lnSpc>
                <a:spcPts val="1275"/>
              </a:lnSpc>
            </a:pPr>
            <a:r>
              <a:rPr lang="en-US" sz="1000" dirty="0">
                <a:latin typeface="twinkl"/>
                <a:cs typeface="Segoe UI"/>
              </a:rPr>
              <a:t>We will be exploring the world around us, and we will make pictures to record =some of the things that we find out. We will start to find out about the different seasons and as the weather turns colder, we will explore changes in the environment. </a:t>
            </a:r>
          </a:p>
        </p:txBody>
      </p:sp>
      <p:sp>
        <p:nvSpPr>
          <p:cNvPr id="13" name="TextBox 12">
            <a:extLst>
              <a:ext uri="{FF2B5EF4-FFF2-40B4-BE49-F238E27FC236}">
                <a16:creationId xmlns:a16="http://schemas.microsoft.com/office/drawing/2014/main" id="{4B9544DD-CF5B-D5BB-61EE-1A1F52C11ED2}"/>
              </a:ext>
            </a:extLst>
          </p:cNvPr>
          <p:cNvSpPr txBox="1"/>
          <p:nvPr/>
        </p:nvSpPr>
        <p:spPr>
          <a:xfrm>
            <a:off x="6100549" y="4815385"/>
            <a:ext cx="2743200" cy="15849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275"/>
              </a:lnSpc>
            </a:pPr>
            <a:r>
              <a:rPr lang="en-US" sz="1000" dirty="0">
                <a:solidFill>
                  <a:srgbClr val="45B0E1"/>
                </a:solidFill>
                <a:latin typeface="twinkl"/>
                <a:cs typeface="Segoe UI"/>
              </a:rPr>
              <a:t> Expressive arts and design </a:t>
            </a:r>
          </a:p>
          <a:p>
            <a:pPr>
              <a:lnSpc>
                <a:spcPts val="1275"/>
              </a:lnSpc>
            </a:pPr>
            <a:endParaRPr lang="en-US" sz="1000" dirty="0">
              <a:solidFill>
                <a:srgbClr val="45B0E1"/>
              </a:solidFill>
              <a:latin typeface="twinkl"/>
              <a:cs typeface="Segoe UI"/>
            </a:endParaRPr>
          </a:p>
          <a:p>
            <a:pPr>
              <a:lnSpc>
                <a:spcPts val="1275"/>
              </a:lnSpc>
            </a:pPr>
            <a:r>
              <a:rPr lang="en-US" sz="1000" dirty="0">
                <a:latin typeface="twinkl"/>
                <a:cs typeface="Segoe UI"/>
              </a:rPr>
              <a:t>Children will be encouraged to use the role play area for pretend play and for retelling familiar stories. They will be able to dress up and will have access to materials which they can use how they choose.  </a:t>
            </a:r>
          </a:p>
          <a:p>
            <a:pPr>
              <a:lnSpc>
                <a:spcPts val="1275"/>
              </a:lnSpc>
            </a:pPr>
            <a:r>
              <a:rPr lang="en-US" sz="1000" dirty="0">
                <a:latin typeface="twinkl"/>
                <a:cs typeface="Segoe UI"/>
              </a:rPr>
              <a:t>We will explore different media and materials and focus on artists who use different.</a:t>
            </a:r>
          </a:p>
        </p:txBody>
      </p:sp>
      <p:sp>
        <p:nvSpPr>
          <p:cNvPr id="14" name="TextBox 13">
            <a:extLst>
              <a:ext uri="{FF2B5EF4-FFF2-40B4-BE49-F238E27FC236}">
                <a16:creationId xmlns:a16="http://schemas.microsoft.com/office/drawing/2014/main" id="{FF6A63C8-6ECD-BFA9-F735-2153AB5B72A3}"/>
              </a:ext>
            </a:extLst>
          </p:cNvPr>
          <p:cNvSpPr txBox="1"/>
          <p:nvPr/>
        </p:nvSpPr>
        <p:spPr>
          <a:xfrm>
            <a:off x="9057564" y="3484728"/>
            <a:ext cx="2743200" cy="14981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125"/>
              </a:lnSpc>
            </a:pPr>
            <a:r>
              <a:rPr lang="en-US" sz="900">
                <a:solidFill>
                  <a:srgbClr val="FFC000"/>
                </a:solidFill>
                <a:latin typeface="twinkl"/>
                <a:cs typeface="Segoe UI"/>
              </a:rPr>
              <a:t>Characteristics of effective teaching and learning </a:t>
            </a:r>
          </a:p>
          <a:p>
            <a:pPr>
              <a:lnSpc>
                <a:spcPts val="1125"/>
              </a:lnSpc>
            </a:pPr>
            <a:r>
              <a:rPr lang="en-US" sz="900">
                <a:latin typeface="twinkl"/>
                <a:cs typeface="Segoe UI"/>
              </a:rPr>
              <a:t>Plan and think ahead about how they will play with or explore objects. </a:t>
            </a:r>
          </a:p>
          <a:p>
            <a:pPr>
              <a:lnSpc>
                <a:spcPts val="1125"/>
              </a:lnSpc>
            </a:pPr>
            <a:r>
              <a:rPr lang="en-US" sz="900">
                <a:latin typeface="twinkl"/>
                <a:cs typeface="Segoe UI"/>
              </a:rPr>
              <a:t>Make independent choices. </a:t>
            </a:r>
          </a:p>
          <a:p>
            <a:pPr>
              <a:lnSpc>
                <a:spcPts val="1125"/>
              </a:lnSpc>
            </a:pPr>
            <a:r>
              <a:rPr lang="en-US" sz="900">
                <a:latin typeface="twinkl"/>
                <a:cs typeface="Segoe UI"/>
              </a:rPr>
              <a:t>Bring their own interests and fascinations into the setting. </a:t>
            </a:r>
          </a:p>
          <a:p>
            <a:pPr>
              <a:lnSpc>
                <a:spcPts val="1125"/>
              </a:lnSpc>
            </a:pPr>
            <a:r>
              <a:rPr lang="en-US" sz="900">
                <a:latin typeface="twinkl"/>
                <a:cs typeface="Segoe UI"/>
              </a:rPr>
              <a:t>Keep on trying when things are difficult. </a:t>
            </a:r>
          </a:p>
          <a:p>
            <a:pPr>
              <a:lnSpc>
                <a:spcPts val="1125"/>
              </a:lnSpc>
            </a:pPr>
            <a:r>
              <a:rPr lang="en-US" sz="900">
                <a:latin typeface="twinkl"/>
                <a:cs typeface="Segoe UI"/>
              </a:rPr>
              <a:t>Take part in pretend play. </a:t>
            </a:r>
          </a:p>
          <a:p>
            <a:pPr>
              <a:lnSpc>
                <a:spcPts val="1125"/>
              </a:lnSpc>
            </a:pPr>
            <a:r>
              <a:rPr lang="en-US" sz="900">
                <a:latin typeface="twinkl"/>
                <a:cs typeface="Segoe UI"/>
              </a:rPr>
              <a:t>Know more, so feel confident about coming up with their own ideas. </a:t>
            </a:r>
          </a:p>
        </p:txBody>
      </p:sp>
      <p:pic>
        <p:nvPicPr>
          <p:cNvPr id="15" name="Picture 14" descr="Cute stick smiling boy vector ...">
            <a:extLst>
              <a:ext uri="{FF2B5EF4-FFF2-40B4-BE49-F238E27FC236}">
                <a16:creationId xmlns:a16="http://schemas.microsoft.com/office/drawing/2014/main" id="{AFA6D94A-29F5-0D0E-460A-B19B71D69959}"/>
              </a:ext>
            </a:extLst>
          </p:cNvPr>
          <p:cNvPicPr>
            <a:picLocks noChangeAspect="1"/>
          </p:cNvPicPr>
          <p:nvPr/>
        </p:nvPicPr>
        <p:blipFill>
          <a:blip r:embed="rId3"/>
          <a:stretch>
            <a:fillRect/>
          </a:stretch>
        </p:blipFill>
        <p:spPr>
          <a:xfrm>
            <a:off x="1271303" y="5394065"/>
            <a:ext cx="1392499" cy="1460737"/>
          </a:xfrm>
          <a:prstGeom prst="rect">
            <a:avLst/>
          </a:prstGeom>
        </p:spPr>
      </p:pic>
      <p:pic>
        <p:nvPicPr>
          <p:cNvPr id="16" name="Picture 15" descr="Stick Figure Girl Vector Art, Icons ...">
            <a:extLst>
              <a:ext uri="{FF2B5EF4-FFF2-40B4-BE49-F238E27FC236}">
                <a16:creationId xmlns:a16="http://schemas.microsoft.com/office/drawing/2014/main" id="{A8921B05-BD37-E93F-C1E9-E2F339D1F720}"/>
              </a:ext>
            </a:extLst>
          </p:cNvPr>
          <p:cNvPicPr>
            <a:picLocks noChangeAspect="1"/>
          </p:cNvPicPr>
          <p:nvPr/>
        </p:nvPicPr>
        <p:blipFill>
          <a:blip r:embed="rId4"/>
          <a:stretch>
            <a:fillRect/>
          </a:stretch>
        </p:blipFill>
        <p:spPr>
          <a:xfrm>
            <a:off x="9732915" y="5189348"/>
            <a:ext cx="1415245" cy="1403872"/>
          </a:xfrm>
          <a:prstGeom prst="rect">
            <a:avLst/>
          </a:prstGeom>
        </p:spPr>
      </p:pic>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51</cp:revision>
  <dcterms:created xsi:type="dcterms:W3CDTF">2025-09-06T14:27:54Z</dcterms:created>
  <dcterms:modified xsi:type="dcterms:W3CDTF">2025-09-06T14:39:43Z</dcterms:modified>
</cp:coreProperties>
</file>