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798895-8D64-DA89-EBC7-0BE7A6A13E50}" v="90" dt="2025-02-13T09:47:08.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692" y="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56939-F241-8797-B6DE-064AAC68EE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62A941F-A2B4-9005-2DEF-91777125CB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534D27-56ED-8125-3298-9A61DAA603A1}"/>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A659849F-1F01-0FE5-51E7-C4559405F1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C30BC-C4E3-64DD-769D-484284EA0D28}"/>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3172841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2568D-C93E-FAFC-A6B7-910A27F70D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FED64B-EAAC-5BEC-CED9-A0CD6A562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5171DE-04CA-099D-1869-60176CE8D5EF}"/>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D26D71C8-0147-82C0-A16B-FA885DEF92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6CB094-A53B-73D6-2EBF-61076057A845}"/>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7707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71E3E4-FED7-7BAE-91A5-CD7FBDBA560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FA05F8-D20E-0CA9-349B-95676322AF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7ABA0D-DD51-3D52-3610-DC9A1D404071}"/>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77A0A4B4-8C7E-D816-4DBE-9EE51842E9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1A9C86-A6F3-478A-308F-087060706AB5}"/>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51609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0194B-A446-0FA6-EC96-C2DAEAF18F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169EB40-095A-F4B4-77A4-88F6FEFF2D4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C796AB-1FE0-8382-76AC-64C1F7291145}"/>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CAC26920-0EF6-7FE4-F5AF-1EEE2DDB64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50DD38-E376-47C2-BD46-DA2E84F34B6E}"/>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480708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EDD98-7894-F55F-94D7-9600C0E942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830542C-8B78-E39E-CA60-5ACA55C038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7026E5-E508-9BFA-11BB-A7A218E8DC0D}"/>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F22DDC33-C021-4B97-6920-C853BDFC2D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1A1CBD-8C58-A392-136D-C97E1C30E4DE}"/>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1830408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6BC60-38E7-E19D-73AC-87C1716A43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44C43A-A249-61B5-E702-DE2621DEFE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14F9C3-97FC-1F50-CED1-B6374CEFB3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9D74F1-DC34-B845-F698-2085F8BF0812}"/>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6" name="Footer Placeholder 5">
            <a:extLst>
              <a:ext uri="{FF2B5EF4-FFF2-40B4-BE49-F238E27FC236}">
                <a16:creationId xmlns:a16="http://schemas.microsoft.com/office/drawing/2014/main" id="{DD162476-BEC3-3952-79C4-1ADB1E6CBE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37737E-E974-4DDA-54C3-11B227C277C5}"/>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4109400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E2127-A4A2-4946-94A5-768FDB84FEC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9B858E-310B-205D-C2DC-8C14FFE22D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ED3EB1-7238-DBF0-E813-54F0AB06F8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85F481-B6DF-F746-A722-CEC52A308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22F57E-3CC8-A006-0E0A-D6E1684100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DD37786-FD21-D045-7846-19F86A95CC64}"/>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8" name="Footer Placeholder 7">
            <a:extLst>
              <a:ext uri="{FF2B5EF4-FFF2-40B4-BE49-F238E27FC236}">
                <a16:creationId xmlns:a16="http://schemas.microsoft.com/office/drawing/2014/main" id="{F6702EB7-7969-4E5D-28DA-DD7F126DC03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8C8EA0-A62E-FC97-1A84-00386BEC4199}"/>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372437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8CD5C-FE76-8493-731D-8516CFB8738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2F32E71-25C3-A15B-5987-91D7E162D3DD}"/>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4" name="Footer Placeholder 3">
            <a:extLst>
              <a:ext uri="{FF2B5EF4-FFF2-40B4-BE49-F238E27FC236}">
                <a16:creationId xmlns:a16="http://schemas.microsoft.com/office/drawing/2014/main" id="{9258B950-28A1-EE25-6266-3D16880C8F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2F6485B-5A06-DACB-8E63-42D8A456ECC4}"/>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2250375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3582F5-EDD5-5266-40AB-60892FF824E3}"/>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3" name="Footer Placeholder 2">
            <a:extLst>
              <a:ext uri="{FF2B5EF4-FFF2-40B4-BE49-F238E27FC236}">
                <a16:creationId xmlns:a16="http://schemas.microsoft.com/office/drawing/2014/main" id="{00788929-5C97-EC63-FC6A-B8B9F8C99E4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47D319-1365-42DA-E854-ACF371B9DC0B}"/>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3409037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35D10-3CB9-ED57-CE43-FCFA2759D0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9F8BFE7-BC82-E240-0CEB-6AC709E41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57270CD-F667-5E33-356E-442E279A71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58CC31-38B8-95D8-6A1B-2105A136613C}"/>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6" name="Footer Placeholder 5">
            <a:extLst>
              <a:ext uri="{FF2B5EF4-FFF2-40B4-BE49-F238E27FC236}">
                <a16:creationId xmlns:a16="http://schemas.microsoft.com/office/drawing/2014/main" id="{0B65B9DD-CC31-1775-D5DC-B6B758317C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5095BE-7812-4BD8-30EB-1B174AF7DD97}"/>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2549926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D94BA-869D-5648-577D-7F00BC218B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BEBE31-9696-7DEF-DEAB-36C9C8C813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3481455-D84E-DB74-B301-FE396D3DF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BAE85B-7927-E70B-3EAE-988D0335D463}"/>
              </a:ext>
            </a:extLst>
          </p:cNvPr>
          <p:cNvSpPr>
            <a:spLocks noGrp="1"/>
          </p:cNvSpPr>
          <p:nvPr>
            <p:ph type="dt" sz="half" idx="10"/>
          </p:nvPr>
        </p:nvSpPr>
        <p:spPr/>
        <p:txBody>
          <a:bodyPr/>
          <a:lstStyle/>
          <a:p>
            <a:fld id="{E2E71B0C-B580-4A59-82FC-8B17C261FD2E}" type="datetimeFigureOut">
              <a:rPr lang="en-GB" smtClean="0"/>
              <a:t>13/02/2025</a:t>
            </a:fld>
            <a:endParaRPr lang="en-GB"/>
          </a:p>
        </p:txBody>
      </p:sp>
      <p:sp>
        <p:nvSpPr>
          <p:cNvPr id="6" name="Footer Placeholder 5">
            <a:extLst>
              <a:ext uri="{FF2B5EF4-FFF2-40B4-BE49-F238E27FC236}">
                <a16:creationId xmlns:a16="http://schemas.microsoft.com/office/drawing/2014/main" id="{2D1582CB-E52D-1302-0A3B-C00D4500A8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FBE6BE-468A-22D8-886D-319C8FACFF5E}"/>
              </a:ext>
            </a:extLst>
          </p:cNvPr>
          <p:cNvSpPr>
            <a:spLocks noGrp="1"/>
          </p:cNvSpPr>
          <p:nvPr>
            <p:ph type="sldNum" sz="quarter" idx="12"/>
          </p:nvPr>
        </p:nvSpPr>
        <p:spPr/>
        <p:txBody>
          <a:bodyPr/>
          <a:lstStyle/>
          <a:p>
            <a:fld id="{0ABCC731-CF5F-41DE-916F-476B2B300ED4}" type="slidenum">
              <a:rPr lang="en-GB" smtClean="0"/>
              <a:t>‹#›</a:t>
            </a:fld>
            <a:endParaRPr lang="en-GB"/>
          </a:p>
        </p:txBody>
      </p:sp>
    </p:spTree>
    <p:extLst>
      <p:ext uri="{BB962C8B-B14F-4D97-AF65-F5344CB8AC3E}">
        <p14:creationId xmlns:p14="http://schemas.microsoft.com/office/powerpoint/2010/main" val="2501865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F48CD6-D457-6527-B1F7-484A1F7AB9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0449CF-5D8C-84B5-E514-75CF2350CA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E4D9E3-1573-4FAC-8B88-2BAD5F9DA6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71B0C-B580-4A59-82FC-8B17C261FD2E}" type="datetimeFigureOut">
              <a:rPr lang="en-GB" smtClean="0"/>
              <a:t>13/02/2025</a:t>
            </a:fld>
            <a:endParaRPr lang="en-GB"/>
          </a:p>
        </p:txBody>
      </p:sp>
      <p:sp>
        <p:nvSpPr>
          <p:cNvPr id="5" name="Footer Placeholder 4">
            <a:extLst>
              <a:ext uri="{FF2B5EF4-FFF2-40B4-BE49-F238E27FC236}">
                <a16:creationId xmlns:a16="http://schemas.microsoft.com/office/drawing/2014/main" id="{EF350C92-28E1-3852-44A0-036F6E5E8B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DF3C5E2-817D-D34D-41D9-6B433E7A59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BCC731-CF5F-41DE-916F-476B2B300ED4}" type="slidenum">
              <a:rPr lang="en-GB" smtClean="0"/>
              <a:t>‹#›</a:t>
            </a:fld>
            <a:endParaRPr lang="en-GB"/>
          </a:p>
        </p:txBody>
      </p:sp>
    </p:spTree>
    <p:extLst>
      <p:ext uri="{BB962C8B-B14F-4D97-AF65-F5344CB8AC3E}">
        <p14:creationId xmlns:p14="http://schemas.microsoft.com/office/powerpoint/2010/main" val="3379651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92A8B0-DB7C-0CD6-6DA5-D72FFBA6423B}"/>
              </a:ext>
            </a:extLst>
          </p:cNvPr>
          <p:cNvSpPr txBox="1"/>
          <p:nvPr/>
        </p:nvSpPr>
        <p:spPr>
          <a:xfrm>
            <a:off x="4483735" y="2775931"/>
            <a:ext cx="2641600" cy="369332"/>
          </a:xfrm>
          <a:prstGeom prst="rect">
            <a:avLst/>
          </a:prstGeom>
          <a:noFill/>
          <a:ln w="38100">
            <a:solidFill>
              <a:srgbClr val="7030A0"/>
            </a:solidFill>
          </a:ln>
        </p:spPr>
        <p:txBody>
          <a:bodyPr wrap="square" lIns="91440" tIns="45720" rIns="91440" bIns="45720" rtlCol="0" anchor="t">
            <a:spAutoFit/>
          </a:bodyPr>
          <a:lstStyle/>
          <a:p>
            <a:pPr algn="ctr"/>
            <a:r>
              <a:rPr lang="en-US" dirty="0">
                <a:latin typeface="Cavolini"/>
                <a:cs typeface="Cavolini"/>
              </a:rPr>
              <a:t>Dinosaurs</a:t>
            </a:r>
            <a:endParaRPr lang="en-US" dirty="0">
              <a:latin typeface="Cavolini" panose="03000502040302020204" pitchFamily="66" charset="0"/>
              <a:cs typeface="Cavolini" panose="03000502040302020204" pitchFamily="66" charset="0"/>
            </a:endParaRPr>
          </a:p>
        </p:txBody>
      </p:sp>
      <p:sp>
        <p:nvSpPr>
          <p:cNvPr id="6" name="TextBox 5">
            <a:extLst>
              <a:ext uri="{FF2B5EF4-FFF2-40B4-BE49-F238E27FC236}">
                <a16:creationId xmlns:a16="http://schemas.microsoft.com/office/drawing/2014/main" id="{5EB1BEB2-A2CC-5ECC-A80C-AD6AFF0DE2AF}"/>
              </a:ext>
            </a:extLst>
          </p:cNvPr>
          <p:cNvSpPr txBox="1"/>
          <p:nvPr/>
        </p:nvSpPr>
        <p:spPr>
          <a:xfrm>
            <a:off x="309937" y="2827400"/>
            <a:ext cx="3590925" cy="2308324"/>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Literacy – </a:t>
            </a:r>
            <a:r>
              <a:rPr lang="en-US" sz="1200" dirty="0">
                <a:latin typeface="Cavolini"/>
                <a:cs typeface="Cavolini"/>
              </a:rPr>
              <a:t>We will be using factual books to find out about dinosaurs. The children will be encouraged to write for different purposes around the different areas of provision. This may include labelling pictures, writing descriptive words, making lists or a story for other children. </a:t>
            </a:r>
          </a:p>
          <a:p>
            <a:r>
              <a:rPr lang="en-US" sz="1200" dirty="0">
                <a:latin typeface="Cavolini"/>
                <a:cs typeface="Cavolini"/>
              </a:rPr>
              <a:t>Whilst writing, the children will be encouraged to try and spell unknown words using their phonics knowledge to sounding out and write.</a:t>
            </a:r>
          </a:p>
        </p:txBody>
      </p:sp>
      <p:sp>
        <p:nvSpPr>
          <p:cNvPr id="8" name="TextBox 7">
            <a:extLst>
              <a:ext uri="{FF2B5EF4-FFF2-40B4-BE49-F238E27FC236}">
                <a16:creationId xmlns:a16="http://schemas.microsoft.com/office/drawing/2014/main" id="{E6AB71E6-487F-95EE-B994-C944A30C6D5C}"/>
              </a:ext>
            </a:extLst>
          </p:cNvPr>
          <p:cNvSpPr txBox="1"/>
          <p:nvPr/>
        </p:nvSpPr>
        <p:spPr>
          <a:xfrm>
            <a:off x="8179454" y="4832537"/>
            <a:ext cx="3823922" cy="1569660"/>
          </a:xfrm>
          <a:prstGeom prst="rect">
            <a:avLst/>
          </a:prstGeom>
          <a:noFill/>
          <a:ln w="38100">
            <a:solidFill>
              <a:srgbClr val="7030A0"/>
            </a:solidFill>
          </a:ln>
        </p:spPr>
        <p:txBody>
          <a:bodyPr wrap="square" lIns="91440" tIns="45720" rIns="91440" bIns="45720" rtlCol="0" anchor="t">
            <a:spAutoFit/>
          </a:bodyPr>
          <a:lstStyle/>
          <a:p>
            <a:r>
              <a:rPr lang="en-US" sz="1200" b="1" dirty="0" err="1">
                <a:latin typeface="Cavolini"/>
                <a:cs typeface="Cavolini"/>
              </a:rPr>
              <a:t>Maths</a:t>
            </a:r>
            <a:r>
              <a:rPr lang="en-US" sz="1200" dirty="0">
                <a:latin typeface="Cavolini"/>
                <a:cs typeface="Cavolini"/>
              </a:rPr>
              <a:t> – We will explore the composition of 6,7, and 8. We will find out how to make pairs, exploring odd and even numbers and may also learn to count in groups of 2. We will find out about doubling numbers to 10 and continue our work on adding and subtracting numbers which we are confident with. </a:t>
            </a:r>
          </a:p>
        </p:txBody>
      </p:sp>
      <p:sp>
        <p:nvSpPr>
          <p:cNvPr id="9" name="TextBox 8">
            <a:extLst>
              <a:ext uri="{FF2B5EF4-FFF2-40B4-BE49-F238E27FC236}">
                <a16:creationId xmlns:a16="http://schemas.microsoft.com/office/drawing/2014/main" id="{FF0632C0-E30A-3359-46CC-5B7C196FDB65}"/>
              </a:ext>
            </a:extLst>
          </p:cNvPr>
          <p:cNvSpPr txBox="1"/>
          <p:nvPr/>
        </p:nvSpPr>
        <p:spPr>
          <a:xfrm>
            <a:off x="489976" y="5289318"/>
            <a:ext cx="3597116" cy="2215991"/>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RE – </a:t>
            </a:r>
            <a:r>
              <a:rPr lang="en-US" sz="1200" dirty="0">
                <a:latin typeface="Cavolini"/>
                <a:cs typeface="Cavolini"/>
              </a:rPr>
              <a:t>In RE our focus is centered around the different stories that Jesus told us and how they have meanings. Our focus will then move to Easter and what this means for Christians. A big part of this unit is about love – who we love and who loves us.</a:t>
            </a:r>
          </a:p>
          <a:p>
            <a:endParaRPr lang="en-US" b="1">
              <a:latin typeface="Cavolini" panose="03000502040302020204" pitchFamily="66" charset="0"/>
              <a:cs typeface="Cavolini" panose="03000502040302020204" pitchFamily="66" charset="0"/>
            </a:endParaRPr>
          </a:p>
          <a:p>
            <a:endParaRPr lang="en-US" b="1">
              <a:latin typeface="Cavolini" panose="03000502040302020204" pitchFamily="66" charset="0"/>
              <a:cs typeface="Cavolini" panose="03000502040302020204" pitchFamily="66" charset="0"/>
            </a:endParaRPr>
          </a:p>
          <a:p>
            <a:endParaRPr lang="en-GB" b="1">
              <a:latin typeface="Cavolini" panose="03000502040302020204" pitchFamily="66" charset="0"/>
              <a:cs typeface="Cavolini" panose="03000502040302020204" pitchFamily="66" charset="0"/>
            </a:endParaRPr>
          </a:p>
        </p:txBody>
      </p:sp>
      <p:sp>
        <p:nvSpPr>
          <p:cNvPr id="11" name="TextBox 10">
            <a:extLst>
              <a:ext uri="{FF2B5EF4-FFF2-40B4-BE49-F238E27FC236}">
                <a16:creationId xmlns:a16="http://schemas.microsoft.com/office/drawing/2014/main" id="{B2F103B3-2116-2523-FA5C-8D4F6CA57FA3}"/>
              </a:ext>
            </a:extLst>
          </p:cNvPr>
          <p:cNvSpPr txBox="1"/>
          <p:nvPr/>
        </p:nvSpPr>
        <p:spPr>
          <a:xfrm>
            <a:off x="309937" y="313993"/>
            <a:ext cx="3392170" cy="2308324"/>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PSE</a:t>
            </a:r>
            <a:r>
              <a:rPr lang="en-US" sz="1200" dirty="0">
                <a:latin typeface="Cavolini"/>
                <a:cs typeface="Cavolini"/>
              </a:rPr>
              <a:t> – The children will be encouraged to see themselves as individuals with differences to be celebrated. We will be trying to make our own decisions and think about why we may do things or feel reluctant to sometimes. We will be learning about awareness of others and children will be expected to think of others, identifying when they may be upset or lonely. We will try to think of ways to help others. </a:t>
            </a:r>
          </a:p>
        </p:txBody>
      </p:sp>
      <p:sp>
        <p:nvSpPr>
          <p:cNvPr id="12" name="TextBox 11">
            <a:extLst>
              <a:ext uri="{FF2B5EF4-FFF2-40B4-BE49-F238E27FC236}">
                <a16:creationId xmlns:a16="http://schemas.microsoft.com/office/drawing/2014/main" id="{8E47EDF1-9AB5-7DB8-F3E5-E8917B7BB228}"/>
              </a:ext>
            </a:extLst>
          </p:cNvPr>
          <p:cNvSpPr txBox="1"/>
          <p:nvPr/>
        </p:nvSpPr>
        <p:spPr>
          <a:xfrm>
            <a:off x="8180832" y="311107"/>
            <a:ext cx="3781425" cy="2677656"/>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Communication and Language </a:t>
            </a:r>
            <a:r>
              <a:rPr lang="en-US" sz="1200" dirty="0">
                <a:latin typeface="Cavolini"/>
                <a:cs typeface="Cavolini"/>
              </a:rPr>
              <a:t> - AS always, we will continue to develop our repertoire of vocabulary and use it in everyday speech. Children will be encouraged to speak in well formed sentences and describe events and objects in as much detail as possible. We will start trying to explain how things might work and why things might happen. Children will be given lots of opportunities to talk about their own ideas and opinions. Linking with PSE, we will also be using our words to try to sort out problems. </a:t>
            </a:r>
          </a:p>
        </p:txBody>
      </p:sp>
      <p:sp>
        <p:nvSpPr>
          <p:cNvPr id="13" name="TextBox 12">
            <a:extLst>
              <a:ext uri="{FF2B5EF4-FFF2-40B4-BE49-F238E27FC236}">
                <a16:creationId xmlns:a16="http://schemas.microsoft.com/office/drawing/2014/main" id="{2B20C65F-A7DA-569A-8075-8E3FD9329F4E}"/>
              </a:ext>
            </a:extLst>
          </p:cNvPr>
          <p:cNvSpPr txBox="1"/>
          <p:nvPr/>
        </p:nvSpPr>
        <p:spPr>
          <a:xfrm>
            <a:off x="8173571" y="3153694"/>
            <a:ext cx="3781424" cy="1569660"/>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Expressive arts and design</a:t>
            </a:r>
            <a:r>
              <a:rPr lang="en-US" sz="1200" dirty="0">
                <a:latin typeface="Cavolini"/>
                <a:cs typeface="Cavolini"/>
              </a:rPr>
              <a:t> – In music we will be listening to some different styles of music and learning to play some simple instruments. We are going to explore fruits and vegetables, using them to make some art. We will also find about Van Gogh and his sunflowers and create some art in a similar style.</a:t>
            </a:r>
          </a:p>
        </p:txBody>
      </p:sp>
      <p:sp>
        <p:nvSpPr>
          <p:cNvPr id="14" name="TextBox 13">
            <a:extLst>
              <a:ext uri="{FF2B5EF4-FFF2-40B4-BE49-F238E27FC236}">
                <a16:creationId xmlns:a16="http://schemas.microsoft.com/office/drawing/2014/main" id="{F27C1B13-7B89-2413-81C2-526FEF864DF3}"/>
              </a:ext>
            </a:extLst>
          </p:cNvPr>
          <p:cNvSpPr txBox="1"/>
          <p:nvPr/>
        </p:nvSpPr>
        <p:spPr>
          <a:xfrm>
            <a:off x="4278687" y="4461762"/>
            <a:ext cx="3248025" cy="2308324"/>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Understanding the world </a:t>
            </a:r>
            <a:r>
              <a:rPr lang="en-US" sz="1200" dirty="0">
                <a:latin typeface="Cavolini"/>
                <a:cs typeface="Cavolini"/>
              </a:rPr>
              <a:t>– We will be focusing our learning around dinosaurs and compare what the world was like then with how it is now. We will find out about different dinosaurs and their characteristics, making comparisons with animals alive today.</a:t>
            </a:r>
          </a:p>
          <a:p>
            <a:r>
              <a:rPr lang="en-US" sz="1200" dirty="0">
                <a:latin typeface="Cavolini"/>
                <a:cs typeface="Cavolini"/>
              </a:rPr>
              <a:t>As the weather starts to brighten up, we will revisit learning around changes in the seasons.</a:t>
            </a:r>
          </a:p>
        </p:txBody>
      </p:sp>
      <p:sp>
        <p:nvSpPr>
          <p:cNvPr id="15" name="TextBox 14">
            <a:extLst>
              <a:ext uri="{FF2B5EF4-FFF2-40B4-BE49-F238E27FC236}">
                <a16:creationId xmlns:a16="http://schemas.microsoft.com/office/drawing/2014/main" id="{BCD7E480-A843-7A49-CB78-933624C464C5}"/>
              </a:ext>
            </a:extLst>
          </p:cNvPr>
          <p:cNvSpPr txBox="1"/>
          <p:nvPr/>
        </p:nvSpPr>
        <p:spPr>
          <a:xfrm>
            <a:off x="3982572" y="307863"/>
            <a:ext cx="3981450" cy="2308324"/>
          </a:xfrm>
          <a:prstGeom prst="rect">
            <a:avLst/>
          </a:prstGeom>
          <a:noFill/>
          <a:ln w="38100">
            <a:solidFill>
              <a:srgbClr val="7030A0"/>
            </a:solidFill>
          </a:ln>
        </p:spPr>
        <p:txBody>
          <a:bodyPr wrap="square" lIns="91440" tIns="45720" rIns="91440" bIns="45720" rtlCol="0" anchor="t">
            <a:spAutoFit/>
          </a:bodyPr>
          <a:lstStyle/>
          <a:p>
            <a:r>
              <a:rPr lang="en-US" sz="1200" b="1" dirty="0">
                <a:latin typeface="Cavolini"/>
                <a:cs typeface="Cavolini"/>
              </a:rPr>
              <a:t>Physical development</a:t>
            </a:r>
            <a:r>
              <a:rPr lang="en-US" sz="1200" dirty="0">
                <a:latin typeface="Cavolini"/>
                <a:cs typeface="Cavolini"/>
              </a:rPr>
              <a:t> – The skills that we will be developing will be based around transport. We will be finding different ways to move around carefully. We will practice other skills such as balance and throwing overarm with aim. We will also be learning a variety of gymnastic rolls and using climbing and landing skills on low climbing apparatus. We will continue to use a range of small tools and use fine motor skill activities to increase the effectiveness of our pencil grip.</a:t>
            </a:r>
            <a:endParaRPr lang="en-US" sz="1200" dirty="0">
              <a:latin typeface="Cavolini" panose="03000502040302020204" pitchFamily="66" charset="0"/>
              <a:cs typeface="Cavolini" panose="03000502040302020204" pitchFamily="66" charset="0"/>
            </a:endParaRPr>
          </a:p>
        </p:txBody>
      </p:sp>
      <p:sp>
        <p:nvSpPr>
          <p:cNvPr id="16" name="TextBox 15">
            <a:extLst>
              <a:ext uri="{FF2B5EF4-FFF2-40B4-BE49-F238E27FC236}">
                <a16:creationId xmlns:a16="http://schemas.microsoft.com/office/drawing/2014/main" id="{84AE952D-E869-87ED-C296-B9E9E94FAE22}"/>
              </a:ext>
            </a:extLst>
          </p:cNvPr>
          <p:cNvSpPr txBox="1"/>
          <p:nvPr/>
        </p:nvSpPr>
        <p:spPr>
          <a:xfrm>
            <a:off x="6608417" y="3279916"/>
            <a:ext cx="1148715" cy="1046440"/>
          </a:xfrm>
          <a:prstGeom prst="rect">
            <a:avLst/>
          </a:prstGeom>
          <a:noFill/>
          <a:ln w="38100">
            <a:solidFill>
              <a:srgbClr val="7030A0"/>
            </a:solidFill>
          </a:ln>
        </p:spPr>
        <p:txBody>
          <a:bodyPr wrap="square" rtlCol="0">
            <a:spAutoFit/>
          </a:bodyPr>
          <a:lstStyle/>
          <a:p>
            <a:r>
              <a:rPr lang="en-US" sz="1000">
                <a:latin typeface="Cavolini" panose="03000502040302020204" pitchFamily="66" charset="0"/>
                <a:cs typeface="Cavolini" panose="03000502040302020204" pitchFamily="66" charset="0"/>
              </a:rPr>
              <a:t>Short homework tasks to support development sent weekly</a:t>
            </a:r>
            <a:r>
              <a:rPr lang="en-US" sz="1200">
                <a:latin typeface="Cavolini" panose="03000502040302020204" pitchFamily="66" charset="0"/>
                <a:cs typeface="Cavolini" panose="03000502040302020204" pitchFamily="66" charset="0"/>
              </a:rPr>
              <a:t>.</a:t>
            </a:r>
            <a:endParaRPr lang="en-GB" sz="1200">
              <a:latin typeface="Cavolini" panose="03000502040302020204" pitchFamily="66" charset="0"/>
              <a:cs typeface="Cavolini" panose="03000502040302020204" pitchFamily="66" charset="0"/>
            </a:endParaRPr>
          </a:p>
        </p:txBody>
      </p:sp>
      <p:pic>
        <p:nvPicPr>
          <p:cNvPr id="2" name="Picture 1" descr="A group of dinosaurs in the forest&#10;&#10;Description automatically generated">
            <a:extLst>
              <a:ext uri="{FF2B5EF4-FFF2-40B4-BE49-F238E27FC236}">
                <a16:creationId xmlns:a16="http://schemas.microsoft.com/office/drawing/2014/main" id="{520CDCA3-DD00-0535-EC5E-FC9EE3858A79}"/>
              </a:ext>
            </a:extLst>
          </p:cNvPr>
          <p:cNvPicPr>
            <a:picLocks noChangeAspect="1"/>
          </p:cNvPicPr>
          <p:nvPr/>
        </p:nvPicPr>
        <p:blipFill>
          <a:blip r:embed="rId2"/>
          <a:stretch>
            <a:fillRect/>
          </a:stretch>
        </p:blipFill>
        <p:spPr>
          <a:xfrm>
            <a:off x="4207668" y="3219450"/>
            <a:ext cx="1585913" cy="1169195"/>
          </a:xfrm>
          <a:prstGeom prst="rect">
            <a:avLst/>
          </a:prstGeom>
        </p:spPr>
      </p:pic>
    </p:spTree>
    <p:extLst>
      <p:ext uri="{BB962C8B-B14F-4D97-AF65-F5344CB8AC3E}">
        <p14:creationId xmlns:p14="http://schemas.microsoft.com/office/powerpoint/2010/main" val="3637317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591</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Cavolini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Lonsdale</dc:creator>
  <cp:lastModifiedBy>Helen Lonsdale</cp:lastModifiedBy>
  <cp:revision>526</cp:revision>
  <dcterms:created xsi:type="dcterms:W3CDTF">2023-01-03T14:26:43Z</dcterms:created>
  <dcterms:modified xsi:type="dcterms:W3CDTF">2025-02-13T12:41:12Z</dcterms:modified>
</cp:coreProperties>
</file>