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67" r:id="rId5"/>
    <p:sldId id="268" r:id="rId6"/>
    <p:sldId id="269" r:id="rId7"/>
    <p:sldId id="317" r:id="rId8"/>
    <p:sldId id="318" r:id="rId9"/>
    <p:sldId id="319" r:id="rId10"/>
    <p:sldId id="320" r:id="rId11"/>
    <p:sldId id="321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271" r:id="rId20"/>
    <p:sldId id="272" r:id="rId21"/>
    <p:sldId id="270" r:id="rId22"/>
    <p:sldId id="273" r:id="rId23"/>
    <p:sldId id="296" r:id="rId24"/>
    <p:sldId id="293" r:id="rId25"/>
    <p:sldId id="295" r:id="rId26"/>
    <p:sldId id="277" r:id="rId27"/>
    <p:sldId id="290" r:id="rId28"/>
    <p:sldId id="291" r:id="rId29"/>
    <p:sldId id="292" r:id="rId30"/>
    <p:sldId id="294" r:id="rId31"/>
    <p:sldId id="280" r:id="rId32"/>
    <p:sldId id="282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284" r:id="rId41"/>
    <p:sldId id="285" r:id="rId42"/>
    <p:sldId id="286" r:id="rId43"/>
    <p:sldId id="287" r:id="rId44"/>
    <p:sldId id="288" r:id="rId45"/>
    <p:sldId id="311" r:id="rId46"/>
    <p:sldId id="312" r:id="rId47"/>
    <p:sldId id="313" r:id="rId48"/>
    <p:sldId id="314" r:id="rId49"/>
    <p:sldId id="315" r:id="rId50"/>
    <p:sldId id="322" r:id="rId51"/>
    <p:sldId id="316" r:id="rId5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763"/>
    <a:srgbClr val="E8F664"/>
    <a:srgbClr val="257CFB"/>
    <a:srgbClr val="6B9CFD"/>
    <a:srgbClr val="6699FF"/>
    <a:srgbClr val="6DA9D1"/>
    <a:srgbClr val="4A89D6"/>
    <a:srgbClr val="0F73E1"/>
    <a:srgbClr val="1A66FE"/>
    <a:srgbClr val="1CB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09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566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4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65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97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9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1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77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26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3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C236B-0F45-45F6-94CB-93458B8AAC25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4E9D1-CC37-41EB-A78A-39AE8B9B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80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mp"/><Relationship Id="rId3" Type="http://schemas.openxmlformats.org/officeDocument/2006/relationships/image" Target="../media/image47.png"/><Relationship Id="rId7" Type="http://schemas.openxmlformats.org/officeDocument/2006/relationships/image" Target="../media/image51.tm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92428"/>
            <a:ext cx="9144000" cy="862885"/>
          </a:xfrm>
        </p:spPr>
        <p:txBody>
          <a:bodyPr>
            <a:normAutofit/>
          </a:bodyPr>
          <a:lstStyle/>
          <a:p>
            <a:r>
              <a:rPr lang="en-GB" sz="3200" b="1" u="sng" dirty="0" smtClean="0">
                <a:latin typeface="Comic Sans MS" panose="030F0702030302020204" pitchFamily="66" charset="0"/>
              </a:rPr>
              <a:t>Tuesday 4</a:t>
            </a:r>
            <a:r>
              <a:rPr lang="en-GB" sz="3200" b="1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3200" b="1" u="sng" dirty="0" smtClean="0">
                <a:latin typeface="Comic Sans MS" panose="030F0702030302020204" pitchFamily="66" charset="0"/>
              </a:rPr>
              <a:t> February 2020</a:t>
            </a:r>
            <a:endParaRPr lang="en-GB" sz="3200" b="1" u="sng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310" y="1921123"/>
            <a:ext cx="1397391" cy="2283541"/>
          </a:xfrm>
          <a:prstGeom prst="rect">
            <a:avLst/>
          </a:prstGeom>
          <a:solidFill>
            <a:srgbClr val="257CFB"/>
          </a:solidFill>
        </p:spPr>
      </p:pic>
      <p:sp>
        <p:nvSpPr>
          <p:cNvPr id="6" name="TextBox 5"/>
          <p:cNvSpPr txBox="1"/>
          <p:nvPr/>
        </p:nvSpPr>
        <p:spPr>
          <a:xfrm>
            <a:off x="3488788" y="4670474"/>
            <a:ext cx="5078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Welcome to our </a:t>
            </a:r>
          </a:p>
          <a:p>
            <a:pPr algn="ctr"/>
            <a:r>
              <a:rPr lang="en-GB" sz="32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Let Your Light Shine </a:t>
            </a:r>
          </a:p>
          <a:p>
            <a:pPr algn="ctr"/>
            <a:r>
              <a:rPr lang="en-GB" sz="3200" b="1" i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Festival</a:t>
            </a:r>
            <a:endParaRPr lang="en-GB" sz="3200" b="1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85F27-1CB8-41B5-8E34-8CE458EAB52F}"/>
              </a:ext>
            </a:extLst>
          </p:cNvPr>
          <p:cNvSpPr txBox="1"/>
          <p:nvPr/>
        </p:nvSpPr>
        <p:spPr>
          <a:xfrm>
            <a:off x="-5750" y="209909"/>
            <a:ext cx="12102859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When the sharpest words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wanna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cut me down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err="1">
                <a:latin typeface="Verdana"/>
                <a:ea typeface="Verdana"/>
                <a:cs typeface="Verdana"/>
              </a:rPr>
              <a:t>Gonna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send a flood,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gonna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drown them out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am brave, I am bruised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am who I'm meant to be, this is me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Look out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'cause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here I come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And I'm marching on to the beat I drum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I'm not scared to be seen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make no apologies, this is me</a:t>
            </a:r>
          </a:p>
          <a:p>
            <a:pPr algn="ctr"/>
            <a:endParaRPr lang="en-US" sz="3200" b="1" dirty="0">
              <a:latin typeface="Verdana"/>
              <a:ea typeface="Verdana"/>
              <a:cs typeface="Verdana"/>
            </a:endParaRPr>
          </a:p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Oh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(Oh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Oh) x 2</a:t>
            </a:r>
            <a:endParaRPr lang="en-US" sz="3200" dirty="0">
              <a:ea typeface="+mn-lt"/>
              <a:cs typeface="+mn-lt"/>
            </a:endParaRPr>
          </a:p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Oh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  Oh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 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 Oh 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endParaRPr lang="en-US" sz="3200" dirty="0" err="1">
              <a:ea typeface="+mn-lt"/>
              <a:cs typeface="+mn-lt"/>
            </a:endParaRPr>
          </a:p>
          <a:p>
            <a:pPr algn="ctr"/>
            <a:endParaRPr lang="en-US" sz="3200" b="1" dirty="0">
              <a:latin typeface="Verdana"/>
              <a:ea typeface="Verdana"/>
              <a:cs typeface="Verdana"/>
            </a:endParaRPr>
          </a:p>
          <a:p>
            <a:pPr algn="ctr"/>
            <a:endParaRPr lang="en-US" sz="3200" b="1" dirty="0"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788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A812A-C717-4614-B253-F38FF41AC843}"/>
              </a:ext>
            </a:extLst>
          </p:cNvPr>
          <p:cNvSpPr txBox="1"/>
          <p:nvPr/>
        </p:nvSpPr>
        <p:spPr>
          <a:xfrm>
            <a:off x="-5750" y="411192"/>
            <a:ext cx="12289765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When the sharpest words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wanna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cut me down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I'm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gonna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send a flood,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gonna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drown them out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am brave, I am bruised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am who I'm meant to be, this is me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Look out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'cause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here I come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And I'm marching on to the beat I drum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I'm not scared to be seen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make no apologies, this is me</a:t>
            </a:r>
          </a:p>
          <a:p>
            <a:pPr algn="ctr"/>
            <a:endParaRPr lang="en-US" sz="3200" b="1" dirty="0">
              <a:latin typeface="Verdana"/>
              <a:ea typeface="Verdana"/>
              <a:cs typeface="Verdana"/>
            </a:endParaRPr>
          </a:p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(Oh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Oh) x 2</a:t>
            </a:r>
          </a:p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  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  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 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</a:p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This is me!</a:t>
            </a:r>
          </a:p>
        </p:txBody>
      </p:sp>
    </p:spTree>
    <p:extLst>
      <p:ext uri="{BB962C8B-B14F-4D97-AF65-F5344CB8AC3E}">
        <p14:creationId xmlns:p14="http://schemas.microsoft.com/office/powerpoint/2010/main" val="15700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24550D-8255-4C99-AFE6-5795F9401088}"/>
              </a:ext>
            </a:extLst>
          </p:cNvPr>
          <p:cNvSpPr/>
          <p:nvPr/>
        </p:nvSpPr>
        <p:spPr>
          <a:xfrm>
            <a:off x="124692" y="1471136"/>
            <a:ext cx="1219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my wrestling and in my doubts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my failures You won't walk out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Your great love will lead me through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peace in my troubled sea, oh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oh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peace in my troubled sea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7CA3D3-C05E-40B9-AC13-24C89E67E74D}"/>
              </a:ext>
            </a:extLst>
          </p:cNvPr>
          <p:cNvSpPr/>
          <p:nvPr/>
        </p:nvSpPr>
        <p:spPr>
          <a:xfrm>
            <a:off x="145143" y="1291027"/>
            <a:ext cx="124347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the silence, You won't let go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the questions, Your truth will hold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Your great love will lead me through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peace in my troubled sea, oh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oh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peace in my troubled sea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AC05F8-9205-457D-87DE-B97FB49797FE}"/>
              </a:ext>
            </a:extLst>
          </p:cNvPr>
          <p:cNvSpPr/>
          <p:nvPr/>
        </p:nvSpPr>
        <p:spPr>
          <a:xfrm>
            <a:off x="152400" y="1111056"/>
            <a:ext cx="1203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Lighthouse, my lighthouse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Shining in the darkness, I will follow You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Lighthouse, my lighthouse (oh 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will trust the promise,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will carry me 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875D72-3528-4274-B425-B9308E0E7476}"/>
              </a:ext>
            </a:extLst>
          </p:cNvPr>
          <p:cNvSpPr/>
          <p:nvPr/>
        </p:nvSpPr>
        <p:spPr>
          <a:xfrm>
            <a:off x="235526" y="1843950"/>
            <a:ext cx="119564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won't fear what tomorrow brings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 each morning I'll rise and sing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God's love will lead me through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peace in my troubled sea, oh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oh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peace in my troubled sea.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3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AC05F8-9205-457D-87DE-B97FB49797FE}"/>
              </a:ext>
            </a:extLst>
          </p:cNvPr>
          <p:cNvSpPr/>
          <p:nvPr/>
        </p:nvSpPr>
        <p:spPr>
          <a:xfrm>
            <a:off x="152400" y="1111056"/>
            <a:ext cx="1203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Lighthouse, my lighthouse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Shining in the darkness, I will follow You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Lighthouse, my lighthouse (oh 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will trust the promise,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will carry me 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5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FD3D8-94F7-4242-9BB3-720FF4D1E983}"/>
              </a:ext>
            </a:extLst>
          </p:cNvPr>
          <p:cNvSpPr/>
          <p:nvPr/>
        </p:nvSpPr>
        <p:spPr>
          <a:xfrm>
            <a:off x="1579418" y="529166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 before us, You're the brightest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will lead us through the storms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 before us, You're the brightest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will lead us through the storms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 before us, You're the brightest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will lead us through the storms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 before us, You're the brightest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will lead us through the storms</a:t>
            </a:r>
          </a:p>
        </p:txBody>
      </p:sp>
    </p:spTree>
    <p:extLst>
      <p:ext uri="{BB962C8B-B14F-4D97-AF65-F5344CB8AC3E}">
        <p14:creationId xmlns:p14="http://schemas.microsoft.com/office/powerpoint/2010/main" val="26578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AC05F8-9205-457D-87DE-B97FB49797FE}"/>
              </a:ext>
            </a:extLst>
          </p:cNvPr>
          <p:cNvSpPr/>
          <p:nvPr/>
        </p:nvSpPr>
        <p:spPr>
          <a:xfrm>
            <a:off x="152400" y="1111056"/>
            <a:ext cx="1203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Lighthouse, my lighthouse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Shining in the darkness, I will follow You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My Lighthouse, my lighthouse (oh 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will trust the promise,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will carry me 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 (Oh-oh-oh-oh-oh)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 to shore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2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r="12221"/>
          <a:stretch/>
        </p:blipFill>
        <p:spPr>
          <a:xfrm>
            <a:off x="3075709" y="353292"/>
            <a:ext cx="5525900" cy="46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910114" y="982664"/>
            <a:ext cx="494962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Tahoma" panose="020B0604030504040204" pitchFamily="34" charset="0"/>
              </a:rPr>
              <a:t>Our School Prayer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400" b="1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Dear St Joseph the Worker,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This is our school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Let peace dwell here.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Let the rooms be full of happiness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Let love be here,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Love of one another,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Love of life itself.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And love of God,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Let us remember,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That as many hands build a house,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Tahoma" panose="020B0604030504040204" pitchFamily="34" charset="0"/>
              </a:rPr>
              <a:t>So many hearts make a school.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4829175" y="24526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6" name="Picture 3" descr="LOGO FOR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1"/>
            <a:ext cx="1676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4967288" y="23764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8" name="Picture 5" descr="DD00644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53000"/>
            <a:ext cx="12192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36" y="869138"/>
            <a:ext cx="3857482" cy="2881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412" y="3561974"/>
            <a:ext cx="3459480" cy="2583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2489" y="3295747"/>
            <a:ext cx="3764277" cy="2811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0622" y="3531768"/>
            <a:ext cx="3132285" cy="2339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92" y="380999"/>
            <a:ext cx="3159624" cy="2359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9605" y="449699"/>
            <a:ext cx="2623216" cy="1959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9749" y="2879226"/>
            <a:ext cx="3639660" cy="27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63" y="259080"/>
            <a:ext cx="6278880" cy="6278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126699">
            <a:off x="2720443" y="1486754"/>
            <a:ext cx="25043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Athletes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795988">
            <a:off x="980842" y="3579014"/>
            <a:ext cx="2976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Designers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 rot="19682092">
            <a:off x="2045926" y="4915779"/>
            <a:ext cx="2523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Musicians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Rectangle 9"/>
          <p:cNvSpPr/>
          <p:nvPr/>
        </p:nvSpPr>
        <p:spPr>
          <a:xfrm rot="1712862">
            <a:off x="6764261" y="4826630"/>
            <a:ext cx="301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Bakers 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384498">
            <a:off x="7509004" y="3328168"/>
            <a:ext cx="39969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Horse Riders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 rot="1627780">
            <a:off x="6938808" y="1010763"/>
            <a:ext cx="2249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Basketballers</a:t>
            </a:r>
            <a:endParaRPr lang="en-US" sz="28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2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1127125"/>
            <a:ext cx="3647440" cy="364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20" y="1137920"/>
            <a:ext cx="3647440" cy="3647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52" y="1116330"/>
            <a:ext cx="3669030" cy="36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8" y="184114"/>
            <a:ext cx="30523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  <a:latin typeface="SassoonPrimaryType" pitchFamily="2" charset="0"/>
              </a:rPr>
              <a:t>Nursery - Love</a:t>
            </a:r>
            <a:r>
              <a:rPr lang="en-GB" b="1" dirty="0">
                <a:solidFill>
                  <a:srgbClr val="0000FF"/>
                </a:solidFill>
                <a:latin typeface="SassoonPrimaryType" pitchFamily="2" charset="0"/>
              </a:rPr>
              <a:t> </a:t>
            </a:r>
            <a:r>
              <a:rPr lang="en-GB" dirty="0">
                <a:solidFill>
                  <a:srgbClr val="0000FF"/>
                </a:solidFill>
                <a:latin typeface="SassoonPrimaryType" pitchFamily="2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SassoonPrimaryType" pitchFamily="2" charset="0"/>
              </a:rPr>
            </a:br>
            <a:endParaRPr lang="en-GB" dirty="0">
              <a:solidFill>
                <a:srgbClr val="0000FF"/>
              </a:solidFill>
              <a:latin typeface="SassoonPrimaryTyp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59" y="458434"/>
            <a:ext cx="7262949" cy="5447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5" y="783774"/>
            <a:ext cx="4045131" cy="3033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3944983"/>
            <a:ext cx="371856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295" y="1122362"/>
            <a:ext cx="4433004" cy="3349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343752"/>
          </a:xfrm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We let our light shine </a:t>
            </a:r>
            <a:br>
              <a:rPr lang="en-GB" sz="4400" dirty="0" smtClean="0">
                <a:solidFill>
                  <a:srgbClr val="FF000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</a:br>
            <a:r>
              <a:rPr lang="en-GB" sz="4400" dirty="0" smtClean="0">
                <a:solidFill>
                  <a:srgbClr val="FF000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by being </a:t>
            </a:r>
            <a:br>
              <a:rPr lang="en-GB" sz="4400" dirty="0" smtClean="0">
                <a:solidFill>
                  <a:srgbClr val="FF000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</a:br>
            <a:r>
              <a:rPr lang="en-GB" sz="4400" dirty="0" smtClean="0">
                <a:solidFill>
                  <a:srgbClr val="FF000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good friends</a:t>
            </a:r>
            <a:endParaRPr lang="en-GB" sz="4400" dirty="0">
              <a:solidFill>
                <a:srgbClr val="FF0000"/>
              </a:solidFill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8157">
            <a:off x="648248" y="616516"/>
            <a:ext cx="2366336" cy="2977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9344">
            <a:off x="9571611" y="377265"/>
            <a:ext cx="2035537" cy="28783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801" y="3772304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I can be a </a:t>
            </a:r>
          </a:p>
          <a:p>
            <a:r>
              <a:rPr lang="en-GB" dirty="0">
                <a:solidFill>
                  <a:srgbClr val="0070C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h</a:t>
            </a:r>
            <a:r>
              <a:rPr lang="en-GB" dirty="0" smtClean="0">
                <a:solidFill>
                  <a:srgbClr val="0070C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elping hand by</a:t>
            </a:r>
          </a:p>
          <a:p>
            <a:r>
              <a:rPr lang="en-GB" dirty="0" smtClean="0">
                <a:solidFill>
                  <a:srgbClr val="0070C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playing nicely.</a:t>
            </a:r>
            <a:endParaRPr lang="en-GB" dirty="0">
              <a:solidFill>
                <a:srgbClr val="0070C0"/>
              </a:solidFill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6947" y="3637424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I can be a helping </a:t>
            </a:r>
          </a:p>
          <a:p>
            <a:r>
              <a:rPr lang="en-GB" dirty="0" smtClean="0">
                <a:solidFill>
                  <a:srgbClr val="0070C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hand </a:t>
            </a:r>
          </a:p>
          <a:p>
            <a:r>
              <a:rPr lang="en-GB" dirty="0" smtClean="0">
                <a:solidFill>
                  <a:srgbClr val="0070C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by sharing. </a:t>
            </a:r>
            <a:endParaRPr lang="en-GB" dirty="0">
              <a:solidFill>
                <a:srgbClr val="0070C0"/>
              </a:solidFill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6155" y="310370"/>
            <a:ext cx="6279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We are being the helping hands of Jesus</a:t>
            </a:r>
            <a:r>
              <a:rPr lang="en-GB" sz="2000" dirty="0" smtClean="0">
                <a:latin typeface="ISHALinkpen Join" panose="03050602040000000000" pitchFamily="66" charset="0"/>
                <a:ea typeface="ISHALinkpen Join" panose="03050602040000000000" pitchFamily="66" charset="0"/>
              </a:rPr>
              <a:t>.</a:t>
            </a:r>
            <a:endParaRPr lang="en-GB" sz="2000" dirty="0"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55" y="3391702"/>
            <a:ext cx="3265018" cy="346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0290" y="3872490"/>
            <a:ext cx="3334313" cy="2577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2577" y="5608514"/>
            <a:ext cx="1973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HALinkpen Join" panose="03050602040000000000" pitchFamily="66" charset="0"/>
                <a:ea typeface="ISHALinkpen Join" panose="03050602040000000000" pitchFamily="66" charset="0"/>
              </a:rPr>
              <a:t>Crafts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394622" y="6182136"/>
            <a:ext cx="2696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HALinkpen Join" panose="03050602040000000000" pitchFamily="66" charset="0"/>
                <a:ea typeface="ISHALinkpen Join" panose="03050602040000000000" pitchFamily="66" charset="0"/>
              </a:rPr>
              <a:t>Drawing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2413" y="3856168"/>
            <a:ext cx="3265020" cy="2540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3" y="107853"/>
            <a:ext cx="3828397" cy="2662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06" y="86114"/>
            <a:ext cx="5120645" cy="27899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17860" y="254841"/>
            <a:ext cx="189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HALinkpen Join" panose="03050602040000000000" pitchFamily="66" charset="0"/>
                <a:ea typeface="ISHALinkpen Join" panose="03050602040000000000" pitchFamily="66" charset="0"/>
              </a:rPr>
              <a:t>Acting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2012" y="479502"/>
            <a:ext cx="2793052" cy="20497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12172" y="1934586"/>
            <a:ext cx="22012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HALinkpen Join" panose="03050602040000000000" pitchFamily="66" charset="0"/>
                <a:ea typeface="ISHALinkpen Join" panose="03050602040000000000" pitchFamily="66" charset="0"/>
              </a:rPr>
              <a:t>Playing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8988" y="3837374"/>
            <a:ext cx="3265018" cy="257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96884" y="5693956"/>
            <a:ext cx="26164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HALinkpen Join" panose="03050602040000000000" pitchFamily="66" charset="0"/>
                <a:ea typeface="ISHALinkpen Join" panose="03050602040000000000" pitchFamily="66" charset="0"/>
              </a:rPr>
              <a:t>Learning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6791" y="848942"/>
            <a:ext cx="23968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HALinkpen Join" panose="03050602040000000000" pitchFamily="66" charset="0"/>
                <a:ea typeface="ISHALinkpen Join" panose="03050602040000000000" pitchFamily="66" charset="0"/>
              </a:rPr>
              <a:t>Friends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6878" y="2816999"/>
            <a:ext cx="10407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ISHALinkpen Join" panose="03050602040000000000" pitchFamily="66" charset="0"/>
                <a:ea typeface="ISHALinkpen Join" panose="03050602040000000000" pitchFamily="66" charset="0"/>
              </a:rPr>
              <a:t>Year 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1 are always </a:t>
            </a:r>
            <a:r>
              <a:rPr lang="en-US" sz="5400" b="1" u="sng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ISHALinkpen Join" panose="03050602040000000000" pitchFamily="66" charset="0"/>
                <a:ea typeface="ISHALinkpen Join" panose="03050602040000000000" pitchFamily="66" charset="0"/>
              </a:rPr>
              <a:t>HAPPY</a:t>
            </a:r>
            <a:r>
              <a:rPr lang="en-US" sz="54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ISHALinkpen Join" panose="03050602040000000000" pitchFamily="66" charset="0"/>
                <a:ea typeface="ISHALinkpen Join" panose="03050602040000000000" pitchFamily="66" charset="0"/>
              </a:rPr>
              <a:t>!</a:t>
            </a:r>
            <a:endParaRPr lang="en-US" sz="5400" b="1" u="sng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ISHALinkpen Join" panose="03050602040000000000" pitchFamily="66" charset="0"/>
              <a:ea typeface="ISHALinkpen Join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1508" y="2863467"/>
            <a:ext cx="681643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7030A0"/>
                </a:solidFill>
                <a:latin typeface="SassoonPrimaryType" pitchFamily="2" charset="0"/>
              </a:rPr>
              <a:t>Keeping Safe in Year 2</a:t>
            </a:r>
            <a:r>
              <a:rPr lang="en-GB" dirty="0">
                <a:solidFill>
                  <a:srgbClr val="0000FF"/>
                </a:solidFill>
                <a:latin typeface="SassoonPrimaryType" pitchFamily="2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SassoonPrimaryType" pitchFamily="2" charset="0"/>
              </a:rPr>
            </a:br>
            <a:endParaRPr lang="en-GB" dirty="0">
              <a:solidFill>
                <a:srgbClr val="0000FF"/>
              </a:solidFill>
              <a:latin typeface="SassoonPrimaryTyp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18688"/>
            <a:ext cx="3685309" cy="2763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1618" y="212652"/>
            <a:ext cx="306185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00FF"/>
                </a:solidFill>
                <a:latin typeface="SassoonPrimaryType" pitchFamily="2" charset="0"/>
              </a:rPr>
              <a:t>Working together</a:t>
            </a:r>
            <a:r>
              <a:rPr lang="en-GB" dirty="0">
                <a:solidFill>
                  <a:srgbClr val="0000FF"/>
                </a:solidFill>
                <a:latin typeface="SassoonPrimaryType" pitchFamily="2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SassoonPrimaryType" pitchFamily="2" charset="0"/>
              </a:rPr>
            </a:br>
            <a:endParaRPr lang="en-GB" dirty="0">
              <a:solidFill>
                <a:srgbClr val="0000FF"/>
              </a:solidFill>
              <a:latin typeface="SassoonPrimaryType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80535" y="675787"/>
            <a:ext cx="3138918" cy="2344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6088" y="1707033"/>
            <a:ext cx="306185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00FF"/>
                </a:solidFill>
                <a:latin typeface="SassoonPrimaryType" pitchFamily="2" charset="0"/>
              </a:rPr>
              <a:t>Following rules</a:t>
            </a:r>
            <a:r>
              <a:rPr lang="en-GB" dirty="0">
                <a:solidFill>
                  <a:srgbClr val="0000FF"/>
                </a:solidFill>
                <a:latin typeface="SassoonPrimaryType" pitchFamily="2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SassoonPrimaryType" pitchFamily="2" charset="0"/>
              </a:rPr>
            </a:br>
            <a:endParaRPr lang="en-GB" dirty="0">
              <a:solidFill>
                <a:srgbClr val="0000FF"/>
              </a:solidFill>
              <a:latin typeface="SassoonPrimaryType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4919" y="4138041"/>
            <a:ext cx="3091656" cy="230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9771" y="4266123"/>
            <a:ext cx="306185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00FF"/>
                </a:solidFill>
                <a:latin typeface="SassoonPrimaryType" pitchFamily="2" charset="0"/>
              </a:rPr>
              <a:t>Respecting others and equipment</a:t>
            </a:r>
            <a:r>
              <a:rPr lang="en-GB" dirty="0">
                <a:solidFill>
                  <a:srgbClr val="0000FF"/>
                </a:solidFill>
                <a:latin typeface="SassoonPrimaryType" pitchFamily="2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SassoonPrimaryType" pitchFamily="2" charset="0"/>
              </a:rPr>
            </a:br>
            <a:endParaRPr lang="en-GB" dirty="0">
              <a:solidFill>
                <a:srgbClr val="0000FF"/>
              </a:solidFill>
              <a:latin typeface="SassoonPrimaryType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91" y="3666878"/>
            <a:ext cx="4122207" cy="3091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51031" y="5590907"/>
            <a:ext cx="306185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00FF"/>
                </a:solidFill>
                <a:latin typeface="SassoonPrimaryType" pitchFamily="2" charset="0"/>
              </a:rPr>
              <a:t>Listening to instructions</a:t>
            </a:r>
            <a:r>
              <a:rPr lang="en-GB" dirty="0">
                <a:solidFill>
                  <a:srgbClr val="0000FF"/>
                </a:solidFill>
                <a:latin typeface="SassoonPrimaryType" pitchFamily="2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SassoonPrimaryType" pitchFamily="2" charset="0"/>
              </a:rPr>
            </a:br>
            <a:endParaRPr lang="en-GB" dirty="0">
              <a:solidFill>
                <a:srgbClr val="0000FF"/>
              </a:solidFill>
              <a:latin typeface="SassoonPrimaryTy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1502"/>
            <a:ext cx="8866909" cy="667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Year 3: What does honesty mean?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If you tell a lie, God will always forgive you but if you are honest, He will always thank you.</a:t>
            </a:r>
          </a:p>
          <a:p>
            <a:pPr marL="0" indent="0">
              <a:buNone/>
            </a:pPr>
            <a:r>
              <a:rPr lang="en-GB" dirty="0" smtClean="0"/>
              <a:t>Honesty is important because you are following Jesus’ ways do that means you are being good and everyone will trust you.</a:t>
            </a:r>
          </a:p>
          <a:p>
            <a:pPr marL="0" indent="0">
              <a:buNone/>
            </a:pPr>
            <a:r>
              <a:rPr lang="en-GB" dirty="0" smtClean="0"/>
              <a:t>Honesty is being genuine, it means you are kind-hearted, joyful, loving, inspiring, growing and true.</a:t>
            </a:r>
          </a:p>
          <a:p>
            <a:pPr marL="0" indent="0">
              <a:buNone/>
            </a:pPr>
            <a:r>
              <a:rPr lang="en-GB" dirty="0" smtClean="0"/>
              <a:t>Honesty is important because when we are honest we show we are trustworthy – its all about letting our light shine.</a:t>
            </a:r>
          </a:p>
          <a:p>
            <a:pPr marL="0" indent="0">
              <a:buNone/>
            </a:pPr>
            <a:r>
              <a:rPr lang="en-GB" dirty="0" smtClean="0"/>
              <a:t>Honesty is working as a team, helping each other and being truthful – it means following God’s and Jesus’ example and being the best that we can be.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5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0" y="107372"/>
            <a:ext cx="6750628" cy="67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225" y="1226916"/>
            <a:ext cx="86925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Together as God’s Children we will learn, love, grow, inspire</a:t>
            </a:r>
          </a:p>
          <a:p>
            <a:pPr algn="ctr"/>
            <a:r>
              <a:rPr lang="en-GB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“Let your Light Shine”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Matthew 5:15 - 16</a:t>
            </a:r>
          </a:p>
          <a:p>
            <a:endParaRPr lang="en-GB" dirty="0"/>
          </a:p>
          <a:p>
            <a:endParaRPr lang="en-GB" dirty="0" smtClean="0"/>
          </a:p>
          <a:p>
            <a:pPr algn="ctr"/>
            <a:r>
              <a:rPr lang="en-GB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How do you let your light shine?</a:t>
            </a:r>
            <a:endParaRPr lang="en-GB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6" y="409303"/>
            <a:ext cx="1804575" cy="2708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33">
            <a:off x="3080276" y="493481"/>
            <a:ext cx="2287361" cy="305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095">
            <a:off x="6259141" y="446722"/>
            <a:ext cx="3433899" cy="2842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2" y="3561172"/>
            <a:ext cx="282892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r="42271" b="8579"/>
          <a:stretch/>
        </p:blipFill>
        <p:spPr>
          <a:xfrm>
            <a:off x="5425473" y="3117669"/>
            <a:ext cx="1045028" cy="363737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36" y="3910175"/>
            <a:ext cx="3899876" cy="250849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74" y="1153203"/>
            <a:ext cx="2221371" cy="22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2967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SassoonPrimaryType" pitchFamily="2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SassoonPrimaryType" pitchFamily="2" charset="0"/>
              </a:rPr>
            </a:br>
            <a:endParaRPr lang="en-GB" dirty="0">
              <a:solidFill>
                <a:srgbClr val="0000FF"/>
              </a:solidFill>
              <a:latin typeface="SassoonPrimaryType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36" y="786455"/>
            <a:ext cx="7145382" cy="5274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62" y="197441"/>
            <a:ext cx="2830947" cy="1905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748" y="4801089"/>
            <a:ext cx="2991394" cy="1925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748" y="197440"/>
            <a:ext cx="2873827" cy="1993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63" y="5029200"/>
            <a:ext cx="3370564" cy="15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60" y="152400"/>
            <a:ext cx="4329000" cy="64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1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A40D0-132C-44BD-A5FE-3F46FF57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94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738300-EF87-4C6E-9719-517C72237191}"/>
              </a:ext>
            </a:extLst>
          </p:cNvPr>
          <p:cNvSpPr/>
          <p:nvPr/>
        </p:nvSpPr>
        <p:spPr>
          <a:xfrm>
            <a:off x="3792882" y="180592"/>
            <a:ext cx="425789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B258D3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B258D3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B258D3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B258D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x4</a:t>
            </a:r>
          </a:p>
        </p:txBody>
      </p:sp>
    </p:spTree>
    <p:extLst>
      <p:ext uri="{BB962C8B-B14F-4D97-AF65-F5344CB8AC3E}">
        <p14:creationId xmlns:p14="http://schemas.microsoft.com/office/powerpoint/2010/main" val="8581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F9CF61-85D0-458D-86EF-6BDCC057A851}"/>
              </a:ext>
            </a:extLst>
          </p:cNvPr>
          <p:cNvSpPr/>
          <p:nvPr/>
        </p:nvSpPr>
        <p:spPr>
          <a:xfrm>
            <a:off x="200890" y="792357"/>
            <a:ext cx="1179021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We're the forgiven,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inging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redemption's song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There's a fire that burns inside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fire that burns inside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Nothing can stop us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We'll be running through the night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 a fire that burns inside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fire that burns inside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60D0A6-29E0-4199-8B60-BF554EBD0656}"/>
              </a:ext>
            </a:extLst>
          </p:cNvPr>
          <p:cNvSpPr/>
          <p:nvPr/>
        </p:nvSpPr>
        <p:spPr>
          <a:xfrm>
            <a:off x="180110" y="376720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are the free, the freedom generation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Singing of mercy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One who set us all in motion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Yours is the glory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There's a fire in our hearts and it burns for You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It's never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gonna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fade away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are the free,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Yours is the glory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7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A40D0-132C-44BD-A5FE-3F46FF57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94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738300-EF87-4C6E-9719-517C72237191}"/>
              </a:ext>
            </a:extLst>
          </p:cNvPr>
          <p:cNvSpPr/>
          <p:nvPr/>
        </p:nvSpPr>
        <p:spPr>
          <a:xfrm>
            <a:off x="3617353" y="180592"/>
            <a:ext cx="460895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1824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9917C8-CF7E-4C4D-B731-A54FA983FFC7}"/>
              </a:ext>
            </a:extLst>
          </p:cNvPr>
          <p:cNvSpPr/>
          <p:nvPr/>
        </p:nvSpPr>
        <p:spPr>
          <a:xfrm>
            <a:off x="159657" y="474345"/>
            <a:ext cx="1187268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 from the grave He rose again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 from the grave He rose and we will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Rise up,            Rise up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Into the world that You so love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Into the world we go and we will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Rise up,           Rise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Rise  Up……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5DC82-30EF-4C22-8DCA-E6E43E319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2028832"/>
            <a:ext cx="1574153" cy="885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33BAC-3E8A-43F7-B7A7-62D24A771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97" y="2028832"/>
            <a:ext cx="1574155" cy="8854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689785-34B5-4370-BF9F-2B8ABDC99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4284289"/>
            <a:ext cx="1574153" cy="885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1DF52-9621-4507-883B-F21547074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96" y="4284289"/>
            <a:ext cx="1574155" cy="885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211626-CA05-4C71-BFD0-6968C2452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44" y="5879416"/>
            <a:ext cx="1574155" cy="8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5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60D0A6-29E0-4199-8B60-BF554EBD0656}"/>
              </a:ext>
            </a:extLst>
          </p:cNvPr>
          <p:cNvSpPr/>
          <p:nvPr/>
        </p:nvSpPr>
        <p:spPr>
          <a:xfrm>
            <a:off x="180110" y="376720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are the free, the freedom generation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Singing of mercy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 are the One who set us all in motion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Yours is the glory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There's a fire in our hearts and it burns for You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It's never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gonna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fade away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There's a fire in our hearts and it burns for You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It's never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gonna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fade away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are the free,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Yours is the glory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A40D0-132C-44BD-A5FE-3F46FF57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94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738300-EF87-4C6E-9719-517C72237191}"/>
              </a:ext>
            </a:extLst>
          </p:cNvPr>
          <p:cNvSpPr/>
          <p:nvPr/>
        </p:nvSpPr>
        <p:spPr>
          <a:xfrm>
            <a:off x="3617353" y="180592"/>
            <a:ext cx="460895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x4</a:t>
            </a:r>
          </a:p>
        </p:txBody>
      </p:sp>
    </p:spTree>
    <p:extLst>
      <p:ext uri="{BB962C8B-B14F-4D97-AF65-F5344CB8AC3E}">
        <p14:creationId xmlns:p14="http://schemas.microsoft.com/office/powerpoint/2010/main" val="40225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10" y="548640"/>
            <a:ext cx="44005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GB" b="1" u="sng" dirty="0" smtClean="0">
                <a:latin typeface="Arial" pitchFamily="34" charset="0"/>
                <a:cs typeface="Arial" pitchFamily="34" charset="0"/>
              </a:rPr>
              <a:t>Christ be our Light</a:t>
            </a:r>
            <a:endParaRPr lang="en-GB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light, we wait in darkness.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truth, we turn to you.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Make us your own, your holy people,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Light for the world to see.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our hearts, shine through the darkness.  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Shine in your Church gathered today.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0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peace, our world is troubled.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hope, many despair.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Your word alone has power to save us,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Make us your living voice.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our hearts, shine through the darkness.  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your Church gathered today.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9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food, many are hungry.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water, still many thirst.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Make us your bread, broken for others,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Shared until all are fed.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our hearts, shine through the darkness.  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your Church gathered today.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5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shelter, many are homeless.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Longing for warmth, many are cold.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Make us your building, sheltering others,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Walls made of living stone.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our hearts, shine through the darkness.  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your Church gathered today.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4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Many the gifts, many the people,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Many the hearts that yearn to belong,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Let us be servants to one another,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Making your kingdom come.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our hearts. 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Shine through the darkness.</a:t>
            </a: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Christ be our light!  Shine in your Church gathered today.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5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EF18C-E06A-4C65-A307-FF537ACB4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982" r="1463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6305B-9326-4025-A702-F0FC0DE32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94" y="4156527"/>
            <a:ext cx="12093506" cy="2509213"/>
          </a:xfrm>
        </p:spPr>
        <p:txBody>
          <a:bodyPr>
            <a:noAutofit/>
          </a:bodyPr>
          <a:lstStyle/>
          <a:p>
            <a:r>
              <a:rPr lang="en-GB" sz="4400" b="1"/>
              <a:t>Joeys we are here** St Joseph’s</a:t>
            </a:r>
            <a:br>
              <a:rPr lang="en-GB" sz="4400" b="1"/>
            </a:br>
            <a:r>
              <a:rPr lang="en-GB" sz="4400" b="1"/>
              <a:t>Ev’rybody cheer ** St Joseph’s!</a:t>
            </a:r>
            <a:br>
              <a:rPr lang="en-GB" sz="4400" b="1"/>
            </a:br>
            <a:r>
              <a:rPr lang="en-GB" sz="4400" b="1"/>
              <a:t>We will shine and never fear**St Joseph’s</a:t>
            </a:r>
            <a:br>
              <a:rPr lang="en-GB" sz="4400" b="1"/>
            </a:br>
            <a:r>
              <a:rPr lang="en-GB" sz="4400" b="1"/>
              <a:t>Everybody sing along</a:t>
            </a:r>
            <a:br>
              <a:rPr lang="en-GB" sz="4400" b="1"/>
            </a:br>
            <a:r>
              <a:rPr lang="en-GB" sz="4400" b="1"/>
              <a:t>Sing the St Joseph Song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39498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FB5D2A-AC91-4D6E-A5DE-68543062EEA3}"/>
              </a:ext>
            </a:extLst>
          </p:cNvPr>
          <p:cNvSpPr txBox="1"/>
          <p:nvPr/>
        </p:nvSpPr>
        <p:spPr>
          <a:xfrm>
            <a:off x="993913" y="304800"/>
            <a:ext cx="93825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When I’m </a:t>
            </a:r>
            <a:r>
              <a:rPr lang="en-GB" sz="4400" b="1" dirty="0">
                <a:solidFill>
                  <a:srgbClr val="FF0000"/>
                </a:solidFill>
              </a:rPr>
              <a:t>l</a:t>
            </a:r>
            <a:r>
              <a:rPr lang="en-GB" sz="4400" b="1" dirty="0"/>
              <a:t>ost in a storm</a:t>
            </a:r>
          </a:p>
          <a:p>
            <a:pPr algn="ctr"/>
            <a:r>
              <a:rPr lang="en-GB" sz="4400" b="1" dirty="0"/>
              <a:t>you </a:t>
            </a:r>
            <a:r>
              <a:rPr lang="en-GB" sz="4400" b="1" dirty="0">
                <a:solidFill>
                  <a:srgbClr val="FF0000"/>
                </a:solidFill>
              </a:rPr>
              <a:t>g</a:t>
            </a:r>
            <a:r>
              <a:rPr lang="en-GB" sz="4400" b="1" dirty="0"/>
              <a:t>uide me to the place I belong.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W</a:t>
            </a:r>
            <a:r>
              <a:rPr lang="en-GB" sz="4400" b="1" dirty="0"/>
              <a:t>hen I’m in trouble</a:t>
            </a:r>
          </a:p>
          <a:p>
            <a:pPr algn="ctr"/>
            <a:r>
              <a:rPr lang="en-GB" sz="4400" b="1" dirty="0"/>
              <a:t>you </a:t>
            </a:r>
            <a:r>
              <a:rPr lang="en-GB" sz="4400" b="1" dirty="0">
                <a:solidFill>
                  <a:srgbClr val="FF0000"/>
                </a:solidFill>
              </a:rPr>
              <a:t>t</a:t>
            </a:r>
            <a:r>
              <a:rPr lang="en-GB" sz="4400" b="1" dirty="0"/>
              <a:t>each me right from wrong.    </a:t>
            </a:r>
          </a:p>
          <a:p>
            <a:pPr algn="ctr"/>
            <a:r>
              <a:rPr lang="en-GB" sz="4400" b="1" dirty="0"/>
              <a:t>You </a:t>
            </a:r>
            <a:r>
              <a:rPr lang="en-GB" sz="4400" b="1" dirty="0">
                <a:solidFill>
                  <a:srgbClr val="FF0000"/>
                </a:solidFill>
              </a:rPr>
              <a:t>h</a:t>
            </a:r>
            <a:r>
              <a:rPr lang="en-GB" sz="4400" b="1" dirty="0"/>
              <a:t>elp me shine in </a:t>
            </a:r>
            <a:r>
              <a:rPr lang="en-GB" sz="4400" b="1" dirty="0">
                <a:solidFill>
                  <a:srgbClr val="FF0000"/>
                </a:solidFill>
              </a:rPr>
              <a:t>e</a:t>
            </a:r>
            <a:r>
              <a:rPr lang="en-GB" sz="4400" b="1" dirty="0"/>
              <a:t>very way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w</a:t>
            </a:r>
            <a:r>
              <a:rPr lang="en-GB" sz="4400" b="1" dirty="0"/>
              <a:t>hen I work and </a:t>
            </a:r>
            <a:r>
              <a:rPr lang="en-GB" sz="4400" b="1" dirty="0">
                <a:solidFill>
                  <a:srgbClr val="FF0000"/>
                </a:solidFill>
              </a:rPr>
              <a:t>w</a:t>
            </a:r>
            <a:r>
              <a:rPr lang="en-GB" sz="4400" b="1" dirty="0"/>
              <a:t>hen I play.</a:t>
            </a:r>
          </a:p>
          <a:p>
            <a:pPr algn="ctr"/>
            <a:r>
              <a:rPr lang="en-GB" sz="4400" b="1" dirty="0"/>
              <a:t>Thank God</a:t>
            </a:r>
          </a:p>
          <a:p>
            <a:pPr algn="ctr"/>
            <a:r>
              <a:rPr lang="en-GB" sz="4400" b="1" dirty="0"/>
              <a:t>St Joseph’s saves the day!</a:t>
            </a:r>
          </a:p>
        </p:txBody>
      </p:sp>
    </p:spTree>
    <p:extLst>
      <p:ext uri="{BB962C8B-B14F-4D97-AF65-F5344CB8AC3E}">
        <p14:creationId xmlns:p14="http://schemas.microsoft.com/office/powerpoint/2010/main" val="5448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EF18C-E06A-4C65-A307-FF537ACB4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982" r="1463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6305B-9326-4025-A702-F0FC0DE32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45" y="4212798"/>
            <a:ext cx="11901267" cy="2509213"/>
          </a:xfrm>
        </p:spPr>
        <p:txBody>
          <a:bodyPr>
            <a:noAutofit/>
          </a:bodyPr>
          <a:lstStyle/>
          <a:p>
            <a:r>
              <a:rPr lang="en-GB" sz="4400" b="1" dirty="0"/>
              <a:t>Joeys we are here** St Joseph’s</a:t>
            </a:r>
            <a:br>
              <a:rPr lang="en-GB" sz="4400" b="1" dirty="0"/>
            </a:br>
            <a:r>
              <a:rPr lang="en-GB" sz="4400" b="1" dirty="0" err="1"/>
              <a:t>Ev’rybody</a:t>
            </a:r>
            <a:r>
              <a:rPr lang="en-GB" sz="4400" b="1" dirty="0"/>
              <a:t> cheer ** St Joseph’s!</a:t>
            </a:r>
            <a:br>
              <a:rPr lang="en-GB" sz="4400" b="1" dirty="0"/>
            </a:br>
            <a:r>
              <a:rPr lang="en-GB" sz="4400" b="1" dirty="0"/>
              <a:t>We will shine and never fear**St Joseph’s</a:t>
            </a:r>
            <a:br>
              <a:rPr lang="en-GB" sz="4400" b="1" dirty="0"/>
            </a:br>
            <a:r>
              <a:rPr lang="en-GB" sz="4400" b="1" dirty="0"/>
              <a:t>Everybody sing along</a:t>
            </a:r>
            <a:br>
              <a:rPr lang="en-GB" sz="4400" b="1" dirty="0"/>
            </a:br>
            <a:r>
              <a:rPr lang="en-GB" sz="4400" b="1" dirty="0"/>
              <a:t>Sing the St Joseph Song</a:t>
            </a:r>
          </a:p>
        </p:txBody>
      </p:sp>
    </p:spTree>
    <p:extLst>
      <p:ext uri="{BB962C8B-B14F-4D97-AF65-F5344CB8AC3E}">
        <p14:creationId xmlns:p14="http://schemas.microsoft.com/office/powerpoint/2010/main" val="15544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454FB1-BA49-4BD4-860E-9D69F4870B1C}"/>
              </a:ext>
            </a:extLst>
          </p:cNvPr>
          <p:cNvSpPr txBox="1"/>
          <p:nvPr/>
        </p:nvSpPr>
        <p:spPr>
          <a:xfrm>
            <a:off x="318052" y="1099930"/>
            <a:ext cx="113306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To</a:t>
            </a:r>
            <a:r>
              <a:rPr lang="en-GB" sz="4400" b="1" dirty="0">
                <a:solidFill>
                  <a:srgbClr val="FF0000"/>
                </a:solidFill>
              </a:rPr>
              <a:t>g</a:t>
            </a:r>
            <a:r>
              <a:rPr lang="en-GB" sz="4400" b="1" dirty="0"/>
              <a:t>ether we grow in </a:t>
            </a:r>
            <a:r>
              <a:rPr lang="en-GB" sz="4400" b="1" dirty="0">
                <a:solidFill>
                  <a:srgbClr val="FF0000"/>
                </a:solidFill>
              </a:rPr>
              <a:t>f</a:t>
            </a:r>
            <a:r>
              <a:rPr lang="en-GB" sz="4400" b="1" dirty="0"/>
              <a:t>riendship and in love.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S</a:t>
            </a:r>
            <a:r>
              <a:rPr lang="en-GB" sz="4400" b="1" dirty="0"/>
              <a:t>haring the grace that </a:t>
            </a:r>
            <a:r>
              <a:rPr lang="en-GB" sz="4400" b="1" dirty="0">
                <a:solidFill>
                  <a:srgbClr val="FF0000"/>
                </a:solidFill>
              </a:rPr>
              <a:t>c</a:t>
            </a:r>
            <a:r>
              <a:rPr lang="en-GB" sz="4400" b="1" dirty="0"/>
              <a:t>omes from God above.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L</a:t>
            </a:r>
            <a:r>
              <a:rPr lang="en-GB" sz="4400" b="1" dirty="0"/>
              <a:t>ike St Joseph we </a:t>
            </a:r>
            <a:r>
              <a:rPr lang="en-GB" sz="4400" b="1" dirty="0">
                <a:solidFill>
                  <a:srgbClr val="FF0000"/>
                </a:solidFill>
              </a:rPr>
              <a:t>w</a:t>
            </a:r>
            <a:r>
              <a:rPr lang="en-GB" sz="4400" b="1" dirty="0"/>
              <a:t>ork and pray.</a:t>
            </a:r>
          </a:p>
          <a:p>
            <a:pPr algn="ctr"/>
            <a:r>
              <a:rPr lang="en-GB" sz="4400" b="1" dirty="0"/>
              <a:t>We </a:t>
            </a:r>
            <a:r>
              <a:rPr lang="en-GB" sz="4400" b="1" dirty="0">
                <a:solidFill>
                  <a:srgbClr val="FF0000"/>
                </a:solidFill>
              </a:rPr>
              <a:t>d</a:t>
            </a:r>
            <a:r>
              <a:rPr lang="en-GB" sz="4400" b="1" dirty="0"/>
              <a:t>o our best every </a:t>
            </a:r>
            <a:r>
              <a:rPr lang="en-GB" sz="4400" b="1" dirty="0">
                <a:solidFill>
                  <a:srgbClr val="FF0000"/>
                </a:solidFill>
              </a:rPr>
              <a:t>s</a:t>
            </a:r>
            <a:r>
              <a:rPr lang="en-GB" sz="4400" b="1" dirty="0"/>
              <a:t>ingle day.</a:t>
            </a:r>
          </a:p>
          <a:p>
            <a:pPr algn="ctr"/>
            <a:r>
              <a:rPr lang="en-GB" sz="4400" b="1" dirty="0"/>
              <a:t>Let’s lift our hearts and celebrate!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13082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454FB1-BA49-4BD4-860E-9D69F4870B1C}"/>
              </a:ext>
            </a:extLst>
          </p:cNvPr>
          <p:cNvSpPr txBox="1"/>
          <p:nvPr/>
        </p:nvSpPr>
        <p:spPr>
          <a:xfrm>
            <a:off x="318052" y="1099930"/>
            <a:ext cx="113306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To</a:t>
            </a:r>
            <a:r>
              <a:rPr lang="en-GB" sz="4400" b="1" dirty="0">
                <a:solidFill>
                  <a:srgbClr val="FF0000"/>
                </a:solidFill>
              </a:rPr>
              <a:t>g</a:t>
            </a:r>
            <a:r>
              <a:rPr lang="en-GB" sz="4400" b="1" dirty="0"/>
              <a:t>ether we grow in </a:t>
            </a:r>
            <a:r>
              <a:rPr lang="en-GB" sz="4400" b="1" dirty="0">
                <a:solidFill>
                  <a:srgbClr val="FF0000"/>
                </a:solidFill>
              </a:rPr>
              <a:t>f</a:t>
            </a:r>
            <a:r>
              <a:rPr lang="en-GB" sz="4400" b="1" dirty="0"/>
              <a:t>riendship and in love.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S</a:t>
            </a:r>
            <a:r>
              <a:rPr lang="en-GB" sz="4400" b="1" dirty="0"/>
              <a:t>haring the grace that </a:t>
            </a:r>
            <a:r>
              <a:rPr lang="en-GB" sz="4400" b="1" dirty="0">
                <a:solidFill>
                  <a:srgbClr val="FF0000"/>
                </a:solidFill>
              </a:rPr>
              <a:t>c</a:t>
            </a:r>
            <a:r>
              <a:rPr lang="en-GB" sz="4400" b="1" dirty="0"/>
              <a:t>omes from God above.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L</a:t>
            </a:r>
            <a:r>
              <a:rPr lang="en-GB" sz="4400" b="1" dirty="0"/>
              <a:t>ike St Joseph we </a:t>
            </a:r>
            <a:r>
              <a:rPr lang="en-GB" sz="4400" b="1" dirty="0">
                <a:solidFill>
                  <a:srgbClr val="FF0000"/>
                </a:solidFill>
              </a:rPr>
              <a:t>w</a:t>
            </a:r>
            <a:r>
              <a:rPr lang="en-GB" sz="4400" b="1" dirty="0"/>
              <a:t>ork and pray.</a:t>
            </a:r>
          </a:p>
          <a:p>
            <a:pPr algn="ctr"/>
            <a:r>
              <a:rPr lang="en-GB" sz="4400" b="1" dirty="0"/>
              <a:t>We </a:t>
            </a:r>
            <a:r>
              <a:rPr lang="en-GB" sz="4400" b="1" dirty="0">
                <a:solidFill>
                  <a:srgbClr val="FF0000"/>
                </a:solidFill>
              </a:rPr>
              <a:t>d</a:t>
            </a:r>
            <a:r>
              <a:rPr lang="en-GB" sz="4400" b="1" dirty="0"/>
              <a:t>o our best every </a:t>
            </a:r>
            <a:r>
              <a:rPr lang="en-GB" sz="4400" b="1" dirty="0">
                <a:solidFill>
                  <a:srgbClr val="FF0000"/>
                </a:solidFill>
              </a:rPr>
              <a:t>s</a:t>
            </a:r>
            <a:r>
              <a:rPr lang="en-GB" sz="4400" b="1" dirty="0"/>
              <a:t>ingle day.</a:t>
            </a:r>
          </a:p>
          <a:p>
            <a:pPr algn="ctr"/>
            <a:r>
              <a:rPr lang="en-GB" sz="4400" b="1" dirty="0"/>
              <a:t>Let’s lift our hearts and celebrate!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6167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4275" y="1649768"/>
            <a:ext cx="669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Eras Light ITC" panose="020B0402030504020804" pitchFamily="34" charset="0"/>
              </a:rPr>
              <a:t>This is me</a:t>
            </a:r>
          </a:p>
          <a:p>
            <a:pPr algn="ctr"/>
            <a:r>
              <a:rPr lang="en-GB" sz="4000" b="1" dirty="0" smtClean="0">
                <a:latin typeface="Eras Light ITC" panose="020B0402030504020804" pitchFamily="34" charset="0"/>
              </a:rPr>
              <a:t>Performed by Early Years &amp; Key Stage 1</a:t>
            </a:r>
            <a:endParaRPr lang="en-GB" sz="4000" b="1" dirty="0">
              <a:latin typeface="Eras Light ITC" panose="020B0402030504020804" pitchFamily="34" charset="0"/>
            </a:endParaRPr>
          </a:p>
        </p:txBody>
      </p:sp>
      <p:sp>
        <p:nvSpPr>
          <p:cNvPr id="3" name="AutoShape 2" descr="https://webmail.salford.gov.uk/owa/service.svc/s/GetFileAttachment?id=AAMkAGRjZjE4OTQ3LThlOWItNGI3ZS05MmZhLTM2MGMwODQ2YjAxMgBGAAAAAAAbOj5Rlm3FQIf4kmu6zu7aBwB7d5FM1MhKQL7jd4Rmf%2BLDAAIIQvbTAADXXYVIkoh6SIu9xw86ktaEAARgaQusAAABEgAQAKZrDsh3dtZFpCBgz0hsBL4%3D&amp;isImagePreview=True&amp;X-OWA-CANARY=aiNlQH6oekWTRz5-AXSgA5TPN4u-oNcIVGwyjx9KrQVDRE23N7Te8SYKxXqfYjIYaoyna6CDGr8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5421" r="17111" b="10430"/>
          <a:stretch/>
        </p:blipFill>
        <p:spPr>
          <a:xfrm rot="5400000">
            <a:off x="-448853" y="1127031"/>
            <a:ext cx="3886201" cy="2098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74940" y="1498702"/>
            <a:ext cx="3000515" cy="224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3" y="4270712"/>
            <a:ext cx="3160600" cy="23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05" y="442452"/>
            <a:ext cx="5518271" cy="56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541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T YOUR LIGHT SHINE">
            <a:extLst>
              <a:ext uri="{FF2B5EF4-FFF2-40B4-BE49-F238E27FC236}">
                <a16:creationId xmlns:a16="http://schemas.microsoft.com/office/drawing/2014/main" id="{363C0928-B2C5-49EE-86EA-4CC1F03F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55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642">
            <a:off x="81949" y="736946"/>
            <a:ext cx="2176932" cy="1632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547">
            <a:off x="1800420" y="715756"/>
            <a:ext cx="2233438" cy="1675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871149"/>
            <a:ext cx="2926080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29" y="3617956"/>
            <a:ext cx="3876628" cy="2895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41569" y="226231"/>
            <a:ext cx="4101197" cy="3063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1733" y="653703"/>
            <a:ext cx="2956557" cy="2208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2025" y="3896040"/>
            <a:ext cx="3132008" cy="23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CFCA31-249B-4AEA-86E0-C6A4AB024130}"/>
              </a:ext>
            </a:extLst>
          </p:cNvPr>
          <p:cNvSpPr txBox="1"/>
          <p:nvPr/>
        </p:nvSpPr>
        <p:spPr>
          <a:xfrm>
            <a:off x="497457" y="655608"/>
            <a:ext cx="11786558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I'm not a stranger to the dark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Hide away, they say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err="1">
                <a:latin typeface="Verdana"/>
                <a:ea typeface="Verdana"/>
                <a:cs typeface="Verdana"/>
              </a:rPr>
              <a:t>'Cause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we don't want your broken parts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I've </a:t>
            </a:r>
            <a:r>
              <a:rPr lang="en-US" sz="3200" b="1" u="sng" dirty="0">
                <a:latin typeface="Verdana"/>
                <a:ea typeface="Verdana"/>
                <a:cs typeface="Verdana"/>
              </a:rPr>
              <a:t>learned </a:t>
            </a:r>
            <a:r>
              <a:rPr lang="en-US" sz="3200" b="1" dirty="0">
                <a:latin typeface="Verdana"/>
                <a:ea typeface="Verdana"/>
                <a:cs typeface="Verdana"/>
              </a:rPr>
              <a:t>to be ashamed of all my scars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Run away, they say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No one will love you as you are</a:t>
            </a:r>
          </a:p>
          <a:p>
            <a:pPr algn="ctr"/>
            <a:endParaRPr lang="en-US" sz="3200" dirty="0">
              <a:ea typeface="+mn-lt"/>
              <a:cs typeface="+mn-lt"/>
            </a:endParaRPr>
          </a:p>
          <a:p>
            <a:pPr algn="ctr"/>
            <a:r>
              <a:rPr lang="en-US" sz="4000" b="1" dirty="0">
                <a:ea typeface="+mn-lt"/>
                <a:cs typeface="+mn-lt"/>
              </a:rPr>
              <a:t>But    I won't let them break me down to dust</a:t>
            </a:r>
            <a:br>
              <a:rPr lang="en-US" sz="4000" b="1" dirty="0">
                <a:ea typeface="+mn-lt"/>
                <a:cs typeface="+mn-lt"/>
              </a:rPr>
            </a:br>
            <a:r>
              <a:rPr lang="en-US" sz="4000" b="1" dirty="0">
                <a:ea typeface="+mn-lt"/>
                <a:cs typeface="+mn-lt"/>
              </a:rPr>
              <a:t>I know that there's a place for us</a:t>
            </a:r>
            <a:br>
              <a:rPr lang="en-US" sz="4000" b="1" dirty="0">
                <a:ea typeface="+mn-lt"/>
                <a:cs typeface="+mn-lt"/>
              </a:rPr>
            </a:br>
            <a:r>
              <a:rPr lang="en-US" sz="4000" b="1" dirty="0">
                <a:ea typeface="+mn-lt"/>
                <a:cs typeface="+mn-lt"/>
              </a:rPr>
              <a:t>For we are glorious</a:t>
            </a:r>
            <a:endParaRPr lang="en-US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3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A812A-C717-4614-B253-F38FF41AC843}"/>
              </a:ext>
            </a:extLst>
          </p:cNvPr>
          <p:cNvSpPr txBox="1"/>
          <p:nvPr/>
        </p:nvSpPr>
        <p:spPr>
          <a:xfrm>
            <a:off x="-5750" y="411192"/>
            <a:ext cx="12289765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When the sharpest words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wanna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cut me down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I'm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gonna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send a flood,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gonna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drown them out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am brave, I am bruised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am who I'm meant to be, this is me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Look out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'cause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here I come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And I'm marching on to the beat I drum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I'm not scared to be seen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make no apologies, this is me!</a:t>
            </a:r>
          </a:p>
          <a:p>
            <a:pPr algn="ctr"/>
            <a:endParaRPr lang="en-US" sz="3200" b="1" dirty="0">
              <a:latin typeface="Verdana"/>
              <a:ea typeface="Verdana"/>
              <a:cs typeface="Verdana"/>
            </a:endParaRPr>
          </a:p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 (Oh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Oh) x 2</a:t>
            </a:r>
          </a:p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  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 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  <a:r>
              <a:rPr lang="en-US" sz="3200" b="1" dirty="0">
                <a:latin typeface="Verdana"/>
                <a:ea typeface="Verdana"/>
                <a:cs typeface="Verdana"/>
              </a:rPr>
              <a:t>, Oh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Oh</a:t>
            </a:r>
          </a:p>
        </p:txBody>
      </p:sp>
    </p:spTree>
    <p:extLst>
      <p:ext uri="{BB962C8B-B14F-4D97-AF65-F5344CB8AC3E}">
        <p14:creationId xmlns:p14="http://schemas.microsoft.com/office/powerpoint/2010/main" val="26139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B21FA-1F67-4C7B-8847-EA091917B85F}"/>
              </a:ext>
            </a:extLst>
          </p:cNvPr>
          <p:cNvSpPr txBox="1"/>
          <p:nvPr/>
        </p:nvSpPr>
        <p:spPr>
          <a:xfrm>
            <a:off x="396816" y="396815"/>
            <a:ext cx="11729048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Verdana"/>
                <a:ea typeface="Verdana"/>
                <a:cs typeface="Verdana"/>
              </a:rPr>
              <a:t>Another round of bullets hits my skin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Well, fire away </a:t>
            </a:r>
            <a:r>
              <a:rPr lang="en-US" sz="3200" b="1" dirty="0" err="1">
                <a:latin typeface="Verdana"/>
                <a:ea typeface="Verdana"/>
                <a:cs typeface="Verdana"/>
              </a:rPr>
              <a:t>'cause</a:t>
            </a:r>
            <a:r>
              <a:rPr lang="en-US" sz="3200" b="1" dirty="0">
                <a:latin typeface="Verdana"/>
                <a:ea typeface="Verdana"/>
                <a:cs typeface="Verdana"/>
              </a:rPr>
              <a:t> today, I won't let the shame sink in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We are bursting through the barricades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And reaching for the sun (we are warriors)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Yeah, that's what we've become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Won't let them break me down to dust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I know that there's a place for us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latin typeface="Verdana"/>
                <a:ea typeface="Verdana"/>
                <a:cs typeface="Verdana"/>
              </a:rPr>
              <a:t>For we are glorious</a:t>
            </a:r>
            <a:endParaRPr lang="en-US" sz="32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72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909</Words>
  <Application>Microsoft Office PowerPoint</Application>
  <PresentationFormat>Widescreen</PresentationFormat>
  <Paragraphs>161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Calibri</vt:lpstr>
      <vt:lpstr>Calibri Light</vt:lpstr>
      <vt:lpstr>Comic Sans MS</vt:lpstr>
      <vt:lpstr>Eras Light ITC</vt:lpstr>
      <vt:lpstr>ISHALinkpen Join</vt:lpstr>
      <vt:lpstr>Monotype Corsiva</vt:lpstr>
      <vt:lpstr>SassoonPrimaryType</vt:lpstr>
      <vt:lpstr>Tahoma</vt:lpstr>
      <vt:lpstr>Times New Roman</vt:lpstr>
      <vt:lpstr>Tw Cen MT</vt:lpstr>
      <vt:lpstr>Verdana</vt:lpstr>
      <vt:lpstr>Office Theme</vt:lpstr>
      <vt:lpstr>Tuesday 4th February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let our light shine  by being  good friends</vt:lpstr>
      <vt:lpstr>PowerPoint Presentation</vt:lpstr>
      <vt:lpstr>PowerPoint Presentation</vt:lpstr>
      <vt:lpstr>PowerPoint Presentation</vt:lpstr>
      <vt:lpstr>Year 3: What does honesty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 be our Light</vt:lpstr>
      <vt:lpstr>PowerPoint Presentation</vt:lpstr>
      <vt:lpstr>PowerPoint Presentation</vt:lpstr>
      <vt:lpstr>PowerPoint Presentation</vt:lpstr>
      <vt:lpstr>PowerPoint Presentation</vt:lpstr>
      <vt:lpstr>Joeys we are here** St Joseph’s Ev’rybody cheer ** St Joseph’s! We will shine and never fear**St Joseph’s Everybody sing along Sing the St Joseph Song</vt:lpstr>
      <vt:lpstr>PowerPoint Presentation</vt:lpstr>
      <vt:lpstr>Joeys we are here** St Joseph’s Ev’rybody cheer ** St Joseph’s! We will shine and never fear**St Joseph’s Everybody sing along Sing the St Joseph Song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 21st September</dc:title>
  <dc:creator>Matt</dc:creator>
  <cp:lastModifiedBy>J.Dunn</cp:lastModifiedBy>
  <cp:revision>30</cp:revision>
  <cp:lastPrinted>2018-09-24T07:44:23Z</cp:lastPrinted>
  <dcterms:created xsi:type="dcterms:W3CDTF">2018-09-20T20:21:17Z</dcterms:created>
  <dcterms:modified xsi:type="dcterms:W3CDTF">2020-02-04T16:46:00Z</dcterms:modified>
</cp:coreProperties>
</file>