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79" r:id="rId6"/>
    <p:sldId id="262" r:id="rId7"/>
    <p:sldId id="263" r:id="rId8"/>
    <p:sldId id="258" r:id="rId9"/>
    <p:sldId id="266" r:id="rId10"/>
    <p:sldId id="280" r:id="rId11"/>
    <p:sldId id="271" r:id="rId12"/>
    <p:sldId id="283" r:id="rId13"/>
    <p:sldId id="272" r:id="rId14"/>
    <p:sldId id="282" r:id="rId15"/>
    <p:sldId id="273" r:id="rId16"/>
    <p:sldId id="274" r:id="rId17"/>
    <p:sldId id="275" r:id="rId18"/>
    <p:sldId id="276" r:id="rId19"/>
    <p:sldId id="277" r:id="rId20"/>
    <p:sldId id="278" r:id="rId21"/>
    <p:sldId id="284" r:id="rId22"/>
    <p:sldId id="285" r:id="rId23"/>
    <p:sldId id="286" r:id="rId24"/>
    <p:sldId id="281" r:id="rId25"/>
    <p:sldId id="287"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BAEA34-E891-479D-93BB-FA0AB82CE2E8}" type="datetimeFigureOut">
              <a:rPr lang="en-GB" smtClean="0"/>
              <a:t>08/10/2020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DBCEA23-EA3B-4437-A8A0-D2285BD8185D}" type="slidenum">
              <a:rPr lang="en-GB" smtClean="0"/>
              <a:t>‹#›</a:t>
            </a:fld>
            <a:endParaRPr lang="en-GB"/>
          </a:p>
        </p:txBody>
      </p:sp>
    </p:spTree>
    <p:extLst>
      <p:ext uri="{BB962C8B-B14F-4D97-AF65-F5344CB8AC3E}">
        <p14:creationId xmlns:p14="http://schemas.microsoft.com/office/powerpoint/2010/main" val="114634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a:t>
            </a:fld>
            <a:endParaRPr lang="en-GB"/>
          </a:p>
        </p:txBody>
      </p:sp>
    </p:spTree>
    <p:extLst>
      <p:ext uri="{BB962C8B-B14F-4D97-AF65-F5344CB8AC3E}">
        <p14:creationId xmlns:p14="http://schemas.microsoft.com/office/powerpoint/2010/main" val="175604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10</a:t>
            </a:fld>
            <a:endParaRPr lang="en-GB"/>
          </a:p>
        </p:txBody>
      </p:sp>
    </p:spTree>
    <p:extLst>
      <p:ext uri="{BB962C8B-B14F-4D97-AF65-F5344CB8AC3E}">
        <p14:creationId xmlns:p14="http://schemas.microsoft.com/office/powerpoint/2010/main" val="24037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11</a:t>
            </a:fld>
            <a:endParaRPr lang="en-GB"/>
          </a:p>
        </p:txBody>
      </p:sp>
    </p:spTree>
    <p:extLst>
      <p:ext uri="{BB962C8B-B14F-4D97-AF65-F5344CB8AC3E}">
        <p14:creationId xmlns:p14="http://schemas.microsoft.com/office/powerpoint/2010/main" val="3608506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12</a:t>
            </a:fld>
            <a:endParaRPr lang="en-GB"/>
          </a:p>
        </p:txBody>
      </p:sp>
    </p:spTree>
    <p:extLst>
      <p:ext uri="{BB962C8B-B14F-4D97-AF65-F5344CB8AC3E}">
        <p14:creationId xmlns:p14="http://schemas.microsoft.com/office/powerpoint/2010/main" val="2913906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13</a:t>
            </a:fld>
            <a:endParaRPr lang="en-GB"/>
          </a:p>
        </p:txBody>
      </p:sp>
    </p:spTree>
    <p:extLst>
      <p:ext uri="{BB962C8B-B14F-4D97-AF65-F5344CB8AC3E}">
        <p14:creationId xmlns:p14="http://schemas.microsoft.com/office/powerpoint/2010/main" val="3962479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14</a:t>
            </a:fld>
            <a:endParaRPr lang="en-GB"/>
          </a:p>
        </p:txBody>
      </p:sp>
    </p:spTree>
    <p:extLst>
      <p:ext uri="{BB962C8B-B14F-4D97-AF65-F5344CB8AC3E}">
        <p14:creationId xmlns:p14="http://schemas.microsoft.com/office/powerpoint/2010/main" val="201364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15</a:t>
            </a:fld>
            <a:endParaRPr lang="en-GB"/>
          </a:p>
        </p:txBody>
      </p:sp>
    </p:spTree>
    <p:extLst>
      <p:ext uri="{BB962C8B-B14F-4D97-AF65-F5344CB8AC3E}">
        <p14:creationId xmlns:p14="http://schemas.microsoft.com/office/powerpoint/2010/main" val="3516650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16</a:t>
            </a:fld>
            <a:endParaRPr lang="en-GB"/>
          </a:p>
        </p:txBody>
      </p:sp>
    </p:spTree>
    <p:extLst>
      <p:ext uri="{BB962C8B-B14F-4D97-AF65-F5344CB8AC3E}">
        <p14:creationId xmlns:p14="http://schemas.microsoft.com/office/powerpoint/2010/main" val="3951675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17</a:t>
            </a:fld>
            <a:endParaRPr lang="en-GB"/>
          </a:p>
        </p:txBody>
      </p:sp>
    </p:spTree>
    <p:extLst>
      <p:ext uri="{BB962C8B-B14F-4D97-AF65-F5344CB8AC3E}">
        <p14:creationId xmlns:p14="http://schemas.microsoft.com/office/powerpoint/2010/main" val="918768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18</a:t>
            </a:fld>
            <a:endParaRPr lang="en-GB"/>
          </a:p>
        </p:txBody>
      </p:sp>
    </p:spTree>
    <p:extLst>
      <p:ext uri="{BB962C8B-B14F-4D97-AF65-F5344CB8AC3E}">
        <p14:creationId xmlns:p14="http://schemas.microsoft.com/office/powerpoint/2010/main" val="3699466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19</a:t>
            </a:fld>
            <a:endParaRPr lang="en-GB"/>
          </a:p>
        </p:txBody>
      </p:sp>
    </p:spTree>
    <p:extLst>
      <p:ext uri="{BB962C8B-B14F-4D97-AF65-F5344CB8AC3E}">
        <p14:creationId xmlns:p14="http://schemas.microsoft.com/office/powerpoint/2010/main" val="274242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4C851-E2F5-4E88-B8BB-02A491C84B8E}" type="slidenum">
              <a:rPr lang="en-GB" smtClean="0"/>
              <a:t>2</a:t>
            </a:fld>
            <a:endParaRPr lang="en-GB"/>
          </a:p>
        </p:txBody>
      </p:sp>
    </p:spTree>
    <p:extLst>
      <p:ext uri="{BB962C8B-B14F-4D97-AF65-F5344CB8AC3E}">
        <p14:creationId xmlns:p14="http://schemas.microsoft.com/office/powerpoint/2010/main" val="2709455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20</a:t>
            </a:fld>
            <a:endParaRPr lang="en-GB"/>
          </a:p>
        </p:txBody>
      </p:sp>
    </p:spTree>
    <p:extLst>
      <p:ext uri="{BB962C8B-B14F-4D97-AF65-F5344CB8AC3E}">
        <p14:creationId xmlns:p14="http://schemas.microsoft.com/office/powerpoint/2010/main" val="3312880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21</a:t>
            </a:fld>
            <a:endParaRPr lang="en-GB"/>
          </a:p>
        </p:txBody>
      </p:sp>
    </p:spTree>
    <p:extLst>
      <p:ext uri="{BB962C8B-B14F-4D97-AF65-F5344CB8AC3E}">
        <p14:creationId xmlns:p14="http://schemas.microsoft.com/office/powerpoint/2010/main" val="2286052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22</a:t>
            </a:fld>
            <a:endParaRPr lang="en-GB"/>
          </a:p>
        </p:txBody>
      </p:sp>
    </p:spTree>
    <p:extLst>
      <p:ext uri="{BB962C8B-B14F-4D97-AF65-F5344CB8AC3E}">
        <p14:creationId xmlns:p14="http://schemas.microsoft.com/office/powerpoint/2010/main" val="352220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3</a:t>
            </a:fld>
            <a:endParaRPr lang="en-GB"/>
          </a:p>
        </p:txBody>
      </p:sp>
    </p:spTree>
    <p:extLst>
      <p:ext uri="{BB962C8B-B14F-4D97-AF65-F5344CB8AC3E}">
        <p14:creationId xmlns:p14="http://schemas.microsoft.com/office/powerpoint/2010/main" val="67352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Section 2 shows areas</a:t>
            </a:r>
            <a:r>
              <a:rPr lang="en-GB" baseline="0" dirty="0"/>
              <a:t> of deviant behaviour that inhibits or interferes with the learning process and in conjunction with section 1, gives clear indication of those children who would be well places within the nurture group, those who need other skilled intervention and those who can be helped within the ordinary class</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DBCEA23-EA3B-4437-A8A0-D2285BD8185D}" type="slidenum">
              <a:rPr lang="en-GB" smtClean="0"/>
              <a:t>4</a:t>
            </a:fld>
            <a:endParaRPr lang="en-GB"/>
          </a:p>
        </p:txBody>
      </p:sp>
    </p:spTree>
    <p:extLst>
      <p:ext uri="{BB962C8B-B14F-4D97-AF65-F5344CB8AC3E}">
        <p14:creationId xmlns:p14="http://schemas.microsoft.com/office/powerpoint/2010/main" val="423172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5</a:t>
            </a:fld>
            <a:endParaRPr lang="en-GB"/>
          </a:p>
        </p:txBody>
      </p:sp>
    </p:spTree>
    <p:extLst>
      <p:ext uri="{BB962C8B-B14F-4D97-AF65-F5344CB8AC3E}">
        <p14:creationId xmlns:p14="http://schemas.microsoft.com/office/powerpoint/2010/main" val="403066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6</a:t>
            </a:fld>
            <a:endParaRPr lang="en-GB"/>
          </a:p>
        </p:txBody>
      </p:sp>
    </p:spTree>
    <p:extLst>
      <p:ext uri="{BB962C8B-B14F-4D97-AF65-F5344CB8AC3E}">
        <p14:creationId xmlns:p14="http://schemas.microsoft.com/office/powerpoint/2010/main" val="340825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7</a:t>
            </a:fld>
            <a:endParaRPr lang="en-GB"/>
          </a:p>
        </p:txBody>
      </p:sp>
    </p:spTree>
    <p:extLst>
      <p:ext uri="{BB962C8B-B14F-4D97-AF65-F5344CB8AC3E}">
        <p14:creationId xmlns:p14="http://schemas.microsoft.com/office/powerpoint/2010/main" val="323583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8</a:t>
            </a:fld>
            <a:endParaRPr lang="en-GB"/>
          </a:p>
        </p:txBody>
      </p:sp>
    </p:spTree>
    <p:extLst>
      <p:ext uri="{BB962C8B-B14F-4D97-AF65-F5344CB8AC3E}">
        <p14:creationId xmlns:p14="http://schemas.microsoft.com/office/powerpoint/2010/main" val="209661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BCEA23-EA3B-4437-A8A0-D2285BD8185D}" type="slidenum">
              <a:rPr lang="en-GB" smtClean="0"/>
              <a:t>9</a:t>
            </a:fld>
            <a:endParaRPr lang="en-GB"/>
          </a:p>
        </p:txBody>
      </p:sp>
    </p:spTree>
    <p:extLst>
      <p:ext uri="{BB962C8B-B14F-4D97-AF65-F5344CB8AC3E}">
        <p14:creationId xmlns:p14="http://schemas.microsoft.com/office/powerpoint/2010/main" val="114209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8C4ADD2-55B9-4A65-85FB-966C49E72309}"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48757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C4ADD2-55B9-4A65-85FB-966C49E72309}"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362481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C4ADD2-55B9-4A65-85FB-966C49E72309}"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36448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8C4ADD2-55B9-4A65-85FB-966C49E72309}"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81720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C4ADD2-55B9-4A65-85FB-966C49E72309}" type="datetimeFigureOut">
              <a:rPr lang="en-GB" smtClean="0"/>
              <a:t>08/10/2020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198850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8C4ADD2-55B9-4A65-85FB-966C49E72309}"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273225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8C4ADD2-55B9-4A65-85FB-966C49E72309}" type="datetimeFigureOut">
              <a:rPr lang="en-GB" smtClean="0"/>
              <a:t>08/10/2020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6312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8C4ADD2-55B9-4A65-85FB-966C49E72309}" type="datetimeFigureOut">
              <a:rPr lang="en-GB" smtClean="0"/>
              <a:t>08/10/2020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300588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4ADD2-55B9-4A65-85FB-966C49E72309}" type="datetimeFigureOut">
              <a:rPr lang="en-GB" smtClean="0"/>
              <a:t>08/10/2020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380918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C4ADD2-55B9-4A65-85FB-966C49E72309}"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214661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C4ADD2-55B9-4A65-85FB-966C49E72309}" type="datetimeFigureOut">
              <a:rPr lang="en-GB" smtClean="0"/>
              <a:t>08/10/2020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CA2628-978C-446B-B6A6-00C2CFA1CFB8}" type="slidenum">
              <a:rPr lang="en-GB" smtClean="0"/>
              <a:t>‹#›</a:t>
            </a:fld>
            <a:endParaRPr lang="en-GB"/>
          </a:p>
        </p:txBody>
      </p:sp>
    </p:spTree>
    <p:extLst>
      <p:ext uri="{BB962C8B-B14F-4D97-AF65-F5344CB8AC3E}">
        <p14:creationId xmlns:p14="http://schemas.microsoft.com/office/powerpoint/2010/main" val="201966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4ADD2-55B9-4A65-85FB-966C49E72309}" type="datetimeFigureOut">
              <a:rPr lang="en-GB" smtClean="0"/>
              <a:t>08/10/2020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A2628-978C-446B-B6A6-00C2CFA1CFB8}" type="slidenum">
              <a:rPr lang="en-GB" smtClean="0"/>
              <a:t>‹#›</a:t>
            </a:fld>
            <a:endParaRPr lang="en-GB"/>
          </a:p>
        </p:txBody>
      </p:sp>
    </p:spTree>
    <p:extLst>
      <p:ext uri="{BB962C8B-B14F-4D97-AF65-F5344CB8AC3E}">
        <p14:creationId xmlns:p14="http://schemas.microsoft.com/office/powerpoint/2010/main" val="125758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5799" y="3645024"/>
            <a:ext cx="6400800" cy="1752600"/>
          </a:xfrm>
        </p:spPr>
        <p:txBody>
          <a:bodyPr/>
          <a:lstStyle/>
          <a:p>
            <a:r>
              <a:rPr lang="en-GB" dirty="0"/>
              <a:t>Designated Teacher Training</a:t>
            </a:r>
          </a:p>
          <a:p>
            <a:r>
              <a:rPr lang="en-GB" dirty="0"/>
              <a:t>Monday 4</a:t>
            </a:r>
            <a:r>
              <a:rPr lang="en-GB" baseline="30000" dirty="0"/>
              <a:t>th</a:t>
            </a:r>
            <a:r>
              <a:rPr lang="en-GB" dirty="0"/>
              <a:t> December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549" y="692696"/>
            <a:ext cx="1974850"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941168"/>
            <a:ext cx="2438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01827" y="2508132"/>
            <a:ext cx="6411820"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Boxall Profile Training</a:t>
            </a:r>
          </a:p>
        </p:txBody>
      </p:sp>
      <p:sp>
        <p:nvSpPr>
          <p:cNvPr id="5" name="Title 4"/>
          <p:cNvSpPr>
            <a:spLocks noGrp="1"/>
          </p:cNvSpPr>
          <p:nvPr>
            <p:ph type="ctrTitle"/>
          </p:nvPr>
        </p:nvSpPr>
        <p:spPr/>
        <p:txBody>
          <a:bodyPr/>
          <a:lstStyle/>
          <a:p>
            <a:endParaRPr lang="en-GB"/>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18" y="4941168"/>
            <a:ext cx="240823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0725" y="5346700"/>
            <a:ext cx="20732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15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187624" y="79515"/>
            <a:ext cx="6618113" cy="6549885"/>
          </a:xfrm>
          <a:prstGeom prst="rect">
            <a:avLst/>
          </a:prstGeom>
        </p:spPr>
      </p:pic>
    </p:spTree>
    <p:extLst>
      <p:ext uri="{BB962C8B-B14F-4D97-AF65-F5344CB8AC3E}">
        <p14:creationId xmlns:p14="http://schemas.microsoft.com/office/powerpoint/2010/main" val="380106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432591" y="274638"/>
            <a:ext cx="8297175" cy="6322714"/>
          </a:xfrm>
          <a:prstGeom prst="rect">
            <a:avLst/>
          </a:prstGeom>
        </p:spPr>
      </p:pic>
    </p:spTree>
    <p:extLst>
      <p:ext uri="{BB962C8B-B14F-4D97-AF65-F5344CB8AC3E}">
        <p14:creationId xmlns:p14="http://schemas.microsoft.com/office/powerpoint/2010/main" val="87484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Rectangle 3"/>
          <p:cNvSpPr/>
          <p:nvPr/>
        </p:nvSpPr>
        <p:spPr>
          <a:xfrm>
            <a:off x="2824587" y="404664"/>
            <a:ext cx="3530390"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Final report</a:t>
            </a:r>
          </a:p>
        </p:txBody>
      </p:sp>
      <p:sp>
        <p:nvSpPr>
          <p:cNvPr id="5" name="Title 4"/>
          <p:cNvSpPr>
            <a:spLocks noGrp="1"/>
          </p:cNvSpPr>
          <p:nvPr>
            <p:ph type="title"/>
          </p:nvPr>
        </p:nvSpPr>
        <p:spPr/>
        <p:txBody>
          <a:bodyPr/>
          <a:lstStyle/>
          <a:p>
            <a:endParaRPr lang="en-GB"/>
          </a:p>
        </p:txBody>
      </p:sp>
      <p:pic>
        <p:nvPicPr>
          <p:cNvPr id="2" name="Picture 1"/>
          <p:cNvPicPr>
            <a:picLocks noChangeAspect="1"/>
          </p:cNvPicPr>
          <p:nvPr/>
        </p:nvPicPr>
        <p:blipFill>
          <a:blip r:embed="rId3"/>
          <a:stretch>
            <a:fillRect/>
          </a:stretch>
        </p:blipFill>
        <p:spPr>
          <a:xfrm>
            <a:off x="957262" y="1762918"/>
            <a:ext cx="7229475" cy="4200525"/>
          </a:xfrm>
          <a:prstGeom prst="rect">
            <a:avLst/>
          </a:prstGeom>
        </p:spPr>
      </p:pic>
    </p:spTree>
    <p:extLst>
      <p:ext uri="{BB962C8B-B14F-4D97-AF65-F5344CB8AC3E}">
        <p14:creationId xmlns:p14="http://schemas.microsoft.com/office/powerpoint/2010/main" val="14421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5" name="Rectangle 4"/>
          <p:cNvSpPr/>
          <p:nvPr/>
        </p:nvSpPr>
        <p:spPr>
          <a:xfrm>
            <a:off x="953163" y="4689347"/>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sp>
        <p:nvSpPr>
          <p:cNvPr id="6" name="Rectangle 5"/>
          <p:cNvSpPr/>
          <p:nvPr/>
        </p:nvSpPr>
        <p:spPr>
          <a:xfrm>
            <a:off x="2465331" y="4695414"/>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sp>
        <p:nvSpPr>
          <p:cNvPr id="7" name="Rectangle 6"/>
          <p:cNvSpPr/>
          <p:nvPr/>
        </p:nvSpPr>
        <p:spPr>
          <a:xfrm>
            <a:off x="4002469" y="4695414"/>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8" name="Rectangle 7"/>
          <p:cNvSpPr/>
          <p:nvPr/>
        </p:nvSpPr>
        <p:spPr>
          <a:xfrm>
            <a:off x="5547229" y="4713591"/>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9" name="Rectangle 8"/>
          <p:cNvSpPr/>
          <p:nvPr/>
        </p:nvSpPr>
        <p:spPr>
          <a:xfrm>
            <a:off x="7059397" y="4713591"/>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t>
            </a:r>
          </a:p>
        </p:txBody>
      </p:sp>
      <p:sp>
        <p:nvSpPr>
          <p:cNvPr id="10" name="Rectangle 9"/>
          <p:cNvSpPr/>
          <p:nvPr/>
        </p:nvSpPr>
        <p:spPr>
          <a:xfrm>
            <a:off x="1387462" y="3897785"/>
            <a:ext cx="1512168"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t>
            </a:r>
          </a:p>
        </p:txBody>
      </p:sp>
      <p:sp>
        <p:nvSpPr>
          <p:cNvPr id="11" name="Rectangle 10"/>
          <p:cNvSpPr/>
          <p:nvPr/>
        </p:nvSpPr>
        <p:spPr>
          <a:xfrm>
            <a:off x="2947102" y="3897785"/>
            <a:ext cx="1512168"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t>
            </a:r>
          </a:p>
        </p:txBody>
      </p:sp>
      <p:sp>
        <p:nvSpPr>
          <p:cNvPr id="12" name="Rectangle 11"/>
          <p:cNvSpPr/>
          <p:nvPr/>
        </p:nvSpPr>
        <p:spPr>
          <a:xfrm>
            <a:off x="4459270" y="3921503"/>
            <a:ext cx="1512168"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t>
            </a:r>
          </a:p>
        </p:txBody>
      </p:sp>
      <p:sp>
        <p:nvSpPr>
          <p:cNvPr id="13" name="Rectangle 12"/>
          <p:cNvSpPr/>
          <p:nvPr/>
        </p:nvSpPr>
        <p:spPr>
          <a:xfrm>
            <a:off x="5971438" y="3897259"/>
            <a:ext cx="1512168"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a:t>
            </a:r>
          </a:p>
        </p:txBody>
      </p:sp>
      <p:sp>
        <p:nvSpPr>
          <p:cNvPr id="14" name="Rectangle 13"/>
          <p:cNvSpPr/>
          <p:nvPr/>
        </p:nvSpPr>
        <p:spPr>
          <a:xfrm>
            <a:off x="7472718" y="3921503"/>
            <a:ext cx="1512168"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a:t>
            </a:r>
          </a:p>
        </p:txBody>
      </p:sp>
      <p:sp>
        <p:nvSpPr>
          <p:cNvPr id="15" name="Rectangle 14"/>
          <p:cNvSpPr/>
          <p:nvPr/>
        </p:nvSpPr>
        <p:spPr>
          <a:xfrm>
            <a:off x="668615" y="3105697"/>
            <a:ext cx="1512168"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a:t>
            </a:r>
          </a:p>
        </p:txBody>
      </p:sp>
      <p:sp>
        <p:nvSpPr>
          <p:cNvPr id="16" name="Rectangle 15"/>
          <p:cNvSpPr/>
          <p:nvPr/>
        </p:nvSpPr>
        <p:spPr>
          <a:xfrm>
            <a:off x="2191018" y="3105697"/>
            <a:ext cx="1512168"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t>
            </a:r>
          </a:p>
        </p:txBody>
      </p:sp>
      <p:sp>
        <p:nvSpPr>
          <p:cNvPr id="17" name="Rectangle 16"/>
          <p:cNvSpPr/>
          <p:nvPr/>
        </p:nvSpPr>
        <p:spPr>
          <a:xfrm>
            <a:off x="5270232" y="3105697"/>
            <a:ext cx="1512168"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t>
            </a:r>
          </a:p>
        </p:txBody>
      </p:sp>
      <p:sp>
        <p:nvSpPr>
          <p:cNvPr id="18" name="Rectangle 17"/>
          <p:cNvSpPr/>
          <p:nvPr/>
        </p:nvSpPr>
        <p:spPr>
          <a:xfrm>
            <a:off x="3737085" y="3105697"/>
            <a:ext cx="1512168"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a:t>
            </a:r>
          </a:p>
        </p:txBody>
      </p:sp>
      <p:sp>
        <p:nvSpPr>
          <p:cNvPr id="19" name="Rectangle 18"/>
          <p:cNvSpPr/>
          <p:nvPr/>
        </p:nvSpPr>
        <p:spPr>
          <a:xfrm>
            <a:off x="6801200" y="3105697"/>
            <a:ext cx="1512168" cy="7920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a:t>
            </a:r>
          </a:p>
        </p:txBody>
      </p:sp>
      <p:sp>
        <p:nvSpPr>
          <p:cNvPr id="20" name="Rectangle 19"/>
          <p:cNvSpPr/>
          <p:nvPr/>
        </p:nvSpPr>
        <p:spPr>
          <a:xfrm>
            <a:off x="1187624" y="2313609"/>
            <a:ext cx="1512168" cy="792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t>
            </a:r>
          </a:p>
        </p:txBody>
      </p:sp>
      <p:sp>
        <p:nvSpPr>
          <p:cNvPr id="21" name="Rectangle 20"/>
          <p:cNvSpPr/>
          <p:nvPr/>
        </p:nvSpPr>
        <p:spPr>
          <a:xfrm>
            <a:off x="2699792" y="2313609"/>
            <a:ext cx="1512168" cy="792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t>
            </a:r>
          </a:p>
        </p:txBody>
      </p:sp>
      <p:sp>
        <p:nvSpPr>
          <p:cNvPr id="22" name="Rectangle 21"/>
          <p:cNvSpPr/>
          <p:nvPr/>
        </p:nvSpPr>
        <p:spPr>
          <a:xfrm>
            <a:off x="4229672" y="2313609"/>
            <a:ext cx="1512168" cy="792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X</a:t>
            </a:r>
          </a:p>
        </p:txBody>
      </p:sp>
      <p:sp>
        <p:nvSpPr>
          <p:cNvPr id="23" name="Rectangle 22"/>
          <p:cNvSpPr/>
          <p:nvPr/>
        </p:nvSpPr>
        <p:spPr>
          <a:xfrm>
            <a:off x="5724128" y="2313609"/>
            <a:ext cx="1512168" cy="792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a:t>
            </a:r>
          </a:p>
        </p:txBody>
      </p:sp>
      <p:sp>
        <p:nvSpPr>
          <p:cNvPr id="24" name="Rectangle 23"/>
          <p:cNvSpPr/>
          <p:nvPr/>
        </p:nvSpPr>
        <p:spPr>
          <a:xfrm>
            <a:off x="7236296" y="2313609"/>
            <a:ext cx="1512168" cy="792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Z</a:t>
            </a:r>
          </a:p>
        </p:txBody>
      </p:sp>
      <p:sp>
        <p:nvSpPr>
          <p:cNvPr id="25" name="Curved Right Arrow 24"/>
          <p:cNvSpPr/>
          <p:nvPr/>
        </p:nvSpPr>
        <p:spPr>
          <a:xfrm>
            <a:off x="233083" y="5085391"/>
            <a:ext cx="720080" cy="1115917"/>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p:cNvSpPr txBox="1"/>
          <p:nvPr/>
        </p:nvSpPr>
        <p:spPr>
          <a:xfrm>
            <a:off x="984046" y="6024608"/>
            <a:ext cx="6036845" cy="369332"/>
          </a:xfrm>
          <a:prstGeom prst="rect">
            <a:avLst/>
          </a:prstGeom>
          <a:noFill/>
        </p:spPr>
        <p:txBody>
          <a:bodyPr wrap="none" rtlCol="0">
            <a:spAutoFit/>
          </a:bodyPr>
          <a:lstStyle/>
          <a:p>
            <a:r>
              <a:rPr lang="en-GB" dirty="0"/>
              <a:t>These are your most basic needs and should be dealt with first</a:t>
            </a:r>
          </a:p>
        </p:txBody>
      </p:sp>
      <p:sp>
        <p:nvSpPr>
          <p:cNvPr id="27" name="Left Arrow 26"/>
          <p:cNvSpPr/>
          <p:nvPr/>
        </p:nvSpPr>
        <p:spPr>
          <a:xfrm>
            <a:off x="593123" y="4149080"/>
            <a:ext cx="794339"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6132" y="4149080"/>
            <a:ext cx="1051957" cy="646331"/>
          </a:xfrm>
          <a:prstGeom prst="rect">
            <a:avLst/>
          </a:prstGeom>
          <a:noFill/>
        </p:spPr>
        <p:txBody>
          <a:bodyPr wrap="square" rtlCol="0">
            <a:spAutoFit/>
          </a:bodyPr>
          <a:lstStyle/>
          <a:p>
            <a:r>
              <a:rPr lang="en-GB" dirty="0"/>
              <a:t>Followed by these</a:t>
            </a:r>
          </a:p>
        </p:txBody>
      </p:sp>
      <p:sp>
        <p:nvSpPr>
          <p:cNvPr id="29" name="Bent Arrow 28"/>
          <p:cNvSpPr/>
          <p:nvPr/>
        </p:nvSpPr>
        <p:spPr>
          <a:xfrm>
            <a:off x="499846" y="1412776"/>
            <a:ext cx="756084" cy="2088965"/>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Rectangle 29"/>
          <p:cNvSpPr/>
          <p:nvPr/>
        </p:nvSpPr>
        <p:spPr>
          <a:xfrm>
            <a:off x="1228563" y="1412776"/>
            <a:ext cx="2748935" cy="923330"/>
          </a:xfrm>
          <a:prstGeom prst="rect">
            <a:avLst/>
          </a:prstGeom>
        </p:spPr>
        <p:txBody>
          <a:bodyPr wrap="square">
            <a:spAutoFit/>
          </a:bodyPr>
          <a:lstStyle/>
          <a:p>
            <a:pPr algn="ctr"/>
            <a:r>
              <a:rPr lang="en-GB" dirty="0"/>
              <a:t>Q &amp;R Until these improve, you are unlikely to make progress</a:t>
            </a:r>
          </a:p>
        </p:txBody>
      </p:sp>
      <p:sp>
        <p:nvSpPr>
          <p:cNvPr id="31" name="Curved Up Arrow 30"/>
          <p:cNvSpPr/>
          <p:nvPr/>
        </p:nvSpPr>
        <p:spPr>
          <a:xfrm rot="15882101">
            <a:off x="7919342" y="2026515"/>
            <a:ext cx="1554391" cy="861485"/>
          </a:xfrm>
          <a:prstGeom prst="curvedUpArrow">
            <a:avLst>
              <a:gd name="adj1" fmla="val 25000"/>
              <a:gd name="adj2" fmla="val 50000"/>
              <a:gd name="adj3" fmla="val 253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TextBox 31"/>
          <p:cNvSpPr txBox="1"/>
          <p:nvPr/>
        </p:nvSpPr>
        <p:spPr>
          <a:xfrm>
            <a:off x="4985756" y="1235422"/>
            <a:ext cx="4456515" cy="646331"/>
          </a:xfrm>
          <a:prstGeom prst="rect">
            <a:avLst/>
          </a:prstGeom>
          <a:noFill/>
        </p:spPr>
        <p:txBody>
          <a:bodyPr wrap="square" rtlCol="0">
            <a:spAutoFit/>
          </a:bodyPr>
          <a:lstStyle/>
          <a:p>
            <a:r>
              <a:rPr lang="en-GB" dirty="0"/>
              <a:t>S-U interferes with how the child learns to socialise appropriately</a:t>
            </a:r>
          </a:p>
        </p:txBody>
      </p:sp>
      <p:sp>
        <p:nvSpPr>
          <p:cNvPr id="33" name="Rectangle 32"/>
          <p:cNvSpPr/>
          <p:nvPr/>
        </p:nvSpPr>
        <p:spPr>
          <a:xfrm>
            <a:off x="254646" y="188640"/>
            <a:ext cx="8677760"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Interpreting the Boxall Profile</a:t>
            </a:r>
          </a:p>
        </p:txBody>
      </p:sp>
    </p:spTree>
    <p:extLst>
      <p:ext uri="{BB962C8B-B14F-4D97-AF65-F5344CB8AC3E}">
        <p14:creationId xmlns:p14="http://schemas.microsoft.com/office/powerpoint/2010/main" val="230757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graphicFrame>
        <p:nvGraphicFramePr>
          <p:cNvPr id="4" name="Content Placeholder 3"/>
          <p:cNvGraphicFramePr>
            <a:graphicFrameLocks/>
          </p:cNvGraphicFramePr>
          <p:nvPr>
            <p:extLst>
              <p:ext uri="{D42A27DB-BD31-4B8C-83A1-F6EECF244321}">
                <p14:modId xmlns:p14="http://schemas.microsoft.com/office/powerpoint/2010/main" val="3630023196"/>
              </p:ext>
            </p:extLst>
          </p:nvPr>
        </p:nvGraphicFramePr>
        <p:xfrm>
          <a:off x="467544" y="1700808"/>
          <a:ext cx="8229600" cy="3870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GB" sz="2800" dirty="0"/>
                        <a:t>Developmental</a:t>
                      </a:r>
                    </a:p>
                  </a:txBody>
                  <a:tcPr/>
                </a:tc>
                <a:tc>
                  <a:txBody>
                    <a:bodyPr/>
                    <a:lstStyle/>
                    <a:p>
                      <a:r>
                        <a:rPr lang="en-GB" sz="2800" dirty="0"/>
                        <a:t>Diagnostic</a:t>
                      </a:r>
                    </a:p>
                  </a:txBody>
                  <a:tcPr/>
                </a:tc>
                <a:extLst>
                  <a:ext uri="{0D108BD9-81ED-4DB2-BD59-A6C34878D82A}">
                    <a16:rowId xmlns:a16="http://schemas.microsoft.com/office/drawing/2014/main" val="10000"/>
                  </a:ext>
                </a:extLst>
              </a:tr>
              <a:tr h="370840">
                <a:tc>
                  <a:txBody>
                    <a:bodyPr/>
                    <a:lstStyle/>
                    <a:p>
                      <a:r>
                        <a:rPr lang="en-GB" sz="2800" dirty="0"/>
                        <a:t>A- gives purposeful attention</a:t>
                      </a:r>
                    </a:p>
                  </a:txBody>
                  <a:tcPr/>
                </a:tc>
                <a:tc>
                  <a:txBody>
                    <a:bodyPr/>
                    <a:lstStyle/>
                    <a:p>
                      <a:r>
                        <a:rPr lang="en-GB" sz="2800" dirty="0"/>
                        <a:t>Q-</a:t>
                      </a:r>
                      <a:r>
                        <a:rPr lang="en-GB" sz="2800" baseline="0" dirty="0"/>
                        <a:t> disengaged</a:t>
                      </a:r>
                      <a:endParaRPr lang="en-GB" sz="2800" dirty="0"/>
                    </a:p>
                  </a:txBody>
                  <a:tcPr/>
                </a:tc>
                <a:extLst>
                  <a:ext uri="{0D108BD9-81ED-4DB2-BD59-A6C34878D82A}">
                    <a16:rowId xmlns:a16="http://schemas.microsoft.com/office/drawing/2014/main" val="10001"/>
                  </a:ext>
                </a:extLst>
              </a:tr>
              <a:tr h="370840">
                <a:tc>
                  <a:txBody>
                    <a:bodyPr/>
                    <a:lstStyle/>
                    <a:p>
                      <a:r>
                        <a:rPr lang="en-GB" sz="2800" dirty="0"/>
                        <a:t>F- is emotionally</a:t>
                      </a:r>
                      <a:r>
                        <a:rPr lang="en-GB" sz="2800" baseline="0" dirty="0"/>
                        <a:t> secure</a:t>
                      </a:r>
                      <a:endParaRPr lang="en-GB" sz="2800" dirty="0"/>
                    </a:p>
                  </a:txBody>
                  <a:tcPr/>
                </a:tc>
                <a:tc>
                  <a:txBody>
                    <a:bodyPr/>
                    <a:lstStyle/>
                    <a:p>
                      <a:r>
                        <a:rPr lang="en-GB" sz="2800" dirty="0"/>
                        <a:t>R</a:t>
                      </a:r>
                      <a:r>
                        <a:rPr lang="en-GB" sz="2800" baseline="0" dirty="0"/>
                        <a:t>- self-negating</a:t>
                      </a:r>
                      <a:endParaRPr lang="en-GB" sz="2800" dirty="0"/>
                    </a:p>
                  </a:txBody>
                  <a:tcPr/>
                </a:tc>
                <a:extLst>
                  <a:ext uri="{0D108BD9-81ED-4DB2-BD59-A6C34878D82A}">
                    <a16:rowId xmlns:a16="http://schemas.microsoft.com/office/drawing/2014/main" val="10002"/>
                  </a:ext>
                </a:extLst>
              </a:tr>
              <a:tr h="370840">
                <a:tc>
                  <a:txBody>
                    <a:bodyPr/>
                    <a:lstStyle/>
                    <a:p>
                      <a:r>
                        <a:rPr lang="en-GB" sz="2800" dirty="0"/>
                        <a:t>G-</a:t>
                      </a:r>
                      <a:r>
                        <a:rPr lang="en-GB" sz="2800" baseline="0" dirty="0"/>
                        <a:t> is biddable and accepts constraints</a:t>
                      </a:r>
                      <a:endParaRPr lang="en-GB" sz="2800" dirty="0"/>
                    </a:p>
                  </a:txBody>
                  <a:tcPr/>
                </a:tc>
                <a:tc>
                  <a:txBody>
                    <a:bodyPr/>
                    <a:lstStyle/>
                    <a:p>
                      <a:r>
                        <a:rPr lang="en-GB" sz="2800" dirty="0"/>
                        <a:t>T-</a:t>
                      </a:r>
                      <a:r>
                        <a:rPr lang="en-GB" sz="2800" baseline="0" dirty="0"/>
                        <a:t> shows inconsequential behaviour</a:t>
                      </a:r>
                      <a:endParaRPr lang="en-GB" sz="2800" dirty="0"/>
                    </a:p>
                  </a:txBody>
                  <a:tcPr/>
                </a:tc>
                <a:extLst>
                  <a:ext uri="{0D108BD9-81ED-4DB2-BD59-A6C34878D82A}">
                    <a16:rowId xmlns:a16="http://schemas.microsoft.com/office/drawing/2014/main" val="10003"/>
                  </a:ext>
                </a:extLst>
              </a:tr>
              <a:tr h="370840">
                <a:tc>
                  <a:txBody>
                    <a:bodyPr/>
                    <a:lstStyle/>
                    <a:p>
                      <a:r>
                        <a:rPr lang="en-GB" sz="2800" dirty="0"/>
                        <a:t>H-</a:t>
                      </a:r>
                      <a:r>
                        <a:rPr lang="en-GB" sz="2800" baseline="0" dirty="0"/>
                        <a:t> accommodates to others</a:t>
                      </a:r>
                      <a:endParaRPr lang="en-GB" sz="2800" dirty="0"/>
                    </a:p>
                  </a:txBody>
                  <a:tcPr/>
                </a:tc>
                <a:tc>
                  <a:txBody>
                    <a:bodyPr/>
                    <a:lstStyle/>
                    <a:p>
                      <a:r>
                        <a:rPr lang="en-GB" sz="2800" dirty="0"/>
                        <a:t>Y/Z-</a:t>
                      </a:r>
                      <a:r>
                        <a:rPr lang="en-GB" sz="2800" baseline="0" dirty="0"/>
                        <a:t> wants, grabs, disregards others</a:t>
                      </a:r>
                      <a:endParaRPr lang="en-GB"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181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Rectangle 3"/>
          <p:cNvSpPr/>
          <p:nvPr/>
        </p:nvSpPr>
        <p:spPr>
          <a:xfrm>
            <a:off x="1714613" y="404664"/>
            <a:ext cx="5714771"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Helps to set targets</a:t>
            </a:r>
          </a:p>
        </p:txBody>
      </p:sp>
      <p:sp>
        <p:nvSpPr>
          <p:cNvPr id="5" name="Title 4"/>
          <p:cNvSpPr>
            <a:spLocks noGrp="1"/>
          </p:cNvSpPr>
          <p:nvPr>
            <p:ph type="title"/>
          </p:nvPr>
        </p:nvSpPr>
        <p:spPr/>
        <p:txBody>
          <a:bodyPr/>
          <a:lstStyle/>
          <a:p>
            <a:endParaRPr lang="en-GB"/>
          </a:p>
        </p:txBody>
      </p:sp>
      <p:pic>
        <p:nvPicPr>
          <p:cNvPr id="2" name="Picture 1"/>
          <p:cNvPicPr>
            <a:picLocks noChangeAspect="1"/>
          </p:cNvPicPr>
          <p:nvPr/>
        </p:nvPicPr>
        <p:blipFill>
          <a:blip r:embed="rId3"/>
          <a:stretch>
            <a:fillRect/>
          </a:stretch>
        </p:blipFill>
        <p:spPr>
          <a:xfrm>
            <a:off x="377786" y="1751015"/>
            <a:ext cx="8388424" cy="4557710"/>
          </a:xfrm>
          <a:prstGeom prst="rect">
            <a:avLst/>
          </a:prstGeom>
        </p:spPr>
      </p:pic>
    </p:spTree>
    <p:extLst>
      <p:ext uri="{BB962C8B-B14F-4D97-AF65-F5344CB8AC3E}">
        <p14:creationId xmlns:p14="http://schemas.microsoft.com/office/powerpoint/2010/main" val="89682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Rectangle 3"/>
          <p:cNvSpPr/>
          <p:nvPr/>
        </p:nvSpPr>
        <p:spPr>
          <a:xfrm>
            <a:off x="351509" y="260648"/>
            <a:ext cx="8680774" cy="830997"/>
          </a:xfrm>
          <a:prstGeom prst="rect">
            <a:avLst/>
          </a:prstGeom>
          <a:noFill/>
        </p:spPr>
        <p:txBody>
          <a:bodyPr wrap="none" lIns="91440" tIns="45720" rIns="91440" bIns="45720">
            <a:spAutoFit/>
          </a:bodyPr>
          <a:lstStyle/>
          <a:p>
            <a:pPr algn="ctr"/>
            <a:r>
              <a:rPr lang="en-GB"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Select strategies or add your own</a:t>
            </a:r>
          </a:p>
        </p:txBody>
      </p:sp>
      <p:sp>
        <p:nvSpPr>
          <p:cNvPr id="5" name="Title 4"/>
          <p:cNvSpPr>
            <a:spLocks noGrp="1"/>
          </p:cNvSpPr>
          <p:nvPr>
            <p:ph type="title"/>
          </p:nvPr>
        </p:nvSpPr>
        <p:spPr/>
        <p:txBody>
          <a:bodyPr/>
          <a:lstStyle/>
          <a:p>
            <a:endParaRPr lang="en-GB" dirty="0"/>
          </a:p>
        </p:txBody>
      </p:sp>
      <p:pic>
        <p:nvPicPr>
          <p:cNvPr id="2" name="Picture 1"/>
          <p:cNvPicPr>
            <a:picLocks noChangeAspect="1"/>
          </p:cNvPicPr>
          <p:nvPr/>
        </p:nvPicPr>
        <p:blipFill>
          <a:blip r:embed="rId3"/>
          <a:stretch>
            <a:fillRect/>
          </a:stretch>
        </p:blipFill>
        <p:spPr>
          <a:xfrm>
            <a:off x="0" y="1213951"/>
            <a:ext cx="9144000" cy="4430098"/>
          </a:xfrm>
          <a:prstGeom prst="rect">
            <a:avLst/>
          </a:prstGeom>
        </p:spPr>
      </p:pic>
    </p:spTree>
    <p:extLst>
      <p:ext uri="{BB962C8B-B14F-4D97-AF65-F5344CB8AC3E}">
        <p14:creationId xmlns:p14="http://schemas.microsoft.com/office/powerpoint/2010/main" val="45525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52390"/>
            <a:ext cx="7463557" cy="500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7704" y="429060"/>
            <a:ext cx="5568320"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Provides resources</a:t>
            </a:r>
          </a:p>
        </p:txBody>
      </p:sp>
    </p:spTree>
    <p:extLst>
      <p:ext uri="{BB962C8B-B14F-4D97-AF65-F5344CB8AC3E}">
        <p14:creationId xmlns:p14="http://schemas.microsoft.com/office/powerpoint/2010/main" val="364395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1712824"/>
            <a:ext cx="9144000" cy="3432352"/>
          </a:xfrm>
          <a:prstGeom prst="rect">
            <a:avLst/>
          </a:prstGeom>
        </p:spPr>
      </p:pic>
    </p:spTree>
    <p:extLst>
      <p:ext uri="{BB962C8B-B14F-4D97-AF65-F5344CB8AC3E}">
        <p14:creationId xmlns:p14="http://schemas.microsoft.com/office/powerpoint/2010/main" val="330162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Re-evaluate and measure impact</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1665080"/>
            <a:ext cx="9144000" cy="3527840"/>
          </a:xfrm>
          <a:prstGeom prst="rect">
            <a:avLst/>
          </a:prstGeom>
        </p:spPr>
      </p:pic>
    </p:spTree>
    <p:extLst>
      <p:ext uri="{BB962C8B-B14F-4D97-AF65-F5344CB8AC3E}">
        <p14:creationId xmlns:p14="http://schemas.microsoft.com/office/powerpoint/2010/main" val="1749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1412776"/>
            <a:ext cx="8280920" cy="331236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7498" indent="0">
              <a:buFont typeface="Arial" panose="020B0604020202020204" pitchFamily="34" charset="0"/>
              <a:buNone/>
            </a:pPr>
            <a:r>
              <a:rPr lang="en-GB" sz="3300" dirty="0"/>
              <a:t>Children’s</a:t>
            </a:r>
            <a:r>
              <a:rPr lang="en-GB" sz="3300" b="1" dirty="0"/>
              <a:t> learning </a:t>
            </a:r>
            <a:r>
              <a:rPr lang="en-GB" sz="3300" dirty="0"/>
              <a:t>is understood </a:t>
            </a:r>
            <a:r>
              <a:rPr lang="en-GB" sz="3300" b="1" dirty="0"/>
              <a:t>developmentally</a:t>
            </a:r>
          </a:p>
          <a:p>
            <a:pPr marL="187498" indent="0">
              <a:buFont typeface="Arial" panose="020B0604020202020204" pitchFamily="34" charset="0"/>
              <a:buNone/>
            </a:pPr>
            <a:r>
              <a:rPr lang="en-GB" sz="3300" dirty="0"/>
              <a:t>The </a:t>
            </a:r>
            <a:r>
              <a:rPr lang="en-GB" sz="3300" b="1" dirty="0"/>
              <a:t>classroom</a:t>
            </a:r>
            <a:r>
              <a:rPr lang="en-GB" sz="3300" dirty="0"/>
              <a:t> offers a </a:t>
            </a:r>
            <a:r>
              <a:rPr lang="en-GB" sz="3300" b="1" dirty="0"/>
              <a:t>safe base</a:t>
            </a:r>
          </a:p>
          <a:p>
            <a:pPr marL="187498" indent="0">
              <a:buFont typeface="Arial" panose="020B0604020202020204" pitchFamily="34" charset="0"/>
              <a:buNone/>
            </a:pPr>
            <a:r>
              <a:rPr lang="en-GB" sz="3300" dirty="0"/>
              <a:t>Nurture is important for the development of </a:t>
            </a:r>
            <a:r>
              <a:rPr lang="en-GB" sz="3300" b="1" dirty="0"/>
              <a:t>self-esteem</a:t>
            </a:r>
          </a:p>
          <a:p>
            <a:pPr marL="187498" indent="0">
              <a:buFont typeface="Arial" panose="020B0604020202020204" pitchFamily="34" charset="0"/>
              <a:buNone/>
            </a:pPr>
            <a:r>
              <a:rPr lang="en-GB" sz="3300" b="1" dirty="0"/>
              <a:t>Transition</a:t>
            </a:r>
            <a:r>
              <a:rPr lang="en-GB" sz="3300" dirty="0"/>
              <a:t> is recognised as being important in children’s lives</a:t>
            </a:r>
          </a:p>
          <a:p>
            <a:pPr marL="187498" indent="0">
              <a:buFont typeface="Arial" panose="020B0604020202020204" pitchFamily="34" charset="0"/>
              <a:buNone/>
            </a:pPr>
            <a:r>
              <a:rPr lang="en-GB" sz="3300" b="1" dirty="0"/>
              <a:t>Language</a:t>
            </a:r>
            <a:r>
              <a:rPr lang="en-GB" sz="3300" dirty="0"/>
              <a:t> is a vital means of communication</a:t>
            </a:r>
          </a:p>
          <a:p>
            <a:pPr marL="187498" indent="0">
              <a:buFont typeface="Arial" panose="020B0604020202020204" pitchFamily="34" charset="0"/>
              <a:buNone/>
            </a:pPr>
            <a:r>
              <a:rPr lang="en-GB" sz="3300" dirty="0"/>
              <a:t>All </a:t>
            </a:r>
            <a:r>
              <a:rPr lang="en-GB" sz="3300" b="1" dirty="0"/>
              <a:t>behaviour is communication</a:t>
            </a:r>
          </a:p>
          <a:p>
            <a:pPr marL="187498" indent="0">
              <a:buFont typeface="Arial" panose="020B0604020202020204" pitchFamily="34" charset="0"/>
              <a:buNone/>
            </a:pPr>
            <a:endParaRPr lang="en-GB"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 y="4840287"/>
            <a:ext cx="9180004"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31640" y="404664"/>
            <a:ext cx="6656246"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6 Principles of Nurture</a:t>
            </a:r>
          </a:p>
        </p:txBody>
      </p:sp>
      <p:sp>
        <p:nvSpPr>
          <p:cNvPr id="6" name="Title 5"/>
          <p:cNvSpPr>
            <a:spLocks noGrp="1"/>
          </p:cNvSpPr>
          <p:nvPr>
            <p:ph type="title"/>
          </p:nvPr>
        </p:nvSpPr>
        <p:spPr/>
        <p:txBody>
          <a:bodyPr/>
          <a:lstStyle/>
          <a:p>
            <a:endParaRPr lang="en-GB"/>
          </a:p>
        </p:txBody>
      </p:sp>
    </p:spTree>
    <p:extLst>
      <p:ext uri="{BB962C8B-B14F-4D97-AF65-F5344CB8AC3E}">
        <p14:creationId xmlns:p14="http://schemas.microsoft.com/office/powerpoint/2010/main" val="178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Grouping children</a:t>
            </a:r>
            <a:endParaRPr lang="en-GB" dirty="0"/>
          </a:p>
        </p:txBody>
      </p:sp>
      <p:sp>
        <p:nvSpPr>
          <p:cNvPr id="3" name="Content Placeholder 2"/>
          <p:cNvSpPr>
            <a:spLocks noGrp="1"/>
          </p:cNvSpPr>
          <p:nvPr>
            <p:ph idx="1"/>
          </p:nvPr>
        </p:nvSpPr>
        <p:spPr/>
        <p:txBody>
          <a:bodyPr/>
          <a:lstStyle/>
          <a:p>
            <a:endParaRPr lang="en-GB"/>
          </a:p>
        </p:txBody>
      </p:sp>
      <p:pic>
        <p:nvPicPr>
          <p:cNvPr id="1026"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88" y="2674765"/>
            <a:ext cx="8726770" cy="34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6438197" y="2348880"/>
            <a:ext cx="1656184" cy="16583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680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a:t>Interpret the results carefully</a:t>
            </a:r>
          </a:p>
          <a:p>
            <a:r>
              <a:rPr lang="en-GB" dirty="0"/>
              <a:t>Be mindful of what you know about the CYP and use this to inform what you do and the strategies you use.</a:t>
            </a:r>
          </a:p>
          <a:p>
            <a:r>
              <a:rPr lang="en-GB" dirty="0"/>
              <a:t>You may have strategies that are more appropriate or have been recommended that would meet that Boxall strand, feel free to use it.</a:t>
            </a:r>
          </a:p>
          <a:p>
            <a:r>
              <a:rPr lang="en-GB" dirty="0"/>
              <a:t>Use it to help inform one page profiles</a:t>
            </a:r>
          </a:p>
          <a:p>
            <a:endParaRPr lang="en-GB" dirty="0"/>
          </a:p>
          <a:p>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437" y="948395"/>
            <a:ext cx="1357665" cy="1031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75267" y="404664"/>
            <a:ext cx="5194564"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Boxall Profile </a:t>
            </a:r>
            <a:r>
              <a:rPr lang="en-GB"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Use</a:t>
            </a:r>
            <a:endPar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633" y="5346700"/>
            <a:ext cx="20732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8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7498" y="548680"/>
            <a:ext cx="5978798" cy="5978798"/>
          </a:xfrm>
        </p:spPr>
      </p:pic>
    </p:spTree>
    <p:extLst>
      <p:ext uri="{BB962C8B-B14F-4D97-AF65-F5344CB8AC3E}">
        <p14:creationId xmlns:p14="http://schemas.microsoft.com/office/powerpoint/2010/main" val="285205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1760" y="404664"/>
            <a:ext cx="4568366"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Developmental</a:t>
            </a:r>
          </a:p>
        </p:txBody>
      </p:sp>
      <p:sp>
        <p:nvSpPr>
          <p:cNvPr id="5" name="Title 4"/>
          <p:cNvSpPr>
            <a:spLocks noGrp="1"/>
          </p:cNvSpPr>
          <p:nvPr>
            <p:ph type="title"/>
          </p:nvPr>
        </p:nvSpPr>
        <p:spPr/>
        <p:txBody>
          <a:bodyPr/>
          <a:lstStyle/>
          <a:p>
            <a:endParaRPr lang="en-GB"/>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25" y="5346700"/>
            <a:ext cx="20732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85000" lnSpcReduction="20000"/>
          </a:bodyPr>
          <a:lstStyle/>
          <a:p>
            <a:r>
              <a:rPr lang="en-GB" dirty="0"/>
              <a:t>Developmental strands provides a description of the personal and social development of the child in primary from age 3 years 4 months to 8 years and the secondary from age 11- 15.</a:t>
            </a:r>
          </a:p>
          <a:p>
            <a:r>
              <a:rPr lang="en-GB" dirty="0"/>
              <a:t>Characteristics of the developing child that reflect or contribute to a constructive learning process.</a:t>
            </a:r>
          </a:p>
          <a:p>
            <a:r>
              <a:rPr lang="en-GB" dirty="0"/>
              <a:t>Easy to administer</a:t>
            </a:r>
          </a:p>
          <a:p>
            <a:pPr lvl="1"/>
            <a:r>
              <a:rPr lang="en-GB" b="1" dirty="0"/>
              <a:t>Two clusters</a:t>
            </a:r>
            <a:r>
              <a:rPr lang="en-GB" dirty="0"/>
              <a:t>:</a:t>
            </a:r>
          </a:p>
          <a:p>
            <a:pPr lvl="2"/>
            <a:r>
              <a:rPr lang="en-GB" b="1" dirty="0"/>
              <a:t>Organisation of experience</a:t>
            </a:r>
            <a:r>
              <a:rPr lang="en-GB" dirty="0"/>
              <a:t> e.g. makes appropriate use of the materials provided by the teacher without the need for continuing support</a:t>
            </a:r>
          </a:p>
          <a:p>
            <a:pPr lvl="2"/>
            <a:r>
              <a:rPr lang="en-GB" b="1" dirty="0"/>
              <a:t>Internalisation of controls </a:t>
            </a:r>
            <a:r>
              <a:rPr lang="en-GB" dirty="0"/>
              <a:t>e.g. looks up and makes eye contact when the teacher addresses him by name.</a:t>
            </a:r>
          </a:p>
          <a:p>
            <a:endParaRPr lang="en-GB" dirty="0"/>
          </a:p>
        </p:txBody>
      </p:sp>
    </p:spTree>
    <p:extLst>
      <p:ext uri="{BB962C8B-B14F-4D97-AF65-F5344CB8AC3E}">
        <p14:creationId xmlns:p14="http://schemas.microsoft.com/office/powerpoint/2010/main" val="3497580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5540" y="404664"/>
            <a:ext cx="3172920"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Diagnostic</a:t>
            </a:r>
          </a:p>
        </p:txBody>
      </p:sp>
      <p:sp>
        <p:nvSpPr>
          <p:cNvPr id="5" name="Title 4"/>
          <p:cNvSpPr>
            <a:spLocks noGrp="1"/>
          </p:cNvSpPr>
          <p:nvPr>
            <p:ph type="title"/>
          </p:nvPr>
        </p:nvSpPr>
        <p:spPr/>
        <p:txBody>
          <a:bodyPr/>
          <a:lstStyle/>
          <a:p>
            <a:endParaRPr lang="en-GB"/>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929" y="5346700"/>
            <a:ext cx="20732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6387"/>
            <a:ext cx="8229600" cy="4525963"/>
          </a:xfrm>
        </p:spPr>
        <p:txBody>
          <a:bodyPr>
            <a:normAutofit fontScale="92500" lnSpcReduction="20000"/>
          </a:bodyPr>
          <a:lstStyle/>
          <a:p>
            <a:r>
              <a:rPr lang="en-GB" dirty="0"/>
              <a:t>Behaviours which interfere with satisfactory engagement with learning. </a:t>
            </a:r>
          </a:p>
          <a:p>
            <a:r>
              <a:rPr lang="en-GB" dirty="0"/>
              <a:t>Directly or indirectly the outcome of impaired learning in the early years.</a:t>
            </a:r>
          </a:p>
          <a:p>
            <a:pPr lvl="1"/>
            <a:r>
              <a:rPr lang="en-GB" dirty="0"/>
              <a:t>Three clusters</a:t>
            </a:r>
          </a:p>
          <a:p>
            <a:pPr lvl="2"/>
            <a:r>
              <a:rPr lang="en-GB" b="1" dirty="0"/>
              <a:t>Self-limiting features </a:t>
            </a:r>
            <a:r>
              <a:rPr lang="en-GB" dirty="0"/>
              <a:t>e.g. avoids, rejects or becomes upset when faced with a new or unfamiliar task or a difficult/competitive situation</a:t>
            </a:r>
          </a:p>
          <a:p>
            <a:pPr lvl="2"/>
            <a:r>
              <a:rPr lang="en-GB" b="1" dirty="0"/>
              <a:t>Undeveloped behaviour </a:t>
            </a:r>
            <a:r>
              <a:rPr lang="en-GB" dirty="0"/>
              <a:t>e.g. restless or erratic, behaviour is without purposeful sequence, continuity or direction</a:t>
            </a:r>
          </a:p>
          <a:p>
            <a:pPr lvl="2"/>
            <a:r>
              <a:rPr lang="en-GB" b="1" dirty="0"/>
              <a:t>Unsupportive development </a:t>
            </a:r>
            <a:r>
              <a:rPr lang="en-GB" dirty="0"/>
              <a:t>e.g. lacks trust in the adults’ intentions and is wary of what they might do, avoids contact or readily shows fear.</a:t>
            </a:r>
          </a:p>
          <a:p>
            <a:endParaRPr lang="en-GB" dirty="0"/>
          </a:p>
        </p:txBody>
      </p:sp>
    </p:spTree>
    <p:extLst>
      <p:ext uri="{BB962C8B-B14F-4D97-AF65-F5344CB8AC3E}">
        <p14:creationId xmlns:p14="http://schemas.microsoft.com/office/powerpoint/2010/main" val="244685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42489"/>
          </a:xfrm>
        </p:spPr>
        <p:txBody>
          <a:bodyPr>
            <a:normAutofit fontScale="85000" lnSpcReduction="20000"/>
          </a:bodyPr>
          <a:lstStyle/>
          <a:p>
            <a:pPr>
              <a:lnSpc>
                <a:spcPct val="90000"/>
              </a:lnSpc>
            </a:pPr>
            <a:r>
              <a:rPr lang="en-GB" altLang="en-US" dirty="0"/>
              <a:t>Initial concerns from class teacher/TA</a:t>
            </a:r>
          </a:p>
          <a:p>
            <a:pPr>
              <a:lnSpc>
                <a:spcPct val="90000"/>
              </a:lnSpc>
            </a:pPr>
            <a:endParaRPr lang="en-GB" altLang="en-US" dirty="0"/>
          </a:p>
          <a:p>
            <a:pPr>
              <a:lnSpc>
                <a:spcPct val="90000"/>
              </a:lnSpc>
            </a:pPr>
            <a:r>
              <a:rPr lang="en-GB" altLang="en-US" dirty="0"/>
              <a:t>To gain a more accurate understanding about a CYP</a:t>
            </a:r>
          </a:p>
          <a:p>
            <a:pPr>
              <a:lnSpc>
                <a:spcPct val="90000"/>
              </a:lnSpc>
            </a:pPr>
            <a:endParaRPr lang="en-GB" altLang="en-US" dirty="0"/>
          </a:p>
          <a:p>
            <a:pPr>
              <a:lnSpc>
                <a:spcPct val="90000"/>
              </a:lnSpc>
            </a:pPr>
            <a:r>
              <a:rPr lang="en-GB" altLang="en-US" dirty="0"/>
              <a:t>To give an understanding of behaviours and areas to work on when building a relationship with the child</a:t>
            </a:r>
          </a:p>
          <a:p>
            <a:pPr>
              <a:lnSpc>
                <a:spcPct val="90000"/>
              </a:lnSpc>
            </a:pPr>
            <a:endParaRPr lang="en-GB" altLang="en-US" dirty="0"/>
          </a:p>
          <a:p>
            <a:pPr>
              <a:lnSpc>
                <a:spcPct val="90000"/>
              </a:lnSpc>
            </a:pPr>
            <a:r>
              <a:rPr lang="en-GB" altLang="en-US" dirty="0"/>
              <a:t>To correct perceptions of the CYP which aren’t always true. The handbook highlights a wider range of concerns than might be initially obvious</a:t>
            </a:r>
          </a:p>
          <a:p>
            <a:pPr>
              <a:lnSpc>
                <a:spcPct val="90000"/>
              </a:lnSpc>
            </a:pPr>
            <a:endParaRPr lang="en-GB" altLang="en-US" dirty="0"/>
          </a:p>
          <a:p>
            <a:pPr>
              <a:lnSpc>
                <a:spcPct val="90000"/>
              </a:lnSpc>
            </a:pPr>
            <a:r>
              <a:rPr lang="en-GB" altLang="en-US" dirty="0"/>
              <a:t>To inform other professionals</a:t>
            </a:r>
          </a:p>
          <a:p>
            <a:pPr>
              <a:lnSpc>
                <a:spcPct val="90000"/>
              </a:lnSpc>
            </a:pPr>
            <a:endParaRPr lang="en-GB" altLang="en-US" dirty="0"/>
          </a:p>
          <a:p>
            <a:pPr>
              <a:lnSpc>
                <a:spcPct val="90000"/>
              </a:lnSpc>
            </a:pPr>
            <a:r>
              <a:rPr lang="en-GB" altLang="en-US" dirty="0"/>
              <a:t>To track a CYP’s progress</a:t>
            </a:r>
          </a:p>
        </p:txBody>
      </p:sp>
      <p:sp>
        <p:nvSpPr>
          <p:cNvPr id="4" name="Rectangle 3"/>
          <p:cNvSpPr/>
          <p:nvPr/>
        </p:nvSpPr>
        <p:spPr>
          <a:xfrm>
            <a:off x="1580795" y="404664"/>
            <a:ext cx="5982407"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Why use the Boxall?</a:t>
            </a:r>
          </a:p>
        </p:txBody>
      </p:sp>
      <p:sp>
        <p:nvSpPr>
          <p:cNvPr id="5" name="Title 4"/>
          <p:cNvSpPr>
            <a:spLocks noGrp="1"/>
          </p:cNvSpPr>
          <p:nvPr>
            <p:ph type="title"/>
          </p:nvPr>
        </p:nvSpPr>
        <p:spPr/>
        <p:txBody>
          <a:bodyPr/>
          <a:lstStyle/>
          <a:p>
            <a:endParaRPr lang="en-GB"/>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25" y="5331389"/>
            <a:ext cx="20732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67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0" y="1484784"/>
            <a:ext cx="9252520" cy="5132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2564933" y="404664"/>
            <a:ext cx="3975127" cy="923330"/>
          </a:xfrm>
          <a:prstGeom prst="rect">
            <a:avLst/>
          </a:prstGeom>
          <a:noFill/>
        </p:spPr>
        <p:txBody>
          <a:bodyPr wrap="none" lIns="91440" tIns="45720" rIns="91440" bIns="45720">
            <a:spAutoFit/>
          </a:bodyPr>
          <a:lstStyle/>
          <a:p>
            <a:pPr algn="ctr"/>
            <a:r>
              <a:rPr lang="en-GB"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Boxall Online</a:t>
            </a:r>
          </a:p>
        </p:txBody>
      </p:sp>
    </p:spTree>
    <p:extLst>
      <p:ext uri="{BB962C8B-B14F-4D97-AF65-F5344CB8AC3E}">
        <p14:creationId xmlns:p14="http://schemas.microsoft.com/office/powerpoint/2010/main" val="28133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0"/>
            <a:ext cx="9324528" cy="540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35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2800"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7848872" cy="559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31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Boxall Report </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0" y="2996952"/>
            <a:ext cx="9144000" cy="1728191"/>
          </a:xfrm>
          <a:prstGeom prst="rect">
            <a:avLst/>
          </a:prstGeom>
        </p:spPr>
      </p:pic>
    </p:spTree>
    <p:extLst>
      <p:ext uri="{BB962C8B-B14F-4D97-AF65-F5344CB8AC3E}">
        <p14:creationId xmlns:p14="http://schemas.microsoft.com/office/powerpoint/2010/main" val="1509660701"/>
      </p:ext>
    </p:extLst>
  </p:cSld>
  <p:clrMapOvr>
    <a:masterClrMapping/>
  </p:clrMapOvr>
</p:sld>
</file>

<file path=ppt/theme/theme1.xml><?xml version="1.0" encoding="utf-8"?>
<a:theme xmlns:a="http://schemas.openxmlformats.org/drawingml/2006/main" name="Office Theme">
  <a:themeElements>
    <a:clrScheme name="Custom 27">
      <a:dk1>
        <a:srgbClr val="0070C0"/>
      </a:dk1>
      <a:lt1>
        <a:srgbClr val="FFFFFF"/>
      </a:lt1>
      <a:dk2>
        <a:srgbClr val="0070C0"/>
      </a:dk2>
      <a:lt2>
        <a:srgbClr val="0070C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D85720D57F8948BECE0A21C5DE4CA2" ma:contentTypeVersion="1" ma:contentTypeDescription="Create a new document." ma:contentTypeScope="" ma:versionID="7c97bbe7aae2275aac72a30d75067d5e">
  <xsd:schema xmlns:xsd="http://www.w3.org/2001/XMLSchema" xmlns:xs="http://www.w3.org/2001/XMLSchema" xmlns:p="http://schemas.microsoft.com/office/2006/metadata/properties" xmlns:ns1="http://schemas.microsoft.com/sharepoint/v3" targetNamespace="http://schemas.microsoft.com/office/2006/metadata/properties" ma:root="true" ma:fieldsID="9731dec261deb37c812c0bf4798222a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5583F7-F3DF-4DAA-8BB1-9D0BB49199C6}">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84F9C34-71BD-43E6-9966-6F976FB37389}">
  <ds:schemaRefs>
    <ds:schemaRef ds:uri="http://schemas.microsoft.com/sharepoint/v3/contenttype/forms"/>
  </ds:schemaRefs>
</ds:datastoreItem>
</file>

<file path=customXml/itemProps3.xml><?xml version="1.0" encoding="utf-8"?>
<ds:datastoreItem xmlns:ds="http://schemas.openxmlformats.org/officeDocument/2006/customXml" ds:itemID="{CF782D5F-FF9A-445E-92F2-C62F86506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432</TotalTime>
  <Words>585</Words>
  <Application>Microsoft Office PowerPoint</Application>
  <PresentationFormat>On-screen Show (4:3)</PresentationFormat>
  <Paragraphs>108</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Boxall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vt:lpstr>
      <vt:lpstr>Re-evaluate and measure impact</vt:lpstr>
      <vt:lpstr>Grouping children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Boxall Profile Training</dc:title>
  <dc:creator>Ami McNamee</dc:creator>
  <cp:lastModifiedBy>Karla Nyman</cp:lastModifiedBy>
  <cp:revision>21</cp:revision>
  <cp:lastPrinted>2017-12-04T09:09:58Z</cp:lastPrinted>
  <dcterms:created xsi:type="dcterms:W3CDTF">2017-09-18T10:16:23Z</dcterms:created>
  <dcterms:modified xsi:type="dcterms:W3CDTF">2020-10-08T15:29:35Z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0x0101005CD85720D57F8948BECE0A21C5DE4CA2</vt:lpwstr>
  </property>
</Properties>
</file>