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2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52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37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332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748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9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77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640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77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80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73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56EED-3CD9-44A9-98D3-7D26F82A799C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35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page/previously-looked-after-children-p-lac/103352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page/previously-looked-after-children-p-lac/10335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virtual.school@halton.gov.uk" TargetMode="External"/><Relationship Id="rId2" Type="http://schemas.openxmlformats.org/officeDocument/2006/relationships/hyperlink" Target="mailto:David.Bradshaw@halton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myvirtualschool.org/page/previously-looked-after-children-p-lac/103352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XPA5ftecQJQ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page/previously-looked-after-children-p-lac/10335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serve_file/150257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969181"/>
            <a:ext cx="9144000" cy="4741108"/>
          </a:xfrm>
        </p:spPr>
        <p:txBody>
          <a:bodyPr>
            <a:normAutofit fontScale="32500" lnSpcReduction="20000"/>
          </a:bodyPr>
          <a:lstStyle/>
          <a:p>
            <a:r>
              <a:rPr lang="en-GB" sz="9800" b="1" u="sng" dirty="0" smtClean="0"/>
              <a:t>Introductions</a:t>
            </a:r>
          </a:p>
          <a:p>
            <a:endParaRPr lang="en-GB" u="sng" dirty="0"/>
          </a:p>
          <a:p>
            <a:pPr marL="571500" indent="-5715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8000" dirty="0" smtClean="0">
                <a:latin typeface="Arial Narrow" panose="020B0606020202030204" pitchFamily="34" charset="0"/>
              </a:rPr>
              <a:t>David Bradshaw</a:t>
            </a:r>
          </a:p>
          <a:p>
            <a:pPr marL="571500" indent="-5715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8000" dirty="0" smtClean="0">
                <a:latin typeface="Arial Narrow" panose="020B0606020202030204" pitchFamily="34" charset="0"/>
              </a:rPr>
              <a:t>Taught in Primary Schools in Halton for 17 Years</a:t>
            </a:r>
          </a:p>
          <a:p>
            <a:pPr marL="571500" indent="-5715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8000" dirty="0" smtClean="0">
                <a:latin typeface="Arial Narrow" panose="020B0606020202030204" pitchFamily="34" charset="0"/>
              </a:rPr>
              <a:t>Educational Support Worker for Previously Looked After Children (</a:t>
            </a:r>
            <a:r>
              <a:rPr lang="en-GB" sz="8000" dirty="0" err="1" smtClean="0">
                <a:latin typeface="Arial Narrow" panose="020B0606020202030204" pitchFamily="34" charset="0"/>
              </a:rPr>
              <a:t>Plac</a:t>
            </a:r>
            <a:r>
              <a:rPr lang="en-GB" sz="8000" dirty="0" smtClean="0">
                <a:latin typeface="Arial Narrow" panose="020B0606020202030204" pitchFamily="34" charset="0"/>
              </a:rPr>
              <a:t>) for Halton Virtual School</a:t>
            </a:r>
          </a:p>
          <a:p>
            <a:pPr marL="571500" indent="-5715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8000" dirty="0" smtClean="0">
                <a:latin typeface="Arial Narrow" panose="020B0606020202030204" pitchFamily="34" charset="0"/>
              </a:rPr>
              <a:t>New post created April 2021 to address the extension of offer provision to </a:t>
            </a:r>
            <a:r>
              <a:rPr lang="en-GB" sz="8000" dirty="0" err="1" smtClean="0">
                <a:latin typeface="Arial Narrow" panose="020B0606020202030204" pitchFamily="34" charset="0"/>
              </a:rPr>
              <a:t>Plac</a:t>
            </a:r>
            <a:r>
              <a:rPr lang="en-GB" sz="8000" dirty="0" smtClean="0">
                <a:latin typeface="Arial Narrow" panose="020B0606020202030204" pitchFamily="34" charset="0"/>
              </a:rPr>
              <a:t> Children &amp; Young People (2018)</a:t>
            </a:r>
            <a:endParaRPr lang="en-GB" sz="8000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694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58461"/>
            <a:ext cx="9144000" cy="4768947"/>
          </a:xfrm>
        </p:spPr>
        <p:txBody>
          <a:bodyPr>
            <a:normAutofit fontScale="85000" lnSpcReduction="10000"/>
          </a:bodyPr>
          <a:lstStyle/>
          <a:p>
            <a:r>
              <a:rPr lang="en-GB" sz="3800" b="1" u="sng" dirty="0" smtClean="0"/>
              <a:t>Discussion / Question and Answer session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i="1" dirty="0" smtClean="0">
                <a:latin typeface="Arial Narrow" panose="020B0606020202030204" pitchFamily="34" charset="0"/>
              </a:rPr>
              <a:t>Are we aware of our school’s previously looked after children?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i="1" dirty="0" smtClean="0">
                <a:latin typeface="Arial Narrow" panose="020B0606020202030204" pitchFamily="34" charset="0"/>
              </a:rPr>
              <a:t>What formal provisions are made once the PEP ceases?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i="1" dirty="0" smtClean="0">
                <a:latin typeface="Arial Narrow" panose="020B0606020202030204" pitchFamily="34" charset="0"/>
              </a:rPr>
              <a:t>Are these documents (particularly the EPPLAC) something you could use? </a:t>
            </a:r>
          </a:p>
          <a:p>
            <a:pPr algn="l">
              <a:lnSpc>
                <a:spcPct val="100000"/>
              </a:lnSpc>
            </a:pPr>
            <a:r>
              <a:rPr lang="en-GB" sz="2600" i="1" dirty="0">
                <a:latin typeface="Arial Narrow" panose="020B0606020202030204" pitchFamily="34" charset="0"/>
              </a:rPr>
              <a:t>(</a:t>
            </a:r>
            <a:r>
              <a:rPr lang="en-GB" sz="2600" i="1" dirty="0" smtClean="0">
                <a:latin typeface="Arial Narrow" panose="020B0606020202030204" pitchFamily="34" charset="0"/>
              </a:rPr>
              <a:t>I realise how busy the jobs is and do not want to unnecessarily increase the paperwork (potentially a vital reporting tool whilst continuing close monitoring))?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i="1" dirty="0" smtClean="0">
                <a:latin typeface="Arial Narrow" panose="020B0606020202030204" pitchFamily="34" charset="0"/>
              </a:rPr>
              <a:t>How would you go about securing funding once it becomes knowledge that a child / YP was previously </a:t>
            </a:r>
            <a:r>
              <a:rPr lang="en-GB" sz="2600" i="1" dirty="0" err="1" smtClean="0">
                <a:latin typeface="Arial Narrow" panose="020B0606020202030204" pitchFamily="34" charset="0"/>
              </a:rPr>
              <a:t>Plac</a:t>
            </a:r>
            <a:r>
              <a:rPr lang="en-GB" sz="2600" i="1" dirty="0" smtClean="0">
                <a:latin typeface="Arial Narrow" panose="020B0606020202030204" pitchFamily="34" charset="0"/>
              </a:rPr>
              <a:t>? (Pupil Premium Plus letter) </a:t>
            </a:r>
            <a:r>
              <a:rPr lang="en-GB" sz="2600" i="1" dirty="0" smtClean="0">
                <a:latin typeface="Arial Narrow" panose="020B0606020202030204" pitchFamily="34" charset="0"/>
                <a:hlinkClick r:id="rId2"/>
              </a:rPr>
              <a:t>https://www.myvirtualschool.org/page/previously-looked-after-children-p-lac/103352</a:t>
            </a:r>
            <a:endParaRPr lang="en-GB" sz="2600" i="1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64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dirty="0" smtClean="0">
                <a:latin typeface="Arial Narrow" panose="020B0606020202030204" pitchFamily="34" charset="0"/>
              </a:rPr>
              <a:t>Open to the floor -  Please feel free to:</a:t>
            </a:r>
          </a:p>
          <a:p>
            <a:r>
              <a:rPr lang="en-GB" sz="3200" dirty="0" smtClean="0">
                <a:latin typeface="Arial Narrow" panose="020B0606020202030204" pitchFamily="34" charset="0"/>
              </a:rPr>
              <a:t>Ask any questions concerning post looked after children / YP</a:t>
            </a:r>
          </a:p>
          <a:p>
            <a:r>
              <a:rPr lang="en-GB" sz="3200" dirty="0" smtClean="0">
                <a:latin typeface="Arial Narrow" panose="020B0606020202030204" pitchFamily="34" charset="0"/>
              </a:rPr>
              <a:t>Discuss any issues you feel relevant to this subject</a:t>
            </a:r>
          </a:p>
          <a:p>
            <a:r>
              <a:rPr lang="en-GB" sz="3200" dirty="0" smtClean="0">
                <a:latin typeface="Arial Narrow" panose="020B0606020202030204" pitchFamily="34" charset="0"/>
              </a:rPr>
              <a:t>Inform and share with us your good practice!</a:t>
            </a:r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 smtClean="0">
                <a:hlinkClick r:id="rId2"/>
              </a:rPr>
              <a:t>https://www.myvirtualschool.org/page/previously-looked-after-children-p-lac/103352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462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868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sz="3200" b="1" u="sng" dirty="0" smtClean="0">
                <a:latin typeface="Arial Narrow" panose="020B0606020202030204" pitchFamily="34" charset="0"/>
              </a:rPr>
              <a:t>Thank You!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Just like to extend my welcome again and thank you all for listening.  Please have a look at the resources and don’t hesitate in contacting me at Halton Virtual School with any enquiries or requests for support for post looked after (or anything else):</a:t>
            </a: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Arial Narrow" panose="020B0606020202030204" pitchFamily="34" charset="0"/>
                <a:hlinkClick r:id="rId2"/>
              </a:rPr>
              <a:t>David.Bradshaw@halton.gov.uk</a:t>
            </a:r>
            <a:endParaRPr lang="en-GB" sz="2400" dirty="0" smtClean="0">
              <a:latin typeface="Arial Narrow" panose="020B060602020203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u="sng" dirty="0" smtClean="0">
                <a:latin typeface="Arial Narrow" panose="020B0606020202030204" pitchFamily="34" charset="0"/>
                <a:hlinkClick r:id="rId3"/>
              </a:rPr>
              <a:t>virtual.school@halton.gov.uk</a:t>
            </a:r>
            <a:endParaRPr lang="en-GB" sz="2400" u="sng" dirty="0" smtClean="0">
              <a:latin typeface="Arial Narrow" panose="020B060602020203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Arial Narrow" panose="020B0606020202030204" pitchFamily="34" charset="0"/>
              </a:rPr>
              <a:t>0151 511 7391</a:t>
            </a: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Arial Narrow" panose="020B0606020202030204" pitchFamily="34" charset="0"/>
                <a:hlinkClick r:id="rId4"/>
              </a:rPr>
              <a:t>https://www.myvirtualschool.org/page/previously-looked-after-children-p-lac/103352</a:t>
            </a:r>
            <a:endParaRPr lang="en-GB" sz="2400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113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88123"/>
            <a:ext cx="9144000" cy="474081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sz="8600" dirty="0" smtClean="0"/>
              <a:t>SACI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SUPPORT</a:t>
            </a:r>
            <a:br>
              <a:rPr lang="en-GB" sz="2800" dirty="0" smtClean="0"/>
            </a:br>
            <a:r>
              <a:rPr lang="en-GB" sz="2800" dirty="0" smtClean="0"/>
              <a:t>ADVICE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COLLABORATION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IMPROVEMENT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436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49899"/>
            <a:ext cx="9144000" cy="4850901"/>
          </a:xfrm>
        </p:spPr>
        <p:txBody>
          <a:bodyPr/>
          <a:lstStyle/>
          <a:p>
            <a:endParaRPr lang="en-GB" dirty="0" smtClean="0"/>
          </a:p>
          <a:p>
            <a:pPr algn="l"/>
            <a:r>
              <a:rPr lang="en-GB" sz="5400" dirty="0" smtClean="0">
                <a:latin typeface="Arial Narrow" panose="020B0606020202030204" pitchFamily="34" charset="0"/>
              </a:rPr>
              <a:t>I LAC NOTHING</a:t>
            </a:r>
          </a:p>
          <a:p>
            <a:pPr algn="l"/>
            <a:endParaRPr lang="en-GB" dirty="0"/>
          </a:p>
          <a:p>
            <a:pPr algn="l"/>
            <a:r>
              <a:rPr lang="en-GB" dirty="0" smtClean="0">
                <a:hlinkClick r:id="rId2"/>
              </a:rPr>
              <a:t>https://www.youtube.com/watch?v=XPA5ftecQJQ</a:t>
            </a:r>
            <a:endParaRPr lang="en-GB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890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74055"/>
            <a:ext cx="9144000" cy="481115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0000"/>
              </a:lnSpc>
            </a:pPr>
            <a:r>
              <a:rPr lang="en-GB" sz="12800" b="1" u="sng" dirty="0" smtClean="0"/>
              <a:t>Who are previously looked after children?</a:t>
            </a:r>
          </a:p>
          <a:p>
            <a:pPr algn="l">
              <a:lnSpc>
                <a:spcPct val="150000"/>
              </a:lnSpc>
            </a:pPr>
            <a:r>
              <a:rPr lang="en-GB" sz="9600" dirty="0" smtClean="0">
                <a:latin typeface="Arial Narrow" panose="020B0606020202030204" pitchFamily="34" charset="0"/>
              </a:rPr>
              <a:t>No longer cared for by LA but have previously been in the care system and now the subject of: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9600" dirty="0" smtClean="0">
                <a:latin typeface="Arial Narrow" panose="020B0606020202030204" pitchFamily="34" charset="0"/>
              </a:rPr>
              <a:t>Adoption order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9600" dirty="0" smtClean="0">
                <a:latin typeface="Arial Narrow" panose="020B0606020202030204" pitchFamily="34" charset="0"/>
              </a:rPr>
              <a:t>SGO (Special Guardianship Order (SGO) </a:t>
            </a:r>
            <a:r>
              <a:rPr lang="en-GB" sz="9600" dirty="0" err="1" smtClean="0">
                <a:latin typeface="Arial Narrow" panose="020B0606020202030204" pitchFamily="34" charset="0"/>
              </a:rPr>
              <a:t>eg</a:t>
            </a:r>
            <a:r>
              <a:rPr lang="en-GB" sz="9600" dirty="0" smtClean="0">
                <a:latin typeface="Arial Narrow" panose="020B0606020202030204" pitchFamily="34" charset="0"/>
              </a:rPr>
              <a:t> grandparents)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9600" dirty="0" smtClean="0">
                <a:latin typeface="Arial Narrow" panose="020B0606020202030204" pitchFamily="34" charset="0"/>
              </a:rPr>
              <a:t>CAO (Child Arrangement Order)</a:t>
            </a:r>
          </a:p>
          <a:p>
            <a:pPr algn="l">
              <a:lnSpc>
                <a:spcPct val="150000"/>
              </a:lnSpc>
            </a:pPr>
            <a:r>
              <a:rPr lang="en-GB" sz="9600" b="1" i="1" dirty="0" smtClean="0">
                <a:latin typeface="+mj-lt"/>
              </a:rPr>
              <a:t>Virtual School can only discuss and advise matters relating to a </a:t>
            </a:r>
            <a:r>
              <a:rPr lang="en-GB" sz="9600" b="1" i="1" dirty="0" err="1" smtClean="0">
                <a:latin typeface="+mj-lt"/>
              </a:rPr>
              <a:t>plac</a:t>
            </a:r>
            <a:r>
              <a:rPr lang="en-GB" sz="9600" b="1" i="1" dirty="0" smtClean="0">
                <a:latin typeface="+mj-lt"/>
              </a:rPr>
              <a:t> child / YP with the consent of the person exercising parental responsibility.</a:t>
            </a:r>
            <a:endParaRPr lang="en-GB" sz="9600" b="1" i="1" dirty="0">
              <a:latin typeface="+mj-lt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436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44394"/>
            <a:ext cx="9144000" cy="492369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GB" sz="3200" b="1" u="sng" dirty="0" smtClean="0"/>
              <a:t>Support Available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Arial Narrow" panose="020B0606020202030204" pitchFamily="34" charset="0"/>
              </a:rPr>
              <a:t>Since 2018 VSH duty to promote educational achievement and attainment of PLAC as well as LAC children and YP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500" smtClean="0">
                <a:latin typeface="Arial Narrow" panose="020B0606020202030204" pitchFamily="34" charset="0"/>
              </a:rPr>
              <a:t>£</a:t>
            </a:r>
            <a:r>
              <a:rPr lang="en-GB" sz="2500" smtClean="0">
                <a:latin typeface="Arial Narrow" panose="020B0606020202030204" pitchFamily="34" charset="0"/>
              </a:rPr>
              <a:t>2410</a:t>
            </a:r>
            <a:r>
              <a:rPr lang="en-GB" sz="2500" smtClean="0">
                <a:latin typeface="Arial Narrow" panose="020B0606020202030204" pitchFamily="34" charset="0"/>
              </a:rPr>
              <a:t> </a:t>
            </a:r>
            <a:r>
              <a:rPr lang="en-GB" sz="2500" dirty="0" smtClean="0">
                <a:latin typeface="Arial Narrow" panose="020B0606020202030204" pitchFamily="34" charset="0"/>
              </a:rPr>
              <a:t>per annum for each PLAC child.  </a:t>
            </a:r>
            <a:r>
              <a:rPr lang="en-GB" sz="2500" i="1" dirty="0" smtClean="0">
                <a:latin typeface="Arial Narrow" panose="020B0606020202030204" pitchFamily="34" charset="0"/>
              </a:rPr>
              <a:t>School has direct control of allocation not VS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Arial Narrow" panose="020B0606020202030204" pitchFamily="34" charset="0"/>
              </a:rPr>
              <a:t>VS support occurs through provision of information, advice, guidance and signposting to services available for parents, guardians and schools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Arial Narrow" panose="020B0606020202030204" pitchFamily="34" charset="0"/>
              </a:rPr>
              <a:t>Advice to FAQ (in person and online)</a:t>
            </a:r>
          </a:p>
          <a:p>
            <a:pPr algn="l"/>
            <a:endParaRPr lang="en-GB" sz="3200" b="1" u="sng" dirty="0">
              <a:latin typeface="+mj-lt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58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2742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GB" sz="3200" b="1" u="sng" dirty="0"/>
              <a:t>Support </a:t>
            </a:r>
            <a:r>
              <a:rPr lang="en-GB" sz="3200" b="1" u="sng" dirty="0" smtClean="0"/>
              <a:t>Available (continued)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Advice regarding utilisation of PP+ budget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Information provision to schools, parents / carers regarding queries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Designated Teacher (DT) updates and training (</a:t>
            </a:r>
            <a:r>
              <a:rPr lang="en-GB" sz="3100" dirty="0" err="1" smtClean="0">
                <a:latin typeface="Arial Narrow" panose="020B0606020202030204" pitchFamily="34" charset="0"/>
              </a:rPr>
              <a:t>eg</a:t>
            </a:r>
            <a:r>
              <a:rPr lang="en-GB" sz="3100" dirty="0" smtClean="0">
                <a:latin typeface="Arial Narrow" panose="020B0606020202030204" pitchFamily="34" charset="0"/>
              </a:rPr>
              <a:t> attachment, trauma and useful CPD)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Advocate use of complementary documentation to assist PLAC provision </a:t>
            </a:r>
            <a:r>
              <a:rPr lang="en-GB" sz="3100" dirty="0" err="1" smtClean="0">
                <a:latin typeface="Arial Narrow" panose="020B0606020202030204" pitchFamily="34" charset="0"/>
              </a:rPr>
              <a:t>eg</a:t>
            </a:r>
            <a:r>
              <a:rPr lang="en-GB" sz="3100" dirty="0" smtClean="0">
                <a:latin typeface="Arial Narrow" panose="020B0606020202030204" pitchFamily="34" charset="0"/>
              </a:rPr>
              <a:t> standard census letter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Shared use of PLAC policy for school to customise and adopt</a:t>
            </a:r>
          </a:p>
          <a:p>
            <a:pPr>
              <a:lnSpc>
                <a:spcPct val="150000"/>
              </a:lnSpc>
            </a:pPr>
            <a:endParaRPr lang="en-GB" sz="2400" dirty="0" smtClean="0">
              <a:latin typeface="Arial Narrow" panose="020B0606020202030204" pitchFamily="34" charset="0"/>
            </a:endParaRPr>
          </a:p>
          <a:p>
            <a:pPr>
              <a:lnSpc>
                <a:spcPct val="150000"/>
              </a:lnSpc>
            </a:pPr>
            <a:endParaRPr lang="en-GB" b="1" u="sng" dirty="0"/>
          </a:p>
          <a:p>
            <a:endParaRPr lang="en-GB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94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 algn="ctr">
              <a:buNone/>
            </a:pPr>
            <a:r>
              <a:rPr lang="en-GB" sz="3200" dirty="0" smtClean="0"/>
              <a:t>	</a:t>
            </a:r>
            <a:r>
              <a:rPr lang="en-GB" sz="3200" b="1" u="sng" dirty="0" smtClean="0"/>
              <a:t>Documentary Assistance for Schools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The EPPLAC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What is an EPPLAC?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Why use an EPPLAC?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Why Should I as DT introduce a model PLAC policy?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Model Policy for Schools</a:t>
            </a: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310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16258"/>
            <a:ext cx="9144000" cy="4768948"/>
          </a:xfrm>
        </p:spPr>
        <p:txBody>
          <a:bodyPr/>
          <a:lstStyle/>
          <a:p>
            <a:r>
              <a:rPr lang="en-GB" sz="3200" b="1" u="sng" dirty="0" smtClean="0"/>
              <a:t>EPPLACS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latin typeface="Arial Narrow" panose="020B0606020202030204" pitchFamily="34" charset="0"/>
              </a:rPr>
              <a:t>EPPLAC is a form (very similar to a PEP) used in many boroughs for Previously Looked After Children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latin typeface="Arial Narrow" panose="020B0606020202030204" pitchFamily="34" charset="0"/>
              </a:rPr>
              <a:t>Unlike PEP’s, no statutory requirement to use an EPPLAC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latin typeface="Arial Narrow" panose="020B0606020202030204" pitchFamily="34" charset="0"/>
              </a:rPr>
              <a:t>EPPLAC’s assist in the continued support and monitoring of children previously in the care system and now classed as </a:t>
            </a:r>
            <a:r>
              <a:rPr lang="en-GB" dirty="0" err="1" smtClean="0">
                <a:latin typeface="Arial Narrow" panose="020B0606020202030204" pitchFamily="34" charset="0"/>
              </a:rPr>
              <a:t>Plac</a:t>
            </a:r>
            <a:r>
              <a:rPr lang="en-GB" dirty="0" smtClean="0">
                <a:latin typeface="Arial Narrow" panose="020B0606020202030204" pitchFamily="34" charset="0"/>
              </a:rPr>
              <a:t>.  </a:t>
            </a:r>
            <a:r>
              <a:rPr lang="en-GB" b="1" i="1" dirty="0" smtClean="0">
                <a:latin typeface="Arial Narrow" panose="020B0606020202030204" pitchFamily="34" charset="0"/>
              </a:rPr>
              <a:t>They provide continued support and dovetail with the school’s own pastoral plans or </a:t>
            </a:r>
            <a:r>
              <a:rPr lang="en-GB" b="1" i="1" dirty="0" err="1" smtClean="0">
                <a:latin typeface="Arial Narrow" panose="020B0606020202030204" pitchFamily="34" charset="0"/>
              </a:rPr>
              <a:t>eg</a:t>
            </a:r>
            <a:r>
              <a:rPr lang="en-GB" b="1" i="1" dirty="0" smtClean="0">
                <a:latin typeface="Arial Narrow" panose="020B0606020202030204" pitchFamily="34" charset="0"/>
              </a:rPr>
              <a:t> support plans.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latin typeface="Arial Narrow" panose="020B0606020202030204" pitchFamily="34" charset="0"/>
              </a:rPr>
              <a:t>EPPLAC’s demonstrate the continued excellent provision for </a:t>
            </a:r>
            <a:r>
              <a:rPr lang="en-GB" dirty="0" err="1" smtClean="0">
                <a:latin typeface="Arial Narrow" panose="020B0606020202030204" pitchFamily="34" charset="0"/>
              </a:rPr>
              <a:t>Plac</a:t>
            </a:r>
            <a:r>
              <a:rPr lang="en-GB" dirty="0" smtClean="0">
                <a:latin typeface="Arial Narrow" panose="020B0606020202030204" pitchFamily="34" charset="0"/>
              </a:rPr>
              <a:t> children facilitated by schools and serve as an evidence base for Ofsted investigating this area of coverage.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 smtClean="0">
              <a:latin typeface="Arial Narrow" panose="020B0606020202030204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998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74055"/>
            <a:ext cx="9144000" cy="4684542"/>
          </a:xfrm>
        </p:spPr>
        <p:txBody>
          <a:bodyPr>
            <a:normAutofit lnSpcReduction="10000"/>
          </a:bodyPr>
          <a:lstStyle/>
          <a:p>
            <a:r>
              <a:rPr lang="en-GB" sz="3200" b="1" u="sng" dirty="0" smtClean="0">
                <a:latin typeface="Arial Narrow" panose="020B0606020202030204" pitchFamily="34" charset="0"/>
              </a:rPr>
              <a:t>EPPLAC’s Continued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Narrow" panose="020B0606020202030204" pitchFamily="34" charset="0"/>
              </a:rPr>
              <a:t>EPPLAC’s are easy to set up as the information is migrated from the PEP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Narrow" panose="020B0606020202030204" pitchFamily="34" charset="0"/>
              </a:rPr>
              <a:t>Evidences continued excellent support for previously looked after children within the school environment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Narrow" panose="020B0606020202030204" pitchFamily="34" charset="0"/>
                <a:hlinkClick r:id="rId2"/>
              </a:rPr>
              <a:t>https://www.myvirtualschool.org/page/previously-looked-after-children-p-lac/103352</a:t>
            </a:r>
            <a:endParaRPr lang="en-GB" sz="2800" dirty="0" smtClean="0">
              <a:latin typeface="Arial Narrow" panose="020B0606020202030204" pitchFamily="34" charset="0"/>
            </a:endParaRPr>
          </a:p>
          <a:p>
            <a:pPr algn="l">
              <a:lnSpc>
                <a:spcPct val="150000"/>
              </a:lnSpc>
            </a:pPr>
            <a:endParaRPr lang="en-GB" dirty="0" smtClean="0">
              <a:latin typeface="Arial Narrow" panose="020B0606020202030204" pitchFamily="34" charset="0"/>
            </a:endParaRPr>
          </a:p>
          <a:p>
            <a:pPr algn="l">
              <a:lnSpc>
                <a:spcPct val="150000"/>
              </a:lnSpc>
            </a:pPr>
            <a:endParaRPr lang="en-GB" sz="3200" b="1" u="sng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120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059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3500" b="1" u="sng" dirty="0" smtClean="0"/>
              <a:t>PLAC Policy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As is the case with all policies…an important document that forms an independent framework ensuring values and principles are consistently applied throughout the school: this is no more important than within the area of previously looked after children and YP.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Policy can be adapted and customised to give it a unique and local feel for each individual school if required.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Details essential information and mandatory compliance; contains a range of useful resources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Model </a:t>
            </a:r>
            <a:r>
              <a:rPr lang="en-GB" sz="2600" dirty="0" err="1" smtClean="0">
                <a:latin typeface="Arial Narrow" panose="020B0606020202030204" pitchFamily="34" charset="0"/>
              </a:rPr>
              <a:t>Plac</a:t>
            </a:r>
            <a:r>
              <a:rPr lang="en-GB" sz="2600" dirty="0" smtClean="0">
                <a:latin typeface="Arial Narrow" panose="020B0606020202030204" pitchFamily="34" charset="0"/>
              </a:rPr>
              <a:t> policy: </a:t>
            </a:r>
            <a:r>
              <a:rPr lang="en-GB" sz="2600" dirty="0" smtClean="0">
                <a:latin typeface="Arial Narrow" panose="020B0606020202030204" pitchFamily="34" charset="0"/>
                <a:hlinkClick r:id="rId2"/>
              </a:rPr>
              <a:t>https://www.myvirtualschool.org/serve_file/1502574</a:t>
            </a:r>
            <a:r>
              <a:rPr lang="en-GB" sz="2600" dirty="0" smtClean="0">
                <a:latin typeface="Arial Narrow" panose="020B0606020202030204" pitchFamily="34" charset="0"/>
              </a:rPr>
              <a:t> </a:t>
            </a:r>
            <a:endParaRPr lang="en-GB" sz="2600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21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59987"/>
            <a:ext cx="9144000" cy="5078437"/>
          </a:xfrm>
        </p:spPr>
        <p:txBody>
          <a:bodyPr>
            <a:normAutofit fontScale="55000" lnSpcReduction="20000"/>
          </a:bodyPr>
          <a:lstStyle/>
          <a:p>
            <a:r>
              <a:rPr lang="en-GB" sz="5800" b="1" u="sng" dirty="0" smtClean="0"/>
              <a:t>Further Useful Information / Resources / Guidance for Carers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Please visit the Halton VS website: </a:t>
            </a:r>
            <a:r>
              <a:rPr lang="en-GB" sz="4000" dirty="0" smtClean="0">
                <a:latin typeface="Arial Narrow" panose="020B0606020202030204" pitchFamily="34" charset="0"/>
                <a:hlinkClick r:id="rId2"/>
              </a:rPr>
              <a:t>https://www.myvirtualschool.org/</a:t>
            </a:r>
            <a:r>
              <a:rPr lang="en-GB" sz="4000" dirty="0" smtClean="0">
                <a:latin typeface="Arial Narrow" panose="020B0606020202030204" pitchFamily="34" charset="0"/>
              </a:rPr>
              <a:t>  - a host of excellent resources for many aspects of education (especially </a:t>
            </a:r>
            <a:r>
              <a:rPr lang="en-GB" sz="4000" dirty="0" err="1" smtClean="0">
                <a:latin typeface="Arial Narrow" panose="020B0606020202030204" pitchFamily="34" charset="0"/>
              </a:rPr>
              <a:t>plac</a:t>
            </a:r>
            <a:r>
              <a:rPr lang="en-GB" sz="4000" dirty="0" smtClean="0">
                <a:latin typeface="Arial Narrow" panose="020B0606020202030204" pitchFamily="34" charset="0"/>
              </a:rPr>
              <a:t>)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Contact email addresses (and phone numbers) for any advice or queries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Have a look at the plethora of information on the website but also the signposted </a:t>
            </a:r>
            <a:r>
              <a:rPr lang="en-GB" sz="4000" dirty="0" err="1" smtClean="0">
                <a:latin typeface="Arial Narrow" panose="020B0606020202030204" pitchFamily="34" charset="0"/>
              </a:rPr>
              <a:t>plac</a:t>
            </a:r>
            <a:r>
              <a:rPr lang="en-GB" sz="4000" dirty="0" smtClean="0">
                <a:latin typeface="Arial Narrow" panose="020B0606020202030204" pitchFamily="34" charset="0"/>
              </a:rPr>
              <a:t> websites on the post looked after page (</a:t>
            </a:r>
            <a:r>
              <a:rPr lang="en-GB" sz="4000" dirty="0" err="1" smtClean="0">
                <a:latin typeface="Arial Narrow" panose="020B0606020202030204" pitchFamily="34" charset="0"/>
              </a:rPr>
              <a:t>inc</a:t>
            </a:r>
            <a:r>
              <a:rPr lang="en-GB" sz="4000" dirty="0" smtClean="0">
                <a:latin typeface="Arial Narrow" panose="020B0606020202030204" pitchFamily="34" charset="0"/>
              </a:rPr>
              <a:t> EPPLAC &amp; model policy)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Information imminently about the VS training programme for DT’s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Watch out for our social media debut (hopefully soon!) where many resources will be shared on a ‘live footing’</a:t>
            </a: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46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813</Words>
  <Application>Microsoft Office PowerPoint</Application>
  <PresentationFormat>Widescreen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Halton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Bradshaw - Virtual School</dc:creator>
  <cp:lastModifiedBy>David Bradshaw - Virtual School</cp:lastModifiedBy>
  <cp:revision>28</cp:revision>
  <dcterms:created xsi:type="dcterms:W3CDTF">2021-09-22T09:48:09Z</dcterms:created>
  <dcterms:modified xsi:type="dcterms:W3CDTF">2022-09-05T13:12:21Z</dcterms:modified>
</cp:coreProperties>
</file>