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6" r:id="rId11"/>
    <p:sldId id="267" r:id="rId12"/>
    <p:sldId id="265" r:id="rId13"/>
    <p:sldId id="268" r:id="rId14"/>
    <p:sldId id="269" r:id="rId15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56EED-3CD9-44A9-98D3-7D26F82A799C}" type="datetimeFigureOut">
              <a:rPr lang="en-GB" smtClean="0"/>
              <a:t>30/09/2021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EFD49B-87B1-49E7-B9DF-280A2526AE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1243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56EED-3CD9-44A9-98D3-7D26F82A799C}" type="datetimeFigureOut">
              <a:rPr lang="en-GB" smtClean="0"/>
              <a:t>30/09/2021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EFD49B-87B1-49E7-B9DF-280A2526AE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124527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56EED-3CD9-44A9-98D3-7D26F82A799C}" type="datetimeFigureOut">
              <a:rPr lang="en-GB" smtClean="0"/>
              <a:t>30/09/2021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EFD49B-87B1-49E7-B9DF-280A2526AE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743756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56EED-3CD9-44A9-98D3-7D26F82A799C}" type="datetimeFigureOut">
              <a:rPr lang="en-GB" smtClean="0"/>
              <a:t>30/09/2021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EFD49B-87B1-49E7-B9DF-280A2526AE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013325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56EED-3CD9-44A9-98D3-7D26F82A799C}" type="datetimeFigureOut">
              <a:rPr lang="en-GB" smtClean="0"/>
              <a:t>30/09/2021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EFD49B-87B1-49E7-B9DF-280A2526AE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707480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56EED-3CD9-44A9-98D3-7D26F82A799C}" type="datetimeFigureOut">
              <a:rPr lang="en-GB" smtClean="0"/>
              <a:t>30/09/2021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EFD49B-87B1-49E7-B9DF-280A2526AE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71991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56EED-3CD9-44A9-98D3-7D26F82A799C}" type="datetimeFigureOut">
              <a:rPr lang="en-GB" smtClean="0"/>
              <a:t>30/09/2021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EFD49B-87B1-49E7-B9DF-280A2526AE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577402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56EED-3CD9-44A9-98D3-7D26F82A799C}" type="datetimeFigureOut">
              <a:rPr lang="en-GB" smtClean="0"/>
              <a:t>30/09/2021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EFD49B-87B1-49E7-B9DF-280A2526AE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4164084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56EED-3CD9-44A9-98D3-7D26F82A799C}" type="datetimeFigureOut">
              <a:rPr lang="en-GB" smtClean="0"/>
              <a:t>30/09/2021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EFD49B-87B1-49E7-B9DF-280A2526AE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5777330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56EED-3CD9-44A9-98D3-7D26F82A799C}" type="datetimeFigureOut">
              <a:rPr lang="en-GB" smtClean="0"/>
              <a:t>30/09/2021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EFD49B-87B1-49E7-B9DF-280A2526AE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580196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F56EED-3CD9-44A9-98D3-7D26F82A799C}" type="datetimeFigureOut">
              <a:rPr lang="en-GB" smtClean="0"/>
              <a:t>30/09/2021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EFD49B-87B1-49E7-B9DF-280A2526AE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357305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F56EED-3CD9-44A9-98D3-7D26F82A799C}" type="datetimeFigureOut">
              <a:rPr lang="en-GB" smtClean="0"/>
              <a:t>30/09/2021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EFD49B-87B1-49E7-B9DF-280A2526AE31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835383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www.myvirtualschool.org/page/previously-looked-after-children-p-lac/103352" TargetMode="Externa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www.myvirtualschool.org/page/previously-looked-after-children-p-lac/103352" TargetMode="Externa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hyperlink" Target="mailto:virtual.school@halton.gov.uk" TargetMode="External"/><Relationship Id="rId2" Type="http://schemas.openxmlformats.org/officeDocument/2006/relationships/hyperlink" Target="mailto:David.Bradshaw@halton.gov.uk" TargetMode="Externa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.png"/><Relationship Id="rId4" Type="http://schemas.openxmlformats.org/officeDocument/2006/relationships/hyperlink" Target="https://www.myvirtualschool.org/page/previously-looked-after-children-p-lac/103352" TargetMode="Externa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www.youtube.com/watch?v=XPA5ftecQJQ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www.myvirtualschool.org/page/previously-looked-after-children-p-lac/103352" TargetMode="Externa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www.myvirtualschool.org/serve_file/1502574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hyperlink" Target="https://www.myvirtualschool.org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3999" y="1969181"/>
            <a:ext cx="9144000" cy="4741108"/>
          </a:xfrm>
        </p:spPr>
        <p:txBody>
          <a:bodyPr>
            <a:normAutofit fontScale="32500" lnSpcReduction="20000"/>
          </a:bodyPr>
          <a:lstStyle/>
          <a:p>
            <a:r>
              <a:rPr lang="en-GB" sz="9800" b="1" u="sng" dirty="0" smtClean="0"/>
              <a:t>Introductions</a:t>
            </a:r>
          </a:p>
          <a:p>
            <a:endParaRPr lang="en-GB" u="sng" dirty="0"/>
          </a:p>
          <a:p>
            <a:pPr marL="571500" indent="-571500" algn="l">
              <a:lnSpc>
                <a:spcPct val="170000"/>
              </a:lnSpc>
              <a:buFont typeface="Arial" panose="020B0604020202020204" pitchFamily="34" charset="0"/>
              <a:buChar char="•"/>
            </a:pPr>
            <a:r>
              <a:rPr lang="en-GB" sz="8000" dirty="0" smtClean="0">
                <a:latin typeface="Arial Narrow" panose="020B0606020202030204" pitchFamily="34" charset="0"/>
              </a:rPr>
              <a:t>David Bradshaw</a:t>
            </a:r>
          </a:p>
          <a:p>
            <a:pPr marL="571500" indent="-571500" algn="l">
              <a:lnSpc>
                <a:spcPct val="170000"/>
              </a:lnSpc>
              <a:buFont typeface="Arial" panose="020B0604020202020204" pitchFamily="34" charset="0"/>
              <a:buChar char="•"/>
            </a:pPr>
            <a:r>
              <a:rPr lang="en-GB" sz="8000" dirty="0" smtClean="0">
                <a:latin typeface="Arial Narrow" panose="020B0606020202030204" pitchFamily="34" charset="0"/>
              </a:rPr>
              <a:t>Taught in Primary Schools in Halton for 17 Years</a:t>
            </a:r>
          </a:p>
          <a:p>
            <a:pPr marL="571500" indent="-571500" algn="l">
              <a:lnSpc>
                <a:spcPct val="170000"/>
              </a:lnSpc>
              <a:buFont typeface="Arial" panose="020B0604020202020204" pitchFamily="34" charset="0"/>
              <a:buChar char="•"/>
            </a:pPr>
            <a:r>
              <a:rPr lang="en-GB" sz="8000" dirty="0" smtClean="0">
                <a:latin typeface="Arial Narrow" panose="020B0606020202030204" pitchFamily="34" charset="0"/>
              </a:rPr>
              <a:t>Educational Support Worker for Previously Looked After Children (</a:t>
            </a:r>
            <a:r>
              <a:rPr lang="en-GB" sz="8000" dirty="0" err="1" smtClean="0">
                <a:latin typeface="Arial Narrow" panose="020B0606020202030204" pitchFamily="34" charset="0"/>
              </a:rPr>
              <a:t>Plac</a:t>
            </a:r>
            <a:r>
              <a:rPr lang="en-GB" sz="8000" dirty="0" smtClean="0">
                <a:latin typeface="Arial Narrow" panose="020B0606020202030204" pitchFamily="34" charset="0"/>
              </a:rPr>
              <a:t>) for Halton Virtual School</a:t>
            </a:r>
          </a:p>
          <a:p>
            <a:pPr marL="571500" indent="-571500" algn="l">
              <a:lnSpc>
                <a:spcPct val="170000"/>
              </a:lnSpc>
              <a:buFont typeface="Arial" panose="020B0604020202020204" pitchFamily="34" charset="0"/>
              <a:buChar char="•"/>
            </a:pPr>
            <a:r>
              <a:rPr lang="en-GB" sz="8000" dirty="0" smtClean="0">
                <a:latin typeface="Arial Narrow" panose="020B0606020202030204" pitchFamily="34" charset="0"/>
              </a:rPr>
              <a:t>New post created April 2021 to address the extension of offer provision to </a:t>
            </a:r>
            <a:r>
              <a:rPr lang="en-GB" sz="8000" dirty="0" err="1" smtClean="0">
                <a:latin typeface="Arial Narrow" panose="020B0606020202030204" pitchFamily="34" charset="0"/>
              </a:rPr>
              <a:t>Plac</a:t>
            </a:r>
            <a:r>
              <a:rPr lang="en-GB" sz="8000" dirty="0" smtClean="0">
                <a:latin typeface="Arial Narrow" panose="020B0606020202030204" pitchFamily="34" charset="0"/>
              </a:rPr>
              <a:t> Children &amp; Young People (2018)</a:t>
            </a:r>
            <a:endParaRPr lang="en-GB" sz="8000" dirty="0">
              <a:latin typeface="Arial Narrow" panose="020B0606020202030204" pitchFamily="34" charset="0"/>
            </a:endParaRPr>
          </a:p>
        </p:txBody>
      </p:sp>
      <p:pic>
        <p:nvPicPr>
          <p:cNvPr id="4" name="Picture 3" descr="C:\Users\bradshawd\AppData\Local\Microsoft\Windows\INetCache\Content.Word\VS Logo.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510676"/>
            <a:ext cx="9143999" cy="103922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0969458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1758461"/>
            <a:ext cx="9144000" cy="4768947"/>
          </a:xfrm>
        </p:spPr>
        <p:txBody>
          <a:bodyPr>
            <a:normAutofit fontScale="85000" lnSpcReduction="10000"/>
          </a:bodyPr>
          <a:lstStyle/>
          <a:p>
            <a:r>
              <a:rPr lang="en-GB" sz="3800" b="1" u="sng" dirty="0" smtClean="0"/>
              <a:t>Discussion / Question and Answer session</a:t>
            </a: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600" i="1" dirty="0" smtClean="0">
                <a:latin typeface="Arial Narrow" panose="020B0606020202030204" pitchFamily="34" charset="0"/>
              </a:rPr>
              <a:t>Are we aware of our school’s previously looked after children?</a:t>
            </a: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600" i="1" dirty="0" smtClean="0">
                <a:latin typeface="Arial Narrow" panose="020B0606020202030204" pitchFamily="34" charset="0"/>
              </a:rPr>
              <a:t>What formal provisions are made once the PEP ceases?</a:t>
            </a: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600" i="1" dirty="0" smtClean="0">
                <a:latin typeface="Arial Narrow" panose="020B0606020202030204" pitchFamily="34" charset="0"/>
              </a:rPr>
              <a:t>Are these documents (particularly the EPPLAC) something you could use? </a:t>
            </a:r>
          </a:p>
          <a:p>
            <a:pPr algn="l">
              <a:lnSpc>
                <a:spcPct val="100000"/>
              </a:lnSpc>
            </a:pPr>
            <a:r>
              <a:rPr lang="en-GB" sz="2600" i="1" dirty="0">
                <a:latin typeface="Arial Narrow" panose="020B0606020202030204" pitchFamily="34" charset="0"/>
              </a:rPr>
              <a:t>(</a:t>
            </a:r>
            <a:r>
              <a:rPr lang="en-GB" sz="2600" i="1" dirty="0" smtClean="0">
                <a:latin typeface="Arial Narrow" panose="020B0606020202030204" pitchFamily="34" charset="0"/>
              </a:rPr>
              <a:t>I realise how busy the jobs is and do not want to unnecessarily increase the paperwork (potentially a vital reporting tool whilst continuing close monitoring))?</a:t>
            </a:r>
          </a:p>
          <a:p>
            <a:pPr marL="342900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600" i="1" dirty="0" smtClean="0">
                <a:latin typeface="Arial Narrow" panose="020B0606020202030204" pitchFamily="34" charset="0"/>
              </a:rPr>
              <a:t>How would you go about securing funding once it becomes knowledge that a child / YP was previously </a:t>
            </a:r>
            <a:r>
              <a:rPr lang="en-GB" sz="2600" i="1" dirty="0" err="1" smtClean="0">
                <a:latin typeface="Arial Narrow" panose="020B0606020202030204" pitchFamily="34" charset="0"/>
              </a:rPr>
              <a:t>Plac</a:t>
            </a:r>
            <a:r>
              <a:rPr lang="en-GB" sz="2600" i="1" dirty="0" smtClean="0">
                <a:latin typeface="Arial Narrow" panose="020B0606020202030204" pitchFamily="34" charset="0"/>
              </a:rPr>
              <a:t>? (Pupil Premium Plus letter) </a:t>
            </a:r>
            <a:r>
              <a:rPr lang="en-GB" sz="2600" i="1" dirty="0" smtClean="0">
                <a:latin typeface="Arial Narrow" panose="020B0606020202030204" pitchFamily="34" charset="0"/>
                <a:hlinkClick r:id="rId2"/>
              </a:rPr>
              <a:t>https://www.myvirtualschool.org/page/previously-looked-after-children-p-lac/103352</a:t>
            </a:r>
            <a:endParaRPr lang="en-GB" sz="2600" i="1" dirty="0">
              <a:latin typeface="Arial Narrow" panose="020B0606020202030204" pitchFamily="34" charset="0"/>
            </a:endParaRPr>
          </a:p>
        </p:txBody>
      </p:sp>
      <p:pic>
        <p:nvPicPr>
          <p:cNvPr id="4" name="Picture 3" descr="C:\Users\bradshawd\AppData\Local\Microsoft\Windows\INetCache\Content.Word\VS Logo.pn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510676"/>
            <a:ext cx="9143999" cy="103922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228645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en-GB" sz="3200" dirty="0" smtClean="0">
                <a:latin typeface="Arial Narrow" panose="020B0606020202030204" pitchFamily="34" charset="0"/>
              </a:rPr>
              <a:t>Open to the floor -  Please feel free to:</a:t>
            </a:r>
          </a:p>
          <a:p>
            <a:r>
              <a:rPr lang="en-GB" sz="3200" dirty="0" smtClean="0">
                <a:latin typeface="Arial Narrow" panose="020B0606020202030204" pitchFamily="34" charset="0"/>
              </a:rPr>
              <a:t>Ask any questions concerning post looked after children / YP</a:t>
            </a:r>
          </a:p>
          <a:p>
            <a:r>
              <a:rPr lang="en-GB" sz="3200" dirty="0" smtClean="0">
                <a:latin typeface="Arial Narrow" panose="020B0606020202030204" pitchFamily="34" charset="0"/>
              </a:rPr>
              <a:t>Discuss any issues you feel relevant to this subject</a:t>
            </a:r>
          </a:p>
          <a:p>
            <a:r>
              <a:rPr lang="en-GB" sz="3200" dirty="0" smtClean="0">
                <a:latin typeface="Arial Narrow" panose="020B0606020202030204" pitchFamily="34" charset="0"/>
              </a:rPr>
              <a:t>Inform and share with us your good practice!</a:t>
            </a:r>
          </a:p>
          <a:p>
            <a:pPr>
              <a:lnSpc>
                <a:spcPct val="150000"/>
              </a:lnSpc>
            </a:pPr>
            <a:endParaRPr lang="en-GB" dirty="0" smtClean="0"/>
          </a:p>
          <a:p>
            <a:pPr>
              <a:lnSpc>
                <a:spcPct val="150000"/>
              </a:lnSpc>
            </a:pPr>
            <a:r>
              <a:rPr lang="en-GB" dirty="0" smtClean="0">
                <a:hlinkClick r:id="rId2"/>
              </a:rPr>
              <a:t>https://www.myvirtualschool.org/page/previously-looked-after-children-p-lac/103352</a:t>
            </a:r>
            <a:endParaRPr lang="en-GB" dirty="0" smtClean="0"/>
          </a:p>
          <a:p>
            <a:endParaRPr lang="en-GB" dirty="0"/>
          </a:p>
        </p:txBody>
      </p:sp>
      <p:pic>
        <p:nvPicPr>
          <p:cNvPr id="4" name="Picture 3" descr="C:\Users\bradshawd\AppData\Local\Microsoft\Windows\INetCache\Content.Word\VS Logo.pn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510676"/>
            <a:ext cx="9143999" cy="103922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9746264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926868"/>
          </a:xfrm>
        </p:spPr>
        <p:txBody>
          <a:bodyPr>
            <a:normAutofit lnSpcReduction="10000"/>
          </a:bodyPr>
          <a:lstStyle/>
          <a:p>
            <a:pPr algn="ctr"/>
            <a:r>
              <a:rPr lang="en-GB" sz="3200" b="1" u="sng" dirty="0" smtClean="0">
                <a:latin typeface="Arial Narrow" panose="020B0606020202030204" pitchFamily="34" charset="0"/>
              </a:rPr>
              <a:t>Thank You!</a:t>
            </a:r>
          </a:p>
          <a:p>
            <a:pPr>
              <a:lnSpc>
                <a:spcPct val="150000"/>
              </a:lnSpc>
            </a:pPr>
            <a:r>
              <a:rPr lang="en-GB" sz="2600" dirty="0" smtClean="0">
                <a:latin typeface="Arial Narrow" panose="020B0606020202030204" pitchFamily="34" charset="0"/>
              </a:rPr>
              <a:t>Just like to extend my welcome again and thank you all for listening.  Please have a look at the resources and don’t hesitate in contacting me at Halton Virtual School with any enquiries or requests for support for post looked after (or anything else):</a:t>
            </a:r>
          </a:p>
          <a:p>
            <a:pPr>
              <a:lnSpc>
                <a:spcPct val="150000"/>
              </a:lnSpc>
            </a:pPr>
            <a:r>
              <a:rPr lang="en-GB" sz="2400" dirty="0" smtClean="0">
                <a:latin typeface="Arial Narrow" panose="020B0606020202030204" pitchFamily="34" charset="0"/>
                <a:hlinkClick r:id="rId2"/>
              </a:rPr>
              <a:t>David.Bradshaw@halton.gov.uk</a:t>
            </a:r>
            <a:endParaRPr lang="en-GB" sz="2400" dirty="0" smtClean="0">
              <a:latin typeface="Arial Narrow" panose="020B0606020202030204" pitchFamily="34" charset="0"/>
            </a:endParaRPr>
          </a:p>
          <a:p>
            <a:pPr>
              <a:lnSpc>
                <a:spcPct val="150000"/>
              </a:lnSpc>
            </a:pPr>
            <a:r>
              <a:rPr lang="en-GB" sz="2400" u="sng" dirty="0" smtClean="0">
                <a:latin typeface="Arial Narrow" panose="020B0606020202030204" pitchFamily="34" charset="0"/>
                <a:hlinkClick r:id="rId3"/>
              </a:rPr>
              <a:t>virtual.school@halton.gov.uk</a:t>
            </a:r>
            <a:endParaRPr lang="en-GB" sz="2400" u="sng" dirty="0" smtClean="0">
              <a:latin typeface="Arial Narrow" panose="020B0606020202030204" pitchFamily="34" charset="0"/>
            </a:endParaRPr>
          </a:p>
          <a:p>
            <a:pPr>
              <a:lnSpc>
                <a:spcPct val="150000"/>
              </a:lnSpc>
            </a:pPr>
            <a:r>
              <a:rPr lang="en-GB" sz="2400" dirty="0" smtClean="0">
                <a:latin typeface="Arial Narrow" panose="020B0606020202030204" pitchFamily="34" charset="0"/>
              </a:rPr>
              <a:t>0151 511 7391</a:t>
            </a:r>
          </a:p>
          <a:p>
            <a:pPr>
              <a:lnSpc>
                <a:spcPct val="150000"/>
              </a:lnSpc>
            </a:pPr>
            <a:r>
              <a:rPr lang="en-GB" sz="2400" dirty="0" smtClean="0">
                <a:latin typeface="Arial Narrow" panose="020B0606020202030204" pitchFamily="34" charset="0"/>
                <a:hlinkClick r:id="rId4"/>
              </a:rPr>
              <a:t>https://www.myvirtualschool.org/page/previously-looked-after-children-p-lac/103352</a:t>
            </a:r>
            <a:endParaRPr lang="en-GB" sz="2400" dirty="0">
              <a:latin typeface="Arial Narrow" panose="020B0606020202030204" pitchFamily="34" charset="0"/>
            </a:endParaRPr>
          </a:p>
        </p:txBody>
      </p:sp>
      <p:pic>
        <p:nvPicPr>
          <p:cNvPr id="4" name="Picture 3" descr="C:\Users\bradshawd\AppData\Local\Microsoft\Windows\INetCache\Content.Word\VS Logo.png"/>
          <p:cNvPicPr/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510676"/>
            <a:ext cx="9143999" cy="103922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751135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1688123"/>
            <a:ext cx="9144000" cy="4740812"/>
          </a:xfrm>
        </p:spPr>
        <p:txBody>
          <a:bodyPr>
            <a:normAutofit lnSpcReduction="10000"/>
          </a:bodyPr>
          <a:lstStyle/>
          <a:p>
            <a:pPr>
              <a:lnSpc>
                <a:spcPct val="150000"/>
              </a:lnSpc>
            </a:pPr>
            <a:r>
              <a:rPr lang="en-GB" sz="8600" dirty="0" smtClean="0"/>
              <a:t>SACI</a:t>
            </a:r>
          </a:p>
          <a:p>
            <a:pPr>
              <a:lnSpc>
                <a:spcPct val="150000"/>
              </a:lnSpc>
            </a:pPr>
            <a:r>
              <a:rPr lang="en-GB" sz="2800" dirty="0" smtClean="0"/>
              <a:t>SUPPORT</a:t>
            </a:r>
            <a:br>
              <a:rPr lang="en-GB" sz="2800" dirty="0" smtClean="0"/>
            </a:br>
            <a:r>
              <a:rPr lang="en-GB" sz="2800" dirty="0" smtClean="0"/>
              <a:t>ADVICE</a:t>
            </a:r>
          </a:p>
          <a:p>
            <a:pPr>
              <a:lnSpc>
                <a:spcPct val="150000"/>
              </a:lnSpc>
            </a:pPr>
            <a:r>
              <a:rPr lang="en-GB" sz="2800" dirty="0" smtClean="0"/>
              <a:t>COLLABORATION</a:t>
            </a:r>
          </a:p>
          <a:p>
            <a:pPr>
              <a:lnSpc>
                <a:spcPct val="150000"/>
              </a:lnSpc>
            </a:pPr>
            <a:r>
              <a:rPr lang="en-GB" sz="2800" dirty="0" smtClean="0"/>
              <a:t>IMPROVEMENT</a:t>
            </a:r>
          </a:p>
          <a:p>
            <a:pPr>
              <a:lnSpc>
                <a:spcPct val="150000"/>
              </a:lnSpc>
            </a:pPr>
            <a:endParaRPr lang="en-GB" dirty="0"/>
          </a:p>
        </p:txBody>
      </p:sp>
      <p:pic>
        <p:nvPicPr>
          <p:cNvPr id="4" name="Picture 3" descr="C:\Users\bradshawd\AppData\Local\Microsoft\Windows\INetCache\Content.Word\VS Logo.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510676"/>
            <a:ext cx="9143999" cy="103922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114367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1549899"/>
            <a:ext cx="9144000" cy="4850901"/>
          </a:xfrm>
        </p:spPr>
        <p:txBody>
          <a:bodyPr/>
          <a:lstStyle/>
          <a:p>
            <a:endParaRPr lang="en-GB" dirty="0" smtClean="0"/>
          </a:p>
          <a:p>
            <a:pPr algn="l"/>
            <a:r>
              <a:rPr lang="en-GB" sz="5400" dirty="0" smtClean="0">
                <a:latin typeface="Arial Narrow" panose="020B0606020202030204" pitchFamily="34" charset="0"/>
              </a:rPr>
              <a:t>I LAC NOTHING</a:t>
            </a:r>
          </a:p>
          <a:p>
            <a:pPr algn="l"/>
            <a:endParaRPr lang="en-GB" dirty="0"/>
          </a:p>
          <a:p>
            <a:pPr algn="l"/>
            <a:r>
              <a:rPr lang="en-GB" dirty="0" smtClean="0">
                <a:hlinkClick r:id="rId2"/>
              </a:rPr>
              <a:t>https://www.youtube.com/watch?v=XPA5ftecQJQ</a:t>
            </a:r>
            <a:endParaRPr lang="en-GB" dirty="0"/>
          </a:p>
        </p:txBody>
      </p:sp>
      <p:pic>
        <p:nvPicPr>
          <p:cNvPr id="4" name="Picture 3" descr="C:\Users\bradshawd\AppData\Local\Microsoft\Windows\INetCache\Content.Word\VS Logo.pn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510676"/>
            <a:ext cx="9143999" cy="103922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9089015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1674055"/>
            <a:ext cx="9144000" cy="4811151"/>
          </a:xfrm>
        </p:spPr>
        <p:txBody>
          <a:bodyPr>
            <a:normAutofit fontScale="25000" lnSpcReduction="20000"/>
          </a:bodyPr>
          <a:lstStyle/>
          <a:p>
            <a:pPr>
              <a:lnSpc>
                <a:spcPct val="100000"/>
              </a:lnSpc>
            </a:pPr>
            <a:r>
              <a:rPr lang="en-GB" sz="12800" b="1" u="sng" dirty="0" smtClean="0"/>
              <a:t>Who are previously looked after children?</a:t>
            </a:r>
          </a:p>
          <a:p>
            <a:pPr algn="l">
              <a:lnSpc>
                <a:spcPct val="150000"/>
              </a:lnSpc>
            </a:pPr>
            <a:r>
              <a:rPr lang="en-GB" sz="9600" dirty="0" smtClean="0">
                <a:latin typeface="Arial Narrow" panose="020B0606020202030204" pitchFamily="34" charset="0"/>
              </a:rPr>
              <a:t>No longer cared for by LA but have previously been in the care system and now the subject of:</a:t>
            </a: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9600" dirty="0" smtClean="0">
                <a:latin typeface="Arial Narrow" panose="020B0606020202030204" pitchFamily="34" charset="0"/>
              </a:rPr>
              <a:t>Adoption order</a:t>
            </a: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9600" dirty="0" smtClean="0">
                <a:latin typeface="Arial Narrow" panose="020B0606020202030204" pitchFamily="34" charset="0"/>
              </a:rPr>
              <a:t>SGO (Special Guardianship Order (SGO) </a:t>
            </a:r>
            <a:r>
              <a:rPr lang="en-GB" sz="9600" dirty="0" err="1" smtClean="0">
                <a:latin typeface="Arial Narrow" panose="020B0606020202030204" pitchFamily="34" charset="0"/>
              </a:rPr>
              <a:t>eg</a:t>
            </a:r>
            <a:r>
              <a:rPr lang="en-GB" sz="9600" dirty="0" smtClean="0">
                <a:latin typeface="Arial Narrow" panose="020B0606020202030204" pitchFamily="34" charset="0"/>
              </a:rPr>
              <a:t> grandparents)</a:t>
            </a: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9600" dirty="0" smtClean="0">
                <a:latin typeface="Arial Narrow" panose="020B0606020202030204" pitchFamily="34" charset="0"/>
              </a:rPr>
              <a:t>CAO (Child Arrangement Order)</a:t>
            </a:r>
          </a:p>
          <a:p>
            <a:pPr algn="l">
              <a:lnSpc>
                <a:spcPct val="150000"/>
              </a:lnSpc>
            </a:pPr>
            <a:r>
              <a:rPr lang="en-GB" sz="9600" b="1" i="1" dirty="0" smtClean="0">
                <a:latin typeface="+mj-lt"/>
              </a:rPr>
              <a:t>Virtual School can only discuss and advise matters relating to a </a:t>
            </a:r>
            <a:r>
              <a:rPr lang="en-GB" sz="9600" b="1" i="1" dirty="0" err="1" smtClean="0">
                <a:latin typeface="+mj-lt"/>
              </a:rPr>
              <a:t>plac</a:t>
            </a:r>
            <a:r>
              <a:rPr lang="en-GB" sz="9600" b="1" i="1" dirty="0" smtClean="0">
                <a:latin typeface="+mj-lt"/>
              </a:rPr>
              <a:t> child / YP with the consent of the person exercising parental responsibility.</a:t>
            </a:r>
            <a:endParaRPr lang="en-GB" sz="9600" b="1" i="1" dirty="0">
              <a:latin typeface="+mj-lt"/>
            </a:endParaRPr>
          </a:p>
        </p:txBody>
      </p:sp>
      <p:pic>
        <p:nvPicPr>
          <p:cNvPr id="4" name="Picture 3" descr="C:\Users\bradshawd\AppData\Local\Microsoft\Windows\INetCache\Content.Word\VS Logo.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510676"/>
            <a:ext cx="9143999" cy="103922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265436783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1744394"/>
            <a:ext cx="9144000" cy="4923692"/>
          </a:xfrm>
        </p:spPr>
        <p:txBody>
          <a:bodyPr>
            <a:normAutofit lnSpcReduction="10000"/>
          </a:bodyPr>
          <a:lstStyle/>
          <a:p>
            <a:pPr>
              <a:lnSpc>
                <a:spcPct val="100000"/>
              </a:lnSpc>
            </a:pPr>
            <a:r>
              <a:rPr lang="en-GB" sz="3200" b="1" u="sng" dirty="0" smtClean="0"/>
              <a:t>Support Available</a:t>
            </a: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500" dirty="0" smtClean="0">
                <a:latin typeface="Arial Narrow" panose="020B0606020202030204" pitchFamily="34" charset="0"/>
              </a:rPr>
              <a:t>Since 2018 VSH duty to promote educational achievement and attainment of PLAC as well as LAC children and YP</a:t>
            </a: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500" dirty="0" smtClean="0">
                <a:latin typeface="Arial Narrow" panose="020B0606020202030204" pitchFamily="34" charset="0"/>
              </a:rPr>
              <a:t>£2345 per annum for each PLAC child.  </a:t>
            </a:r>
            <a:r>
              <a:rPr lang="en-GB" sz="2500" i="1" dirty="0" smtClean="0">
                <a:latin typeface="Arial Narrow" panose="020B0606020202030204" pitchFamily="34" charset="0"/>
              </a:rPr>
              <a:t>School has direct control of allocation not VS</a:t>
            </a: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500" dirty="0" smtClean="0">
                <a:latin typeface="Arial Narrow" panose="020B0606020202030204" pitchFamily="34" charset="0"/>
              </a:rPr>
              <a:t>VS support occurs through provision of information, advice, guidance and signposting to services available for parents, guardians and schools</a:t>
            </a: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500" dirty="0" smtClean="0">
                <a:latin typeface="Arial Narrow" panose="020B0606020202030204" pitchFamily="34" charset="0"/>
              </a:rPr>
              <a:t>Advice to FAQ (in person and online)</a:t>
            </a:r>
          </a:p>
          <a:p>
            <a:pPr algn="l"/>
            <a:endParaRPr lang="en-GB" sz="3200" b="1" u="sng" dirty="0">
              <a:latin typeface="+mj-lt"/>
            </a:endParaRPr>
          </a:p>
        </p:txBody>
      </p:sp>
      <p:pic>
        <p:nvPicPr>
          <p:cNvPr id="4" name="Picture 3" descr="C:\Users\bradshawd\AppData\Local\Microsoft\Windows\INetCache\Content.Word\VS Logo.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510676"/>
            <a:ext cx="9143999" cy="103922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5558194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627426"/>
          </a:xfrm>
        </p:spPr>
        <p:txBody>
          <a:bodyPr>
            <a:normAutofit fontScale="85000" lnSpcReduction="20000"/>
          </a:bodyPr>
          <a:lstStyle/>
          <a:p>
            <a:pPr algn="ctr"/>
            <a:r>
              <a:rPr lang="en-GB" sz="3200" b="1" u="sng" dirty="0"/>
              <a:t>Support </a:t>
            </a:r>
            <a:r>
              <a:rPr lang="en-GB" sz="3200" b="1" u="sng" dirty="0" smtClean="0"/>
              <a:t>Available (continued)</a:t>
            </a:r>
          </a:p>
          <a:p>
            <a:pPr>
              <a:lnSpc>
                <a:spcPct val="150000"/>
              </a:lnSpc>
            </a:pPr>
            <a:r>
              <a:rPr lang="en-GB" sz="3100" dirty="0" smtClean="0">
                <a:latin typeface="Arial Narrow" panose="020B0606020202030204" pitchFamily="34" charset="0"/>
              </a:rPr>
              <a:t>Advice regarding utilisation of PP+ budget</a:t>
            </a:r>
          </a:p>
          <a:p>
            <a:pPr>
              <a:lnSpc>
                <a:spcPct val="150000"/>
              </a:lnSpc>
            </a:pPr>
            <a:r>
              <a:rPr lang="en-GB" sz="3100" dirty="0" smtClean="0">
                <a:latin typeface="Arial Narrow" panose="020B0606020202030204" pitchFamily="34" charset="0"/>
              </a:rPr>
              <a:t>Information provision to schools, parents / carers regarding queries</a:t>
            </a:r>
          </a:p>
          <a:p>
            <a:pPr>
              <a:lnSpc>
                <a:spcPct val="150000"/>
              </a:lnSpc>
            </a:pPr>
            <a:r>
              <a:rPr lang="en-GB" sz="3100" dirty="0" smtClean="0">
                <a:latin typeface="Arial Narrow" panose="020B0606020202030204" pitchFamily="34" charset="0"/>
              </a:rPr>
              <a:t>Designated Teacher (DT) updates and training (</a:t>
            </a:r>
            <a:r>
              <a:rPr lang="en-GB" sz="3100" dirty="0" err="1" smtClean="0">
                <a:latin typeface="Arial Narrow" panose="020B0606020202030204" pitchFamily="34" charset="0"/>
              </a:rPr>
              <a:t>eg</a:t>
            </a:r>
            <a:r>
              <a:rPr lang="en-GB" sz="3100" dirty="0" smtClean="0">
                <a:latin typeface="Arial Narrow" panose="020B0606020202030204" pitchFamily="34" charset="0"/>
              </a:rPr>
              <a:t> attachment, trauma and useful CPD)</a:t>
            </a:r>
          </a:p>
          <a:p>
            <a:pPr>
              <a:lnSpc>
                <a:spcPct val="150000"/>
              </a:lnSpc>
            </a:pPr>
            <a:r>
              <a:rPr lang="en-GB" sz="3100" dirty="0" smtClean="0">
                <a:latin typeface="Arial Narrow" panose="020B0606020202030204" pitchFamily="34" charset="0"/>
              </a:rPr>
              <a:t>Advocate use of complementary documentation to assist PLAC provision </a:t>
            </a:r>
            <a:r>
              <a:rPr lang="en-GB" sz="3100" dirty="0" err="1" smtClean="0">
                <a:latin typeface="Arial Narrow" panose="020B0606020202030204" pitchFamily="34" charset="0"/>
              </a:rPr>
              <a:t>eg</a:t>
            </a:r>
            <a:r>
              <a:rPr lang="en-GB" sz="3100" dirty="0" smtClean="0">
                <a:latin typeface="Arial Narrow" panose="020B0606020202030204" pitchFamily="34" charset="0"/>
              </a:rPr>
              <a:t> standard census letter</a:t>
            </a:r>
          </a:p>
          <a:p>
            <a:pPr>
              <a:lnSpc>
                <a:spcPct val="150000"/>
              </a:lnSpc>
            </a:pPr>
            <a:r>
              <a:rPr lang="en-GB" sz="3100" dirty="0" smtClean="0">
                <a:latin typeface="Arial Narrow" panose="020B0606020202030204" pitchFamily="34" charset="0"/>
              </a:rPr>
              <a:t>Shared use of PLAC policy for school to customise and adopt</a:t>
            </a:r>
          </a:p>
          <a:p>
            <a:pPr>
              <a:lnSpc>
                <a:spcPct val="150000"/>
              </a:lnSpc>
            </a:pPr>
            <a:endParaRPr lang="en-GB" sz="2400" dirty="0" smtClean="0">
              <a:latin typeface="Arial Narrow" panose="020B0606020202030204" pitchFamily="34" charset="0"/>
            </a:endParaRPr>
          </a:p>
          <a:p>
            <a:pPr>
              <a:lnSpc>
                <a:spcPct val="150000"/>
              </a:lnSpc>
            </a:pPr>
            <a:endParaRPr lang="en-GB" b="1" u="sng" dirty="0"/>
          </a:p>
          <a:p>
            <a:endParaRPr lang="en-GB" dirty="0"/>
          </a:p>
        </p:txBody>
      </p:sp>
      <p:pic>
        <p:nvPicPr>
          <p:cNvPr id="4" name="Picture 3" descr="C:\Users\bradshawd\AppData\Local\Microsoft\Windows\INetCache\Content.Word\VS Logo.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510676"/>
            <a:ext cx="9143999" cy="103922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4794225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numCol="1">
            <a:normAutofit/>
          </a:bodyPr>
          <a:lstStyle/>
          <a:p>
            <a:pPr marL="0" indent="0" algn="ctr">
              <a:buNone/>
            </a:pPr>
            <a:r>
              <a:rPr lang="en-GB" sz="3200" dirty="0" smtClean="0"/>
              <a:t>	</a:t>
            </a:r>
            <a:r>
              <a:rPr lang="en-GB" sz="3200" b="1" u="sng" dirty="0" smtClean="0"/>
              <a:t>Documentary Assistance for Schools</a:t>
            </a:r>
          </a:p>
          <a:p>
            <a:pPr>
              <a:lnSpc>
                <a:spcPct val="150000"/>
              </a:lnSpc>
            </a:pPr>
            <a:r>
              <a:rPr lang="en-GB" sz="2600" i="1" dirty="0" smtClean="0">
                <a:latin typeface="Arial Narrow" panose="020B0606020202030204" pitchFamily="34" charset="0"/>
              </a:rPr>
              <a:t>The EPPLAC</a:t>
            </a:r>
          </a:p>
          <a:p>
            <a:pPr>
              <a:lnSpc>
                <a:spcPct val="150000"/>
              </a:lnSpc>
            </a:pPr>
            <a:r>
              <a:rPr lang="en-GB" sz="2600" i="1" dirty="0" smtClean="0">
                <a:latin typeface="Arial Narrow" panose="020B0606020202030204" pitchFamily="34" charset="0"/>
              </a:rPr>
              <a:t>What is an EPPLAC?</a:t>
            </a:r>
          </a:p>
          <a:p>
            <a:pPr>
              <a:lnSpc>
                <a:spcPct val="150000"/>
              </a:lnSpc>
            </a:pPr>
            <a:r>
              <a:rPr lang="en-GB" sz="2600" i="1" dirty="0" smtClean="0">
                <a:latin typeface="Arial Narrow" panose="020B0606020202030204" pitchFamily="34" charset="0"/>
              </a:rPr>
              <a:t>Why use an EPPLAC?</a:t>
            </a:r>
          </a:p>
          <a:p>
            <a:pPr>
              <a:lnSpc>
                <a:spcPct val="150000"/>
              </a:lnSpc>
            </a:pPr>
            <a:r>
              <a:rPr lang="en-GB" sz="2600" i="1" dirty="0" smtClean="0">
                <a:latin typeface="Arial Narrow" panose="020B0606020202030204" pitchFamily="34" charset="0"/>
              </a:rPr>
              <a:t>Why Should I as DT introduce a model PLAC policy?</a:t>
            </a:r>
          </a:p>
          <a:p>
            <a:pPr>
              <a:lnSpc>
                <a:spcPct val="150000"/>
              </a:lnSpc>
            </a:pPr>
            <a:r>
              <a:rPr lang="en-GB" sz="2600" i="1" dirty="0" smtClean="0">
                <a:latin typeface="Arial Narrow" panose="020B0606020202030204" pitchFamily="34" charset="0"/>
              </a:rPr>
              <a:t>Model Policy for Schools</a:t>
            </a:r>
          </a:p>
        </p:txBody>
      </p:sp>
      <p:pic>
        <p:nvPicPr>
          <p:cNvPr id="4" name="Picture 3" descr="C:\Users\bradshawd\AppData\Local\Microsoft\Windows\INetCache\Content.Word\VS Logo.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510676"/>
            <a:ext cx="9143999" cy="103922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1043104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1716258"/>
            <a:ext cx="9144000" cy="4768948"/>
          </a:xfrm>
        </p:spPr>
        <p:txBody>
          <a:bodyPr/>
          <a:lstStyle/>
          <a:p>
            <a:r>
              <a:rPr lang="en-GB" sz="3200" b="1" u="sng" dirty="0" smtClean="0"/>
              <a:t>EPPLACS</a:t>
            </a:r>
          </a:p>
          <a:p>
            <a:pPr marL="342900" indent="-342900"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GB" dirty="0" smtClean="0">
                <a:latin typeface="Arial Narrow" panose="020B0606020202030204" pitchFamily="34" charset="0"/>
              </a:rPr>
              <a:t>EPPLAC is a form (very similar to a PEP) used in many boroughs for Previously Looked After Children</a:t>
            </a:r>
          </a:p>
          <a:p>
            <a:pPr marL="342900" indent="-342900"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GB" dirty="0" smtClean="0">
                <a:latin typeface="Arial Narrow" panose="020B0606020202030204" pitchFamily="34" charset="0"/>
              </a:rPr>
              <a:t>Unlike PEP’s, no statutory requirement to use an EPPLAC</a:t>
            </a:r>
          </a:p>
          <a:p>
            <a:pPr marL="342900" indent="-342900"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GB" dirty="0" smtClean="0">
                <a:latin typeface="Arial Narrow" panose="020B0606020202030204" pitchFamily="34" charset="0"/>
              </a:rPr>
              <a:t>EPPLAC’s assist in the continued support and monitoring of children previously in the care system and now classed as </a:t>
            </a:r>
            <a:r>
              <a:rPr lang="en-GB" dirty="0" err="1" smtClean="0">
                <a:latin typeface="Arial Narrow" panose="020B0606020202030204" pitchFamily="34" charset="0"/>
              </a:rPr>
              <a:t>Plac</a:t>
            </a:r>
            <a:r>
              <a:rPr lang="en-GB" dirty="0" smtClean="0">
                <a:latin typeface="Arial Narrow" panose="020B0606020202030204" pitchFamily="34" charset="0"/>
              </a:rPr>
              <a:t>.  </a:t>
            </a:r>
            <a:r>
              <a:rPr lang="en-GB" b="1" i="1" dirty="0" smtClean="0">
                <a:latin typeface="Arial Narrow" panose="020B0606020202030204" pitchFamily="34" charset="0"/>
              </a:rPr>
              <a:t>They provide continued support and dovetail with the school’s own pastoral plans or </a:t>
            </a:r>
            <a:r>
              <a:rPr lang="en-GB" b="1" i="1" dirty="0" err="1" smtClean="0">
                <a:latin typeface="Arial Narrow" panose="020B0606020202030204" pitchFamily="34" charset="0"/>
              </a:rPr>
              <a:t>eg</a:t>
            </a:r>
            <a:r>
              <a:rPr lang="en-GB" b="1" i="1" dirty="0" smtClean="0">
                <a:latin typeface="Arial Narrow" panose="020B0606020202030204" pitchFamily="34" charset="0"/>
              </a:rPr>
              <a:t> support plans.</a:t>
            </a:r>
          </a:p>
          <a:p>
            <a:pPr marL="342900" indent="-342900" algn="l">
              <a:lnSpc>
                <a:spcPct val="100000"/>
              </a:lnSpc>
              <a:buFont typeface="Arial" panose="020B0604020202020204" pitchFamily="34" charset="0"/>
              <a:buChar char="•"/>
            </a:pPr>
            <a:r>
              <a:rPr lang="en-GB" dirty="0" smtClean="0">
                <a:latin typeface="Arial Narrow" panose="020B0606020202030204" pitchFamily="34" charset="0"/>
              </a:rPr>
              <a:t>EPPLAC’s demonstrate the continued excellent provision for </a:t>
            </a:r>
            <a:r>
              <a:rPr lang="en-GB" dirty="0" err="1" smtClean="0">
                <a:latin typeface="Arial Narrow" panose="020B0606020202030204" pitchFamily="34" charset="0"/>
              </a:rPr>
              <a:t>Plac</a:t>
            </a:r>
            <a:r>
              <a:rPr lang="en-GB" dirty="0" smtClean="0">
                <a:latin typeface="Arial Narrow" panose="020B0606020202030204" pitchFamily="34" charset="0"/>
              </a:rPr>
              <a:t> children facilitated by schools and serve as an evidence base for Ofsted investigating this area of coverage.</a:t>
            </a:r>
          </a:p>
          <a:p>
            <a:pPr marL="342900" indent="-342900" algn="l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en-GB" dirty="0" smtClean="0">
              <a:latin typeface="Arial Narrow" panose="020B0606020202030204" pitchFamily="34" charset="0"/>
            </a:endParaRPr>
          </a:p>
          <a:p>
            <a:pPr marL="342900" indent="-342900" algn="l">
              <a:lnSpc>
                <a:spcPct val="100000"/>
              </a:lnSpc>
              <a:buFont typeface="Arial" panose="020B0604020202020204" pitchFamily="34" charset="0"/>
              <a:buChar char="•"/>
            </a:pPr>
            <a:endParaRPr lang="en-GB" dirty="0">
              <a:latin typeface="Arial Narrow" panose="020B0606020202030204" pitchFamily="34" charset="0"/>
            </a:endParaRPr>
          </a:p>
        </p:txBody>
      </p:sp>
      <p:pic>
        <p:nvPicPr>
          <p:cNvPr id="4" name="Picture 3" descr="C:\Users\bradshawd\AppData\Local\Microsoft\Windows\INetCache\Content.Word\VS Logo.png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510676"/>
            <a:ext cx="9143999" cy="103922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3899828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1674055"/>
            <a:ext cx="9144000" cy="4684542"/>
          </a:xfrm>
        </p:spPr>
        <p:txBody>
          <a:bodyPr>
            <a:normAutofit lnSpcReduction="10000"/>
          </a:bodyPr>
          <a:lstStyle/>
          <a:p>
            <a:r>
              <a:rPr lang="en-GB" sz="3200" b="1" u="sng" dirty="0" smtClean="0">
                <a:latin typeface="Arial Narrow" panose="020B0606020202030204" pitchFamily="34" charset="0"/>
              </a:rPr>
              <a:t>EPPLAC’s Continued</a:t>
            </a:r>
          </a:p>
          <a:p>
            <a:pPr marL="342900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800" dirty="0" smtClean="0">
                <a:latin typeface="Arial Narrow" panose="020B0606020202030204" pitchFamily="34" charset="0"/>
              </a:rPr>
              <a:t>EPPLAC’s are easy to set up as the information is migrated from the PEP</a:t>
            </a:r>
          </a:p>
          <a:p>
            <a:pPr marL="342900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800" dirty="0" smtClean="0">
                <a:latin typeface="Arial Narrow" panose="020B0606020202030204" pitchFamily="34" charset="0"/>
              </a:rPr>
              <a:t>Evidences continued excellent support for previously looked after children within the school environment</a:t>
            </a:r>
          </a:p>
          <a:p>
            <a:pPr marL="342900" indent="-3429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2800" dirty="0" smtClean="0">
                <a:latin typeface="Arial Narrow" panose="020B0606020202030204" pitchFamily="34" charset="0"/>
                <a:hlinkClick r:id="rId2"/>
              </a:rPr>
              <a:t>https://www.myvirtualschool.org/page/previously-looked-after-children-p-lac/103352</a:t>
            </a:r>
            <a:endParaRPr lang="en-GB" sz="2800" dirty="0" smtClean="0">
              <a:latin typeface="Arial Narrow" panose="020B0606020202030204" pitchFamily="34" charset="0"/>
            </a:endParaRPr>
          </a:p>
          <a:p>
            <a:pPr algn="l">
              <a:lnSpc>
                <a:spcPct val="150000"/>
              </a:lnSpc>
            </a:pPr>
            <a:endParaRPr lang="en-GB" dirty="0" smtClean="0">
              <a:latin typeface="Arial Narrow" panose="020B0606020202030204" pitchFamily="34" charset="0"/>
            </a:endParaRPr>
          </a:p>
          <a:p>
            <a:pPr algn="l">
              <a:lnSpc>
                <a:spcPct val="150000"/>
              </a:lnSpc>
            </a:pPr>
            <a:endParaRPr lang="en-GB" sz="3200" b="1" u="sng" dirty="0"/>
          </a:p>
        </p:txBody>
      </p:sp>
      <p:pic>
        <p:nvPicPr>
          <p:cNvPr id="4" name="Picture 3" descr="C:\Users\bradshawd\AppData\Local\Microsoft\Windows\INetCache\Content.Word\VS Logo.pn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510676"/>
            <a:ext cx="9143999" cy="103922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4812050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1825624"/>
            <a:ext cx="10515600" cy="4870597"/>
          </a:xfrm>
        </p:spPr>
        <p:txBody>
          <a:bodyPr>
            <a:normAutofit fontScale="92500" lnSpcReduction="20000"/>
          </a:bodyPr>
          <a:lstStyle/>
          <a:p>
            <a:pPr marL="0" indent="0" algn="ctr">
              <a:buNone/>
            </a:pPr>
            <a:r>
              <a:rPr lang="en-GB" sz="3500" b="1" u="sng" dirty="0" smtClean="0"/>
              <a:t>PLAC Policy</a:t>
            </a:r>
          </a:p>
          <a:p>
            <a:pPr>
              <a:lnSpc>
                <a:spcPct val="150000"/>
              </a:lnSpc>
            </a:pPr>
            <a:r>
              <a:rPr lang="en-GB" sz="2600" dirty="0" smtClean="0">
                <a:latin typeface="Arial Narrow" panose="020B0606020202030204" pitchFamily="34" charset="0"/>
              </a:rPr>
              <a:t>As is the case with all policies…an important document that forms an independent framework ensuring values and principles are consistently applied throughout the school: this is no more important than within the area of previously looked after children and YP.</a:t>
            </a:r>
          </a:p>
          <a:p>
            <a:pPr>
              <a:lnSpc>
                <a:spcPct val="150000"/>
              </a:lnSpc>
            </a:pPr>
            <a:r>
              <a:rPr lang="en-GB" sz="2600" dirty="0" smtClean="0">
                <a:latin typeface="Arial Narrow" panose="020B0606020202030204" pitchFamily="34" charset="0"/>
              </a:rPr>
              <a:t>Policy can be adapted and customised to give it a unique and local feel for each individual school if required.</a:t>
            </a:r>
          </a:p>
          <a:p>
            <a:pPr>
              <a:lnSpc>
                <a:spcPct val="150000"/>
              </a:lnSpc>
            </a:pPr>
            <a:r>
              <a:rPr lang="en-GB" sz="2600" dirty="0" smtClean="0">
                <a:latin typeface="Arial Narrow" panose="020B0606020202030204" pitchFamily="34" charset="0"/>
              </a:rPr>
              <a:t>Details essential information and mandatory compliance; contains a range of useful resources</a:t>
            </a:r>
          </a:p>
          <a:p>
            <a:pPr>
              <a:lnSpc>
                <a:spcPct val="150000"/>
              </a:lnSpc>
            </a:pPr>
            <a:r>
              <a:rPr lang="en-GB" sz="2600" dirty="0" smtClean="0">
                <a:latin typeface="Arial Narrow" panose="020B0606020202030204" pitchFamily="34" charset="0"/>
              </a:rPr>
              <a:t>Model </a:t>
            </a:r>
            <a:r>
              <a:rPr lang="en-GB" sz="2600" dirty="0" err="1" smtClean="0">
                <a:latin typeface="Arial Narrow" panose="020B0606020202030204" pitchFamily="34" charset="0"/>
              </a:rPr>
              <a:t>Plac</a:t>
            </a:r>
            <a:r>
              <a:rPr lang="en-GB" sz="2600" dirty="0" smtClean="0">
                <a:latin typeface="Arial Narrow" panose="020B0606020202030204" pitchFamily="34" charset="0"/>
              </a:rPr>
              <a:t> policy: </a:t>
            </a:r>
            <a:r>
              <a:rPr lang="en-GB" sz="2600" dirty="0" smtClean="0">
                <a:latin typeface="Arial Narrow" panose="020B0606020202030204" pitchFamily="34" charset="0"/>
                <a:hlinkClick r:id="rId2"/>
              </a:rPr>
              <a:t>https://www.myvirtualschool.org/serve_file/1502574</a:t>
            </a:r>
            <a:r>
              <a:rPr lang="en-GB" sz="2600" dirty="0" smtClean="0">
                <a:latin typeface="Arial Narrow" panose="020B0606020202030204" pitchFamily="34" charset="0"/>
              </a:rPr>
              <a:t> </a:t>
            </a:r>
            <a:endParaRPr lang="en-GB" sz="2600" dirty="0">
              <a:latin typeface="Arial Narrow" panose="020B0606020202030204" pitchFamily="34" charset="0"/>
            </a:endParaRPr>
          </a:p>
        </p:txBody>
      </p:sp>
      <p:pic>
        <p:nvPicPr>
          <p:cNvPr id="4" name="Picture 3" descr="C:\Users\bradshawd\AppData\Local\Microsoft\Windows\INetCache\Content.Word\VS Logo.pn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510676"/>
            <a:ext cx="9143999" cy="103922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3342103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1659987"/>
            <a:ext cx="9144000" cy="5078437"/>
          </a:xfrm>
        </p:spPr>
        <p:txBody>
          <a:bodyPr>
            <a:normAutofit fontScale="55000" lnSpcReduction="20000"/>
          </a:bodyPr>
          <a:lstStyle/>
          <a:p>
            <a:r>
              <a:rPr lang="en-GB" sz="5800" b="1" u="sng" dirty="0" smtClean="0"/>
              <a:t>Further Useful Information / Resources / Guidance for Carers</a:t>
            </a: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4000" dirty="0" smtClean="0">
                <a:latin typeface="Arial Narrow" panose="020B0606020202030204" pitchFamily="34" charset="0"/>
              </a:rPr>
              <a:t>Please visit the Halton VS website: </a:t>
            </a:r>
            <a:r>
              <a:rPr lang="en-GB" sz="4000" dirty="0" smtClean="0">
                <a:latin typeface="Arial Narrow" panose="020B0606020202030204" pitchFamily="34" charset="0"/>
                <a:hlinkClick r:id="rId2"/>
              </a:rPr>
              <a:t>https://www.myvirtualschool.org/</a:t>
            </a:r>
            <a:r>
              <a:rPr lang="en-GB" sz="4000" dirty="0" smtClean="0">
                <a:latin typeface="Arial Narrow" panose="020B0606020202030204" pitchFamily="34" charset="0"/>
              </a:rPr>
              <a:t>  - a host of excellent resources for many aspects of education (especially </a:t>
            </a:r>
            <a:r>
              <a:rPr lang="en-GB" sz="4000" dirty="0" err="1" smtClean="0">
                <a:latin typeface="Arial Narrow" panose="020B0606020202030204" pitchFamily="34" charset="0"/>
              </a:rPr>
              <a:t>plac</a:t>
            </a:r>
            <a:r>
              <a:rPr lang="en-GB" sz="4000" dirty="0" smtClean="0">
                <a:latin typeface="Arial Narrow" panose="020B0606020202030204" pitchFamily="34" charset="0"/>
              </a:rPr>
              <a:t>)</a:t>
            </a: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4000" dirty="0" smtClean="0">
                <a:latin typeface="Arial Narrow" panose="020B0606020202030204" pitchFamily="34" charset="0"/>
              </a:rPr>
              <a:t>Contact email addresses (and phone numbers) for any advice or queries</a:t>
            </a: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4000" dirty="0" smtClean="0">
                <a:latin typeface="Arial Narrow" panose="020B0606020202030204" pitchFamily="34" charset="0"/>
              </a:rPr>
              <a:t>Have a look at the plethora of information on the website but also the signposted </a:t>
            </a:r>
            <a:r>
              <a:rPr lang="en-GB" sz="4000" dirty="0" err="1" smtClean="0">
                <a:latin typeface="Arial Narrow" panose="020B0606020202030204" pitchFamily="34" charset="0"/>
              </a:rPr>
              <a:t>plac</a:t>
            </a:r>
            <a:r>
              <a:rPr lang="en-GB" sz="4000" dirty="0" smtClean="0">
                <a:latin typeface="Arial Narrow" panose="020B0606020202030204" pitchFamily="34" charset="0"/>
              </a:rPr>
              <a:t> websites on the post looked after page (</a:t>
            </a:r>
            <a:r>
              <a:rPr lang="en-GB" sz="4000" dirty="0" err="1" smtClean="0">
                <a:latin typeface="Arial Narrow" panose="020B0606020202030204" pitchFamily="34" charset="0"/>
              </a:rPr>
              <a:t>inc</a:t>
            </a:r>
            <a:r>
              <a:rPr lang="en-GB" sz="4000" dirty="0" smtClean="0">
                <a:latin typeface="Arial Narrow" panose="020B0606020202030204" pitchFamily="34" charset="0"/>
              </a:rPr>
              <a:t> EPPLAC &amp; model policy)</a:t>
            </a: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4000" dirty="0" smtClean="0">
                <a:latin typeface="Arial Narrow" panose="020B0606020202030204" pitchFamily="34" charset="0"/>
              </a:rPr>
              <a:t>Information imminently about the VS training programme for DT’s</a:t>
            </a:r>
          </a:p>
          <a:p>
            <a:pPr marL="457200" indent="-457200" algn="l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GB" sz="4000" dirty="0" smtClean="0">
                <a:latin typeface="Arial Narrow" panose="020B0606020202030204" pitchFamily="34" charset="0"/>
              </a:rPr>
              <a:t>Watch out for our social media debut (hopefully soon!) where many resources will be shared on a ‘live footing’</a:t>
            </a:r>
          </a:p>
        </p:txBody>
      </p:sp>
      <p:pic>
        <p:nvPicPr>
          <p:cNvPr id="4" name="Picture 3" descr="C:\Users\bradshawd\AppData\Local\Microsoft\Windows\INetCache\Content.Word\VS Logo.png"/>
          <p:cNvPicPr/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0" y="510676"/>
            <a:ext cx="9143999" cy="1039223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52465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518</TotalTime>
  <Words>813</Words>
  <Application>Microsoft Office PowerPoint</Application>
  <PresentationFormat>Widescreen</PresentationFormat>
  <Paragraphs>76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9" baseType="lpstr">
      <vt:lpstr>Arial</vt:lpstr>
      <vt:lpstr>Arial Narrow</vt:lpstr>
      <vt:lpstr>Calibri</vt:lpstr>
      <vt:lpstr>Calibri Light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Halton Borough Council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David Bradshaw - Virtual School</dc:creator>
  <cp:lastModifiedBy>David Bradshaw - Virtual School</cp:lastModifiedBy>
  <cp:revision>27</cp:revision>
  <dcterms:created xsi:type="dcterms:W3CDTF">2021-09-22T09:48:09Z</dcterms:created>
  <dcterms:modified xsi:type="dcterms:W3CDTF">2021-09-30T15:49:37Z</dcterms:modified>
</cp:coreProperties>
</file>