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3"/>
  </p:sld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Lst>
  <p:sldSz cx="18288000" cy="10287000"/>
  <p:notesSz cx="6797675" cy="9926638"/>
  <p:embeddedFontLst>
    <p:embeddedFont>
      <p:font typeface="Bugaki" panose="020B0604020202020204" charset="0"/>
      <p:regular r:id="rId41"/>
    </p:embeddedFont>
    <p:embeddedFont>
      <p:font typeface="Calibri" panose="020F0502020204030204" pitchFamily="34" charset="0"/>
      <p:regular r:id="rId42"/>
      <p:bold r:id="rId43"/>
      <p:italic r:id="rId44"/>
      <p:boldItalic r:id="rId45"/>
    </p:embeddedFont>
    <p:embeddedFont>
      <p:font typeface="Canva Sans" panose="020B0604020202020204" charset="0"/>
      <p:regular r:id="rId46"/>
    </p:embeddedFont>
    <p:embeddedFont>
      <p:font typeface="Poppins" panose="00000500000000000000" pitchFamily="2" charset="0"/>
      <p:regular r:id="rId47"/>
      <p:bold r:id="rId48"/>
      <p:italic r:id="rId49"/>
      <p:boldItalic r:id="rId50"/>
    </p:embeddedFont>
    <p:embeddedFont>
      <p:font typeface="Poppins Bold" panose="00000800000000000000" charset="0"/>
      <p:regular r:id="rId51"/>
    </p:embeddedFont>
    <p:embeddedFont>
      <p:font typeface="Poppins Light" panose="00000400000000000000" pitchFamily="2" charset="0"/>
      <p:regular r:id="rId52"/>
      <p:italic r:id="rId53"/>
    </p:embeddedFont>
    <p:embeddedFont>
      <p:font typeface="Poppins Medium" panose="00000600000000000000" pitchFamily="2" charset="0"/>
      <p:regular r:id="rId54"/>
      <p:italic r:id="rId55"/>
    </p:embeddedFont>
    <p:embeddedFont>
      <p:font typeface="Poppins Medium Italics" panose="020B0604020202020204" charset="0"/>
      <p:regular r:id="rId56"/>
    </p:embeddedFont>
    <p:embeddedFont>
      <p:font typeface="Poppins Semi-Bold" panose="020B0604020202020204" charset="0"/>
      <p:regular r:id="rId5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110CE45-00FF-4956-9688-4E7C41B6764F}" v="2" dt="2024-09-27T07:17:09.50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0" d="100"/>
          <a:sy n="40" d="100"/>
        </p:scale>
        <p:origin x="900" y="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55" Type="http://schemas.openxmlformats.org/officeDocument/2006/relationships/font" Target="fonts/font15.fntdata"/><Relationship Id="rId63" Type="http://schemas.microsoft.com/office/2015/10/relationships/revisionInfo" Target="revisionInfo.xml"/><Relationship Id="rId7" Type="http://schemas.openxmlformats.org/officeDocument/2006/relationships/slide" Target="slides/slide4.xml"/><Relationship Id="rId2" Type="http://schemas.openxmlformats.org/officeDocument/2006/relationships/customXml" Target="../customXml/item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font" Target="fonts/font5.fntdata"/><Relationship Id="rId53" Type="http://schemas.openxmlformats.org/officeDocument/2006/relationships/font" Target="fonts/font13.fntdata"/><Relationship Id="rId58" Type="http://schemas.openxmlformats.org/officeDocument/2006/relationships/presProps" Target="presProps.xml"/><Relationship Id="rId5" Type="http://schemas.openxmlformats.org/officeDocument/2006/relationships/slide" Target="slides/slide2.xml"/><Relationship Id="rId61" Type="http://schemas.openxmlformats.org/officeDocument/2006/relationships/tableStyles" Target="tableStyles.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font" Target="fonts/font16.fntdata"/><Relationship Id="rId8" Type="http://schemas.openxmlformats.org/officeDocument/2006/relationships/slide" Target="slides/slide5.xml"/><Relationship Id="rId51" Type="http://schemas.openxmlformats.org/officeDocument/2006/relationships/font" Target="fonts/font11.fntdata"/><Relationship Id="rId3" Type="http://schemas.openxmlformats.org/officeDocument/2006/relationships/slideMaster" Target="slideMasters/slideMaster1.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font" Target="fonts/font6.fntdata"/><Relationship Id="rId59"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font" Target="fonts/font1.fntdata"/><Relationship Id="rId54" Type="http://schemas.openxmlformats.org/officeDocument/2006/relationships/font" Target="fonts/font14.fntdata"/><Relationship Id="rId62"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9.fntdata"/><Relationship Id="rId57" Type="http://schemas.openxmlformats.org/officeDocument/2006/relationships/font" Target="fonts/font17.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font" Target="fonts/font4.fntdata"/><Relationship Id="rId52" Type="http://schemas.openxmlformats.org/officeDocument/2006/relationships/font" Target="fonts/font12.fntdata"/><Relationship Id="rId60"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ie Bailey" userId="ad5a5dad-7803-43d3-bb42-0c32d8a2cf94" providerId="ADAL" clId="{CFBC9D06-6D4B-4B86-AD2A-F50D30934D71}"/>
    <pc:docChg chg="custSel modSld">
      <pc:chgData name="Katie Bailey" userId="ad5a5dad-7803-43d3-bb42-0c32d8a2cf94" providerId="ADAL" clId="{CFBC9D06-6D4B-4B86-AD2A-F50D30934D71}" dt="2024-09-27T07:26:38.881" v="1" actId="1076"/>
      <pc:docMkLst>
        <pc:docMk/>
      </pc:docMkLst>
      <pc:sldChg chg="delSp modSp mod">
        <pc:chgData name="Katie Bailey" userId="ad5a5dad-7803-43d3-bb42-0c32d8a2cf94" providerId="ADAL" clId="{CFBC9D06-6D4B-4B86-AD2A-F50D30934D71}" dt="2024-09-27T07:26:38.881" v="1" actId="1076"/>
        <pc:sldMkLst>
          <pc:docMk/>
          <pc:sldMk cId="0" sldId="273"/>
        </pc:sldMkLst>
        <pc:spChg chg="mod">
          <ac:chgData name="Katie Bailey" userId="ad5a5dad-7803-43d3-bb42-0c32d8a2cf94" providerId="ADAL" clId="{CFBC9D06-6D4B-4B86-AD2A-F50D30934D71}" dt="2024-09-27T07:26:38.881" v="1" actId="1076"/>
          <ac:spMkLst>
            <pc:docMk/>
            <pc:sldMk cId="0" sldId="273"/>
            <ac:spMk id="5" creationId="{00000000-0000-0000-0000-000000000000}"/>
          </ac:spMkLst>
        </pc:spChg>
        <pc:grpChg chg="del">
          <ac:chgData name="Katie Bailey" userId="ad5a5dad-7803-43d3-bb42-0c32d8a2cf94" providerId="ADAL" clId="{CFBC9D06-6D4B-4B86-AD2A-F50D30934D71}" dt="2024-09-27T07:26:33.353" v="0" actId="478"/>
          <ac:grpSpMkLst>
            <pc:docMk/>
            <pc:sldMk cId="0" sldId="273"/>
            <ac:grpSpMk id="9" creationId="{00000000-0000-0000-0000-000000000000}"/>
          </ac:grpSpMkLst>
        </pc:gr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9/27/2024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5.png"/><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jpeg"/><Relationship Id="rId9" Type="http://schemas.openxmlformats.org/officeDocument/2006/relationships/image" Target="../media/image23.sv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5.png"/><Relationship Id="rId7" Type="http://schemas.openxmlformats.org/officeDocument/2006/relationships/image" Target="../media/image27.jpe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0.png"/><Relationship Id="rId7" Type="http://schemas.openxmlformats.org/officeDocument/2006/relationships/image" Target="../media/image32.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sv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8.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5.png"/><Relationship Id="rId7" Type="http://schemas.openxmlformats.org/officeDocument/2006/relationships/image" Target="../media/image39.jpe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43.jpe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5.png"/><Relationship Id="rId7" Type="http://schemas.openxmlformats.org/officeDocument/2006/relationships/image" Target="../media/image46.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45.svg"/><Relationship Id="rId10" Type="http://schemas.openxmlformats.org/officeDocument/2006/relationships/image" Target="../media/image49.svg"/><Relationship Id="rId4" Type="http://schemas.openxmlformats.org/officeDocument/2006/relationships/image" Target="../media/image44.png"/><Relationship Id="rId9" Type="http://schemas.openxmlformats.org/officeDocument/2006/relationships/image" Target="../media/image48.png"/></Relationships>
</file>

<file path=ppt/slides/_rels/slide19.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5.png"/><Relationship Id="rId7" Type="http://schemas.openxmlformats.org/officeDocument/2006/relationships/image" Target="../media/image46.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52.jpeg"/><Relationship Id="rId5" Type="http://schemas.openxmlformats.org/officeDocument/2006/relationships/image" Target="../media/image45.svg"/><Relationship Id="rId10" Type="http://schemas.openxmlformats.org/officeDocument/2006/relationships/image" Target="../media/image51.svg"/><Relationship Id="rId4" Type="http://schemas.openxmlformats.org/officeDocument/2006/relationships/image" Target="../media/image44.png"/><Relationship Id="rId9" Type="http://schemas.openxmlformats.org/officeDocument/2006/relationships/image" Target="../media/image50.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5.png"/><Relationship Id="rId4" Type="http://schemas.openxmlformats.org/officeDocument/2006/relationships/image" Target="../media/image9.jpeg"/></Relationships>
</file>

<file path=ppt/slides/_rels/slide20.xml.rels><?xml version="1.0" encoding="UTF-8" standalone="yes"?>
<Relationships xmlns="http://schemas.openxmlformats.org/package/2006/relationships"><Relationship Id="rId8" Type="http://schemas.openxmlformats.org/officeDocument/2006/relationships/image" Target="../media/image47.svg"/><Relationship Id="rId13" Type="http://schemas.openxmlformats.org/officeDocument/2006/relationships/image" Target="../media/image57.png"/><Relationship Id="rId3" Type="http://schemas.openxmlformats.org/officeDocument/2006/relationships/image" Target="../media/image5.png"/><Relationship Id="rId7" Type="http://schemas.openxmlformats.org/officeDocument/2006/relationships/image" Target="../media/image46.png"/><Relationship Id="rId12" Type="http://schemas.openxmlformats.org/officeDocument/2006/relationships/image" Target="../media/image56.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55.png"/><Relationship Id="rId5" Type="http://schemas.openxmlformats.org/officeDocument/2006/relationships/image" Target="../media/image45.svg"/><Relationship Id="rId10" Type="http://schemas.openxmlformats.org/officeDocument/2006/relationships/image" Target="../media/image54.svg"/><Relationship Id="rId4" Type="http://schemas.openxmlformats.org/officeDocument/2006/relationships/image" Target="../media/image44.png"/><Relationship Id="rId9" Type="http://schemas.openxmlformats.org/officeDocument/2006/relationships/image" Target="../media/image53.png"/><Relationship Id="rId14" Type="http://schemas.openxmlformats.org/officeDocument/2006/relationships/image" Target="../media/image58.jpeg"/></Relationships>
</file>

<file path=ppt/slides/_rels/slide21.xml.rels><?xml version="1.0" encoding="UTF-8" standalone="yes"?>
<Relationships xmlns="http://schemas.openxmlformats.org/package/2006/relationships"><Relationship Id="rId8" Type="http://schemas.openxmlformats.org/officeDocument/2006/relationships/image" Target="../media/image47.svg"/><Relationship Id="rId13" Type="http://schemas.openxmlformats.org/officeDocument/2006/relationships/image" Target="../media/image63.png"/><Relationship Id="rId3" Type="http://schemas.openxmlformats.org/officeDocument/2006/relationships/image" Target="../media/image5.png"/><Relationship Id="rId7" Type="http://schemas.openxmlformats.org/officeDocument/2006/relationships/image" Target="../media/image46.png"/><Relationship Id="rId12" Type="http://schemas.openxmlformats.org/officeDocument/2006/relationships/image" Target="../media/image62.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61.png"/><Relationship Id="rId5" Type="http://schemas.openxmlformats.org/officeDocument/2006/relationships/image" Target="../media/image45.svg"/><Relationship Id="rId10" Type="http://schemas.openxmlformats.org/officeDocument/2006/relationships/image" Target="../media/image60.svg"/><Relationship Id="rId4" Type="http://schemas.openxmlformats.org/officeDocument/2006/relationships/image" Target="../media/image44.png"/><Relationship Id="rId9" Type="http://schemas.openxmlformats.org/officeDocument/2006/relationships/image" Target="../media/image59.png"/><Relationship Id="rId14" Type="http://schemas.openxmlformats.org/officeDocument/2006/relationships/image" Target="../media/image64.svg"/></Relationships>
</file>

<file path=ppt/slides/_rels/slide22.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5.png"/><Relationship Id="rId7" Type="http://schemas.openxmlformats.org/officeDocument/2006/relationships/image" Target="../media/image46.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65.jpeg"/><Relationship Id="rId5" Type="http://schemas.openxmlformats.org/officeDocument/2006/relationships/image" Target="../media/image45.svg"/><Relationship Id="rId10" Type="http://schemas.openxmlformats.org/officeDocument/2006/relationships/image" Target="../media/image51.svg"/><Relationship Id="rId4" Type="http://schemas.openxmlformats.org/officeDocument/2006/relationships/image" Target="../media/image44.png"/><Relationship Id="rId9" Type="http://schemas.openxmlformats.org/officeDocument/2006/relationships/image" Target="../media/image50.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66.jpeg"/></Relationships>
</file>

<file path=ppt/slides/_rels/slide24.xml.rels><?xml version="1.0" encoding="UTF-8" standalone="yes"?>
<Relationships xmlns="http://schemas.openxmlformats.org/package/2006/relationships"><Relationship Id="rId8" Type="http://schemas.openxmlformats.org/officeDocument/2006/relationships/image" Target="../media/image70.svg"/><Relationship Id="rId13" Type="http://schemas.openxmlformats.org/officeDocument/2006/relationships/image" Target="../media/image75.png"/><Relationship Id="rId3" Type="http://schemas.openxmlformats.org/officeDocument/2006/relationships/image" Target="../media/image5.png"/><Relationship Id="rId7" Type="http://schemas.openxmlformats.org/officeDocument/2006/relationships/image" Target="../media/image69.png"/><Relationship Id="rId12" Type="http://schemas.openxmlformats.org/officeDocument/2006/relationships/image" Target="../media/image74.svg"/><Relationship Id="rId17" Type="http://schemas.openxmlformats.org/officeDocument/2006/relationships/image" Target="../media/image79.jpeg"/><Relationship Id="rId2" Type="http://schemas.openxmlformats.org/officeDocument/2006/relationships/image" Target="../media/image7.png"/><Relationship Id="rId16" Type="http://schemas.openxmlformats.org/officeDocument/2006/relationships/image" Target="../media/image78.svg"/><Relationship Id="rId1" Type="http://schemas.openxmlformats.org/officeDocument/2006/relationships/slideLayout" Target="../slideLayouts/slideLayout7.xml"/><Relationship Id="rId6" Type="http://schemas.openxmlformats.org/officeDocument/2006/relationships/image" Target="../media/image68.svg"/><Relationship Id="rId11" Type="http://schemas.openxmlformats.org/officeDocument/2006/relationships/image" Target="../media/image73.png"/><Relationship Id="rId5" Type="http://schemas.openxmlformats.org/officeDocument/2006/relationships/image" Target="../media/image67.png"/><Relationship Id="rId15" Type="http://schemas.openxmlformats.org/officeDocument/2006/relationships/image" Target="../media/image77.png"/><Relationship Id="rId10" Type="http://schemas.openxmlformats.org/officeDocument/2006/relationships/image" Target="../media/image72.svg"/><Relationship Id="rId4" Type="http://schemas.openxmlformats.org/officeDocument/2006/relationships/image" Target="../media/image10.png"/><Relationship Id="rId9" Type="http://schemas.openxmlformats.org/officeDocument/2006/relationships/image" Target="../media/image71.png"/><Relationship Id="rId14" Type="http://schemas.openxmlformats.org/officeDocument/2006/relationships/image" Target="../media/image76.svg"/></Relationships>
</file>

<file path=ppt/slides/_rels/slide25.xml.rels><?xml version="1.0" encoding="UTF-8" standalone="yes"?>
<Relationships xmlns="http://schemas.openxmlformats.org/package/2006/relationships"><Relationship Id="rId8" Type="http://schemas.openxmlformats.org/officeDocument/2006/relationships/image" Target="../media/image81.svg"/><Relationship Id="rId3" Type="http://schemas.openxmlformats.org/officeDocument/2006/relationships/image" Target="../media/image5.png"/><Relationship Id="rId7" Type="http://schemas.openxmlformats.org/officeDocument/2006/relationships/image" Target="../media/image80.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68.svg"/><Relationship Id="rId5" Type="http://schemas.openxmlformats.org/officeDocument/2006/relationships/image" Target="../media/image67.png"/><Relationship Id="rId10" Type="http://schemas.openxmlformats.org/officeDocument/2006/relationships/image" Target="../media/image83.svg"/><Relationship Id="rId4" Type="http://schemas.openxmlformats.org/officeDocument/2006/relationships/image" Target="../media/image10.png"/><Relationship Id="rId9" Type="http://schemas.openxmlformats.org/officeDocument/2006/relationships/image" Target="../media/image82.png"/></Relationships>
</file>

<file path=ppt/slides/_rels/slide26.xml.rels><?xml version="1.0" encoding="UTF-8" standalone="yes"?>
<Relationships xmlns="http://schemas.openxmlformats.org/package/2006/relationships"><Relationship Id="rId8" Type="http://schemas.openxmlformats.org/officeDocument/2006/relationships/image" Target="../media/image68.svg"/><Relationship Id="rId3" Type="http://schemas.openxmlformats.org/officeDocument/2006/relationships/image" Target="../media/image5.png"/><Relationship Id="rId7" Type="http://schemas.openxmlformats.org/officeDocument/2006/relationships/image" Target="../media/image67.png"/><Relationship Id="rId12" Type="http://schemas.openxmlformats.org/officeDocument/2006/relationships/image" Target="../media/image87.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54.svg"/><Relationship Id="rId11" Type="http://schemas.openxmlformats.org/officeDocument/2006/relationships/image" Target="../media/image86.png"/><Relationship Id="rId5" Type="http://schemas.openxmlformats.org/officeDocument/2006/relationships/image" Target="../media/image53.png"/><Relationship Id="rId10" Type="http://schemas.openxmlformats.org/officeDocument/2006/relationships/image" Target="../media/image85.svg"/><Relationship Id="rId4" Type="http://schemas.openxmlformats.org/officeDocument/2006/relationships/image" Target="../media/image10.png"/><Relationship Id="rId9" Type="http://schemas.openxmlformats.org/officeDocument/2006/relationships/image" Target="../media/image84.png"/></Relationships>
</file>

<file path=ppt/slides/_rels/slide27.xml.rels><?xml version="1.0" encoding="UTF-8" standalone="yes"?>
<Relationships xmlns="http://schemas.openxmlformats.org/package/2006/relationships"><Relationship Id="rId8" Type="http://schemas.openxmlformats.org/officeDocument/2006/relationships/image" Target="../media/image89.svg"/><Relationship Id="rId3" Type="http://schemas.openxmlformats.org/officeDocument/2006/relationships/image" Target="../media/image5.png"/><Relationship Id="rId7" Type="http://schemas.openxmlformats.org/officeDocument/2006/relationships/image" Target="../media/image88.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68.svg"/><Relationship Id="rId5" Type="http://schemas.openxmlformats.org/officeDocument/2006/relationships/image" Target="../media/image67.png"/><Relationship Id="rId10" Type="http://schemas.openxmlformats.org/officeDocument/2006/relationships/image" Target="../media/image91.svg"/><Relationship Id="rId4" Type="http://schemas.openxmlformats.org/officeDocument/2006/relationships/image" Target="../media/image10.png"/><Relationship Id="rId9" Type="http://schemas.openxmlformats.org/officeDocument/2006/relationships/image" Target="../media/image90.png"/></Relationships>
</file>

<file path=ppt/slides/_rels/slide28.xml.rels><?xml version="1.0" encoding="UTF-8" standalone="yes"?>
<Relationships xmlns="http://schemas.openxmlformats.org/package/2006/relationships"><Relationship Id="rId8" Type="http://schemas.openxmlformats.org/officeDocument/2006/relationships/image" Target="../media/image93.svg"/><Relationship Id="rId13" Type="http://schemas.openxmlformats.org/officeDocument/2006/relationships/image" Target="../media/image98.png"/><Relationship Id="rId3" Type="http://schemas.openxmlformats.org/officeDocument/2006/relationships/image" Target="../media/image5.png"/><Relationship Id="rId7" Type="http://schemas.openxmlformats.org/officeDocument/2006/relationships/image" Target="../media/image92.png"/><Relationship Id="rId12" Type="http://schemas.openxmlformats.org/officeDocument/2006/relationships/image" Target="../media/image97.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68.svg"/><Relationship Id="rId11" Type="http://schemas.openxmlformats.org/officeDocument/2006/relationships/image" Target="../media/image96.png"/><Relationship Id="rId5" Type="http://schemas.openxmlformats.org/officeDocument/2006/relationships/image" Target="../media/image67.png"/><Relationship Id="rId10" Type="http://schemas.openxmlformats.org/officeDocument/2006/relationships/image" Target="../media/image95.svg"/><Relationship Id="rId4" Type="http://schemas.openxmlformats.org/officeDocument/2006/relationships/image" Target="../media/image10.png"/><Relationship Id="rId9" Type="http://schemas.openxmlformats.org/officeDocument/2006/relationships/image" Target="../media/image94.png"/><Relationship Id="rId14" Type="http://schemas.openxmlformats.org/officeDocument/2006/relationships/image" Target="../media/image99.svg"/></Relationships>
</file>

<file path=ppt/slides/_rels/slide29.xml.rels><?xml version="1.0" encoding="UTF-8" standalone="yes"?>
<Relationships xmlns="http://schemas.openxmlformats.org/package/2006/relationships"><Relationship Id="rId8" Type="http://schemas.openxmlformats.org/officeDocument/2006/relationships/image" Target="../media/image101.svg"/><Relationship Id="rId3" Type="http://schemas.openxmlformats.org/officeDocument/2006/relationships/image" Target="../media/image5.png"/><Relationship Id="rId7" Type="http://schemas.openxmlformats.org/officeDocument/2006/relationships/image" Target="../media/image100.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68.svg"/><Relationship Id="rId11" Type="http://schemas.openxmlformats.org/officeDocument/2006/relationships/image" Target="../media/image104.jpeg"/><Relationship Id="rId5" Type="http://schemas.openxmlformats.org/officeDocument/2006/relationships/image" Target="../media/image67.png"/><Relationship Id="rId10" Type="http://schemas.openxmlformats.org/officeDocument/2006/relationships/image" Target="../media/image103.jpeg"/><Relationship Id="rId4" Type="http://schemas.openxmlformats.org/officeDocument/2006/relationships/image" Target="../media/image10.png"/><Relationship Id="rId9" Type="http://schemas.openxmlformats.org/officeDocument/2006/relationships/image" Target="../media/image102.jpe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12.jpeg"/></Relationships>
</file>

<file path=ppt/slides/_rels/slide30.xml.rels><?xml version="1.0" encoding="UTF-8" standalone="yes"?>
<Relationships xmlns="http://schemas.openxmlformats.org/package/2006/relationships"><Relationship Id="rId8" Type="http://schemas.openxmlformats.org/officeDocument/2006/relationships/image" Target="../media/image108.svg"/><Relationship Id="rId3" Type="http://schemas.openxmlformats.org/officeDocument/2006/relationships/image" Target="../media/image5.png"/><Relationship Id="rId7" Type="http://schemas.openxmlformats.org/officeDocument/2006/relationships/image" Target="../media/image107.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06.svg"/><Relationship Id="rId5" Type="http://schemas.openxmlformats.org/officeDocument/2006/relationships/image" Target="../media/image105.png"/><Relationship Id="rId4" Type="http://schemas.openxmlformats.org/officeDocument/2006/relationships/image" Target="../media/image10.png"/></Relationships>
</file>

<file path=ppt/slides/_rels/slide31.xml.rels><?xml version="1.0" encoding="UTF-8" standalone="yes"?>
<Relationships xmlns="http://schemas.openxmlformats.org/package/2006/relationships"><Relationship Id="rId8" Type="http://schemas.openxmlformats.org/officeDocument/2006/relationships/image" Target="../media/image112.svg"/><Relationship Id="rId3" Type="http://schemas.openxmlformats.org/officeDocument/2006/relationships/image" Target="../media/image5.png"/><Relationship Id="rId7" Type="http://schemas.openxmlformats.org/officeDocument/2006/relationships/image" Target="../media/image111.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0.svg"/><Relationship Id="rId5" Type="http://schemas.openxmlformats.org/officeDocument/2006/relationships/image" Target="../media/image109.png"/><Relationship Id="rId4" Type="http://schemas.openxmlformats.org/officeDocument/2006/relationships/image" Target="../media/image10.png"/></Relationships>
</file>

<file path=ppt/slides/_rels/slide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4.svg"/><Relationship Id="rId5" Type="http://schemas.openxmlformats.org/officeDocument/2006/relationships/image" Target="../media/image113.png"/><Relationship Id="rId4" Type="http://schemas.openxmlformats.org/officeDocument/2006/relationships/image" Target="../media/image6.jpeg"/></Relationships>
</file>

<file path=ppt/slides/_rels/slide33.xml.rels><?xml version="1.0" encoding="UTF-8" standalone="yes"?>
<Relationships xmlns="http://schemas.openxmlformats.org/package/2006/relationships"><Relationship Id="rId8" Type="http://schemas.openxmlformats.org/officeDocument/2006/relationships/image" Target="../media/image118.svg"/><Relationship Id="rId13" Type="http://schemas.openxmlformats.org/officeDocument/2006/relationships/image" Target="../media/image123.png"/><Relationship Id="rId18" Type="http://schemas.openxmlformats.org/officeDocument/2006/relationships/image" Target="../media/image128.jpeg"/><Relationship Id="rId3" Type="http://schemas.openxmlformats.org/officeDocument/2006/relationships/image" Target="../media/image5.png"/><Relationship Id="rId7" Type="http://schemas.openxmlformats.org/officeDocument/2006/relationships/image" Target="../media/image117.png"/><Relationship Id="rId12" Type="http://schemas.openxmlformats.org/officeDocument/2006/relationships/image" Target="../media/image122.svg"/><Relationship Id="rId17" Type="http://schemas.openxmlformats.org/officeDocument/2006/relationships/image" Target="../media/image127.jpeg"/><Relationship Id="rId2" Type="http://schemas.openxmlformats.org/officeDocument/2006/relationships/image" Target="../media/image7.png"/><Relationship Id="rId16" Type="http://schemas.openxmlformats.org/officeDocument/2006/relationships/image" Target="../media/image126.jpeg"/><Relationship Id="rId1" Type="http://schemas.openxmlformats.org/officeDocument/2006/relationships/slideLayout" Target="../slideLayouts/slideLayout7.xml"/><Relationship Id="rId6" Type="http://schemas.openxmlformats.org/officeDocument/2006/relationships/image" Target="../media/image116.svg"/><Relationship Id="rId11" Type="http://schemas.openxmlformats.org/officeDocument/2006/relationships/image" Target="../media/image121.png"/><Relationship Id="rId5" Type="http://schemas.openxmlformats.org/officeDocument/2006/relationships/image" Target="../media/image115.png"/><Relationship Id="rId15" Type="http://schemas.openxmlformats.org/officeDocument/2006/relationships/image" Target="../media/image125.jpeg"/><Relationship Id="rId10" Type="http://schemas.openxmlformats.org/officeDocument/2006/relationships/image" Target="../media/image120.svg"/><Relationship Id="rId4" Type="http://schemas.openxmlformats.org/officeDocument/2006/relationships/image" Target="../media/image10.png"/><Relationship Id="rId9" Type="http://schemas.openxmlformats.org/officeDocument/2006/relationships/image" Target="../media/image119.png"/><Relationship Id="rId14" Type="http://schemas.openxmlformats.org/officeDocument/2006/relationships/image" Target="../media/image124.svg"/></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30.jpeg"/><Relationship Id="rId5" Type="http://schemas.openxmlformats.org/officeDocument/2006/relationships/image" Target="../media/image129.jpeg"/><Relationship Id="rId4" Type="http://schemas.openxmlformats.org/officeDocument/2006/relationships/image" Target="../media/image10.png"/></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33.jpe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32.jpeg"/><Relationship Id="rId5" Type="http://schemas.openxmlformats.org/officeDocument/2006/relationships/image" Target="../media/image131.jpeg"/><Relationship Id="rId4" Type="http://schemas.openxmlformats.org/officeDocument/2006/relationships/image" Target="../media/image10.png"/></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35.svg"/><Relationship Id="rId5" Type="http://schemas.openxmlformats.org/officeDocument/2006/relationships/image" Target="../media/image134.png"/><Relationship Id="rId4" Type="http://schemas.openxmlformats.org/officeDocument/2006/relationships/image" Target="../media/image10.png"/></Relationships>
</file>

<file path=ppt/slides/_rels/slide37.xml.rels><?xml version="1.0" encoding="UTF-8" standalone="yes"?>
<Relationships xmlns="http://schemas.openxmlformats.org/package/2006/relationships"><Relationship Id="rId8" Type="http://schemas.openxmlformats.org/officeDocument/2006/relationships/image" Target="../media/image141.png"/><Relationship Id="rId13" Type="http://schemas.openxmlformats.org/officeDocument/2006/relationships/image" Target="../media/image146.svg"/><Relationship Id="rId3" Type="http://schemas.openxmlformats.org/officeDocument/2006/relationships/image" Target="../media/image136.jpeg"/><Relationship Id="rId7" Type="http://schemas.openxmlformats.org/officeDocument/2006/relationships/image" Target="../media/image140.svg"/><Relationship Id="rId12" Type="http://schemas.openxmlformats.org/officeDocument/2006/relationships/image" Target="../media/image145.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39.png"/><Relationship Id="rId11" Type="http://schemas.openxmlformats.org/officeDocument/2006/relationships/image" Target="../media/image144.svg"/><Relationship Id="rId5" Type="http://schemas.openxmlformats.org/officeDocument/2006/relationships/image" Target="../media/image138.svg"/><Relationship Id="rId15" Type="http://schemas.openxmlformats.org/officeDocument/2006/relationships/image" Target="../media/image10.png"/><Relationship Id="rId10" Type="http://schemas.openxmlformats.org/officeDocument/2006/relationships/image" Target="../media/image143.png"/><Relationship Id="rId4" Type="http://schemas.openxmlformats.org/officeDocument/2006/relationships/image" Target="../media/image137.png"/><Relationship Id="rId9" Type="http://schemas.openxmlformats.org/officeDocument/2006/relationships/image" Target="../media/image142.svg"/><Relationship Id="rId1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18.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17502" y="5718238"/>
            <a:ext cx="9570849" cy="2711590"/>
            <a:chOff x="0" y="0"/>
            <a:chExt cx="5218872" cy="1478598"/>
          </a:xfrm>
        </p:grpSpPr>
        <p:sp>
          <p:nvSpPr>
            <p:cNvPr id="3" name="Freeform 3"/>
            <p:cNvSpPr/>
            <p:nvPr/>
          </p:nvSpPr>
          <p:spPr>
            <a:xfrm>
              <a:off x="0" y="0"/>
              <a:ext cx="5218873" cy="1478598"/>
            </a:xfrm>
            <a:custGeom>
              <a:avLst/>
              <a:gdLst/>
              <a:ahLst/>
              <a:cxnLst/>
              <a:rect l="l" t="t" r="r" b="b"/>
              <a:pathLst>
                <a:path w="5218873" h="1478598">
                  <a:moveTo>
                    <a:pt x="5094412" y="1478598"/>
                  </a:moveTo>
                  <a:lnTo>
                    <a:pt x="124460" y="1478598"/>
                  </a:lnTo>
                  <a:cubicBezTo>
                    <a:pt x="55880" y="1478598"/>
                    <a:pt x="0" y="1422718"/>
                    <a:pt x="0" y="1354138"/>
                  </a:cubicBezTo>
                  <a:lnTo>
                    <a:pt x="0" y="124460"/>
                  </a:lnTo>
                  <a:cubicBezTo>
                    <a:pt x="0" y="55880"/>
                    <a:pt x="55880" y="0"/>
                    <a:pt x="124460" y="0"/>
                  </a:cubicBezTo>
                  <a:lnTo>
                    <a:pt x="5094412" y="0"/>
                  </a:lnTo>
                  <a:cubicBezTo>
                    <a:pt x="5162992" y="0"/>
                    <a:pt x="5218873" y="55880"/>
                    <a:pt x="5218873" y="124460"/>
                  </a:cubicBezTo>
                  <a:lnTo>
                    <a:pt x="5218873" y="1354138"/>
                  </a:lnTo>
                  <a:cubicBezTo>
                    <a:pt x="5218873" y="1422718"/>
                    <a:pt x="5162992" y="1478598"/>
                    <a:pt x="5094412" y="1478598"/>
                  </a:cubicBezTo>
                  <a:close/>
                </a:path>
              </a:pathLst>
            </a:custGeom>
            <a:solidFill>
              <a:srgbClr val="133392"/>
            </a:solidFill>
          </p:spPr>
        </p:sp>
      </p:grpSp>
      <p:sp>
        <p:nvSpPr>
          <p:cNvPr id="4" name="Freeform 4"/>
          <p:cNvSpPr/>
          <p:nvPr/>
        </p:nvSpPr>
        <p:spPr>
          <a:xfrm>
            <a:off x="9144000" y="2337104"/>
            <a:ext cx="10829447" cy="10807701"/>
          </a:xfrm>
          <a:custGeom>
            <a:avLst/>
            <a:gdLst/>
            <a:ahLst/>
            <a:cxnLst/>
            <a:rect l="l" t="t" r="r" b="b"/>
            <a:pathLst>
              <a:path w="10829447" h="10807701">
                <a:moveTo>
                  <a:pt x="0" y="0"/>
                </a:moveTo>
                <a:lnTo>
                  <a:pt x="10829447" y="0"/>
                </a:lnTo>
                <a:lnTo>
                  <a:pt x="10829447" y="10807701"/>
                </a:lnTo>
                <a:lnTo>
                  <a:pt x="0" y="10807701"/>
                </a:lnTo>
                <a:lnTo>
                  <a:pt x="0" y="0"/>
                </a:lnTo>
                <a:close/>
              </a:path>
            </a:pathLst>
          </a:custGeom>
          <a:blipFill>
            <a:blip r:embed="rId2"/>
            <a:stretch>
              <a:fillRect/>
            </a:stretch>
          </a:blipFill>
        </p:spPr>
      </p:sp>
      <p:grpSp>
        <p:nvGrpSpPr>
          <p:cNvPr id="5" name="Group 5"/>
          <p:cNvGrpSpPr/>
          <p:nvPr/>
        </p:nvGrpSpPr>
        <p:grpSpPr>
          <a:xfrm>
            <a:off x="9314413" y="2516868"/>
            <a:ext cx="10336664" cy="10336664"/>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497D"/>
            </a:solidFill>
          </p:spPr>
        </p:sp>
        <p:sp>
          <p:nvSpPr>
            <p:cNvPr id="7" name="TextBox 7"/>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9870585" y="3073040"/>
            <a:ext cx="9224322" cy="9224322"/>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0" name="TextBox 10"/>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p:cNvGrpSpPr/>
          <p:nvPr/>
        </p:nvGrpSpPr>
        <p:grpSpPr>
          <a:xfrm>
            <a:off x="9870585" y="2494876"/>
            <a:ext cx="8588790" cy="8588755"/>
            <a:chOff x="0" y="0"/>
            <a:chExt cx="6350000" cy="6349975"/>
          </a:xfrm>
        </p:grpSpPr>
        <p:sp>
          <p:nvSpPr>
            <p:cNvPr id="12" name="Freeform 12"/>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3"/>
              <a:stretch>
                <a:fillRect l="-24999" r="-24999"/>
              </a:stretch>
            </a:blipFill>
          </p:spPr>
        </p:sp>
      </p:grpSp>
      <p:sp>
        <p:nvSpPr>
          <p:cNvPr id="13" name="Freeform 13"/>
          <p:cNvSpPr/>
          <p:nvPr/>
        </p:nvSpPr>
        <p:spPr>
          <a:xfrm>
            <a:off x="0" y="8099715"/>
            <a:ext cx="2205198" cy="2205198"/>
          </a:xfrm>
          <a:custGeom>
            <a:avLst/>
            <a:gdLst/>
            <a:ahLst/>
            <a:cxnLst/>
            <a:rect l="l" t="t" r="r" b="b"/>
            <a:pathLst>
              <a:path w="2205198" h="2205198">
                <a:moveTo>
                  <a:pt x="0" y="0"/>
                </a:moveTo>
                <a:lnTo>
                  <a:pt x="2205198" y="0"/>
                </a:lnTo>
                <a:lnTo>
                  <a:pt x="2205198" y="2205198"/>
                </a:lnTo>
                <a:lnTo>
                  <a:pt x="0" y="22051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4" name="TextBox 14"/>
          <p:cNvSpPr txBox="1"/>
          <p:nvPr/>
        </p:nvSpPr>
        <p:spPr>
          <a:xfrm>
            <a:off x="617502" y="1534970"/>
            <a:ext cx="10227466" cy="1559369"/>
          </a:xfrm>
          <a:prstGeom prst="rect">
            <a:avLst/>
          </a:prstGeom>
        </p:spPr>
        <p:txBody>
          <a:bodyPr lIns="0" tIns="0" rIns="0" bIns="0" rtlCol="0" anchor="t">
            <a:spAutoFit/>
          </a:bodyPr>
          <a:lstStyle/>
          <a:p>
            <a:pPr algn="l">
              <a:lnSpc>
                <a:spcPts val="10796"/>
              </a:lnSpc>
            </a:pPr>
            <a:r>
              <a:rPr lang="en-US" sz="9307" spc="-186">
                <a:solidFill>
                  <a:srgbClr val="133392"/>
                </a:solidFill>
                <a:latin typeface="Bugaki Bold"/>
              </a:rPr>
              <a:t>Corpus Christi </a:t>
            </a:r>
          </a:p>
        </p:txBody>
      </p:sp>
      <p:sp>
        <p:nvSpPr>
          <p:cNvPr id="15" name="Freeform 15"/>
          <p:cNvSpPr/>
          <p:nvPr/>
        </p:nvSpPr>
        <p:spPr>
          <a:xfrm>
            <a:off x="-2556958" y="-3292178"/>
            <a:ext cx="5923901" cy="5449989"/>
          </a:xfrm>
          <a:custGeom>
            <a:avLst/>
            <a:gdLst/>
            <a:ahLst/>
            <a:cxnLst/>
            <a:rect l="l" t="t" r="r" b="b"/>
            <a:pathLst>
              <a:path w="5923901" h="5449989">
                <a:moveTo>
                  <a:pt x="0" y="0"/>
                </a:moveTo>
                <a:lnTo>
                  <a:pt x="5923901" y="0"/>
                </a:lnTo>
                <a:lnTo>
                  <a:pt x="5923901" y="5449988"/>
                </a:lnTo>
                <a:lnTo>
                  <a:pt x="0" y="5449988"/>
                </a:lnTo>
                <a:lnTo>
                  <a:pt x="0" y="0"/>
                </a:lnTo>
                <a:close/>
              </a:path>
            </a:pathLst>
          </a:custGeom>
          <a:blipFill>
            <a:blip r:embed="rId6">
              <a:alphaModFix amt="19999"/>
            </a:blip>
            <a:stretch>
              <a:fillRect/>
            </a:stretch>
          </a:blipFill>
        </p:spPr>
      </p:sp>
      <p:sp>
        <p:nvSpPr>
          <p:cNvPr id="16" name="Freeform 16"/>
          <p:cNvSpPr/>
          <p:nvPr/>
        </p:nvSpPr>
        <p:spPr>
          <a:xfrm>
            <a:off x="11256139" y="125513"/>
            <a:ext cx="6841382" cy="2260579"/>
          </a:xfrm>
          <a:custGeom>
            <a:avLst/>
            <a:gdLst/>
            <a:ahLst/>
            <a:cxnLst/>
            <a:rect l="l" t="t" r="r" b="b"/>
            <a:pathLst>
              <a:path w="6841382" h="2260579">
                <a:moveTo>
                  <a:pt x="0" y="0"/>
                </a:moveTo>
                <a:lnTo>
                  <a:pt x="6841382" y="0"/>
                </a:lnTo>
                <a:lnTo>
                  <a:pt x="6841382" y="2260579"/>
                </a:lnTo>
                <a:lnTo>
                  <a:pt x="0" y="2260579"/>
                </a:lnTo>
                <a:lnTo>
                  <a:pt x="0" y="0"/>
                </a:lnTo>
                <a:close/>
              </a:path>
            </a:pathLst>
          </a:custGeom>
          <a:blipFill>
            <a:blip r:embed="rId7"/>
            <a:stretch>
              <a:fillRect/>
            </a:stretch>
          </a:blipFill>
        </p:spPr>
      </p:sp>
      <p:sp>
        <p:nvSpPr>
          <p:cNvPr id="17" name="TextBox 17"/>
          <p:cNvSpPr txBox="1"/>
          <p:nvPr/>
        </p:nvSpPr>
        <p:spPr>
          <a:xfrm>
            <a:off x="617502" y="2748360"/>
            <a:ext cx="10227466" cy="1385228"/>
          </a:xfrm>
          <a:prstGeom prst="rect">
            <a:avLst/>
          </a:prstGeom>
        </p:spPr>
        <p:txBody>
          <a:bodyPr lIns="0" tIns="0" rIns="0" bIns="0" rtlCol="0" anchor="t">
            <a:spAutoFit/>
          </a:bodyPr>
          <a:lstStyle/>
          <a:p>
            <a:pPr algn="l">
              <a:lnSpc>
                <a:spcPts val="9636"/>
              </a:lnSpc>
            </a:pPr>
            <a:r>
              <a:rPr lang="en-US" sz="8307" spc="-166">
                <a:solidFill>
                  <a:srgbClr val="133392"/>
                </a:solidFill>
                <a:latin typeface="Bugaki Bold"/>
              </a:rPr>
              <a:t>Catholic Primary</a:t>
            </a:r>
          </a:p>
        </p:txBody>
      </p:sp>
      <p:sp>
        <p:nvSpPr>
          <p:cNvPr id="18" name="TextBox 18"/>
          <p:cNvSpPr txBox="1"/>
          <p:nvPr/>
        </p:nvSpPr>
        <p:spPr>
          <a:xfrm>
            <a:off x="617502" y="3968340"/>
            <a:ext cx="10638637" cy="1110401"/>
          </a:xfrm>
          <a:prstGeom prst="rect">
            <a:avLst/>
          </a:prstGeom>
        </p:spPr>
        <p:txBody>
          <a:bodyPr lIns="0" tIns="0" rIns="0" bIns="0" rtlCol="0" anchor="t">
            <a:spAutoFit/>
          </a:bodyPr>
          <a:lstStyle/>
          <a:p>
            <a:pPr algn="l">
              <a:lnSpc>
                <a:spcPts val="7781"/>
              </a:lnSpc>
            </a:pPr>
            <a:r>
              <a:rPr lang="en-US" sz="6707" spc="-134">
                <a:solidFill>
                  <a:srgbClr val="133392"/>
                </a:solidFill>
                <a:latin typeface="Bugaki Bold"/>
              </a:rPr>
              <a:t>School and Nursery</a:t>
            </a:r>
          </a:p>
        </p:txBody>
      </p:sp>
      <p:sp>
        <p:nvSpPr>
          <p:cNvPr id="19" name="TextBox 19"/>
          <p:cNvSpPr txBox="1"/>
          <p:nvPr/>
        </p:nvSpPr>
        <p:spPr>
          <a:xfrm>
            <a:off x="945810" y="5979628"/>
            <a:ext cx="8622402" cy="2056973"/>
          </a:xfrm>
          <a:prstGeom prst="rect">
            <a:avLst/>
          </a:prstGeom>
        </p:spPr>
        <p:txBody>
          <a:bodyPr lIns="0" tIns="0" rIns="0" bIns="0" rtlCol="0" anchor="t">
            <a:spAutoFit/>
          </a:bodyPr>
          <a:lstStyle/>
          <a:p>
            <a:pPr>
              <a:lnSpc>
                <a:spcPts val="3150"/>
              </a:lnSpc>
              <a:spcBef>
                <a:spcPct val="0"/>
              </a:spcBef>
            </a:pPr>
            <a:r>
              <a:rPr lang="en-US" sz="3000" spc="-44" dirty="0">
                <a:solidFill>
                  <a:srgbClr val="FFFFFF"/>
                </a:solidFill>
                <a:latin typeface="Poppins"/>
              </a:rPr>
              <a:t>Pupils, including children in the early years, benefit from a high-quality education at this</a:t>
            </a:r>
          </a:p>
          <a:p>
            <a:pPr>
              <a:lnSpc>
                <a:spcPts val="3150"/>
              </a:lnSpc>
              <a:spcBef>
                <a:spcPct val="0"/>
              </a:spcBef>
            </a:pPr>
            <a:r>
              <a:rPr lang="en-US" sz="3000" spc="-44" dirty="0">
                <a:solidFill>
                  <a:srgbClr val="FFFFFF"/>
                </a:solidFill>
                <a:latin typeface="Poppins"/>
              </a:rPr>
              <a:t>small, family-orientated school</a:t>
            </a:r>
            <a:r>
              <a:rPr lang="en-US" sz="3000" spc="-44">
                <a:solidFill>
                  <a:srgbClr val="FFFFFF"/>
                </a:solidFill>
                <a:latin typeface="Poppins"/>
              </a:rPr>
              <a:t>. </a:t>
            </a:r>
          </a:p>
          <a:p>
            <a:pPr>
              <a:lnSpc>
                <a:spcPts val="3150"/>
              </a:lnSpc>
              <a:spcBef>
                <a:spcPct val="0"/>
              </a:spcBef>
            </a:pPr>
            <a:endParaRPr lang="en-US" sz="3000" spc="-44" dirty="0">
              <a:solidFill>
                <a:srgbClr val="FFFFFF"/>
              </a:solidFill>
              <a:latin typeface="Poppins"/>
            </a:endParaRPr>
          </a:p>
          <a:p>
            <a:pPr>
              <a:lnSpc>
                <a:spcPts val="3150"/>
              </a:lnSpc>
              <a:spcBef>
                <a:spcPct val="0"/>
              </a:spcBef>
            </a:pPr>
            <a:r>
              <a:rPr lang="en-US" sz="3000" spc="-44" dirty="0" err="1">
                <a:solidFill>
                  <a:srgbClr val="FFFFFF"/>
                </a:solidFill>
                <a:latin typeface="Poppins"/>
              </a:rPr>
              <a:t>Ofsted</a:t>
            </a:r>
            <a:r>
              <a:rPr lang="en-US" sz="3000" spc="-44" dirty="0">
                <a:solidFill>
                  <a:srgbClr val="FFFFFF"/>
                </a:solidFill>
                <a:latin typeface="Poppins"/>
              </a:rPr>
              <a:t>, April 2023</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t="-38888" b="-38888"/>
            </a:stretch>
          </a:blipFill>
        </p:spPr>
        <p:txBody>
          <a:bodyPr/>
          <a:lstStyle/>
          <a:p>
            <a:endParaRPr lang="en-GB" dirty="0"/>
          </a:p>
          <a:p>
            <a:endParaRPr lang="en-GB" dirty="0"/>
          </a:p>
        </p:txBody>
      </p:sp>
      <p:sp>
        <p:nvSpPr>
          <p:cNvPr id="3" name="Freeform 3"/>
          <p:cNvSpPr/>
          <p:nvPr/>
        </p:nvSpPr>
        <p:spPr>
          <a:xfrm>
            <a:off x="15413790" y="9483449"/>
            <a:ext cx="6549221" cy="6025283"/>
          </a:xfrm>
          <a:custGeom>
            <a:avLst/>
            <a:gdLst/>
            <a:ahLst/>
            <a:cxnLst/>
            <a:rect l="l" t="t" r="r" b="b"/>
            <a:pathLst>
              <a:path w="6549221" h="6025283">
                <a:moveTo>
                  <a:pt x="0" y="0"/>
                </a:moveTo>
                <a:lnTo>
                  <a:pt x="6549221" y="0"/>
                </a:lnTo>
                <a:lnTo>
                  <a:pt x="6549221" y="6025284"/>
                </a:lnTo>
                <a:lnTo>
                  <a:pt x="0" y="6025284"/>
                </a:lnTo>
                <a:lnTo>
                  <a:pt x="0" y="0"/>
                </a:lnTo>
                <a:close/>
              </a:path>
            </a:pathLst>
          </a:custGeom>
          <a:blipFill>
            <a:blip r:embed="rId3"/>
            <a:stretch>
              <a:fillRect/>
            </a:stretch>
          </a:blipFill>
        </p:spPr>
      </p:sp>
      <p:sp>
        <p:nvSpPr>
          <p:cNvPr id="4" name="Freeform 4"/>
          <p:cNvSpPr/>
          <p:nvPr/>
        </p:nvSpPr>
        <p:spPr>
          <a:xfrm>
            <a:off x="0" y="-4263554"/>
            <a:ext cx="5923901" cy="5449989"/>
          </a:xfrm>
          <a:custGeom>
            <a:avLst/>
            <a:gdLst/>
            <a:ahLst/>
            <a:cxnLst/>
            <a:rect l="l" t="t" r="r" b="b"/>
            <a:pathLst>
              <a:path w="5923901" h="5449989">
                <a:moveTo>
                  <a:pt x="0" y="0"/>
                </a:moveTo>
                <a:lnTo>
                  <a:pt x="5923901" y="0"/>
                </a:lnTo>
                <a:lnTo>
                  <a:pt x="5923901" y="5449988"/>
                </a:lnTo>
                <a:lnTo>
                  <a:pt x="0" y="5449988"/>
                </a:lnTo>
                <a:lnTo>
                  <a:pt x="0" y="0"/>
                </a:lnTo>
                <a:close/>
              </a:path>
            </a:pathLst>
          </a:custGeom>
          <a:blipFill>
            <a:blip r:embed="rId3">
              <a:alphaModFix amt="9999"/>
            </a:blip>
            <a:stretch>
              <a:fillRect/>
            </a:stretch>
          </a:blipFill>
        </p:spPr>
      </p:sp>
      <p:grpSp>
        <p:nvGrpSpPr>
          <p:cNvPr id="5" name="Group 5"/>
          <p:cNvGrpSpPr/>
          <p:nvPr/>
        </p:nvGrpSpPr>
        <p:grpSpPr>
          <a:xfrm>
            <a:off x="10977882" y="1312197"/>
            <a:ext cx="6492052" cy="3609664"/>
            <a:chOff x="0" y="0"/>
            <a:chExt cx="2679060" cy="1489592"/>
          </a:xfrm>
        </p:grpSpPr>
        <p:sp>
          <p:nvSpPr>
            <p:cNvPr id="6" name="Freeform 6"/>
            <p:cNvSpPr/>
            <p:nvPr/>
          </p:nvSpPr>
          <p:spPr>
            <a:xfrm>
              <a:off x="0" y="0"/>
              <a:ext cx="2679060" cy="1489592"/>
            </a:xfrm>
            <a:custGeom>
              <a:avLst/>
              <a:gdLst/>
              <a:ahLst/>
              <a:cxnLst/>
              <a:rect l="l" t="t" r="r" b="b"/>
              <a:pathLst>
                <a:path w="2679060" h="1489592">
                  <a:moveTo>
                    <a:pt x="0" y="0"/>
                  </a:moveTo>
                  <a:lnTo>
                    <a:pt x="2679060" y="0"/>
                  </a:lnTo>
                  <a:lnTo>
                    <a:pt x="2679060" y="1489592"/>
                  </a:lnTo>
                  <a:lnTo>
                    <a:pt x="0" y="1489592"/>
                  </a:lnTo>
                  <a:close/>
                </a:path>
              </a:pathLst>
            </a:custGeom>
            <a:solidFill>
              <a:srgbClr val="FF1010"/>
            </a:solidFill>
          </p:spPr>
        </p:sp>
        <p:sp>
          <p:nvSpPr>
            <p:cNvPr id="7" name="TextBox 7"/>
            <p:cNvSpPr txBox="1"/>
            <p:nvPr/>
          </p:nvSpPr>
          <p:spPr>
            <a:xfrm>
              <a:off x="0" y="-38100"/>
              <a:ext cx="2679060" cy="1527692"/>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1188516" y="1480604"/>
            <a:ext cx="6070784" cy="3272850"/>
            <a:chOff x="0" y="0"/>
            <a:chExt cx="2736303" cy="1475182"/>
          </a:xfrm>
        </p:grpSpPr>
        <p:sp>
          <p:nvSpPr>
            <p:cNvPr id="9" name="Freeform 9"/>
            <p:cNvSpPr/>
            <p:nvPr/>
          </p:nvSpPr>
          <p:spPr>
            <a:xfrm>
              <a:off x="0" y="0"/>
              <a:ext cx="2736303" cy="1475182"/>
            </a:xfrm>
            <a:custGeom>
              <a:avLst/>
              <a:gdLst/>
              <a:ahLst/>
              <a:cxnLst/>
              <a:rect l="l" t="t" r="r" b="b"/>
              <a:pathLst>
                <a:path w="2736303" h="1475182">
                  <a:moveTo>
                    <a:pt x="0" y="0"/>
                  </a:moveTo>
                  <a:lnTo>
                    <a:pt x="2736303" y="0"/>
                  </a:lnTo>
                  <a:lnTo>
                    <a:pt x="2736303" y="1475182"/>
                  </a:lnTo>
                  <a:lnTo>
                    <a:pt x="0" y="1475182"/>
                  </a:lnTo>
                  <a:close/>
                </a:path>
              </a:pathLst>
            </a:custGeom>
            <a:solidFill>
              <a:srgbClr val="FFFFFF"/>
            </a:solidFill>
          </p:spPr>
        </p:sp>
        <p:sp>
          <p:nvSpPr>
            <p:cNvPr id="10" name="TextBox 10"/>
            <p:cNvSpPr txBox="1"/>
            <p:nvPr/>
          </p:nvSpPr>
          <p:spPr>
            <a:xfrm>
              <a:off x="0" y="-38100"/>
              <a:ext cx="2736303" cy="1513282"/>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11373764" y="1669635"/>
            <a:ext cx="5700287" cy="2894787"/>
            <a:chOff x="0" y="0"/>
            <a:chExt cx="7600382" cy="3859716"/>
          </a:xfrm>
        </p:grpSpPr>
        <p:pic>
          <p:nvPicPr>
            <p:cNvPr id="12" name="Picture 12"/>
            <p:cNvPicPr>
              <a:picLocks noChangeAspect="1"/>
            </p:cNvPicPr>
            <p:nvPr/>
          </p:nvPicPr>
          <p:blipFill>
            <a:blip r:embed="rId4"/>
            <a:srcRect t="11912" b="11912"/>
            <a:stretch>
              <a:fillRect/>
            </a:stretch>
          </p:blipFill>
          <p:spPr>
            <a:xfrm>
              <a:off x="0" y="0"/>
              <a:ext cx="7600382" cy="3859716"/>
            </a:xfrm>
            <a:prstGeom prst="rect">
              <a:avLst/>
            </a:prstGeom>
          </p:spPr>
        </p:pic>
      </p:grpSp>
      <p:sp>
        <p:nvSpPr>
          <p:cNvPr id="13" name="Freeform 13"/>
          <p:cNvSpPr/>
          <p:nvPr/>
        </p:nvSpPr>
        <p:spPr>
          <a:xfrm>
            <a:off x="58037" y="321179"/>
            <a:ext cx="1982035" cy="1982035"/>
          </a:xfrm>
          <a:custGeom>
            <a:avLst/>
            <a:gdLst/>
            <a:ahLst/>
            <a:cxnLst/>
            <a:rect l="l" t="t" r="r" b="b"/>
            <a:pathLst>
              <a:path w="1982035" h="1982035">
                <a:moveTo>
                  <a:pt x="0" y="0"/>
                </a:moveTo>
                <a:lnTo>
                  <a:pt x="1982036" y="0"/>
                </a:lnTo>
                <a:lnTo>
                  <a:pt x="1982036" y="1982036"/>
                </a:lnTo>
                <a:lnTo>
                  <a:pt x="0" y="198203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4" name="Freeform 14"/>
          <p:cNvSpPr/>
          <p:nvPr/>
        </p:nvSpPr>
        <p:spPr>
          <a:xfrm>
            <a:off x="15911933" y="116318"/>
            <a:ext cx="1824765" cy="1824765"/>
          </a:xfrm>
          <a:custGeom>
            <a:avLst/>
            <a:gdLst/>
            <a:ahLst/>
            <a:cxnLst/>
            <a:rect l="l" t="t" r="r" b="b"/>
            <a:pathLst>
              <a:path w="1824765" h="1824765">
                <a:moveTo>
                  <a:pt x="0" y="0"/>
                </a:moveTo>
                <a:lnTo>
                  <a:pt x="1824765" y="0"/>
                </a:lnTo>
                <a:lnTo>
                  <a:pt x="1824765" y="1824764"/>
                </a:lnTo>
                <a:lnTo>
                  <a:pt x="0" y="1824764"/>
                </a:lnTo>
                <a:lnTo>
                  <a:pt x="0" y="0"/>
                </a:lnTo>
                <a:close/>
              </a:path>
            </a:pathLst>
          </a:custGeom>
          <a:blipFill>
            <a:blip r:embed="rId7"/>
            <a:stretch>
              <a:fillRect/>
            </a:stretch>
          </a:blipFill>
        </p:spPr>
      </p:sp>
      <p:sp>
        <p:nvSpPr>
          <p:cNvPr id="15" name="Freeform 15"/>
          <p:cNvSpPr/>
          <p:nvPr/>
        </p:nvSpPr>
        <p:spPr>
          <a:xfrm>
            <a:off x="341851" y="7564033"/>
            <a:ext cx="2620099" cy="2456343"/>
          </a:xfrm>
          <a:custGeom>
            <a:avLst/>
            <a:gdLst/>
            <a:ahLst/>
            <a:cxnLst/>
            <a:rect l="l" t="t" r="r" b="b"/>
            <a:pathLst>
              <a:path w="2620099" h="2456343">
                <a:moveTo>
                  <a:pt x="0" y="0"/>
                </a:moveTo>
                <a:lnTo>
                  <a:pt x="2620099" y="0"/>
                </a:lnTo>
                <a:lnTo>
                  <a:pt x="2620099" y="2456343"/>
                </a:lnTo>
                <a:lnTo>
                  <a:pt x="0" y="245634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6" name="TextBox 16"/>
          <p:cNvSpPr txBox="1"/>
          <p:nvPr/>
        </p:nvSpPr>
        <p:spPr>
          <a:xfrm>
            <a:off x="2040073" y="302129"/>
            <a:ext cx="9088173" cy="4693593"/>
          </a:xfrm>
          <a:prstGeom prst="rect">
            <a:avLst/>
          </a:prstGeom>
        </p:spPr>
        <p:txBody>
          <a:bodyPr lIns="0" tIns="0" rIns="0" bIns="0" rtlCol="0" anchor="t">
            <a:spAutoFit/>
          </a:bodyPr>
          <a:lstStyle/>
          <a:p>
            <a:pPr algn="just">
              <a:lnSpc>
                <a:spcPts val="3593"/>
              </a:lnSpc>
            </a:pPr>
            <a:endParaRPr dirty="0"/>
          </a:p>
          <a:p>
            <a:pPr algn="just">
              <a:lnSpc>
                <a:spcPts val="3015"/>
              </a:lnSpc>
            </a:pPr>
            <a:r>
              <a:rPr lang="en-US" sz="2599" spc="-80" dirty="0">
                <a:solidFill>
                  <a:srgbClr val="000000"/>
                </a:solidFill>
                <a:latin typeface="Poppins Medium"/>
              </a:rPr>
              <a:t>Morning session: 9:00am - 12:00 noon</a:t>
            </a:r>
          </a:p>
          <a:p>
            <a:pPr algn="just">
              <a:lnSpc>
                <a:spcPts val="3015"/>
              </a:lnSpc>
            </a:pPr>
            <a:r>
              <a:rPr lang="en-US" sz="2599" spc="-80" dirty="0">
                <a:solidFill>
                  <a:srgbClr val="000000"/>
                </a:solidFill>
                <a:latin typeface="Poppins Medium"/>
              </a:rPr>
              <a:t>Lunchtime session:  12:00 noon —1:00pm</a:t>
            </a:r>
          </a:p>
          <a:p>
            <a:pPr algn="just">
              <a:lnSpc>
                <a:spcPts val="3015"/>
              </a:lnSpc>
            </a:pPr>
            <a:r>
              <a:rPr lang="en-US" sz="2599" spc="-80" dirty="0">
                <a:solidFill>
                  <a:srgbClr val="000000"/>
                </a:solidFill>
                <a:latin typeface="Poppins Medium"/>
              </a:rPr>
              <a:t>Afternoon Wrap Around Care : 12:00pm —3:00/3.30pm</a:t>
            </a:r>
          </a:p>
          <a:p>
            <a:pPr algn="l">
              <a:lnSpc>
                <a:spcPts val="3015"/>
              </a:lnSpc>
            </a:pPr>
            <a:r>
              <a:rPr lang="en-US" sz="2599" spc="-80" dirty="0">
                <a:solidFill>
                  <a:srgbClr val="000000"/>
                </a:solidFill>
                <a:latin typeface="Poppins Medium"/>
              </a:rPr>
              <a:t>Breakfast Club:    7:30am - 8:50am</a:t>
            </a:r>
          </a:p>
          <a:p>
            <a:pPr algn="l">
              <a:lnSpc>
                <a:spcPts val="3015"/>
              </a:lnSpc>
            </a:pPr>
            <a:r>
              <a:rPr lang="en-US" sz="2599" spc="-80" dirty="0">
                <a:solidFill>
                  <a:srgbClr val="000000"/>
                </a:solidFill>
                <a:latin typeface="Poppins Medium"/>
              </a:rPr>
              <a:t>After School Club:  3:30pm - 6:00pm</a:t>
            </a:r>
          </a:p>
          <a:p>
            <a:pPr algn="just">
              <a:lnSpc>
                <a:spcPts val="3015"/>
              </a:lnSpc>
            </a:pPr>
            <a:r>
              <a:rPr lang="en-US" sz="2599" spc="-80" dirty="0">
                <a:solidFill>
                  <a:srgbClr val="000000"/>
                </a:solidFill>
                <a:latin typeface="Poppins Medium"/>
              </a:rPr>
              <a:t> </a:t>
            </a:r>
          </a:p>
          <a:p>
            <a:pPr algn="just">
              <a:lnSpc>
                <a:spcPts val="3015"/>
              </a:lnSpc>
            </a:pPr>
            <a:r>
              <a:rPr lang="en-US" sz="2599" spc="-80" dirty="0">
                <a:solidFill>
                  <a:srgbClr val="000000"/>
                </a:solidFill>
                <a:latin typeface="Poppins Medium"/>
              </a:rPr>
              <a:t>Lunchtime:   12:00 noon -1:00pm</a:t>
            </a:r>
          </a:p>
          <a:p>
            <a:pPr algn="just">
              <a:lnSpc>
                <a:spcPts val="3015"/>
              </a:lnSpc>
            </a:pPr>
            <a:r>
              <a:rPr lang="en-US" sz="2599" spc="-80" dirty="0">
                <a:solidFill>
                  <a:srgbClr val="000000"/>
                </a:solidFill>
                <a:latin typeface="Poppins Medium"/>
              </a:rPr>
              <a:t>Afternoon:   12:00 noon -3:00pm</a:t>
            </a:r>
          </a:p>
          <a:p>
            <a:pPr algn="l">
              <a:lnSpc>
                <a:spcPts val="3015"/>
              </a:lnSpc>
            </a:pPr>
            <a:r>
              <a:rPr lang="en-US" sz="2599" spc="-80" dirty="0">
                <a:solidFill>
                  <a:srgbClr val="000000"/>
                </a:solidFill>
                <a:latin typeface="Poppins Medium"/>
              </a:rPr>
              <a:t> Nursery hours can be fixed to suit individual circumstances .</a:t>
            </a:r>
          </a:p>
          <a:p>
            <a:pPr algn="just">
              <a:lnSpc>
                <a:spcPts val="3015"/>
              </a:lnSpc>
            </a:pPr>
            <a:endParaRPr lang="en-US" sz="2599" spc="-80" dirty="0">
              <a:solidFill>
                <a:srgbClr val="000000"/>
              </a:solidFill>
              <a:latin typeface="Poppins Medium"/>
            </a:endParaRPr>
          </a:p>
        </p:txBody>
      </p:sp>
      <p:sp>
        <p:nvSpPr>
          <p:cNvPr id="17" name="TextBox 17"/>
          <p:cNvSpPr txBox="1"/>
          <p:nvPr/>
        </p:nvSpPr>
        <p:spPr>
          <a:xfrm>
            <a:off x="2040073" y="153066"/>
            <a:ext cx="8579056" cy="629920"/>
          </a:xfrm>
          <a:prstGeom prst="rect">
            <a:avLst/>
          </a:prstGeom>
        </p:spPr>
        <p:txBody>
          <a:bodyPr lIns="0" tIns="0" rIns="0" bIns="0" rtlCol="0" anchor="t">
            <a:spAutoFit/>
          </a:bodyPr>
          <a:lstStyle/>
          <a:p>
            <a:pPr algn="just">
              <a:lnSpc>
                <a:spcPts val="4640"/>
              </a:lnSpc>
            </a:pPr>
            <a:r>
              <a:rPr lang="en-US" sz="4000" spc="-124">
                <a:solidFill>
                  <a:srgbClr val="000000"/>
                </a:solidFill>
                <a:latin typeface="Poppins Semi-Bold"/>
              </a:rPr>
              <a:t>Nursery Hours</a:t>
            </a:r>
          </a:p>
        </p:txBody>
      </p:sp>
      <p:sp>
        <p:nvSpPr>
          <p:cNvPr id="18" name="TextBox 18"/>
          <p:cNvSpPr txBox="1"/>
          <p:nvPr/>
        </p:nvSpPr>
        <p:spPr>
          <a:xfrm>
            <a:off x="8231013" y="4416843"/>
            <a:ext cx="9579550" cy="6365973"/>
          </a:xfrm>
          <a:prstGeom prst="rect">
            <a:avLst/>
          </a:prstGeom>
        </p:spPr>
        <p:txBody>
          <a:bodyPr lIns="0" tIns="0" rIns="0" bIns="0" rtlCol="0" anchor="t">
            <a:spAutoFit/>
          </a:bodyPr>
          <a:lstStyle/>
          <a:p>
            <a:pPr algn="l">
              <a:lnSpc>
                <a:spcPts val="2520"/>
              </a:lnSpc>
              <a:spcBef>
                <a:spcPct val="0"/>
              </a:spcBef>
            </a:pPr>
            <a:endParaRPr dirty="0"/>
          </a:p>
          <a:p>
            <a:pPr algn="l">
              <a:lnSpc>
                <a:spcPts val="2520"/>
              </a:lnSpc>
              <a:spcBef>
                <a:spcPct val="0"/>
              </a:spcBef>
            </a:pPr>
            <a:r>
              <a:rPr lang="en-US" sz="2400" spc="-36" dirty="0">
                <a:solidFill>
                  <a:srgbClr val="000000"/>
                </a:solidFill>
                <a:latin typeface="Poppins"/>
              </a:rPr>
              <a:t>  </a:t>
            </a:r>
          </a:p>
          <a:p>
            <a:pPr algn="l">
              <a:lnSpc>
                <a:spcPts val="2520"/>
              </a:lnSpc>
              <a:spcBef>
                <a:spcPct val="0"/>
              </a:spcBef>
            </a:pPr>
            <a:r>
              <a:rPr lang="en-US" sz="2400" spc="-36" dirty="0">
                <a:solidFill>
                  <a:srgbClr val="000000"/>
                </a:solidFill>
                <a:latin typeface="Poppins"/>
              </a:rPr>
              <a:t>                                    </a:t>
            </a:r>
          </a:p>
          <a:p>
            <a:pPr marL="518162" lvl="1" indent="-259081" algn="l">
              <a:lnSpc>
                <a:spcPts val="2520"/>
              </a:lnSpc>
              <a:buFont typeface="Arial"/>
              <a:buChar char="•"/>
            </a:pPr>
            <a:r>
              <a:rPr lang="en-US" sz="2400" spc="-36" dirty="0">
                <a:solidFill>
                  <a:srgbClr val="000000"/>
                </a:solidFill>
                <a:latin typeface="Poppins"/>
              </a:rPr>
              <a:t>Children should be brought to the Foundation Unit door where they will be met by a member of staff. Children should be collected from the Foundation unit door at 3:30pm.</a:t>
            </a:r>
          </a:p>
          <a:p>
            <a:pPr marL="518162" lvl="1" indent="-259081" algn="l">
              <a:lnSpc>
                <a:spcPts val="2520"/>
              </a:lnSpc>
              <a:buFont typeface="Arial"/>
              <a:buChar char="•"/>
            </a:pPr>
            <a:r>
              <a:rPr lang="en-US" sz="2400" spc="-36" dirty="0">
                <a:solidFill>
                  <a:srgbClr val="000000"/>
                </a:solidFill>
                <a:latin typeface="Poppins"/>
              </a:rPr>
              <a:t> If you are collecting your child outside of typical school hours, please collect from the school office. </a:t>
            </a:r>
          </a:p>
          <a:p>
            <a:pPr marL="518162" lvl="1" indent="-259081" algn="l">
              <a:lnSpc>
                <a:spcPts val="2520"/>
              </a:lnSpc>
              <a:buFont typeface="Arial"/>
              <a:buChar char="•"/>
            </a:pPr>
            <a:r>
              <a:rPr lang="en-US" sz="2400" spc="-36" dirty="0">
                <a:solidFill>
                  <a:srgbClr val="000000"/>
                </a:solidFill>
                <a:latin typeface="Poppins"/>
              </a:rPr>
              <a:t>If you are late picking up your child, they will go into After School Club and can be collected from the main entrance (</a:t>
            </a:r>
            <a:r>
              <a:rPr lang="en-US" sz="2400" spc="-36" dirty="0" err="1">
                <a:solidFill>
                  <a:srgbClr val="000000"/>
                </a:solidFill>
                <a:latin typeface="Poppins"/>
              </a:rPr>
              <a:t>Caspers</a:t>
            </a:r>
            <a:r>
              <a:rPr lang="en-US" sz="2400" spc="-36" dirty="0">
                <a:solidFill>
                  <a:srgbClr val="000000"/>
                </a:solidFill>
                <a:latin typeface="Poppins"/>
              </a:rPr>
              <a:t> rates apply)</a:t>
            </a:r>
          </a:p>
          <a:p>
            <a:pPr marL="518162" lvl="1" indent="-259081" algn="l">
              <a:lnSpc>
                <a:spcPts val="2520"/>
              </a:lnSpc>
              <a:buFont typeface="Arial"/>
              <a:buChar char="•"/>
            </a:pPr>
            <a:r>
              <a:rPr lang="en-US" sz="2400" spc="-36" dirty="0">
                <a:solidFill>
                  <a:srgbClr val="000000"/>
                </a:solidFill>
                <a:latin typeface="Poppins"/>
              </a:rPr>
              <a:t>Children accessing After School Club can be picked up at the main entrance up to 6pm.</a:t>
            </a:r>
          </a:p>
          <a:p>
            <a:pPr marL="518162" lvl="1" indent="-259081" algn="l">
              <a:lnSpc>
                <a:spcPts val="2520"/>
              </a:lnSpc>
              <a:buFont typeface="Arial"/>
              <a:buChar char="•"/>
            </a:pPr>
            <a:r>
              <a:rPr lang="en-US" sz="2400" spc="-36" dirty="0">
                <a:solidFill>
                  <a:srgbClr val="000000"/>
                </a:solidFill>
                <a:latin typeface="Poppins"/>
              </a:rPr>
              <a:t>Please put your child’s name on all clothing including shoes and wellingtons. </a:t>
            </a:r>
          </a:p>
          <a:p>
            <a:pPr marL="518162" lvl="1" indent="-259081" algn="l">
              <a:lnSpc>
                <a:spcPts val="2520"/>
              </a:lnSpc>
              <a:buFont typeface="Arial"/>
              <a:buChar char="•"/>
            </a:pPr>
            <a:r>
              <a:rPr lang="en-US" sz="2400" spc="-36" dirty="0">
                <a:solidFill>
                  <a:srgbClr val="000000"/>
                </a:solidFill>
                <a:latin typeface="Poppins"/>
              </a:rPr>
              <a:t>If your child is unable to come to Nursery, please contact the office 01744 678102 or use School Spider on the first morning of absence.</a:t>
            </a:r>
          </a:p>
          <a:p>
            <a:pPr algn="l">
              <a:lnSpc>
                <a:spcPts val="2310"/>
              </a:lnSpc>
              <a:spcBef>
                <a:spcPct val="0"/>
              </a:spcBef>
            </a:pPr>
            <a:r>
              <a:rPr lang="en-US" sz="2200" spc="-33" dirty="0">
                <a:solidFill>
                  <a:srgbClr val="000000"/>
                </a:solidFill>
                <a:latin typeface="Poppins"/>
              </a:rPr>
              <a:t> </a:t>
            </a:r>
          </a:p>
          <a:p>
            <a:pPr algn="l">
              <a:lnSpc>
                <a:spcPts val="2310"/>
              </a:lnSpc>
              <a:spcBef>
                <a:spcPct val="0"/>
              </a:spcBef>
            </a:pPr>
            <a:r>
              <a:rPr lang="en-US" sz="2200" spc="-33" dirty="0">
                <a:solidFill>
                  <a:srgbClr val="000000"/>
                </a:solidFill>
                <a:latin typeface="Poppins"/>
              </a:rPr>
              <a:t>.</a:t>
            </a:r>
          </a:p>
        </p:txBody>
      </p:sp>
      <p:sp>
        <p:nvSpPr>
          <p:cNvPr id="19" name="TextBox 19"/>
          <p:cNvSpPr txBox="1"/>
          <p:nvPr/>
        </p:nvSpPr>
        <p:spPr>
          <a:xfrm>
            <a:off x="1219200" y="5180880"/>
            <a:ext cx="6129143" cy="2771775"/>
          </a:xfrm>
          <a:prstGeom prst="rect">
            <a:avLst/>
          </a:prstGeom>
        </p:spPr>
        <p:txBody>
          <a:bodyPr lIns="0" tIns="0" rIns="0" bIns="0" rtlCol="0" anchor="t">
            <a:spAutoFit/>
          </a:bodyPr>
          <a:lstStyle/>
          <a:p>
            <a:pPr algn="ctr">
              <a:lnSpc>
                <a:spcPts val="3149"/>
              </a:lnSpc>
              <a:spcBef>
                <a:spcPct val="0"/>
              </a:spcBef>
            </a:pPr>
            <a:r>
              <a:rPr lang="en-US" sz="2999" spc="-44" dirty="0">
                <a:solidFill>
                  <a:srgbClr val="000000"/>
                </a:solidFill>
                <a:latin typeface="Poppins Bold"/>
              </a:rPr>
              <a:t>Parents are able to make use of our Wrap-Around Care, Breakfast and After School Clubs. Bookings must be made in advance of the session.  Prices are available from the school office.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t="-38888" b="-38888"/>
            </a:stretch>
          </a:blipFill>
        </p:spPr>
      </p:sp>
      <p:sp>
        <p:nvSpPr>
          <p:cNvPr id="3" name="Freeform 3"/>
          <p:cNvSpPr/>
          <p:nvPr/>
        </p:nvSpPr>
        <p:spPr>
          <a:xfrm>
            <a:off x="15413790" y="9483449"/>
            <a:ext cx="6549221" cy="6025283"/>
          </a:xfrm>
          <a:custGeom>
            <a:avLst/>
            <a:gdLst/>
            <a:ahLst/>
            <a:cxnLst/>
            <a:rect l="l" t="t" r="r" b="b"/>
            <a:pathLst>
              <a:path w="6549221" h="6025283">
                <a:moveTo>
                  <a:pt x="0" y="0"/>
                </a:moveTo>
                <a:lnTo>
                  <a:pt x="6549221" y="0"/>
                </a:lnTo>
                <a:lnTo>
                  <a:pt x="6549221" y="6025284"/>
                </a:lnTo>
                <a:lnTo>
                  <a:pt x="0" y="6025284"/>
                </a:lnTo>
                <a:lnTo>
                  <a:pt x="0" y="0"/>
                </a:lnTo>
                <a:close/>
              </a:path>
            </a:pathLst>
          </a:custGeom>
          <a:blipFill>
            <a:blip r:embed="rId3"/>
            <a:stretch>
              <a:fillRect/>
            </a:stretch>
          </a:blipFill>
        </p:spPr>
      </p:sp>
      <p:grpSp>
        <p:nvGrpSpPr>
          <p:cNvPr id="4" name="Group 4"/>
          <p:cNvGrpSpPr/>
          <p:nvPr/>
        </p:nvGrpSpPr>
        <p:grpSpPr>
          <a:xfrm>
            <a:off x="1028700" y="4285250"/>
            <a:ext cx="6492052" cy="3679850"/>
            <a:chOff x="0" y="0"/>
            <a:chExt cx="2679060" cy="1518555"/>
          </a:xfrm>
        </p:grpSpPr>
        <p:sp>
          <p:nvSpPr>
            <p:cNvPr id="5" name="Freeform 5"/>
            <p:cNvSpPr/>
            <p:nvPr/>
          </p:nvSpPr>
          <p:spPr>
            <a:xfrm>
              <a:off x="0" y="0"/>
              <a:ext cx="2679060" cy="1518555"/>
            </a:xfrm>
            <a:custGeom>
              <a:avLst/>
              <a:gdLst/>
              <a:ahLst/>
              <a:cxnLst/>
              <a:rect l="l" t="t" r="r" b="b"/>
              <a:pathLst>
                <a:path w="2679060" h="1518555">
                  <a:moveTo>
                    <a:pt x="0" y="0"/>
                  </a:moveTo>
                  <a:lnTo>
                    <a:pt x="2679060" y="0"/>
                  </a:lnTo>
                  <a:lnTo>
                    <a:pt x="2679060" y="1518555"/>
                  </a:lnTo>
                  <a:lnTo>
                    <a:pt x="0" y="1518555"/>
                  </a:lnTo>
                  <a:close/>
                </a:path>
              </a:pathLst>
            </a:custGeom>
            <a:solidFill>
              <a:srgbClr val="133392"/>
            </a:solidFill>
          </p:spPr>
        </p:sp>
        <p:sp>
          <p:nvSpPr>
            <p:cNvPr id="6" name="TextBox 6"/>
            <p:cNvSpPr txBox="1"/>
            <p:nvPr/>
          </p:nvSpPr>
          <p:spPr>
            <a:xfrm>
              <a:off x="0" y="-38100"/>
              <a:ext cx="2679060" cy="1556655"/>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1239334" y="4560430"/>
            <a:ext cx="6070784" cy="3255256"/>
            <a:chOff x="0" y="0"/>
            <a:chExt cx="2736303" cy="1467251"/>
          </a:xfrm>
        </p:grpSpPr>
        <p:sp>
          <p:nvSpPr>
            <p:cNvPr id="8" name="Freeform 8"/>
            <p:cNvSpPr/>
            <p:nvPr/>
          </p:nvSpPr>
          <p:spPr>
            <a:xfrm>
              <a:off x="0" y="0"/>
              <a:ext cx="2736303" cy="1467251"/>
            </a:xfrm>
            <a:custGeom>
              <a:avLst/>
              <a:gdLst/>
              <a:ahLst/>
              <a:cxnLst/>
              <a:rect l="l" t="t" r="r" b="b"/>
              <a:pathLst>
                <a:path w="2736303" h="1467251">
                  <a:moveTo>
                    <a:pt x="0" y="0"/>
                  </a:moveTo>
                  <a:lnTo>
                    <a:pt x="2736303" y="0"/>
                  </a:lnTo>
                  <a:lnTo>
                    <a:pt x="2736303" y="1467251"/>
                  </a:lnTo>
                  <a:lnTo>
                    <a:pt x="0" y="1467251"/>
                  </a:lnTo>
                  <a:close/>
                </a:path>
              </a:pathLst>
            </a:custGeom>
            <a:solidFill>
              <a:srgbClr val="FFFFFF"/>
            </a:solidFill>
          </p:spPr>
        </p:sp>
        <p:sp>
          <p:nvSpPr>
            <p:cNvPr id="9" name="TextBox 9"/>
            <p:cNvSpPr txBox="1"/>
            <p:nvPr/>
          </p:nvSpPr>
          <p:spPr>
            <a:xfrm>
              <a:off x="0" y="-38100"/>
              <a:ext cx="2736303" cy="1505351"/>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1424582" y="4740664"/>
            <a:ext cx="5700287" cy="2894787"/>
            <a:chOff x="0" y="0"/>
            <a:chExt cx="7600382" cy="3859716"/>
          </a:xfrm>
        </p:grpSpPr>
        <p:pic>
          <p:nvPicPr>
            <p:cNvPr id="11" name="Picture 11"/>
            <p:cNvPicPr>
              <a:picLocks noChangeAspect="1"/>
            </p:cNvPicPr>
            <p:nvPr/>
          </p:nvPicPr>
          <p:blipFill>
            <a:blip r:embed="rId4"/>
            <a:srcRect t="11912" b="11912"/>
            <a:stretch>
              <a:fillRect/>
            </a:stretch>
          </p:blipFill>
          <p:spPr>
            <a:xfrm>
              <a:off x="0" y="0"/>
              <a:ext cx="7600382" cy="3859716"/>
            </a:xfrm>
            <a:prstGeom prst="rect">
              <a:avLst/>
            </a:prstGeom>
          </p:spPr>
        </p:pic>
      </p:grpSp>
      <p:grpSp>
        <p:nvGrpSpPr>
          <p:cNvPr id="12" name="Group 12"/>
          <p:cNvGrpSpPr/>
          <p:nvPr/>
        </p:nvGrpSpPr>
        <p:grpSpPr>
          <a:xfrm>
            <a:off x="823129" y="265383"/>
            <a:ext cx="10116616" cy="1413638"/>
            <a:chOff x="0" y="0"/>
            <a:chExt cx="5516473" cy="770840"/>
          </a:xfrm>
        </p:grpSpPr>
        <p:sp>
          <p:nvSpPr>
            <p:cNvPr id="13" name="Freeform 13"/>
            <p:cNvSpPr/>
            <p:nvPr/>
          </p:nvSpPr>
          <p:spPr>
            <a:xfrm>
              <a:off x="0" y="0"/>
              <a:ext cx="5516473" cy="770840"/>
            </a:xfrm>
            <a:custGeom>
              <a:avLst/>
              <a:gdLst/>
              <a:ahLst/>
              <a:cxnLst/>
              <a:rect l="l" t="t" r="r" b="b"/>
              <a:pathLst>
                <a:path w="5516473" h="770840">
                  <a:moveTo>
                    <a:pt x="5392012" y="770840"/>
                  </a:moveTo>
                  <a:lnTo>
                    <a:pt x="124460" y="770840"/>
                  </a:lnTo>
                  <a:cubicBezTo>
                    <a:pt x="55880" y="770840"/>
                    <a:pt x="0" y="714960"/>
                    <a:pt x="0" y="646380"/>
                  </a:cubicBezTo>
                  <a:lnTo>
                    <a:pt x="0" y="124460"/>
                  </a:lnTo>
                  <a:cubicBezTo>
                    <a:pt x="0" y="55880"/>
                    <a:pt x="55880" y="0"/>
                    <a:pt x="124460" y="0"/>
                  </a:cubicBezTo>
                  <a:lnTo>
                    <a:pt x="5392013" y="0"/>
                  </a:lnTo>
                  <a:cubicBezTo>
                    <a:pt x="5460593" y="0"/>
                    <a:pt x="5516473" y="55880"/>
                    <a:pt x="5516473" y="124460"/>
                  </a:cubicBezTo>
                  <a:lnTo>
                    <a:pt x="5516473" y="646380"/>
                  </a:lnTo>
                  <a:cubicBezTo>
                    <a:pt x="5516473" y="714960"/>
                    <a:pt x="5460593" y="770840"/>
                    <a:pt x="5392013" y="770840"/>
                  </a:cubicBezTo>
                  <a:close/>
                </a:path>
              </a:pathLst>
            </a:custGeom>
            <a:solidFill>
              <a:srgbClr val="FF1010"/>
            </a:solidFill>
          </p:spPr>
        </p:sp>
      </p:grpSp>
      <p:sp>
        <p:nvSpPr>
          <p:cNvPr id="14" name="Freeform 14"/>
          <p:cNvSpPr/>
          <p:nvPr/>
        </p:nvSpPr>
        <p:spPr>
          <a:xfrm>
            <a:off x="0" y="-4263554"/>
            <a:ext cx="5923901" cy="5449989"/>
          </a:xfrm>
          <a:custGeom>
            <a:avLst/>
            <a:gdLst/>
            <a:ahLst/>
            <a:cxnLst/>
            <a:rect l="l" t="t" r="r" b="b"/>
            <a:pathLst>
              <a:path w="5923901" h="5449989">
                <a:moveTo>
                  <a:pt x="0" y="0"/>
                </a:moveTo>
                <a:lnTo>
                  <a:pt x="5923901" y="0"/>
                </a:lnTo>
                <a:lnTo>
                  <a:pt x="5923901" y="5449988"/>
                </a:lnTo>
                <a:lnTo>
                  <a:pt x="0" y="5449988"/>
                </a:lnTo>
                <a:lnTo>
                  <a:pt x="0" y="0"/>
                </a:lnTo>
                <a:close/>
              </a:path>
            </a:pathLst>
          </a:custGeom>
          <a:blipFill>
            <a:blip r:embed="rId3">
              <a:alphaModFix amt="9999"/>
            </a:blip>
            <a:stretch>
              <a:fillRect/>
            </a:stretch>
          </a:blipFill>
        </p:spPr>
      </p:sp>
      <p:sp>
        <p:nvSpPr>
          <p:cNvPr id="15" name="Freeform 15"/>
          <p:cNvSpPr/>
          <p:nvPr/>
        </p:nvSpPr>
        <p:spPr>
          <a:xfrm>
            <a:off x="15434535" y="274052"/>
            <a:ext cx="1824765" cy="1824765"/>
          </a:xfrm>
          <a:custGeom>
            <a:avLst/>
            <a:gdLst/>
            <a:ahLst/>
            <a:cxnLst/>
            <a:rect l="l" t="t" r="r" b="b"/>
            <a:pathLst>
              <a:path w="1824765" h="1824765">
                <a:moveTo>
                  <a:pt x="0" y="0"/>
                </a:moveTo>
                <a:lnTo>
                  <a:pt x="1824765" y="0"/>
                </a:lnTo>
                <a:lnTo>
                  <a:pt x="1824765" y="1824764"/>
                </a:lnTo>
                <a:lnTo>
                  <a:pt x="0" y="1824764"/>
                </a:lnTo>
                <a:lnTo>
                  <a:pt x="0" y="0"/>
                </a:lnTo>
                <a:close/>
              </a:path>
            </a:pathLst>
          </a:custGeom>
          <a:blipFill>
            <a:blip r:embed="rId5"/>
            <a:stretch>
              <a:fillRect/>
            </a:stretch>
          </a:blipFill>
        </p:spPr>
      </p:sp>
      <p:sp>
        <p:nvSpPr>
          <p:cNvPr id="16" name="TextBox 16"/>
          <p:cNvSpPr txBox="1"/>
          <p:nvPr/>
        </p:nvSpPr>
        <p:spPr>
          <a:xfrm>
            <a:off x="895350" y="1897240"/>
            <a:ext cx="9360492" cy="1231106"/>
          </a:xfrm>
          <a:prstGeom prst="rect">
            <a:avLst/>
          </a:prstGeom>
        </p:spPr>
        <p:txBody>
          <a:bodyPr lIns="0" tIns="0" rIns="0" bIns="0" rtlCol="0" anchor="t">
            <a:spAutoFit/>
          </a:bodyPr>
          <a:lstStyle/>
          <a:p>
            <a:pPr algn="l">
              <a:lnSpc>
                <a:spcPts val="3247"/>
              </a:lnSpc>
            </a:pPr>
            <a:r>
              <a:rPr lang="en-US" sz="2799" spc="-86" dirty="0">
                <a:solidFill>
                  <a:srgbClr val="000000"/>
                </a:solidFill>
                <a:latin typeface="Poppins Medium"/>
              </a:rPr>
              <a:t> We are able to offer a number of 30 hour funded nursery places.  To check your eligibility please visit www.childcarechoices.gov.uk</a:t>
            </a:r>
          </a:p>
        </p:txBody>
      </p:sp>
      <p:sp>
        <p:nvSpPr>
          <p:cNvPr id="17" name="TextBox 17"/>
          <p:cNvSpPr txBox="1"/>
          <p:nvPr/>
        </p:nvSpPr>
        <p:spPr>
          <a:xfrm>
            <a:off x="895350" y="501974"/>
            <a:ext cx="12812755" cy="1801241"/>
          </a:xfrm>
          <a:prstGeom prst="rect">
            <a:avLst/>
          </a:prstGeom>
        </p:spPr>
        <p:txBody>
          <a:bodyPr lIns="0" tIns="0" rIns="0" bIns="0" rtlCol="0" anchor="t">
            <a:spAutoFit/>
          </a:bodyPr>
          <a:lstStyle/>
          <a:p>
            <a:pPr algn="l">
              <a:lnSpc>
                <a:spcPts val="4524"/>
              </a:lnSpc>
            </a:pPr>
            <a:r>
              <a:rPr lang="en-US" sz="3900" spc="-120" dirty="0">
                <a:solidFill>
                  <a:srgbClr val="FFFFFF"/>
                </a:solidFill>
                <a:latin typeface="Bugaki"/>
              </a:rPr>
              <a:t>Application for Nursery/School</a:t>
            </a:r>
          </a:p>
          <a:p>
            <a:pPr algn="just">
              <a:lnSpc>
                <a:spcPts val="4524"/>
              </a:lnSpc>
            </a:pPr>
            <a:r>
              <a:rPr lang="en-US" sz="3900" spc="-120" dirty="0">
                <a:solidFill>
                  <a:srgbClr val="FFFFFF"/>
                </a:solidFill>
                <a:latin typeface="Bugaki"/>
              </a:rPr>
              <a:t>30 HOURS FREE CHILDCARE</a:t>
            </a:r>
          </a:p>
          <a:p>
            <a:pPr algn="just">
              <a:lnSpc>
                <a:spcPts val="4640"/>
              </a:lnSpc>
            </a:pPr>
            <a:endParaRPr lang="en-US" sz="3900" spc="-120" dirty="0">
              <a:solidFill>
                <a:srgbClr val="FFFFFF"/>
              </a:solidFill>
              <a:latin typeface="Bugaki"/>
            </a:endParaRPr>
          </a:p>
        </p:txBody>
      </p:sp>
      <p:sp>
        <p:nvSpPr>
          <p:cNvPr id="18" name="TextBox 18"/>
          <p:cNvSpPr txBox="1"/>
          <p:nvPr/>
        </p:nvSpPr>
        <p:spPr>
          <a:xfrm>
            <a:off x="7766072" y="3219310"/>
            <a:ext cx="10046019" cy="4538599"/>
          </a:xfrm>
          <a:prstGeom prst="rect">
            <a:avLst/>
          </a:prstGeom>
        </p:spPr>
        <p:txBody>
          <a:bodyPr lIns="0" tIns="0" rIns="0" bIns="0" rtlCol="0" anchor="t">
            <a:spAutoFit/>
          </a:bodyPr>
          <a:lstStyle/>
          <a:p>
            <a:pPr algn="just">
              <a:lnSpc>
                <a:spcPts val="3247"/>
              </a:lnSpc>
            </a:pPr>
            <a:r>
              <a:rPr lang="en-US" sz="2799" spc="-86" dirty="0">
                <a:solidFill>
                  <a:srgbClr val="000000"/>
                </a:solidFill>
                <a:latin typeface="Poppins Medium"/>
              </a:rPr>
              <a:t>Parents are welcome to visit the school prior to their child’s registration. </a:t>
            </a:r>
          </a:p>
          <a:p>
            <a:pPr algn="just">
              <a:lnSpc>
                <a:spcPts val="3247"/>
              </a:lnSpc>
            </a:pPr>
            <a:r>
              <a:rPr lang="en-US" sz="2799" spc="-86" dirty="0">
                <a:solidFill>
                  <a:srgbClr val="000000"/>
                </a:solidFill>
                <a:latin typeface="Poppins Medium"/>
              </a:rPr>
              <a:t>Parents will be supplied with an application form. A starter pack will be given to parents at a meeting/visit before the child starts school. Staff are happy to come and do a home visit, if you would like one. </a:t>
            </a:r>
          </a:p>
          <a:p>
            <a:pPr algn="just">
              <a:lnSpc>
                <a:spcPts val="3247"/>
              </a:lnSpc>
            </a:pPr>
            <a:r>
              <a:rPr lang="en-US" sz="2799" spc="-86" dirty="0">
                <a:solidFill>
                  <a:srgbClr val="000000"/>
                </a:solidFill>
                <a:latin typeface="Poppins Medium"/>
              </a:rPr>
              <a:t>Children attend nursery for a half or full day session, in the year prior to their entry into Reception Class. We are able to accept children into nursery the term after their third birthday. </a:t>
            </a:r>
          </a:p>
          <a:p>
            <a:pPr algn="just">
              <a:lnSpc>
                <a:spcPts val="3247"/>
              </a:lnSpc>
            </a:pPr>
            <a:endParaRPr lang="en-US" sz="2799" spc="-86" dirty="0">
              <a:solidFill>
                <a:srgbClr val="000000"/>
              </a:solidFill>
              <a:latin typeface="Poppins Medium"/>
            </a:endParaRPr>
          </a:p>
        </p:txBody>
      </p:sp>
      <p:sp>
        <p:nvSpPr>
          <p:cNvPr id="19" name="TextBox 19"/>
          <p:cNvSpPr txBox="1"/>
          <p:nvPr/>
        </p:nvSpPr>
        <p:spPr>
          <a:xfrm>
            <a:off x="0" y="8206092"/>
            <a:ext cx="18021300" cy="1901190"/>
          </a:xfrm>
          <a:prstGeom prst="rect">
            <a:avLst/>
          </a:prstGeom>
        </p:spPr>
        <p:txBody>
          <a:bodyPr lIns="0" tIns="0" rIns="0" bIns="0" rtlCol="0" anchor="t">
            <a:spAutoFit/>
          </a:bodyPr>
          <a:lstStyle/>
          <a:p>
            <a:pPr algn="ctr">
              <a:lnSpc>
                <a:spcPts val="2939"/>
              </a:lnSpc>
              <a:spcBef>
                <a:spcPct val="0"/>
              </a:spcBef>
            </a:pPr>
            <a:r>
              <a:rPr lang="en-US" sz="2799" spc="-41" dirty="0">
                <a:solidFill>
                  <a:srgbClr val="000000"/>
                </a:solidFill>
                <a:latin typeface="Poppins Medium" panose="00000600000000000000" pitchFamily="2" charset="0"/>
                <a:cs typeface="Poppins Medium" panose="00000600000000000000" pitchFamily="2" charset="0"/>
              </a:rPr>
              <a:t>CASPERS offers additional wrap-around care for children in nursery (who are not accessing the free 30 hours) from 12.00-13.00 and from 12:00 –15:00. If you would like your child to stay until 3.30pm an additional charge will apply. Prices are available from the school office.</a:t>
            </a:r>
          </a:p>
          <a:p>
            <a:pPr algn="ctr">
              <a:lnSpc>
                <a:spcPts val="2939"/>
              </a:lnSpc>
              <a:spcBef>
                <a:spcPct val="0"/>
              </a:spcBef>
            </a:pPr>
            <a:r>
              <a:rPr lang="en-US" sz="2799" spc="-41" dirty="0">
                <a:solidFill>
                  <a:srgbClr val="000000"/>
                </a:solidFill>
                <a:latin typeface="Poppins Medium" panose="00000600000000000000" pitchFamily="2" charset="0"/>
                <a:cs typeface="Poppins Medium" panose="00000600000000000000" pitchFamily="2" charset="0"/>
              </a:rPr>
              <a:t> </a:t>
            </a:r>
          </a:p>
          <a:p>
            <a:pPr algn="ctr">
              <a:lnSpc>
                <a:spcPts val="2939"/>
              </a:lnSpc>
              <a:spcBef>
                <a:spcPct val="0"/>
              </a:spcBef>
            </a:pPr>
            <a:r>
              <a:rPr lang="en-US" sz="2799" spc="-41" dirty="0">
                <a:solidFill>
                  <a:srgbClr val="000000"/>
                </a:solidFill>
                <a:latin typeface="Poppins Medium" panose="00000600000000000000" pitchFamily="2" charset="0"/>
                <a:cs typeface="Poppins Medium" panose="00000600000000000000" pitchFamily="2" charset="0"/>
              </a:rPr>
              <a:t>The Nursery and Reception Class work closely together to deliver the Foundation Stage curriculum.</a:t>
            </a:r>
          </a:p>
        </p:txBody>
      </p:sp>
      <p:sp>
        <p:nvSpPr>
          <p:cNvPr id="20" name="TextBox 20"/>
          <p:cNvSpPr txBox="1"/>
          <p:nvPr/>
        </p:nvSpPr>
        <p:spPr>
          <a:xfrm>
            <a:off x="11083035" y="460565"/>
            <a:ext cx="6729055" cy="1261999"/>
          </a:xfrm>
          <a:prstGeom prst="rect">
            <a:avLst/>
          </a:prstGeom>
        </p:spPr>
        <p:txBody>
          <a:bodyPr lIns="0" tIns="0" rIns="0" bIns="0" rtlCol="0" anchor="t">
            <a:spAutoFit/>
          </a:bodyPr>
          <a:lstStyle/>
          <a:p>
            <a:pPr algn="l">
              <a:lnSpc>
                <a:spcPts val="3247"/>
              </a:lnSpc>
            </a:pPr>
            <a:r>
              <a:rPr lang="en-US" sz="2799" spc="-86" dirty="0">
                <a:solidFill>
                  <a:srgbClr val="000000"/>
                </a:solidFill>
                <a:latin typeface="Poppins Bold"/>
              </a:rPr>
              <a:t>Charges</a:t>
            </a:r>
          </a:p>
          <a:p>
            <a:pPr algn="l">
              <a:lnSpc>
                <a:spcPts val="3247"/>
              </a:lnSpc>
            </a:pPr>
            <a:r>
              <a:rPr lang="en-US" sz="2799" spc="-86" dirty="0">
                <a:solidFill>
                  <a:srgbClr val="000000"/>
                </a:solidFill>
                <a:latin typeface="Poppins"/>
              </a:rPr>
              <a:t>Morning Session - £12</a:t>
            </a:r>
          </a:p>
          <a:p>
            <a:pPr algn="l">
              <a:lnSpc>
                <a:spcPts val="3247"/>
              </a:lnSpc>
            </a:pPr>
            <a:r>
              <a:rPr lang="en-US" sz="2799" spc="-86" dirty="0">
                <a:solidFill>
                  <a:srgbClr val="000000"/>
                </a:solidFill>
                <a:latin typeface="Poppins"/>
              </a:rPr>
              <a:t>Full day - £26</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t="-38888" b="-38888"/>
            </a:stretch>
          </a:blipFill>
        </p:spPr>
      </p:sp>
      <p:sp>
        <p:nvSpPr>
          <p:cNvPr id="3" name="TextBox 3"/>
          <p:cNvSpPr txBox="1"/>
          <p:nvPr/>
        </p:nvSpPr>
        <p:spPr>
          <a:xfrm>
            <a:off x="1896282" y="2051685"/>
            <a:ext cx="13538254" cy="3590727"/>
          </a:xfrm>
          <a:prstGeom prst="rect">
            <a:avLst/>
          </a:prstGeom>
        </p:spPr>
        <p:txBody>
          <a:bodyPr lIns="0" tIns="0" rIns="0" bIns="0" rtlCol="0" anchor="t">
            <a:spAutoFit/>
          </a:bodyPr>
          <a:lstStyle/>
          <a:p>
            <a:pPr algn="just">
              <a:lnSpc>
                <a:spcPts val="3479"/>
              </a:lnSpc>
            </a:pPr>
            <a:r>
              <a:rPr lang="en-US" sz="2999" spc="-92" dirty="0">
                <a:solidFill>
                  <a:srgbClr val="000000"/>
                </a:solidFill>
                <a:latin typeface="Poppins Medium"/>
              </a:rPr>
              <a:t>Parents are most welcome at Corpus Christi. If you would like to visit the school or discuss matters with the Headteacher, then a telephone appointment can be arranged (01744 678102). Any urgent matters will be dealt with as soon as possible. Documents relating to individual children are available on request, to the registered parent or guardian of the child concerned. </a:t>
            </a:r>
          </a:p>
          <a:p>
            <a:pPr algn="just">
              <a:lnSpc>
                <a:spcPts val="3479"/>
              </a:lnSpc>
            </a:pPr>
            <a:endParaRPr lang="en-US" sz="2999" spc="-92" dirty="0">
              <a:solidFill>
                <a:srgbClr val="000000"/>
              </a:solidFill>
              <a:latin typeface="Poppins Medium"/>
            </a:endParaRPr>
          </a:p>
          <a:p>
            <a:pPr algn="just">
              <a:lnSpc>
                <a:spcPts val="3479"/>
              </a:lnSpc>
            </a:pPr>
            <a:endParaRPr lang="en-US" sz="2999" spc="-92" dirty="0">
              <a:solidFill>
                <a:srgbClr val="000000"/>
              </a:solidFill>
              <a:latin typeface="Poppins Medium"/>
            </a:endParaRPr>
          </a:p>
        </p:txBody>
      </p:sp>
      <p:grpSp>
        <p:nvGrpSpPr>
          <p:cNvPr id="4" name="Group 4"/>
          <p:cNvGrpSpPr/>
          <p:nvPr/>
        </p:nvGrpSpPr>
        <p:grpSpPr>
          <a:xfrm>
            <a:off x="110002" y="4863930"/>
            <a:ext cx="5958793" cy="4318789"/>
            <a:chOff x="0" y="0"/>
            <a:chExt cx="3249260" cy="2354985"/>
          </a:xfrm>
        </p:grpSpPr>
        <p:sp>
          <p:nvSpPr>
            <p:cNvPr id="5" name="Freeform 5"/>
            <p:cNvSpPr/>
            <p:nvPr/>
          </p:nvSpPr>
          <p:spPr>
            <a:xfrm>
              <a:off x="0" y="0"/>
              <a:ext cx="3249260" cy="2354985"/>
            </a:xfrm>
            <a:custGeom>
              <a:avLst/>
              <a:gdLst/>
              <a:ahLst/>
              <a:cxnLst/>
              <a:rect l="l" t="t" r="r" b="b"/>
              <a:pathLst>
                <a:path w="3249260" h="2354985">
                  <a:moveTo>
                    <a:pt x="3124800" y="2354985"/>
                  </a:moveTo>
                  <a:lnTo>
                    <a:pt x="124460" y="2354985"/>
                  </a:lnTo>
                  <a:cubicBezTo>
                    <a:pt x="55880" y="2354985"/>
                    <a:pt x="0" y="2299105"/>
                    <a:pt x="0" y="2230525"/>
                  </a:cubicBezTo>
                  <a:lnTo>
                    <a:pt x="0" y="124460"/>
                  </a:lnTo>
                  <a:cubicBezTo>
                    <a:pt x="0" y="55880"/>
                    <a:pt x="55880" y="0"/>
                    <a:pt x="124460" y="0"/>
                  </a:cubicBezTo>
                  <a:lnTo>
                    <a:pt x="3124800" y="0"/>
                  </a:lnTo>
                  <a:cubicBezTo>
                    <a:pt x="3193380" y="0"/>
                    <a:pt x="3249260" y="55880"/>
                    <a:pt x="3249260" y="124460"/>
                  </a:cubicBezTo>
                  <a:lnTo>
                    <a:pt x="3249260" y="2230525"/>
                  </a:lnTo>
                  <a:cubicBezTo>
                    <a:pt x="3249260" y="2299105"/>
                    <a:pt x="3193380" y="2354985"/>
                    <a:pt x="3124800" y="2354985"/>
                  </a:cubicBezTo>
                  <a:close/>
                </a:path>
              </a:pathLst>
            </a:custGeom>
            <a:solidFill>
              <a:srgbClr val="00497D"/>
            </a:solidFill>
          </p:spPr>
        </p:sp>
      </p:grpSp>
      <p:sp>
        <p:nvSpPr>
          <p:cNvPr id="6" name="Freeform 6"/>
          <p:cNvSpPr/>
          <p:nvPr/>
        </p:nvSpPr>
        <p:spPr>
          <a:xfrm>
            <a:off x="-2958246" y="8721571"/>
            <a:ext cx="6549221" cy="6025283"/>
          </a:xfrm>
          <a:custGeom>
            <a:avLst/>
            <a:gdLst/>
            <a:ahLst/>
            <a:cxnLst/>
            <a:rect l="l" t="t" r="r" b="b"/>
            <a:pathLst>
              <a:path w="6549221" h="6025283">
                <a:moveTo>
                  <a:pt x="0" y="0"/>
                </a:moveTo>
                <a:lnTo>
                  <a:pt x="6549221" y="0"/>
                </a:lnTo>
                <a:lnTo>
                  <a:pt x="6549221" y="6025284"/>
                </a:lnTo>
                <a:lnTo>
                  <a:pt x="0" y="6025284"/>
                </a:lnTo>
                <a:lnTo>
                  <a:pt x="0" y="0"/>
                </a:lnTo>
                <a:close/>
              </a:path>
            </a:pathLst>
          </a:custGeom>
          <a:blipFill>
            <a:blip r:embed="rId3"/>
            <a:stretch>
              <a:fillRect/>
            </a:stretch>
          </a:blipFill>
        </p:spPr>
      </p:sp>
      <p:sp>
        <p:nvSpPr>
          <p:cNvPr id="7" name="Freeform 7"/>
          <p:cNvSpPr/>
          <p:nvPr/>
        </p:nvSpPr>
        <p:spPr>
          <a:xfrm>
            <a:off x="15434535" y="279398"/>
            <a:ext cx="1824765" cy="1824765"/>
          </a:xfrm>
          <a:custGeom>
            <a:avLst/>
            <a:gdLst/>
            <a:ahLst/>
            <a:cxnLst/>
            <a:rect l="l" t="t" r="r" b="b"/>
            <a:pathLst>
              <a:path w="1824765" h="1824765">
                <a:moveTo>
                  <a:pt x="0" y="0"/>
                </a:moveTo>
                <a:lnTo>
                  <a:pt x="1824765" y="0"/>
                </a:lnTo>
                <a:lnTo>
                  <a:pt x="1824765" y="1824765"/>
                </a:lnTo>
                <a:lnTo>
                  <a:pt x="0" y="1824765"/>
                </a:lnTo>
                <a:lnTo>
                  <a:pt x="0" y="0"/>
                </a:lnTo>
                <a:close/>
              </a:path>
            </a:pathLst>
          </a:custGeom>
          <a:blipFill>
            <a:blip r:embed="rId4"/>
            <a:stretch>
              <a:fillRect/>
            </a:stretch>
          </a:blipFill>
        </p:spPr>
      </p:sp>
      <p:sp>
        <p:nvSpPr>
          <p:cNvPr id="8" name="Freeform 8"/>
          <p:cNvSpPr/>
          <p:nvPr/>
        </p:nvSpPr>
        <p:spPr>
          <a:xfrm>
            <a:off x="43192" y="763014"/>
            <a:ext cx="1758199" cy="1537625"/>
          </a:xfrm>
          <a:custGeom>
            <a:avLst/>
            <a:gdLst/>
            <a:ahLst/>
            <a:cxnLst/>
            <a:rect l="l" t="t" r="r" b="b"/>
            <a:pathLst>
              <a:path w="1758199" h="1537625">
                <a:moveTo>
                  <a:pt x="0" y="0"/>
                </a:moveTo>
                <a:lnTo>
                  <a:pt x="1758199" y="0"/>
                </a:lnTo>
                <a:lnTo>
                  <a:pt x="1758199" y="1537625"/>
                </a:lnTo>
                <a:lnTo>
                  <a:pt x="0" y="153762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TextBox 9"/>
          <p:cNvSpPr txBox="1"/>
          <p:nvPr/>
        </p:nvSpPr>
        <p:spPr>
          <a:xfrm>
            <a:off x="1801391" y="1163206"/>
            <a:ext cx="10372203" cy="708666"/>
          </a:xfrm>
          <a:prstGeom prst="rect">
            <a:avLst/>
          </a:prstGeom>
        </p:spPr>
        <p:txBody>
          <a:bodyPr lIns="0" tIns="0" rIns="0" bIns="0" rtlCol="0" anchor="t">
            <a:spAutoFit/>
          </a:bodyPr>
          <a:lstStyle/>
          <a:p>
            <a:pPr algn="just">
              <a:lnSpc>
                <a:spcPts val="5221"/>
              </a:lnSpc>
            </a:pPr>
            <a:r>
              <a:rPr lang="en-US" sz="4501" spc="-139">
                <a:solidFill>
                  <a:srgbClr val="000000"/>
                </a:solidFill>
                <a:latin typeface="Poppins Semi-Bold"/>
              </a:rPr>
              <a:t>Parents </a:t>
            </a:r>
          </a:p>
        </p:txBody>
      </p:sp>
      <p:sp>
        <p:nvSpPr>
          <p:cNvPr id="10" name="TextBox 10"/>
          <p:cNvSpPr txBox="1"/>
          <p:nvPr/>
        </p:nvSpPr>
        <p:spPr>
          <a:xfrm>
            <a:off x="254181" y="4868545"/>
            <a:ext cx="5450431" cy="500778"/>
          </a:xfrm>
          <a:prstGeom prst="rect">
            <a:avLst/>
          </a:prstGeom>
        </p:spPr>
        <p:txBody>
          <a:bodyPr lIns="0" tIns="0" rIns="0" bIns="0" rtlCol="0" anchor="t">
            <a:spAutoFit/>
          </a:bodyPr>
          <a:lstStyle/>
          <a:p>
            <a:pPr algn="l">
              <a:lnSpc>
                <a:spcPts val="3920"/>
              </a:lnSpc>
            </a:pPr>
            <a:r>
              <a:rPr lang="en-US" sz="3500" spc="-52" dirty="0">
                <a:solidFill>
                  <a:srgbClr val="FFFFFF"/>
                </a:solidFill>
                <a:latin typeface="Poppins Semi-Bold"/>
              </a:rPr>
              <a:t>Parent Communications</a:t>
            </a:r>
          </a:p>
        </p:txBody>
      </p:sp>
      <p:sp>
        <p:nvSpPr>
          <p:cNvPr id="11" name="TextBox 11"/>
          <p:cNvSpPr txBox="1"/>
          <p:nvPr/>
        </p:nvSpPr>
        <p:spPr>
          <a:xfrm>
            <a:off x="-36004" y="5513705"/>
            <a:ext cx="5994797" cy="4039054"/>
          </a:xfrm>
          <a:prstGeom prst="rect">
            <a:avLst/>
          </a:prstGeom>
        </p:spPr>
        <p:txBody>
          <a:bodyPr lIns="0" tIns="0" rIns="0" bIns="0" rtlCol="0" anchor="t">
            <a:spAutoFit/>
          </a:bodyPr>
          <a:lstStyle/>
          <a:p>
            <a:pPr marL="690881" lvl="1" indent="-345440" algn="l">
              <a:lnSpc>
                <a:spcPts val="4480"/>
              </a:lnSpc>
              <a:buFont typeface="Arial"/>
              <a:buChar char="•"/>
            </a:pPr>
            <a:r>
              <a:rPr lang="en-US" sz="3200" dirty="0">
                <a:solidFill>
                  <a:srgbClr val="FFFFFF"/>
                </a:solidFill>
                <a:latin typeface="Poppins"/>
              </a:rPr>
              <a:t>School messaging service – School Spider</a:t>
            </a:r>
          </a:p>
          <a:p>
            <a:pPr marL="690881" lvl="1" indent="-345440" algn="l">
              <a:lnSpc>
                <a:spcPts val="4480"/>
              </a:lnSpc>
              <a:buFont typeface="Arial"/>
              <a:buChar char="•"/>
            </a:pPr>
            <a:r>
              <a:rPr lang="en-US" sz="3200" dirty="0">
                <a:solidFill>
                  <a:srgbClr val="FFFFFF"/>
                </a:solidFill>
                <a:latin typeface="Poppins"/>
              </a:rPr>
              <a:t>Weekly newsletter</a:t>
            </a:r>
          </a:p>
          <a:p>
            <a:pPr marL="690881" lvl="1" indent="-345440" algn="l">
              <a:lnSpc>
                <a:spcPts val="4480"/>
              </a:lnSpc>
              <a:buFont typeface="Arial"/>
              <a:buChar char="•"/>
            </a:pPr>
            <a:r>
              <a:rPr lang="en-US" sz="3200" dirty="0">
                <a:solidFill>
                  <a:srgbClr val="FFFFFF"/>
                </a:solidFill>
                <a:latin typeface="Poppins"/>
              </a:rPr>
              <a:t>parents' evenings </a:t>
            </a:r>
          </a:p>
          <a:p>
            <a:pPr marL="690881" lvl="1" indent="-345440" algn="l">
              <a:lnSpc>
                <a:spcPts val="4480"/>
              </a:lnSpc>
              <a:buFont typeface="Arial"/>
              <a:buChar char="•"/>
            </a:pPr>
            <a:r>
              <a:rPr lang="en-US" sz="3200" dirty="0">
                <a:solidFill>
                  <a:srgbClr val="FFFFFF"/>
                </a:solidFill>
                <a:latin typeface="Poppins"/>
              </a:rPr>
              <a:t>Collective Worship </a:t>
            </a:r>
          </a:p>
          <a:p>
            <a:pPr marL="690881" lvl="1" indent="-345440" algn="l">
              <a:lnSpc>
                <a:spcPts val="4480"/>
              </a:lnSpc>
              <a:buFont typeface="Arial"/>
              <a:buChar char="•"/>
            </a:pPr>
            <a:r>
              <a:rPr lang="en-US" sz="3200" dirty="0">
                <a:solidFill>
                  <a:srgbClr val="FFFFFF"/>
                </a:solidFill>
                <a:latin typeface="Poppins"/>
              </a:rPr>
              <a:t>School website</a:t>
            </a:r>
          </a:p>
          <a:p>
            <a:pPr algn="ctr">
              <a:lnSpc>
                <a:spcPts val="4759"/>
              </a:lnSpc>
            </a:pPr>
            <a:endParaRPr lang="en-US" sz="3200" dirty="0">
              <a:solidFill>
                <a:srgbClr val="FFFFFF"/>
              </a:solidFill>
              <a:latin typeface="Poppins"/>
            </a:endParaRPr>
          </a:p>
        </p:txBody>
      </p:sp>
      <p:grpSp>
        <p:nvGrpSpPr>
          <p:cNvPr id="12" name="Group 12"/>
          <p:cNvGrpSpPr/>
          <p:nvPr/>
        </p:nvGrpSpPr>
        <p:grpSpPr>
          <a:xfrm>
            <a:off x="6086796" y="4863929"/>
            <a:ext cx="5958793" cy="4318789"/>
            <a:chOff x="0" y="0"/>
            <a:chExt cx="3249260" cy="2354985"/>
          </a:xfrm>
        </p:grpSpPr>
        <p:sp>
          <p:nvSpPr>
            <p:cNvPr id="13" name="Freeform 13"/>
            <p:cNvSpPr/>
            <p:nvPr/>
          </p:nvSpPr>
          <p:spPr>
            <a:xfrm>
              <a:off x="0" y="0"/>
              <a:ext cx="3249260" cy="2354985"/>
            </a:xfrm>
            <a:custGeom>
              <a:avLst/>
              <a:gdLst/>
              <a:ahLst/>
              <a:cxnLst/>
              <a:rect l="l" t="t" r="r" b="b"/>
              <a:pathLst>
                <a:path w="3249260" h="2354985">
                  <a:moveTo>
                    <a:pt x="3124800" y="2354985"/>
                  </a:moveTo>
                  <a:lnTo>
                    <a:pt x="124460" y="2354985"/>
                  </a:lnTo>
                  <a:cubicBezTo>
                    <a:pt x="55880" y="2354985"/>
                    <a:pt x="0" y="2299105"/>
                    <a:pt x="0" y="2230525"/>
                  </a:cubicBezTo>
                  <a:lnTo>
                    <a:pt x="0" y="124460"/>
                  </a:lnTo>
                  <a:cubicBezTo>
                    <a:pt x="0" y="55880"/>
                    <a:pt x="55880" y="0"/>
                    <a:pt x="124460" y="0"/>
                  </a:cubicBezTo>
                  <a:lnTo>
                    <a:pt x="3124800" y="0"/>
                  </a:lnTo>
                  <a:cubicBezTo>
                    <a:pt x="3193380" y="0"/>
                    <a:pt x="3249260" y="55880"/>
                    <a:pt x="3249260" y="124460"/>
                  </a:cubicBezTo>
                  <a:lnTo>
                    <a:pt x="3249260" y="2230525"/>
                  </a:lnTo>
                  <a:cubicBezTo>
                    <a:pt x="3249260" y="2299105"/>
                    <a:pt x="3193380" y="2354985"/>
                    <a:pt x="3124800" y="2354985"/>
                  </a:cubicBezTo>
                  <a:close/>
                </a:path>
              </a:pathLst>
            </a:custGeom>
            <a:solidFill>
              <a:srgbClr val="00497D"/>
            </a:solidFill>
          </p:spPr>
        </p:sp>
      </p:grpSp>
      <p:grpSp>
        <p:nvGrpSpPr>
          <p:cNvPr id="14" name="Group 14"/>
          <p:cNvGrpSpPr/>
          <p:nvPr/>
        </p:nvGrpSpPr>
        <p:grpSpPr>
          <a:xfrm>
            <a:off x="12088994" y="4795887"/>
            <a:ext cx="5958793" cy="4341207"/>
            <a:chOff x="0" y="0"/>
            <a:chExt cx="3249260" cy="2367210"/>
          </a:xfrm>
        </p:grpSpPr>
        <p:sp>
          <p:nvSpPr>
            <p:cNvPr id="15" name="Freeform 15"/>
            <p:cNvSpPr/>
            <p:nvPr/>
          </p:nvSpPr>
          <p:spPr>
            <a:xfrm>
              <a:off x="0" y="0"/>
              <a:ext cx="3249260" cy="2367210"/>
            </a:xfrm>
            <a:custGeom>
              <a:avLst/>
              <a:gdLst/>
              <a:ahLst/>
              <a:cxnLst/>
              <a:rect l="l" t="t" r="r" b="b"/>
              <a:pathLst>
                <a:path w="3249260" h="2367210">
                  <a:moveTo>
                    <a:pt x="3124800" y="2367209"/>
                  </a:moveTo>
                  <a:lnTo>
                    <a:pt x="124460" y="2367209"/>
                  </a:lnTo>
                  <a:cubicBezTo>
                    <a:pt x="55880" y="2367209"/>
                    <a:pt x="0" y="2311330"/>
                    <a:pt x="0" y="2242749"/>
                  </a:cubicBezTo>
                  <a:lnTo>
                    <a:pt x="0" y="124460"/>
                  </a:lnTo>
                  <a:cubicBezTo>
                    <a:pt x="0" y="55880"/>
                    <a:pt x="55880" y="0"/>
                    <a:pt x="124460" y="0"/>
                  </a:cubicBezTo>
                  <a:lnTo>
                    <a:pt x="3124800" y="0"/>
                  </a:lnTo>
                  <a:cubicBezTo>
                    <a:pt x="3193380" y="0"/>
                    <a:pt x="3249260" y="55880"/>
                    <a:pt x="3249260" y="124460"/>
                  </a:cubicBezTo>
                  <a:lnTo>
                    <a:pt x="3249260" y="2242750"/>
                  </a:lnTo>
                  <a:cubicBezTo>
                    <a:pt x="3249260" y="2311330"/>
                    <a:pt x="3193380" y="2367210"/>
                    <a:pt x="3124800" y="2367210"/>
                  </a:cubicBezTo>
                  <a:close/>
                </a:path>
              </a:pathLst>
            </a:custGeom>
            <a:solidFill>
              <a:srgbClr val="00497D"/>
            </a:solidFill>
          </p:spPr>
        </p:sp>
      </p:grpSp>
      <p:sp>
        <p:nvSpPr>
          <p:cNvPr id="16" name="TextBox 16"/>
          <p:cNvSpPr txBox="1"/>
          <p:nvPr/>
        </p:nvSpPr>
        <p:spPr>
          <a:xfrm>
            <a:off x="6340978" y="4868545"/>
            <a:ext cx="5450431" cy="500778"/>
          </a:xfrm>
          <a:prstGeom prst="rect">
            <a:avLst/>
          </a:prstGeom>
        </p:spPr>
        <p:txBody>
          <a:bodyPr lIns="0" tIns="0" rIns="0" bIns="0" rtlCol="0" anchor="t">
            <a:spAutoFit/>
          </a:bodyPr>
          <a:lstStyle/>
          <a:p>
            <a:pPr algn="l">
              <a:lnSpc>
                <a:spcPts val="3920"/>
              </a:lnSpc>
            </a:pPr>
            <a:r>
              <a:rPr lang="en-US" sz="3500" spc="-52" dirty="0">
                <a:solidFill>
                  <a:srgbClr val="FFFFFF"/>
                </a:solidFill>
                <a:latin typeface="Poppins Semi-Bold"/>
              </a:rPr>
              <a:t>Open Door Policy</a:t>
            </a:r>
          </a:p>
        </p:txBody>
      </p:sp>
      <p:sp>
        <p:nvSpPr>
          <p:cNvPr id="17" name="TextBox 17"/>
          <p:cNvSpPr txBox="1"/>
          <p:nvPr/>
        </p:nvSpPr>
        <p:spPr>
          <a:xfrm>
            <a:off x="6340978" y="5313680"/>
            <a:ext cx="5450431" cy="3274060"/>
          </a:xfrm>
          <a:prstGeom prst="rect">
            <a:avLst/>
          </a:prstGeom>
        </p:spPr>
        <p:txBody>
          <a:bodyPr lIns="0" tIns="0" rIns="0" bIns="0" rtlCol="0" anchor="t">
            <a:spAutoFit/>
          </a:bodyPr>
          <a:lstStyle/>
          <a:p>
            <a:pPr algn="l">
              <a:lnSpc>
                <a:spcPts val="4340"/>
              </a:lnSpc>
            </a:pPr>
            <a:r>
              <a:rPr lang="en-US" sz="3100" dirty="0">
                <a:solidFill>
                  <a:srgbClr val="FFFFFF"/>
                </a:solidFill>
                <a:latin typeface="Poppins"/>
              </a:rPr>
              <a:t>Corpus Christi is a family and welcome meetings with parents to build relationships and work together for the benefit of the child. </a:t>
            </a:r>
          </a:p>
        </p:txBody>
      </p:sp>
      <p:sp>
        <p:nvSpPr>
          <p:cNvPr id="18" name="TextBox 18"/>
          <p:cNvSpPr txBox="1"/>
          <p:nvPr/>
        </p:nvSpPr>
        <p:spPr>
          <a:xfrm>
            <a:off x="12426590" y="4868545"/>
            <a:ext cx="5450431" cy="540385"/>
          </a:xfrm>
          <a:prstGeom prst="rect">
            <a:avLst/>
          </a:prstGeom>
        </p:spPr>
        <p:txBody>
          <a:bodyPr lIns="0" tIns="0" rIns="0" bIns="0" rtlCol="0" anchor="t">
            <a:spAutoFit/>
          </a:bodyPr>
          <a:lstStyle/>
          <a:p>
            <a:pPr algn="l">
              <a:lnSpc>
                <a:spcPts val="3920"/>
              </a:lnSpc>
            </a:pPr>
            <a:r>
              <a:rPr lang="en-US" sz="3500" spc="-52" dirty="0">
                <a:solidFill>
                  <a:srgbClr val="FFFFFF"/>
                </a:solidFill>
                <a:latin typeface="Poppins Semi-Bold"/>
              </a:rPr>
              <a:t>Parents Evening </a:t>
            </a:r>
          </a:p>
        </p:txBody>
      </p:sp>
      <p:sp>
        <p:nvSpPr>
          <p:cNvPr id="19" name="TextBox 19"/>
          <p:cNvSpPr txBox="1"/>
          <p:nvPr/>
        </p:nvSpPr>
        <p:spPr>
          <a:xfrm>
            <a:off x="12427775" y="5332730"/>
            <a:ext cx="5450431" cy="3602990"/>
          </a:xfrm>
          <a:prstGeom prst="rect">
            <a:avLst/>
          </a:prstGeom>
        </p:spPr>
        <p:txBody>
          <a:bodyPr lIns="0" tIns="0" rIns="0" bIns="0" rtlCol="0" anchor="t">
            <a:spAutoFit/>
          </a:bodyPr>
          <a:lstStyle/>
          <a:p>
            <a:pPr algn="l">
              <a:lnSpc>
                <a:spcPts val="4060"/>
              </a:lnSpc>
            </a:pPr>
            <a:r>
              <a:rPr lang="en-US" sz="2900">
                <a:solidFill>
                  <a:srgbClr val="FFFFFF"/>
                </a:solidFill>
                <a:latin typeface="Poppins"/>
              </a:rPr>
              <a:t>There are three opportunities to meet with the class throughout the academic year. </a:t>
            </a:r>
          </a:p>
          <a:p>
            <a:pPr marL="626112" lvl="1" indent="-313056" algn="l">
              <a:lnSpc>
                <a:spcPts val="4060"/>
              </a:lnSpc>
              <a:buAutoNum type="arabicPeriod"/>
            </a:pPr>
            <a:r>
              <a:rPr lang="en-US" sz="2900">
                <a:solidFill>
                  <a:srgbClr val="FFFFFF"/>
                </a:solidFill>
                <a:latin typeface="Poppins"/>
              </a:rPr>
              <a:t>Autumn term</a:t>
            </a:r>
          </a:p>
          <a:p>
            <a:pPr marL="626112" lvl="1" indent="-313056" algn="l">
              <a:lnSpc>
                <a:spcPts val="4060"/>
              </a:lnSpc>
              <a:buAutoNum type="arabicPeriod"/>
            </a:pPr>
            <a:r>
              <a:rPr lang="en-US" sz="2900">
                <a:solidFill>
                  <a:srgbClr val="FFFFFF"/>
                </a:solidFill>
                <a:latin typeface="Poppins"/>
              </a:rPr>
              <a:t>Spring term</a:t>
            </a:r>
          </a:p>
          <a:p>
            <a:pPr marL="626112" lvl="1" indent="-313056" algn="l">
              <a:lnSpc>
                <a:spcPts val="4060"/>
              </a:lnSpc>
              <a:buAutoNum type="arabicPeriod"/>
            </a:pPr>
            <a:r>
              <a:rPr lang="en-US" sz="2900">
                <a:solidFill>
                  <a:srgbClr val="FFFFFF"/>
                </a:solidFill>
                <a:latin typeface="Poppins"/>
              </a:rPr>
              <a:t>Summer term </a:t>
            </a:r>
          </a:p>
        </p:txBody>
      </p:sp>
      <p:pic>
        <p:nvPicPr>
          <p:cNvPr id="1026" name="Picture 2" descr="School Spider – Apps on Google Play">
            <a:extLst>
              <a:ext uri="{FF2B5EF4-FFF2-40B4-BE49-F238E27FC236}">
                <a16:creationId xmlns:a16="http://schemas.microsoft.com/office/drawing/2014/main" id="{1ED8F877-2B92-41EF-A004-8482BF74CE5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58033" y="243400"/>
            <a:ext cx="3057525" cy="149542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chool-Money-logo – Brentfield Primary ...">
            <a:extLst>
              <a:ext uri="{FF2B5EF4-FFF2-40B4-BE49-F238E27FC236}">
                <a16:creationId xmlns:a16="http://schemas.microsoft.com/office/drawing/2014/main" id="{BA80FFF2-0285-45D5-9396-56F7E272944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44000" y="510742"/>
            <a:ext cx="3343275" cy="13620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t="-38888" b="-38888"/>
            </a:stretch>
          </a:blipFill>
        </p:spPr>
      </p:sp>
      <p:grpSp>
        <p:nvGrpSpPr>
          <p:cNvPr id="3" name="Group 3"/>
          <p:cNvGrpSpPr/>
          <p:nvPr/>
        </p:nvGrpSpPr>
        <p:grpSpPr>
          <a:xfrm>
            <a:off x="1028700" y="1191781"/>
            <a:ext cx="6950254" cy="1211102"/>
            <a:chOff x="0" y="0"/>
            <a:chExt cx="3789892" cy="660400"/>
          </a:xfrm>
        </p:grpSpPr>
        <p:sp>
          <p:nvSpPr>
            <p:cNvPr id="4" name="Freeform 4"/>
            <p:cNvSpPr/>
            <p:nvPr/>
          </p:nvSpPr>
          <p:spPr>
            <a:xfrm>
              <a:off x="0" y="0"/>
              <a:ext cx="3789893" cy="660400"/>
            </a:xfrm>
            <a:custGeom>
              <a:avLst/>
              <a:gdLst/>
              <a:ahLst/>
              <a:cxnLst/>
              <a:rect l="l" t="t" r="r" b="b"/>
              <a:pathLst>
                <a:path w="3789893" h="660400">
                  <a:moveTo>
                    <a:pt x="3665432" y="660400"/>
                  </a:moveTo>
                  <a:lnTo>
                    <a:pt x="124460" y="660400"/>
                  </a:lnTo>
                  <a:cubicBezTo>
                    <a:pt x="55880" y="660400"/>
                    <a:pt x="0" y="604520"/>
                    <a:pt x="0" y="535940"/>
                  </a:cubicBezTo>
                  <a:lnTo>
                    <a:pt x="0" y="124460"/>
                  </a:lnTo>
                  <a:cubicBezTo>
                    <a:pt x="0" y="55880"/>
                    <a:pt x="55880" y="0"/>
                    <a:pt x="124460" y="0"/>
                  </a:cubicBezTo>
                  <a:lnTo>
                    <a:pt x="3665432" y="0"/>
                  </a:lnTo>
                  <a:cubicBezTo>
                    <a:pt x="3734012" y="0"/>
                    <a:pt x="3789893" y="55880"/>
                    <a:pt x="3789893" y="124460"/>
                  </a:cubicBezTo>
                  <a:lnTo>
                    <a:pt x="3789893" y="535940"/>
                  </a:lnTo>
                  <a:cubicBezTo>
                    <a:pt x="3789893" y="604520"/>
                    <a:pt x="3734012" y="660400"/>
                    <a:pt x="3665432" y="660400"/>
                  </a:cubicBezTo>
                  <a:close/>
                </a:path>
              </a:pathLst>
            </a:custGeom>
            <a:solidFill>
              <a:srgbClr val="FF1010"/>
            </a:solidFill>
          </p:spPr>
        </p:sp>
      </p:grpSp>
      <p:sp>
        <p:nvSpPr>
          <p:cNvPr id="5" name="Freeform 5"/>
          <p:cNvSpPr/>
          <p:nvPr/>
        </p:nvSpPr>
        <p:spPr>
          <a:xfrm>
            <a:off x="15794666" y="343147"/>
            <a:ext cx="1697267" cy="1697267"/>
          </a:xfrm>
          <a:custGeom>
            <a:avLst/>
            <a:gdLst/>
            <a:ahLst/>
            <a:cxnLst/>
            <a:rect l="l" t="t" r="r" b="b"/>
            <a:pathLst>
              <a:path w="1697267" h="1697267">
                <a:moveTo>
                  <a:pt x="0" y="0"/>
                </a:moveTo>
                <a:lnTo>
                  <a:pt x="1697267" y="0"/>
                </a:lnTo>
                <a:lnTo>
                  <a:pt x="1697267" y="1697267"/>
                </a:lnTo>
                <a:lnTo>
                  <a:pt x="0" y="1697267"/>
                </a:lnTo>
                <a:lnTo>
                  <a:pt x="0" y="0"/>
                </a:lnTo>
                <a:close/>
              </a:path>
            </a:pathLst>
          </a:custGeom>
          <a:blipFill>
            <a:blip r:embed="rId3"/>
            <a:stretch>
              <a:fillRect/>
            </a:stretch>
          </a:blipFill>
        </p:spPr>
      </p:sp>
      <p:sp>
        <p:nvSpPr>
          <p:cNvPr id="6" name="Freeform 6"/>
          <p:cNvSpPr/>
          <p:nvPr/>
        </p:nvSpPr>
        <p:spPr>
          <a:xfrm>
            <a:off x="211112" y="2707683"/>
            <a:ext cx="817588" cy="1051560"/>
          </a:xfrm>
          <a:custGeom>
            <a:avLst/>
            <a:gdLst/>
            <a:ahLst/>
            <a:cxnLst/>
            <a:rect l="l" t="t" r="r" b="b"/>
            <a:pathLst>
              <a:path w="817588" h="1051560">
                <a:moveTo>
                  <a:pt x="0" y="0"/>
                </a:moveTo>
                <a:lnTo>
                  <a:pt x="817588" y="0"/>
                </a:lnTo>
                <a:lnTo>
                  <a:pt x="817588" y="1051560"/>
                </a:lnTo>
                <a:lnTo>
                  <a:pt x="0" y="105156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a:off x="7924460" y="2560367"/>
            <a:ext cx="1207079" cy="974716"/>
          </a:xfrm>
          <a:custGeom>
            <a:avLst/>
            <a:gdLst/>
            <a:ahLst/>
            <a:cxnLst/>
            <a:rect l="l" t="t" r="r" b="b"/>
            <a:pathLst>
              <a:path w="1207079" h="974716">
                <a:moveTo>
                  <a:pt x="0" y="0"/>
                </a:moveTo>
                <a:lnTo>
                  <a:pt x="1207079" y="0"/>
                </a:lnTo>
                <a:lnTo>
                  <a:pt x="1207079" y="974717"/>
                </a:lnTo>
                <a:lnTo>
                  <a:pt x="0" y="97471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p:cNvSpPr/>
          <p:nvPr/>
        </p:nvSpPr>
        <p:spPr>
          <a:xfrm>
            <a:off x="11446618" y="7929294"/>
            <a:ext cx="6841382" cy="2357706"/>
          </a:xfrm>
          <a:custGeom>
            <a:avLst/>
            <a:gdLst/>
            <a:ahLst/>
            <a:cxnLst/>
            <a:rect l="l" t="t" r="r" b="b"/>
            <a:pathLst>
              <a:path w="6841382" h="2357706">
                <a:moveTo>
                  <a:pt x="0" y="0"/>
                </a:moveTo>
                <a:lnTo>
                  <a:pt x="6841382" y="0"/>
                </a:lnTo>
                <a:lnTo>
                  <a:pt x="6841382" y="2357706"/>
                </a:lnTo>
                <a:lnTo>
                  <a:pt x="0" y="2357706"/>
                </a:lnTo>
                <a:lnTo>
                  <a:pt x="0" y="0"/>
                </a:lnTo>
                <a:close/>
              </a:path>
            </a:pathLst>
          </a:custGeom>
          <a:blipFill>
            <a:blip r:embed="rId8"/>
            <a:stretch>
              <a:fillRect l="-2148" r="-2148"/>
            </a:stretch>
          </a:blipFill>
        </p:spPr>
      </p:sp>
      <p:sp>
        <p:nvSpPr>
          <p:cNvPr id="9" name="TextBox 9"/>
          <p:cNvSpPr txBox="1"/>
          <p:nvPr/>
        </p:nvSpPr>
        <p:spPr>
          <a:xfrm>
            <a:off x="1441264" y="1332194"/>
            <a:ext cx="8619393" cy="844550"/>
          </a:xfrm>
          <a:prstGeom prst="rect">
            <a:avLst/>
          </a:prstGeom>
        </p:spPr>
        <p:txBody>
          <a:bodyPr lIns="0" tIns="0" rIns="0" bIns="0" rtlCol="0" anchor="t">
            <a:spAutoFit/>
          </a:bodyPr>
          <a:lstStyle/>
          <a:p>
            <a:pPr algn="l">
              <a:lnSpc>
                <a:spcPts val="5800"/>
              </a:lnSpc>
            </a:pPr>
            <a:r>
              <a:rPr lang="en-US" sz="5000" spc="75">
                <a:solidFill>
                  <a:srgbClr val="FFFFFF"/>
                </a:solidFill>
                <a:latin typeface="Bugaki Bold"/>
              </a:rPr>
              <a:t>Medical  </a:t>
            </a:r>
          </a:p>
        </p:txBody>
      </p:sp>
      <p:sp>
        <p:nvSpPr>
          <p:cNvPr id="10" name="TextBox 10"/>
          <p:cNvSpPr txBox="1"/>
          <p:nvPr/>
        </p:nvSpPr>
        <p:spPr>
          <a:xfrm>
            <a:off x="1028700" y="2679108"/>
            <a:ext cx="7499299" cy="708660"/>
          </a:xfrm>
          <a:prstGeom prst="rect">
            <a:avLst/>
          </a:prstGeom>
        </p:spPr>
        <p:txBody>
          <a:bodyPr lIns="0" tIns="0" rIns="0" bIns="0" rtlCol="0" anchor="t">
            <a:spAutoFit/>
          </a:bodyPr>
          <a:lstStyle/>
          <a:p>
            <a:pPr algn="just">
              <a:lnSpc>
                <a:spcPts val="5219"/>
              </a:lnSpc>
            </a:pPr>
            <a:r>
              <a:rPr lang="en-US" sz="4499" spc="-139" dirty="0">
                <a:solidFill>
                  <a:srgbClr val="000000"/>
                </a:solidFill>
                <a:latin typeface="Poppins Semi-Bold"/>
              </a:rPr>
              <a:t>Illnesses or Accidents </a:t>
            </a:r>
          </a:p>
        </p:txBody>
      </p:sp>
      <p:sp>
        <p:nvSpPr>
          <p:cNvPr id="11" name="TextBox 11"/>
          <p:cNvSpPr txBox="1"/>
          <p:nvPr/>
        </p:nvSpPr>
        <p:spPr>
          <a:xfrm>
            <a:off x="1028700" y="3435393"/>
            <a:ext cx="7499299" cy="7139432"/>
          </a:xfrm>
          <a:prstGeom prst="rect">
            <a:avLst/>
          </a:prstGeom>
        </p:spPr>
        <p:txBody>
          <a:bodyPr lIns="0" tIns="0" rIns="0" bIns="0" rtlCol="0" anchor="t">
            <a:spAutoFit/>
          </a:bodyPr>
          <a:lstStyle/>
          <a:p>
            <a:pPr algn="l">
              <a:lnSpc>
                <a:spcPts val="3247"/>
              </a:lnSpc>
            </a:pPr>
            <a:r>
              <a:rPr lang="en-US" sz="2799" spc="-86" dirty="0">
                <a:solidFill>
                  <a:srgbClr val="000000"/>
                </a:solidFill>
                <a:latin typeface="Poppins Medium" panose="00000600000000000000" pitchFamily="2" charset="0"/>
                <a:cs typeface="Poppins Medium" panose="00000600000000000000" pitchFamily="2" charset="0"/>
              </a:rPr>
              <a:t>If your child is ill or had an accident at school, staff will contact, parents directly.</a:t>
            </a:r>
          </a:p>
          <a:p>
            <a:pPr algn="l">
              <a:lnSpc>
                <a:spcPts val="3247"/>
              </a:lnSpc>
            </a:pPr>
            <a:r>
              <a:rPr lang="en-US" sz="2799" spc="-86" dirty="0">
                <a:solidFill>
                  <a:srgbClr val="000000"/>
                </a:solidFill>
                <a:latin typeface="Poppins Medium" panose="00000600000000000000" pitchFamily="2" charset="0"/>
                <a:cs typeface="Poppins Medium" panose="00000600000000000000" pitchFamily="2" charset="0"/>
              </a:rPr>
              <a:t>  </a:t>
            </a:r>
          </a:p>
          <a:p>
            <a:pPr algn="l">
              <a:lnSpc>
                <a:spcPts val="3247"/>
              </a:lnSpc>
            </a:pPr>
            <a:r>
              <a:rPr lang="en-US" sz="2799" spc="-86" dirty="0">
                <a:solidFill>
                  <a:srgbClr val="000000"/>
                </a:solidFill>
                <a:latin typeface="Poppins Medium" panose="00000600000000000000" pitchFamily="2" charset="0"/>
                <a:cs typeface="Poppins Medium" panose="00000600000000000000" pitchFamily="2" charset="0"/>
              </a:rPr>
              <a:t>Arrangements can be made for your child to be collected by the parent or responsible adult. In the event of parents being unavailable, reference will be made to the child’s personal record, which should state the name and address of an adult to contact in the case of an emergency. </a:t>
            </a:r>
          </a:p>
          <a:p>
            <a:pPr algn="l">
              <a:lnSpc>
                <a:spcPts val="3247"/>
              </a:lnSpc>
            </a:pPr>
            <a:r>
              <a:rPr lang="en-US" sz="2799" spc="-86" dirty="0">
                <a:solidFill>
                  <a:srgbClr val="000000"/>
                </a:solidFill>
                <a:latin typeface="Poppins Medium" panose="00000600000000000000" pitchFamily="2" charset="0"/>
                <a:cs typeface="Poppins Medium" panose="00000600000000000000" pitchFamily="2" charset="0"/>
              </a:rPr>
              <a:t>It is therefore most important that these records are kept up to date.  </a:t>
            </a:r>
          </a:p>
          <a:p>
            <a:pPr algn="just">
              <a:lnSpc>
                <a:spcPts val="3479"/>
              </a:lnSpc>
            </a:pPr>
            <a:r>
              <a:rPr lang="en-US" sz="2999" spc="-92" dirty="0">
                <a:solidFill>
                  <a:srgbClr val="000000"/>
                </a:solidFill>
                <a:latin typeface="Poppins Medium" panose="00000600000000000000" pitchFamily="2" charset="0"/>
                <a:cs typeface="Poppins Medium" panose="00000600000000000000" pitchFamily="2" charset="0"/>
              </a:rPr>
              <a:t> </a:t>
            </a:r>
          </a:p>
          <a:p>
            <a:pPr algn="just">
              <a:lnSpc>
                <a:spcPts val="3479"/>
              </a:lnSpc>
            </a:pPr>
            <a:endParaRPr lang="en-US" sz="2999" spc="-92" dirty="0">
              <a:solidFill>
                <a:srgbClr val="000000"/>
              </a:solidFill>
              <a:latin typeface="Poppins"/>
            </a:endParaRPr>
          </a:p>
          <a:p>
            <a:pPr algn="just">
              <a:lnSpc>
                <a:spcPts val="3479"/>
              </a:lnSpc>
            </a:pPr>
            <a:r>
              <a:rPr lang="en-US" sz="2999" spc="-92" dirty="0">
                <a:solidFill>
                  <a:srgbClr val="000000"/>
                </a:solidFill>
                <a:latin typeface="Poppins Medium"/>
              </a:rPr>
              <a:t>  </a:t>
            </a:r>
          </a:p>
          <a:p>
            <a:pPr algn="just">
              <a:lnSpc>
                <a:spcPts val="3479"/>
              </a:lnSpc>
            </a:pPr>
            <a:r>
              <a:rPr lang="en-US" sz="2999" spc="-92" dirty="0">
                <a:solidFill>
                  <a:srgbClr val="000000"/>
                </a:solidFill>
                <a:latin typeface="Poppins Medium"/>
              </a:rPr>
              <a:t> </a:t>
            </a:r>
          </a:p>
          <a:p>
            <a:pPr algn="just">
              <a:lnSpc>
                <a:spcPts val="3479"/>
              </a:lnSpc>
            </a:pPr>
            <a:endParaRPr lang="en-US" sz="2999" spc="-92" dirty="0">
              <a:solidFill>
                <a:srgbClr val="000000"/>
              </a:solidFill>
              <a:latin typeface="Poppins Medium"/>
            </a:endParaRPr>
          </a:p>
        </p:txBody>
      </p:sp>
      <p:sp>
        <p:nvSpPr>
          <p:cNvPr id="12" name="TextBox 12"/>
          <p:cNvSpPr txBox="1"/>
          <p:nvPr/>
        </p:nvSpPr>
        <p:spPr>
          <a:xfrm>
            <a:off x="9144000" y="2679108"/>
            <a:ext cx="7499299" cy="708660"/>
          </a:xfrm>
          <a:prstGeom prst="rect">
            <a:avLst/>
          </a:prstGeom>
        </p:spPr>
        <p:txBody>
          <a:bodyPr lIns="0" tIns="0" rIns="0" bIns="0" rtlCol="0" anchor="t">
            <a:spAutoFit/>
          </a:bodyPr>
          <a:lstStyle/>
          <a:p>
            <a:pPr algn="just">
              <a:lnSpc>
                <a:spcPts val="5219"/>
              </a:lnSpc>
            </a:pPr>
            <a:r>
              <a:rPr lang="en-US" sz="4499" spc="-139" dirty="0">
                <a:solidFill>
                  <a:srgbClr val="000000"/>
                </a:solidFill>
                <a:latin typeface="Poppins Semi-Bold"/>
              </a:rPr>
              <a:t>Medicines and Tablets</a:t>
            </a:r>
          </a:p>
        </p:txBody>
      </p:sp>
      <p:sp>
        <p:nvSpPr>
          <p:cNvPr id="13" name="TextBox 13"/>
          <p:cNvSpPr txBox="1"/>
          <p:nvPr/>
        </p:nvSpPr>
        <p:spPr>
          <a:xfrm>
            <a:off x="9144000" y="3435393"/>
            <a:ext cx="8698348" cy="5450210"/>
          </a:xfrm>
          <a:prstGeom prst="rect">
            <a:avLst/>
          </a:prstGeom>
        </p:spPr>
        <p:txBody>
          <a:bodyPr lIns="0" tIns="0" rIns="0" bIns="0" rtlCol="0" anchor="t">
            <a:spAutoFit/>
          </a:bodyPr>
          <a:lstStyle/>
          <a:p>
            <a:pPr algn="just">
              <a:lnSpc>
                <a:spcPts val="3247"/>
              </a:lnSpc>
            </a:pPr>
            <a:r>
              <a:rPr lang="en-US" sz="2799" spc="-86" dirty="0">
                <a:solidFill>
                  <a:srgbClr val="000000"/>
                </a:solidFill>
                <a:latin typeface="Poppins Medium"/>
              </a:rPr>
              <a:t>All medicines should be handed in to the Office Manager by the parent/</a:t>
            </a:r>
            <a:r>
              <a:rPr lang="en-US" sz="2799" spc="-86" dirty="0" err="1">
                <a:solidFill>
                  <a:srgbClr val="000000"/>
                </a:solidFill>
                <a:latin typeface="Poppins Medium"/>
              </a:rPr>
              <a:t>carer</a:t>
            </a:r>
            <a:r>
              <a:rPr lang="en-US" sz="2799" spc="-86" dirty="0">
                <a:solidFill>
                  <a:srgbClr val="000000"/>
                </a:solidFill>
                <a:latin typeface="Poppins Medium"/>
              </a:rPr>
              <a:t>.  Parents will be expected to complete an Administer Medicine Form. Medicines must come in the original packaging and be prescribed by the doctor.</a:t>
            </a:r>
          </a:p>
          <a:p>
            <a:pPr algn="just">
              <a:lnSpc>
                <a:spcPts val="3247"/>
              </a:lnSpc>
            </a:pPr>
            <a:r>
              <a:rPr lang="en-US" sz="2799" spc="-86" dirty="0">
                <a:solidFill>
                  <a:srgbClr val="000000"/>
                </a:solidFill>
                <a:latin typeface="Poppins Medium"/>
              </a:rPr>
              <a:t> </a:t>
            </a:r>
          </a:p>
          <a:p>
            <a:pPr algn="just">
              <a:lnSpc>
                <a:spcPts val="3247"/>
              </a:lnSpc>
            </a:pPr>
            <a:r>
              <a:rPr lang="en-US" sz="2799" spc="-86" dirty="0">
                <a:solidFill>
                  <a:srgbClr val="000000"/>
                </a:solidFill>
                <a:latin typeface="Poppins Medium"/>
              </a:rPr>
              <a:t>Asthmatics are responsible for their own inhalers which should be available at all times. </a:t>
            </a:r>
          </a:p>
          <a:p>
            <a:pPr algn="just">
              <a:lnSpc>
                <a:spcPts val="3247"/>
              </a:lnSpc>
            </a:pPr>
            <a:r>
              <a:rPr lang="en-US" sz="2799" spc="-86" dirty="0">
                <a:solidFill>
                  <a:srgbClr val="000000"/>
                </a:solidFill>
                <a:latin typeface="Poppins Bold"/>
              </a:rPr>
              <a:t>Children are not allowed to self administer medicine.</a:t>
            </a:r>
          </a:p>
          <a:p>
            <a:pPr algn="just">
              <a:lnSpc>
                <a:spcPts val="3479"/>
              </a:lnSpc>
            </a:pPr>
            <a:r>
              <a:rPr lang="en-US" sz="2999" spc="-92" dirty="0">
                <a:solidFill>
                  <a:srgbClr val="000000"/>
                </a:solidFill>
                <a:latin typeface="Poppins Medium"/>
              </a:rPr>
              <a:t> </a:t>
            </a:r>
          </a:p>
          <a:p>
            <a:pPr algn="just">
              <a:lnSpc>
                <a:spcPts val="3479"/>
              </a:lnSpc>
            </a:pPr>
            <a:endParaRPr lang="en-US" sz="2999" spc="-92" dirty="0">
              <a:solidFill>
                <a:srgbClr val="000000"/>
              </a:solidFill>
              <a:latin typeface="Poppins Medium"/>
            </a:endParaRPr>
          </a:p>
          <a:p>
            <a:pPr algn="just">
              <a:lnSpc>
                <a:spcPts val="3479"/>
              </a:lnSpc>
            </a:pPr>
            <a:endParaRPr lang="en-US" sz="2999" spc="-92" dirty="0">
              <a:solidFill>
                <a:srgbClr val="000000"/>
              </a:solidFill>
              <a:latin typeface="Poppins Medium"/>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3810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t="-38888" b="-38888"/>
            </a:stretch>
          </a:blipFill>
        </p:spPr>
      </p:sp>
      <p:grpSp>
        <p:nvGrpSpPr>
          <p:cNvPr id="3" name="Group 3"/>
          <p:cNvGrpSpPr/>
          <p:nvPr/>
        </p:nvGrpSpPr>
        <p:grpSpPr>
          <a:xfrm>
            <a:off x="1028700" y="279398"/>
            <a:ext cx="12660222" cy="1211102"/>
            <a:chOff x="0" y="0"/>
            <a:chExt cx="6903471" cy="660400"/>
          </a:xfrm>
        </p:grpSpPr>
        <p:sp>
          <p:nvSpPr>
            <p:cNvPr id="4" name="Freeform 4"/>
            <p:cNvSpPr/>
            <p:nvPr/>
          </p:nvSpPr>
          <p:spPr>
            <a:xfrm>
              <a:off x="0" y="0"/>
              <a:ext cx="6903472" cy="660400"/>
            </a:xfrm>
            <a:custGeom>
              <a:avLst/>
              <a:gdLst/>
              <a:ahLst/>
              <a:cxnLst/>
              <a:rect l="l" t="t" r="r" b="b"/>
              <a:pathLst>
                <a:path w="6903472" h="660400">
                  <a:moveTo>
                    <a:pt x="6779011" y="660400"/>
                  </a:moveTo>
                  <a:lnTo>
                    <a:pt x="124460" y="660400"/>
                  </a:lnTo>
                  <a:cubicBezTo>
                    <a:pt x="55880" y="660400"/>
                    <a:pt x="0" y="604520"/>
                    <a:pt x="0" y="535940"/>
                  </a:cubicBezTo>
                  <a:lnTo>
                    <a:pt x="0" y="124460"/>
                  </a:lnTo>
                  <a:cubicBezTo>
                    <a:pt x="0" y="55880"/>
                    <a:pt x="55880" y="0"/>
                    <a:pt x="124460" y="0"/>
                  </a:cubicBezTo>
                  <a:lnTo>
                    <a:pt x="6779012" y="0"/>
                  </a:lnTo>
                  <a:cubicBezTo>
                    <a:pt x="6847591" y="0"/>
                    <a:pt x="6903472" y="55880"/>
                    <a:pt x="6903472" y="124460"/>
                  </a:cubicBezTo>
                  <a:lnTo>
                    <a:pt x="6903472" y="535940"/>
                  </a:lnTo>
                  <a:cubicBezTo>
                    <a:pt x="6903472" y="604520"/>
                    <a:pt x="6847591" y="660400"/>
                    <a:pt x="6779012" y="660400"/>
                  </a:cubicBezTo>
                  <a:close/>
                </a:path>
              </a:pathLst>
            </a:custGeom>
            <a:solidFill>
              <a:srgbClr val="FF1010"/>
            </a:solidFill>
          </p:spPr>
        </p:sp>
      </p:grpSp>
      <p:sp>
        <p:nvSpPr>
          <p:cNvPr id="5" name="Freeform 5"/>
          <p:cNvSpPr/>
          <p:nvPr/>
        </p:nvSpPr>
        <p:spPr>
          <a:xfrm>
            <a:off x="7765023" y="-3530708"/>
            <a:ext cx="5923901" cy="5449989"/>
          </a:xfrm>
          <a:custGeom>
            <a:avLst/>
            <a:gdLst/>
            <a:ahLst/>
            <a:cxnLst/>
            <a:rect l="l" t="t" r="r" b="b"/>
            <a:pathLst>
              <a:path w="5923901" h="5449989">
                <a:moveTo>
                  <a:pt x="0" y="0"/>
                </a:moveTo>
                <a:lnTo>
                  <a:pt x="5923900" y="0"/>
                </a:lnTo>
                <a:lnTo>
                  <a:pt x="5923900" y="5449989"/>
                </a:lnTo>
                <a:lnTo>
                  <a:pt x="0" y="5449989"/>
                </a:lnTo>
                <a:lnTo>
                  <a:pt x="0" y="0"/>
                </a:lnTo>
                <a:close/>
              </a:path>
            </a:pathLst>
          </a:custGeom>
          <a:blipFill>
            <a:blip r:embed="rId3">
              <a:alphaModFix amt="9999"/>
            </a:blip>
            <a:stretch>
              <a:fillRect/>
            </a:stretch>
          </a:blipFill>
        </p:spPr>
      </p:sp>
      <p:grpSp>
        <p:nvGrpSpPr>
          <p:cNvPr id="6" name="Group 6"/>
          <p:cNvGrpSpPr/>
          <p:nvPr/>
        </p:nvGrpSpPr>
        <p:grpSpPr>
          <a:xfrm rot="-3146151">
            <a:off x="12536003" y="6082253"/>
            <a:ext cx="9421122" cy="4353345"/>
            <a:chOff x="0" y="0"/>
            <a:chExt cx="2481283" cy="1146560"/>
          </a:xfrm>
        </p:grpSpPr>
        <p:sp>
          <p:nvSpPr>
            <p:cNvPr id="7" name="Freeform 7"/>
            <p:cNvSpPr/>
            <p:nvPr/>
          </p:nvSpPr>
          <p:spPr>
            <a:xfrm>
              <a:off x="0" y="0"/>
              <a:ext cx="2481283" cy="1146560"/>
            </a:xfrm>
            <a:custGeom>
              <a:avLst/>
              <a:gdLst/>
              <a:ahLst/>
              <a:cxnLst/>
              <a:rect l="l" t="t" r="r" b="b"/>
              <a:pathLst>
                <a:path w="2481283" h="1146560">
                  <a:moveTo>
                    <a:pt x="0" y="0"/>
                  </a:moveTo>
                  <a:lnTo>
                    <a:pt x="2481283" y="0"/>
                  </a:lnTo>
                  <a:lnTo>
                    <a:pt x="2481283" y="1146560"/>
                  </a:lnTo>
                  <a:lnTo>
                    <a:pt x="0" y="1146560"/>
                  </a:lnTo>
                  <a:close/>
                </a:path>
              </a:pathLst>
            </a:custGeom>
            <a:solidFill>
              <a:srgbClr val="133392"/>
            </a:solidFill>
          </p:spPr>
        </p:sp>
        <p:sp>
          <p:nvSpPr>
            <p:cNvPr id="8" name="TextBox 8"/>
            <p:cNvSpPr txBox="1"/>
            <p:nvPr/>
          </p:nvSpPr>
          <p:spPr>
            <a:xfrm>
              <a:off x="0" y="-38100"/>
              <a:ext cx="2481283" cy="1184660"/>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15956261" y="279398"/>
            <a:ext cx="1824765" cy="1824765"/>
          </a:xfrm>
          <a:custGeom>
            <a:avLst/>
            <a:gdLst/>
            <a:ahLst/>
            <a:cxnLst/>
            <a:rect l="l" t="t" r="r" b="b"/>
            <a:pathLst>
              <a:path w="1824765" h="1824765">
                <a:moveTo>
                  <a:pt x="0" y="0"/>
                </a:moveTo>
                <a:lnTo>
                  <a:pt x="1824765" y="0"/>
                </a:lnTo>
                <a:lnTo>
                  <a:pt x="1824765" y="1824765"/>
                </a:lnTo>
                <a:lnTo>
                  <a:pt x="0" y="1824765"/>
                </a:lnTo>
                <a:lnTo>
                  <a:pt x="0" y="0"/>
                </a:lnTo>
                <a:close/>
              </a:path>
            </a:pathLst>
          </a:custGeom>
          <a:blipFill>
            <a:blip r:embed="rId4"/>
            <a:stretch>
              <a:fillRect/>
            </a:stretch>
          </a:blipFill>
        </p:spPr>
      </p:sp>
      <p:sp>
        <p:nvSpPr>
          <p:cNvPr id="10" name="TextBox 10"/>
          <p:cNvSpPr txBox="1"/>
          <p:nvPr/>
        </p:nvSpPr>
        <p:spPr>
          <a:xfrm>
            <a:off x="1110468" y="1471451"/>
            <a:ext cx="14845793" cy="6155531"/>
          </a:xfrm>
          <a:prstGeom prst="rect">
            <a:avLst/>
          </a:prstGeom>
        </p:spPr>
        <p:txBody>
          <a:bodyPr lIns="0" tIns="0" rIns="0" bIns="0" rtlCol="0" anchor="t">
            <a:spAutoFit/>
          </a:bodyPr>
          <a:lstStyle/>
          <a:p>
            <a:pPr algn="just">
              <a:lnSpc>
                <a:spcPts val="3247"/>
              </a:lnSpc>
            </a:pPr>
            <a:r>
              <a:rPr lang="en-US" sz="2799" spc="-86" dirty="0">
                <a:solidFill>
                  <a:srgbClr val="000000"/>
                </a:solidFill>
                <a:latin typeface="Poppins"/>
              </a:rPr>
              <a:t>The school offers a Breakfast and After School Club facility to all children. </a:t>
            </a:r>
          </a:p>
          <a:p>
            <a:pPr algn="just">
              <a:lnSpc>
                <a:spcPts val="3247"/>
              </a:lnSpc>
            </a:pPr>
            <a:endParaRPr lang="en-US" sz="2799" spc="-86" dirty="0">
              <a:solidFill>
                <a:srgbClr val="000000"/>
              </a:solidFill>
              <a:latin typeface="Poppins"/>
            </a:endParaRPr>
          </a:p>
          <a:p>
            <a:pPr algn="just">
              <a:lnSpc>
                <a:spcPts val="3247"/>
              </a:lnSpc>
            </a:pPr>
            <a:r>
              <a:rPr lang="en-US" sz="2799" spc="-86" dirty="0">
                <a:solidFill>
                  <a:srgbClr val="000000"/>
                </a:solidFill>
                <a:latin typeface="Poppins"/>
              </a:rPr>
              <a:t>Breakfast Club opens at 7:30am and runs until the beginning of the school day. Children are taken to their classrooms by a member of staff from the club.</a:t>
            </a:r>
          </a:p>
          <a:p>
            <a:pPr algn="just">
              <a:lnSpc>
                <a:spcPts val="3247"/>
              </a:lnSpc>
            </a:pPr>
            <a:r>
              <a:rPr lang="en-US" sz="2799" spc="-86" dirty="0">
                <a:solidFill>
                  <a:srgbClr val="000000"/>
                </a:solidFill>
                <a:latin typeface="Poppins"/>
              </a:rPr>
              <a:t> </a:t>
            </a:r>
          </a:p>
          <a:p>
            <a:pPr algn="just">
              <a:lnSpc>
                <a:spcPts val="3247"/>
              </a:lnSpc>
            </a:pPr>
            <a:r>
              <a:rPr lang="en-US" sz="2799" spc="-86" dirty="0">
                <a:solidFill>
                  <a:srgbClr val="000000"/>
                </a:solidFill>
                <a:latin typeface="Poppins"/>
              </a:rPr>
              <a:t>Afterschool club runs from 3:30pm-6:00pm</a:t>
            </a:r>
          </a:p>
          <a:p>
            <a:pPr algn="just">
              <a:lnSpc>
                <a:spcPts val="3247"/>
              </a:lnSpc>
            </a:pPr>
            <a:endParaRPr lang="en-US" sz="2799" spc="-86" dirty="0">
              <a:solidFill>
                <a:srgbClr val="000000"/>
              </a:solidFill>
              <a:latin typeface="Poppins"/>
            </a:endParaRPr>
          </a:p>
          <a:p>
            <a:pPr>
              <a:lnSpc>
                <a:spcPts val="3247"/>
              </a:lnSpc>
            </a:pPr>
            <a:r>
              <a:rPr lang="en-US" sz="2799" spc="-86" dirty="0">
                <a:solidFill>
                  <a:srgbClr val="000000"/>
                </a:solidFill>
                <a:latin typeface="Poppins Bold"/>
              </a:rPr>
              <a:t>Charges</a:t>
            </a:r>
            <a:r>
              <a:rPr lang="en-US" sz="2799" spc="-86" dirty="0">
                <a:solidFill>
                  <a:srgbClr val="000000"/>
                </a:solidFill>
                <a:latin typeface="Poppins"/>
              </a:rPr>
              <a:t> </a:t>
            </a:r>
          </a:p>
          <a:p>
            <a:pPr>
              <a:lnSpc>
                <a:spcPts val="3247"/>
              </a:lnSpc>
            </a:pPr>
            <a:r>
              <a:rPr lang="en-US" sz="2799" spc="-86" dirty="0">
                <a:solidFill>
                  <a:srgbClr val="000000"/>
                </a:solidFill>
                <a:latin typeface="Poppins"/>
              </a:rPr>
              <a:t>Breakfast Club   -    £5.00 per session</a:t>
            </a:r>
          </a:p>
          <a:p>
            <a:pPr>
              <a:lnSpc>
                <a:spcPts val="3247"/>
              </a:lnSpc>
            </a:pPr>
            <a:r>
              <a:rPr lang="en-US" sz="2799" spc="-86" dirty="0">
                <a:solidFill>
                  <a:srgbClr val="000000"/>
                </a:solidFill>
                <a:latin typeface="Poppins"/>
              </a:rPr>
              <a:t>Afterschool Club -  3:30-4:30pm - £5.00</a:t>
            </a:r>
          </a:p>
          <a:p>
            <a:pPr>
              <a:lnSpc>
                <a:spcPts val="3247"/>
              </a:lnSpc>
            </a:pPr>
            <a:r>
              <a:rPr lang="en-US" sz="2799" spc="-86" dirty="0">
                <a:solidFill>
                  <a:srgbClr val="000000"/>
                </a:solidFill>
                <a:latin typeface="Poppins"/>
              </a:rPr>
              <a:t>                                      3:30-5:30pm - £7.40  </a:t>
            </a:r>
          </a:p>
          <a:p>
            <a:pPr>
              <a:lnSpc>
                <a:spcPts val="3247"/>
              </a:lnSpc>
            </a:pPr>
            <a:r>
              <a:rPr lang="en-US" sz="2799" spc="-86" dirty="0">
                <a:solidFill>
                  <a:srgbClr val="000000"/>
                </a:solidFill>
                <a:latin typeface="Poppins"/>
              </a:rPr>
              <a:t>                                      3:30-6:00pm - £9.25</a:t>
            </a:r>
          </a:p>
          <a:p>
            <a:pPr algn="just">
              <a:lnSpc>
                <a:spcPts val="3247"/>
              </a:lnSpc>
            </a:pPr>
            <a:endParaRPr lang="en-US" sz="2799" spc="-86" dirty="0">
              <a:solidFill>
                <a:srgbClr val="000000"/>
              </a:solidFill>
              <a:latin typeface="Poppins"/>
            </a:endParaRPr>
          </a:p>
          <a:p>
            <a:pPr algn="just">
              <a:lnSpc>
                <a:spcPts val="3247"/>
              </a:lnSpc>
            </a:pPr>
            <a:endParaRPr lang="en-US" sz="2799" spc="-86" dirty="0">
              <a:solidFill>
                <a:srgbClr val="000000"/>
              </a:solidFill>
              <a:latin typeface="Poppins"/>
            </a:endParaRPr>
          </a:p>
          <a:p>
            <a:pPr algn="just">
              <a:lnSpc>
                <a:spcPts val="3247"/>
              </a:lnSpc>
            </a:pPr>
            <a:r>
              <a:rPr lang="en-US" sz="2799" spc="-86" dirty="0">
                <a:solidFill>
                  <a:srgbClr val="000000"/>
                </a:solidFill>
                <a:latin typeface="Poppins"/>
              </a:rPr>
              <a:t> </a:t>
            </a:r>
          </a:p>
        </p:txBody>
      </p:sp>
      <p:sp>
        <p:nvSpPr>
          <p:cNvPr id="11" name="Freeform 11"/>
          <p:cNvSpPr/>
          <p:nvPr/>
        </p:nvSpPr>
        <p:spPr>
          <a:xfrm>
            <a:off x="1110469" y="6438900"/>
            <a:ext cx="5442732" cy="3445326"/>
          </a:xfrm>
          <a:custGeom>
            <a:avLst/>
            <a:gdLst/>
            <a:ahLst/>
            <a:cxnLst/>
            <a:rect l="l" t="t" r="r" b="b"/>
            <a:pathLst>
              <a:path w="5591719" h="3727813">
                <a:moveTo>
                  <a:pt x="0" y="0"/>
                </a:moveTo>
                <a:lnTo>
                  <a:pt x="5591719" y="0"/>
                </a:lnTo>
                <a:lnTo>
                  <a:pt x="5591719" y="3727813"/>
                </a:lnTo>
                <a:lnTo>
                  <a:pt x="0" y="3727813"/>
                </a:lnTo>
                <a:lnTo>
                  <a:pt x="0" y="0"/>
                </a:lnTo>
                <a:close/>
              </a:path>
            </a:pathLst>
          </a:custGeom>
          <a:blipFill>
            <a:blip r:embed="rId5"/>
            <a:stretch>
              <a:fillRect/>
            </a:stretch>
          </a:blipFill>
        </p:spPr>
      </p:sp>
      <p:sp>
        <p:nvSpPr>
          <p:cNvPr id="12" name="Freeform 12"/>
          <p:cNvSpPr/>
          <p:nvPr/>
        </p:nvSpPr>
        <p:spPr>
          <a:xfrm>
            <a:off x="7481859" y="6591300"/>
            <a:ext cx="5591719" cy="3292926"/>
          </a:xfrm>
          <a:custGeom>
            <a:avLst/>
            <a:gdLst/>
            <a:ahLst/>
            <a:cxnLst/>
            <a:rect l="l" t="t" r="r" b="b"/>
            <a:pathLst>
              <a:path w="5591719" h="3727813">
                <a:moveTo>
                  <a:pt x="0" y="0"/>
                </a:moveTo>
                <a:lnTo>
                  <a:pt x="5591719" y="0"/>
                </a:lnTo>
                <a:lnTo>
                  <a:pt x="5591719" y="3727813"/>
                </a:lnTo>
                <a:lnTo>
                  <a:pt x="0" y="3727813"/>
                </a:lnTo>
                <a:lnTo>
                  <a:pt x="0" y="0"/>
                </a:lnTo>
                <a:close/>
              </a:path>
            </a:pathLst>
          </a:custGeom>
          <a:blipFill>
            <a:blip r:embed="rId6"/>
            <a:stretch>
              <a:fillRect/>
            </a:stretch>
          </a:blipFill>
        </p:spPr>
      </p:sp>
      <p:sp>
        <p:nvSpPr>
          <p:cNvPr id="13" name="TextBox 13"/>
          <p:cNvSpPr txBox="1"/>
          <p:nvPr/>
        </p:nvSpPr>
        <p:spPr>
          <a:xfrm>
            <a:off x="1028700" y="347231"/>
            <a:ext cx="12903987" cy="1577975"/>
          </a:xfrm>
          <a:prstGeom prst="rect">
            <a:avLst/>
          </a:prstGeom>
        </p:spPr>
        <p:txBody>
          <a:bodyPr lIns="0" tIns="0" rIns="0" bIns="0" rtlCol="0" anchor="t">
            <a:spAutoFit/>
          </a:bodyPr>
          <a:lstStyle/>
          <a:p>
            <a:pPr algn="l">
              <a:lnSpc>
                <a:spcPts val="5800"/>
              </a:lnSpc>
            </a:pPr>
            <a:r>
              <a:rPr lang="en-US" sz="5000" spc="75" dirty="0">
                <a:solidFill>
                  <a:srgbClr val="FFFFFF"/>
                </a:solidFill>
                <a:latin typeface="Bugaki Bold"/>
              </a:rPr>
              <a:t>Breakfast and Afterschool Club</a:t>
            </a:r>
          </a:p>
          <a:p>
            <a:pPr algn="l">
              <a:lnSpc>
                <a:spcPts val="5800"/>
              </a:lnSpc>
            </a:pPr>
            <a:endParaRPr lang="en-US" sz="5000" spc="75" dirty="0">
              <a:solidFill>
                <a:srgbClr val="FFFFFF"/>
              </a:solidFill>
              <a:latin typeface="Bugaki Bold"/>
            </a:endParaRPr>
          </a:p>
        </p:txBody>
      </p:sp>
      <p:sp>
        <p:nvSpPr>
          <p:cNvPr id="14" name="TextBox 14"/>
          <p:cNvSpPr txBox="1"/>
          <p:nvPr/>
        </p:nvSpPr>
        <p:spPr>
          <a:xfrm>
            <a:off x="7878171" y="4427183"/>
            <a:ext cx="3548107" cy="875240"/>
          </a:xfrm>
          <a:prstGeom prst="rect">
            <a:avLst/>
          </a:prstGeom>
        </p:spPr>
        <p:txBody>
          <a:bodyPr wrap="square" lIns="0" tIns="0" rIns="0" bIns="0" rtlCol="0" anchor="t">
            <a:spAutoFit/>
          </a:bodyPr>
          <a:lstStyle/>
          <a:p>
            <a:pPr algn="ctr">
              <a:lnSpc>
                <a:spcPts val="3500"/>
              </a:lnSpc>
            </a:pPr>
            <a:r>
              <a:rPr lang="en-US" sz="2500" dirty="0">
                <a:solidFill>
                  <a:srgbClr val="000000"/>
                </a:solidFill>
                <a:latin typeface="Poppins Bold"/>
              </a:rPr>
              <a:t>   Siblings qualify for a reduced rate</a:t>
            </a:r>
          </a:p>
        </p:txBody>
      </p:sp>
      <p:pic>
        <p:nvPicPr>
          <p:cNvPr id="15" name="Picture 6" descr="School-Money-logo – Brentfield Primary ...">
            <a:extLst>
              <a:ext uri="{FF2B5EF4-FFF2-40B4-BE49-F238E27FC236}">
                <a16:creationId xmlns:a16="http://schemas.microsoft.com/office/drawing/2014/main" id="{20E23FEF-29F0-4A6C-8A5C-490EB68F8D7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057536" y="3075134"/>
            <a:ext cx="3343275" cy="1362075"/>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4">
            <a:extLst>
              <a:ext uri="{FF2B5EF4-FFF2-40B4-BE49-F238E27FC236}">
                <a16:creationId xmlns:a16="http://schemas.microsoft.com/office/drawing/2014/main" id="{304182AE-44E6-463D-B99B-09DADE2381C8}"/>
              </a:ext>
            </a:extLst>
          </p:cNvPr>
          <p:cNvSpPr txBox="1"/>
          <p:nvPr/>
        </p:nvSpPr>
        <p:spPr>
          <a:xfrm>
            <a:off x="11983964" y="4461264"/>
            <a:ext cx="5490418" cy="2221762"/>
          </a:xfrm>
          <a:prstGeom prst="rect">
            <a:avLst/>
          </a:prstGeom>
        </p:spPr>
        <p:txBody>
          <a:bodyPr lIns="0" tIns="0" rIns="0" bIns="0" rtlCol="0" anchor="t">
            <a:spAutoFit/>
          </a:bodyPr>
          <a:lstStyle/>
          <a:p>
            <a:pPr algn="ctr">
              <a:lnSpc>
                <a:spcPts val="3500"/>
              </a:lnSpc>
            </a:pPr>
            <a:r>
              <a:rPr lang="en-US" sz="2500" dirty="0">
                <a:solidFill>
                  <a:srgbClr val="000000"/>
                </a:solidFill>
                <a:latin typeface="Poppins Bold"/>
              </a:rPr>
              <a:t>   Clubs can be booked and paid for through School Money.</a:t>
            </a:r>
          </a:p>
          <a:p>
            <a:pPr algn="ctr">
              <a:lnSpc>
                <a:spcPts val="3500"/>
              </a:lnSpc>
            </a:pPr>
            <a:r>
              <a:rPr lang="en-US" sz="2500" dirty="0">
                <a:solidFill>
                  <a:srgbClr val="000000"/>
                </a:solidFill>
                <a:latin typeface="Poppins Bold"/>
              </a:rPr>
              <a:t>Access to this service is given by the office staff who will be happy to help you set it up.</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t="-38888" b="-38888"/>
            </a:stretch>
          </a:blipFill>
        </p:spPr>
        <p:txBody>
          <a:bodyPr/>
          <a:lstStyle/>
          <a:p>
            <a:endParaRPr lang="en-GB"/>
          </a:p>
        </p:txBody>
      </p:sp>
      <p:grpSp>
        <p:nvGrpSpPr>
          <p:cNvPr id="3" name="Group 3"/>
          <p:cNvGrpSpPr/>
          <p:nvPr/>
        </p:nvGrpSpPr>
        <p:grpSpPr>
          <a:xfrm>
            <a:off x="4624715" y="4695277"/>
            <a:ext cx="5958793" cy="4114800"/>
            <a:chOff x="0" y="0"/>
            <a:chExt cx="3249260" cy="2243752"/>
          </a:xfrm>
        </p:grpSpPr>
        <p:sp>
          <p:nvSpPr>
            <p:cNvPr id="4" name="Freeform 4"/>
            <p:cNvSpPr/>
            <p:nvPr/>
          </p:nvSpPr>
          <p:spPr>
            <a:xfrm>
              <a:off x="0" y="0"/>
              <a:ext cx="3249260" cy="2243753"/>
            </a:xfrm>
            <a:custGeom>
              <a:avLst/>
              <a:gdLst/>
              <a:ahLst/>
              <a:cxnLst/>
              <a:rect l="l" t="t" r="r" b="b"/>
              <a:pathLst>
                <a:path w="3249260" h="2243753">
                  <a:moveTo>
                    <a:pt x="3124800" y="2243752"/>
                  </a:moveTo>
                  <a:lnTo>
                    <a:pt x="124460" y="2243752"/>
                  </a:lnTo>
                  <a:cubicBezTo>
                    <a:pt x="55880" y="2243752"/>
                    <a:pt x="0" y="2187872"/>
                    <a:pt x="0" y="2119292"/>
                  </a:cubicBezTo>
                  <a:lnTo>
                    <a:pt x="0" y="124460"/>
                  </a:lnTo>
                  <a:cubicBezTo>
                    <a:pt x="0" y="55880"/>
                    <a:pt x="55880" y="0"/>
                    <a:pt x="124460" y="0"/>
                  </a:cubicBezTo>
                  <a:lnTo>
                    <a:pt x="3124800" y="0"/>
                  </a:lnTo>
                  <a:cubicBezTo>
                    <a:pt x="3193380" y="0"/>
                    <a:pt x="3249260" y="55880"/>
                    <a:pt x="3249260" y="124460"/>
                  </a:cubicBezTo>
                  <a:lnTo>
                    <a:pt x="3249260" y="2119293"/>
                  </a:lnTo>
                  <a:cubicBezTo>
                    <a:pt x="3249260" y="2187872"/>
                    <a:pt x="3193380" y="2243753"/>
                    <a:pt x="3124800" y="2243753"/>
                  </a:cubicBezTo>
                  <a:close/>
                </a:path>
              </a:pathLst>
            </a:custGeom>
            <a:solidFill>
              <a:srgbClr val="00497D"/>
            </a:solidFill>
          </p:spPr>
        </p:sp>
      </p:grpSp>
      <p:sp>
        <p:nvSpPr>
          <p:cNvPr id="5" name="Freeform 5"/>
          <p:cNvSpPr/>
          <p:nvPr/>
        </p:nvSpPr>
        <p:spPr>
          <a:xfrm>
            <a:off x="-2958246" y="8721571"/>
            <a:ext cx="6549221" cy="6025283"/>
          </a:xfrm>
          <a:custGeom>
            <a:avLst/>
            <a:gdLst/>
            <a:ahLst/>
            <a:cxnLst/>
            <a:rect l="l" t="t" r="r" b="b"/>
            <a:pathLst>
              <a:path w="6549221" h="6025283">
                <a:moveTo>
                  <a:pt x="0" y="0"/>
                </a:moveTo>
                <a:lnTo>
                  <a:pt x="6549221" y="0"/>
                </a:lnTo>
                <a:lnTo>
                  <a:pt x="6549221" y="6025284"/>
                </a:lnTo>
                <a:lnTo>
                  <a:pt x="0" y="6025284"/>
                </a:lnTo>
                <a:lnTo>
                  <a:pt x="0" y="0"/>
                </a:lnTo>
                <a:close/>
              </a:path>
            </a:pathLst>
          </a:custGeom>
          <a:blipFill>
            <a:blip r:embed="rId3"/>
            <a:stretch>
              <a:fillRect/>
            </a:stretch>
          </a:blipFill>
        </p:spPr>
      </p:sp>
      <p:sp>
        <p:nvSpPr>
          <p:cNvPr id="6" name="Freeform 6"/>
          <p:cNvSpPr/>
          <p:nvPr/>
        </p:nvSpPr>
        <p:spPr>
          <a:xfrm>
            <a:off x="15434535" y="279398"/>
            <a:ext cx="1824765" cy="1824765"/>
          </a:xfrm>
          <a:custGeom>
            <a:avLst/>
            <a:gdLst/>
            <a:ahLst/>
            <a:cxnLst/>
            <a:rect l="l" t="t" r="r" b="b"/>
            <a:pathLst>
              <a:path w="1824765" h="1824765">
                <a:moveTo>
                  <a:pt x="0" y="0"/>
                </a:moveTo>
                <a:lnTo>
                  <a:pt x="1824765" y="0"/>
                </a:lnTo>
                <a:lnTo>
                  <a:pt x="1824765" y="1824765"/>
                </a:lnTo>
                <a:lnTo>
                  <a:pt x="0" y="1824765"/>
                </a:lnTo>
                <a:lnTo>
                  <a:pt x="0" y="0"/>
                </a:lnTo>
                <a:close/>
              </a:path>
            </a:pathLst>
          </a:custGeom>
          <a:blipFill>
            <a:blip r:embed="rId4"/>
            <a:stretch>
              <a:fillRect/>
            </a:stretch>
          </a:blipFill>
        </p:spPr>
      </p:sp>
      <p:grpSp>
        <p:nvGrpSpPr>
          <p:cNvPr id="7" name="Group 7"/>
          <p:cNvGrpSpPr/>
          <p:nvPr/>
        </p:nvGrpSpPr>
        <p:grpSpPr>
          <a:xfrm>
            <a:off x="1647715" y="847917"/>
            <a:ext cx="6950254" cy="1211102"/>
            <a:chOff x="0" y="0"/>
            <a:chExt cx="3789892" cy="660400"/>
          </a:xfrm>
        </p:grpSpPr>
        <p:sp>
          <p:nvSpPr>
            <p:cNvPr id="8" name="Freeform 8"/>
            <p:cNvSpPr/>
            <p:nvPr/>
          </p:nvSpPr>
          <p:spPr>
            <a:xfrm>
              <a:off x="0" y="0"/>
              <a:ext cx="3789893" cy="660400"/>
            </a:xfrm>
            <a:custGeom>
              <a:avLst/>
              <a:gdLst/>
              <a:ahLst/>
              <a:cxnLst/>
              <a:rect l="l" t="t" r="r" b="b"/>
              <a:pathLst>
                <a:path w="3789893" h="660400">
                  <a:moveTo>
                    <a:pt x="3665432" y="660400"/>
                  </a:moveTo>
                  <a:lnTo>
                    <a:pt x="124460" y="660400"/>
                  </a:lnTo>
                  <a:cubicBezTo>
                    <a:pt x="55880" y="660400"/>
                    <a:pt x="0" y="604520"/>
                    <a:pt x="0" y="535940"/>
                  </a:cubicBezTo>
                  <a:lnTo>
                    <a:pt x="0" y="124460"/>
                  </a:lnTo>
                  <a:cubicBezTo>
                    <a:pt x="0" y="55880"/>
                    <a:pt x="55880" y="0"/>
                    <a:pt x="124460" y="0"/>
                  </a:cubicBezTo>
                  <a:lnTo>
                    <a:pt x="3665432" y="0"/>
                  </a:lnTo>
                  <a:cubicBezTo>
                    <a:pt x="3734012" y="0"/>
                    <a:pt x="3789893" y="55880"/>
                    <a:pt x="3789893" y="124460"/>
                  </a:cubicBezTo>
                  <a:lnTo>
                    <a:pt x="3789893" y="535940"/>
                  </a:lnTo>
                  <a:cubicBezTo>
                    <a:pt x="3789893" y="604520"/>
                    <a:pt x="3734012" y="660400"/>
                    <a:pt x="3665432" y="660400"/>
                  </a:cubicBezTo>
                  <a:close/>
                </a:path>
              </a:pathLst>
            </a:custGeom>
            <a:solidFill>
              <a:srgbClr val="FF1010"/>
            </a:solidFill>
          </p:spPr>
        </p:sp>
      </p:grpSp>
      <p:sp>
        <p:nvSpPr>
          <p:cNvPr id="9" name="Freeform 9"/>
          <p:cNvSpPr/>
          <p:nvPr/>
        </p:nvSpPr>
        <p:spPr>
          <a:xfrm>
            <a:off x="1803392" y="4573525"/>
            <a:ext cx="2067480" cy="5366150"/>
          </a:xfrm>
          <a:custGeom>
            <a:avLst/>
            <a:gdLst/>
            <a:ahLst/>
            <a:cxnLst/>
            <a:rect l="l" t="t" r="r" b="b"/>
            <a:pathLst>
              <a:path w="2067480" h="5366150">
                <a:moveTo>
                  <a:pt x="0" y="0"/>
                </a:moveTo>
                <a:lnTo>
                  <a:pt x="2067480" y="0"/>
                </a:lnTo>
                <a:lnTo>
                  <a:pt x="2067480" y="5366150"/>
                </a:lnTo>
                <a:lnTo>
                  <a:pt x="0" y="5366150"/>
                </a:lnTo>
                <a:lnTo>
                  <a:pt x="0" y="0"/>
                </a:lnTo>
                <a:close/>
              </a:path>
            </a:pathLst>
          </a:custGeom>
          <a:blipFill>
            <a:blip r:embed="rId5"/>
            <a:stretch>
              <a:fillRect b="-3547"/>
            </a:stretch>
          </a:blipFill>
        </p:spPr>
      </p:sp>
      <p:sp>
        <p:nvSpPr>
          <p:cNvPr id="10" name="Freeform 10"/>
          <p:cNvSpPr/>
          <p:nvPr/>
        </p:nvSpPr>
        <p:spPr>
          <a:xfrm>
            <a:off x="10803657" y="4598858"/>
            <a:ext cx="2067480" cy="5366150"/>
          </a:xfrm>
          <a:custGeom>
            <a:avLst/>
            <a:gdLst/>
            <a:ahLst/>
            <a:cxnLst/>
            <a:rect l="l" t="t" r="r" b="b"/>
            <a:pathLst>
              <a:path w="2109944" h="5498226">
                <a:moveTo>
                  <a:pt x="0" y="0"/>
                </a:moveTo>
                <a:lnTo>
                  <a:pt x="2109944" y="0"/>
                </a:lnTo>
                <a:lnTo>
                  <a:pt x="2109944" y="5498226"/>
                </a:lnTo>
                <a:lnTo>
                  <a:pt x="0" y="5498226"/>
                </a:lnTo>
                <a:lnTo>
                  <a:pt x="0" y="0"/>
                </a:lnTo>
                <a:close/>
              </a:path>
            </a:pathLst>
          </a:custGeom>
          <a:blipFill>
            <a:blip r:embed="rId6"/>
            <a:stretch>
              <a:fillRect/>
            </a:stretch>
          </a:blipFill>
        </p:spPr>
      </p:sp>
      <p:sp>
        <p:nvSpPr>
          <p:cNvPr id="11" name="TextBox 11"/>
          <p:cNvSpPr txBox="1"/>
          <p:nvPr/>
        </p:nvSpPr>
        <p:spPr>
          <a:xfrm>
            <a:off x="1801391" y="1115581"/>
            <a:ext cx="10372203" cy="756291"/>
          </a:xfrm>
          <a:prstGeom prst="rect">
            <a:avLst/>
          </a:prstGeom>
        </p:spPr>
        <p:txBody>
          <a:bodyPr lIns="0" tIns="0" rIns="0" bIns="0" rtlCol="0" anchor="t">
            <a:spAutoFit/>
          </a:bodyPr>
          <a:lstStyle/>
          <a:p>
            <a:pPr algn="just">
              <a:lnSpc>
                <a:spcPts val="5221"/>
              </a:lnSpc>
            </a:pPr>
            <a:r>
              <a:rPr lang="en-US" sz="4501" spc="-139">
                <a:solidFill>
                  <a:srgbClr val="FFFFFF"/>
                </a:solidFill>
                <a:latin typeface="Bugaki"/>
              </a:rPr>
              <a:t>Uniform</a:t>
            </a:r>
          </a:p>
        </p:txBody>
      </p:sp>
      <p:sp>
        <p:nvSpPr>
          <p:cNvPr id="12" name="TextBox 12"/>
          <p:cNvSpPr txBox="1"/>
          <p:nvPr/>
        </p:nvSpPr>
        <p:spPr>
          <a:xfrm>
            <a:off x="1801391" y="2125694"/>
            <a:ext cx="15457909" cy="3141886"/>
          </a:xfrm>
          <a:prstGeom prst="rect">
            <a:avLst/>
          </a:prstGeom>
        </p:spPr>
        <p:txBody>
          <a:bodyPr lIns="0" tIns="0" rIns="0" bIns="0" rtlCol="0" anchor="t">
            <a:spAutoFit/>
          </a:bodyPr>
          <a:lstStyle/>
          <a:p>
            <a:pPr algn="just">
              <a:lnSpc>
                <a:spcPts val="3479"/>
              </a:lnSpc>
            </a:pPr>
            <a:r>
              <a:rPr lang="en-US" sz="2999" spc="-92" dirty="0">
                <a:solidFill>
                  <a:srgbClr val="000000"/>
                </a:solidFill>
                <a:latin typeface="Poppins Medium"/>
              </a:rPr>
              <a:t>Schools are often judged by the appearance and conduct of its pupils. We encourage the use of our school uniform and through this medium we hope to foster in each pupil, pride in personal appearance, neatness and good taste. We, therefore, reserve the right to prohibit unsuitable fashions or styles in dress, personal appearance and footwear. The uniform is as follows:</a:t>
            </a:r>
          </a:p>
          <a:p>
            <a:pPr algn="just">
              <a:lnSpc>
                <a:spcPts val="3479"/>
              </a:lnSpc>
            </a:pPr>
            <a:r>
              <a:rPr lang="en-US" sz="2999" spc="-92" dirty="0">
                <a:solidFill>
                  <a:srgbClr val="000000"/>
                </a:solidFill>
                <a:latin typeface="Poppins Medium"/>
              </a:rPr>
              <a:t> </a:t>
            </a:r>
          </a:p>
          <a:p>
            <a:pPr algn="just">
              <a:lnSpc>
                <a:spcPts val="3479"/>
              </a:lnSpc>
            </a:pPr>
            <a:endParaRPr lang="en-US" sz="2999" spc="-92" dirty="0">
              <a:solidFill>
                <a:srgbClr val="000000"/>
              </a:solidFill>
              <a:latin typeface="Poppins Medium"/>
            </a:endParaRPr>
          </a:p>
        </p:txBody>
      </p:sp>
      <p:sp>
        <p:nvSpPr>
          <p:cNvPr id="13" name="TextBox 13"/>
          <p:cNvSpPr txBox="1"/>
          <p:nvPr/>
        </p:nvSpPr>
        <p:spPr>
          <a:xfrm>
            <a:off x="4844864" y="4948959"/>
            <a:ext cx="5518495" cy="3521710"/>
          </a:xfrm>
          <a:prstGeom prst="rect">
            <a:avLst/>
          </a:prstGeom>
        </p:spPr>
        <p:txBody>
          <a:bodyPr lIns="0" tIns="0" rIns="0" bIns="0" rtlCol="0" anchor="t">
            <a:spAutoFit/>
          </a:bodyPr>
          <a:lstStyle/>
          <a:p>
            <a:pPr algn="ctr">
              <a:lnSpc>
                <a:spcPts val="3919"/>
              </a:lnSpc>
              <a:spcBef>
                <a:spcPct val="0"/>
              </a:spcBef>
            </a:pPr>
            <a:r>
              <a:rPr lang="en-US" sz="2799" dirty="0">
                <a:solidFill>
                  <a:srgbClr val="FFFFFF"/>
                </a:solidFill>
                <a:latin typeface="Poppins Bold"/>
              </a:rPr>
              <a:t>Winter Uniform</a:t>
            </a:r>
          </a:p>
          <a:p>
            <a:pPr algn="ctr">
              <a:lnSpc>
                <a:spcPts val="2659"/>
              </a:lnSpc>
              <a:spcBef>
                <a:spcPct val="0"/>
              </a:spcBef>
            </a:pPr>
            <a:endParaRPr lang="en-US" sz="2799" dirty="0">
              <a:solidFill>
                <a:srgbClr val="FFFFFF"/>
              </a:solidFill>
              <a:latin typeface="Poppins Bold"/>
            </a:endParaRPr>
          </a:p>
          <a:p>
            <a:pPr algn="ctr">
              <a:lnSpc>
                <a:spcPts val="2659"/>
              </a:lnSpc>
              <a:spcBef>
                <a:spcPct val="0"/>
              </a:spcBef>
            </a:pPr>
            <a:r>
              <a:rPr lang="en-US" sz="1899" dirty="0">
                <a:solidFill>
                  <a:srgbClr val="FFFFFF"/>
                </a:solidFill>
                <a:latin typeface="Poppins Light"/>
              </a:rPr>
              <a:t>Girls  Navy blue cardigan with the school crest, navy skirt, trousers or    pinafore dress. Sky blue polo shirt with the school crest, white or   navy socks/tights, black shoes.</a:t>
            </a:r>
          </a:p>
          <a:p>
            <a:pPr algn="ctr">
              <a:lnSpc>
                <a:spcPts val="2659"/>
              </a:lnSpc>
              <a:spcBef>
                <a:spcPct val="0"/>
              </a:spcBef>
            </a:pPr>
            <a:endParaRPr lang="en-US" sz="1899" dirty="0">
              <a:solidFill>
                <a:srgbClr val="FFFFFF"/>
              </a:solidFill>
              <a:latin typeface="Poppins Light"/>
            </a:endParaRPr>
          </a:p>
          <a:p>
            <a:pPr algn="ctr">
              <a:lnSpc>
                <a:spcPts val="2659"/>
              </a:lnSpc>
              <a:spcBef>
                <a:spcPct val="0"/>
              </a:spcBef>
            </a:pPr>
            <a:r>
              <a:rPr lang="en-US" sz="1899" dirty="0">
                <a:solidFill>
                  <a:srgbClr val="FFFFFF"/>
                </a:solidFill>
                <a:latin typeface="Poppins Light"/>
              </a:rPr>
              <a:t>Boys  Navy blue jumper with school crest, grey trousers, sky blue polo    shirt with the school crest,  grey socks, black shoes. </a:t>
            </a:r>
          </a:p>
        </p:txBody>
      </p:sp>
      <p:grpSp>
        <p:nvGrpSpPr>
          <p:cNvPr id="14" name="Group 14"/>
          <p:cNvGrpSpPr/>
          <p:nvPr/>
        </p:nvGrpSpPr>
        <p:grpSpPr>
          <a:xfrm>
            <a:off x="13227146" y="5534987"/>
            <a:ext cx="4925191" cy="3275089"/>
            <a:chOff x="0" y="0"/>
            <a:chExt cx="3249260" cy="2160650"/>
          </a:xfrm>
        </p:grpSpPr>
        <p:sp>
          <p:nvSpPr>
            <p:cNvPr id="15" name="Freeform 15"/>
            <p:cNvSpPr/>
            <p:nvPr/>
          </p:nvSpPr>
          <p:spPr>
            <a:xfrm>
              <a:off x="0" y="0"/>
              <a:ext cx="3249260" cy="2160651"/>
            </a:xfrm>
            <a:custGeom>
              <a:avLst/>
              <a:gdLst/>
              <a:ahLst/>
              <a:cxnLst/>
              <a:rect l="l" t="t" r="r" b="b"/>
              <a:pathLst>
                <a:path w="3249260" h="2160651">
                  <a:moveTo>
                    <a:pt x="3124800" y="2160650"/>
                  </a:moveTo>
                  <a:lnTo>
                    <a:pt x="124460" y="2160650"/>
                  </a:lnTo>
                  <a:cubicBezTo>
                    <a:pt x="55880" y="2160650"/>
                    <a:pt x="0" y="2104771"/>
                    <a:pt x="0" y="2036190"/>
                  </a:cubicBezTo>
                  <a:lnTo>
                    <a:pt x="0" y="124460"/>
                  </a:lnTo>
                  <a:cubicBezTo>
                    <a:pt x="0" y="55880"/>
                    <a:pt x="55880" y="0"/>
                    <a:pt x="124460" y="0"/>
                  </a:cubicBezTo>
                  <a:lnTo>
                    <a:pt x="3124800" y="0"/>
                  </a:lnTo>
                  <a:cubicBezTo>
                    <a:pt x="3193380" y="0"/>
                    <a:pt x="3249260" y="55880"/>
                    <a:pt x="3249260" y="124460"/>
                  </a:cubicBezTo>
                  <a:lnTo>
                    <a:pt x="3249260" y="2036191"/>
                  </a:lnTo>
                  <a:cubicBezTo>
                    <a:pt x="3249260" y="2104771"/>
                    <a:pt x="3193380" y="2160651"/>
                    <a:pt x="3124800" y="2160651"/>
                  </a:cubicBezTo>
                  <a:close/>
                </a:path>
              </a:pathLst>
            </a:custGeom>
            <a:solidFill>
              <a:srgbClr val="00497D"/>
            </a:solidFill>
          </p:spPr>
        </p:sp>
      </p:grpSp>
      <p:sp>
        <p:nvSpPr>
          <p:cNvPr id="16" name="TextBox 16"/>
          <p:cNvSpPr txBox="1"/>
          <p:nvPr/>
        </p:nvSpPr>
        <p:spPr>
          <a:xfrm>
            <a:off x="13595724" y="5667582"/>
            <a:ext cx="4188034" cy="3067685"/>
          </a:xfrm>
          <a:prstGeom prst="rect">
            <a:avLst/>
          </a:prstGeom>
        </p:spPr>
        <p:txBody>
          <a:bodyPr lIns="0" tIns="0" rIns="0" bIns="0" rtlCol="0" anchor="t">
            <a:spAutoFit/>
          </a:bodyPr>
          <a:lstStyle/>
          <a:p>
            <a:pPr algn="ctr">
              <a:lnSpc>
                <a:spcPts val="3079"/>
              </a:lnSpc>
            </a:pPr>
            <a:r>
              <a:rPr lang="en-US" sz="2199" dirty="0" err="1">
                <a:solidFill>
                  <a:srgbClr val="FFFFFF"/>
                </a:solidFill>
                <a:latin typeface="Poppins Bold"/>
              </a:rPr>
              <a:t>Jewellery</a:t>
            </a:r>
            <a:r>
              <a:rPr lang="en-US" sz="2199" dirty="0">
                <a:solidFill>
                  <a:srgbClr val="FFFFFF"/>
                </a:solidFill>
                <a:latin typeface="Poppins Bold"/>
              </a:rPr>
              <a:t> and Make up </a:t>
            </a:r>
          </a:p>
          <a:p>
            <a:pPr algn="ctr">
              <a:lnSpc>
                <a:spcPts val="2100"/>
              </a:lnSpc>
              <a:spcBef>
                <a:spcPct val="0"/>
              </a:spcBef>
            </a:pPr>
            <a:r>
              <a:rPr lang="en-US" sz="1500" dirty="0">
                <a:solidFill>
                  <a:srgbClr val="FFFFFF"/>
                </a:solidFill>
                <a:latin typeface="Poppins Light"/>
              </a:rPr>
              <a:t>The wearing of make-up, nail varnish and body art is strictly forbidden. For safety reasons the wearing of </a:t>
            </a:r>
            <a:r>
              <a:rPr lang="en-US" sz="1500" dirty="0" err="1">
                <a:solidFill>
                  <a:srgbClr val="FFFFFF"/>
                </a:solidFill>
                <a:latin typeface="Poppins Light"/>
              </a:rPr>
              <a:t>jewellery</a:t>
            </a:r>
            <a:r>
              <a:rPr lang="en-US" sz="1500" dirty="0">
                <a:solidFill>
                  <a:srgbClr val="FFFFFF"/>
                </a:solidFill>
                <a:latin typeface="Poppins Light"/>
              </a:rPr>
              <a:t>, including necklaces, bracelets, earrings and hair braids is considered dangerous. For this reason no </a:t>
            </a:r>
            <a:r>
              <a:rPr lang="en-US" sz="1500" dirty="0" err="1">
                <a:solidFill>
                  <a:srgbClr val="FFFFFF"/>
                </a:solidFill>
                <a:latin typeface="Poppins Light"/>
              </a:rPr>
              <a:t>jewellery</a:t>
            </a:r>
            <a:r>
              <a:rPr lang="en-US" sz="1500" dirty="0">
                <a:solidFill>
                  <a:srgbClr val="FFFFFF"/>
                </a:solidFill>
                <a:latin typeface="Poppins Light"/>
              </a:rPr>
              <a:t> at all should be worn in school.  Parents are asked to ensure that the timing of ear piercing coincides with the summer holidays to enable safe removal for the start of the autumn term.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t="-38888" b="-38888"/>
            </a:stretch>
          </a:blipFill>
        </p:spPr>
      </p:sp>
      <p:grpSp>
        <p:nvGrpSpPr>
          <p:cNvPr id="3" name="Group 3"/>
          <p:cNvGrpSpPr/>
          <p:nvPr/>
        </p:nvGrpSpPr>
        <p:grpSpPr>
          <a:xfrm>
            <a:off x="1801391" y="2793769"/>
            <a:ext cx="5958793" cy="4114800"/>
            <a:chOff x="0" y="0"/>
            <a:chExt cx="3249260" cy="2243752"/>
          </a:xfrm>
        </p:grpSpPr>
        <p:sp>
          <p:nvSpPr>
            <p:cNvPr id="4" name="Freeform 4"/>
            <p:cNvSpPr/>
            <p:nvPr/>
          </p:nvSpPr>
          <p:spPr>
            <a:xfrm>
              <a:off x="0" y="0"/>
              <a:ext cx="3249260" cy="2243753"/>
            </a:xfrm>
            <a:custGeom>
              <a:avLst/>
              <a:gdLst/>
              <a:ahLst/>
              <a:cxnLst/>
              <a:rect l="l" t="t" r="r" b="b"/>
              <a:pathLst>
                <a:path w="3249260" h="2243753">
                  <a:moveTo>
                    <a:pt x="3124800" y="2243752"/>
                  </a:moveTo>
                  <a:lnTo>
                    <a:pt x="124460" y="2243752"/>
                  </a:lnTo>
                  <a:cubicBezTo>
                    <a:pt x="55880" y="2243752"/>
                    <a:pt x="0" y="2187872"/>
                    <a:pt x="0" y="2119292"/>
                  </a:cubicBezTo>
                  <a:lnTo>
                    <a:pt x="0" y="124460"/>
                  </a:lnTo>
                  <a:cubicBezTo>
                    <a:pt x="0" y="55880"/>
                    <a:pt x="55880" y="0"/>
                    <a:pt x="124460" y="0"/>
                  </a:cubicBezTo>
                  <a:lnTo>
                    <a:pt x="3124800" y="0"/>
                  </a:lnTo>
                  <a:cubicBezTo>
                    <a:pt x="3193380" y="0"/>
                    <a:pt x="3249260" y="55880"/>
                    <a:pt x="3249260" y="124460"/>
                  </a:cubicBezTo>
                  <a:lnTo>
                    <a:pt x="3249260" y="2119293"/>
                  </a:lnTo>
                  <a:cubicBezTo>
                    <a:pt x="3249260" y="2187872"/>
                    <a:pt x="3193380" y="2243753"/>
                    <a:pt x="3124800" y="2243753"/>
                  </a:cubicBezTo>
                  <a:close/>
                </a:path>
              </a:pathLst>
            </a:custGeom>
            <a:solidFill>
              <a:srgbClr val="00497D"/>
            </a:solidFill>
          </p:spPr>
        </p:sp>
      </p:grpSp>
      <p:sp>
        <p:nvSpPr>
          <p:cNvPr id="5" name="Freeform 5"/>
          <p:cNvSpPr/>
          <p:nvPr/>
        </p:nvSpPr>
        <p:spPr>
          <a:xfrm>
            <a:off x="-2958246" y="8721571"/>
            <a:ext cx="6549221" cy="6025283"/>
          </a:xfrm>
          <a:custGeom>
            <a:avLst/>
            <a:gdLst/>
            <a:ahLst/>
            <a:cxnLst/>
            <a:rect l="l" t="t" r="r" b="b"/>
            <a:pathLst>
              <a:path w="6549221" h="6025283">
                <a:moveTo>
                  <a:pt x="0" y="0"/>
                </a:moveTo>
                <a:lnTo>
                  <a:pt x="6549221" y="0"/>
                </a:lnTo>
                <a:lnTo>
                  <a:pt x="6549221" y="6025284"/>
                </a:lnTo>
                <a:lnTo>
                  <a:pt x="0" y="6025284"/>
                </a:lnTo>
                <a:lnTo>
                  <a:pt x="0" y="0"/>
                </a:lnTo>
                <a:close/>
              </a:path>
            </a:pathLst>
          </a:custGeom>
          <a:blipFill>
            <a:blip r:embed="rId3"/>
            <a:stretch>
              <a:fillRect/>
            </a:stretch>
          </a:blipFill>
        </p:spPr>
      </p:sp>
      <p:sp>
        <p:nvSpPr>
          <p:cNvPr id="6" name="Freeform 6"/>
          <p:cNvSpPr/>
          <p:nvPr/>
        </p:nvSpPr>
        <p:spPr>
          <a:xfrm>
            <a:off x="15434535" y="279398"/>
            <a:ext cx="1824765" cy="1824765"/>
          </a:xfrm>
          <a:custGeom>
            <a:avLst/>
            <a:gdLst/>
            <a:ahLst/>
            <a:cxnLst/>
            <a:rect l="l" t="t" r="r" b="b"/>
            <a:pathLst>
              <a:path w="1824765" h="1824765">
                <a:moveTo>
                  <a:pt x="0" y="0"/>
                </a:moveTo>
                <a:lnTo>
                  <a:pt x="1824765" y="0"/>
                </a:lnTo>
                <a:lnTo>
                  <a:pt x="1824765" y="1824765"/>
                </a:lnTo>
                <a:lnTo>
                  <a:pt x="0" y="1824765"/>
                </a:lnTo>
                <a:lnTo>
                  <a:pt x="0" y="0"/>
                </a:lnTo>
                <a:close/>
              </a:path>
            </a:pathLst>
          </a:custGeom>
          <a:blipFill>
            <a:blip r:embed="rId4"/>
            <a:stretch>
              <a:fillRect/>
            </a:stretch>
          </a:blipFill>
        </p:spPr>
      </p:sp>
      <p:grpSp>
        <p:nvGrpSpPr>
          <p:cNvPr id="7" name="Group 7"/>
          <p:cNvGrpSpPr/>
          <p:nvPr/>
        </p:nvGrpSpPr>
        <p:grpSpPr>
          <a:xfrm>
            <a:off x="1647715" y="847917"/>
            <a:ext cx="6950254" cy="1211102"/>
            <a:chOff x="0" y="0"/>
            <a:chExt cx="3789892" cy="660400"/>
          </a:xfrm>
        </p:grpSpPr>
        <p:sp>
          <p:nvSpPr>
            <p:cNvPr id="8" name="Freeform 8"/>
            <p:cNvSpPr/>
            <p:nvPr/>
          </p:nvSpPr>
          <p:spPr>
            <a:xfrm>
              <a:off x="0" y="0"/>
              <a:ext cx="3789893" cy="660400"/>
            </a:xfrm>
            <a:custGeom>
              <a:avLst/>
              <a:gdLst/>
              <a:ahLst/>
              <a:cxnLst/>
              <a:rect l="l" t="t" r="r" b="b"/>
              <a:pathLst>
                <a:path w="3789893" h="660400">
                  <a:moveTo>
                    <a:pt x="3665432" y="660400"/>
                  </a:moveTo>
                  <a:lnTo>
                    <a:pt x="124460" y="660400"/>
                  </a:lnTo>
                  <a:cubicBezTo>
                    <a:pt x="55880" y="660400"/>
                    <a:pt x="0" y="604520"/>
                    <a:pt x="0" y="535940"/>
                  </a:cubicBezTo>
                  <a:lnTo>
                    <a:pt x="0" y="124460"/>
                  </a:lnTo>
                  <a:cubicBezTo>
                    <a:pt x="0" y="55880"/>
                    <a:pt x="55880" y="0"/>
                    <a:pt x="124460" y="0"/>
                  </a:cubicBezTo>
                  <a:lnTo>
                    <a:pt x="3665432" y="0"/>
                  </a:lnTo>
                  <a:cubicBezTo>
                    <a:pt x="3734012" y="0"/>
                    <a:pt x="3789893" y="55880"/>
                    <a:pt x="3789893" y="124460"/>
                  </a:cubicBezTo>
                  <a:lnTo>
                    <a:pt x="3789893" y="535940"/>
                  </a:lnTo>
                  <a:cubicBezTo>
                    <a:pt x="3789893" y="604520"/>
                    <a:pt x="3734012" y="660400"/>
                    <a:pt x="3665432" y="660400"/>
                  </a:cubicBezTo>
                  <a:close/>
                </a:path>
              </a:pathLst>
            </a:custGeom>
            <a:solidFill>
              <a:srgbClr val="FF1010"/>
            </a:solidFill>
          </p:spPr>
        </p:sp>
      </p:grpSp>
      <p:sp>
        <p:nvSpPr>
          <p:cNvPr id="9" name="Freeform 9"/>
          <p:cNvSpPr/>
          <p:nvPr/>
        </p:nvSpPr>
        <p:spPr>
          <a:xfrm>
            <a:off x="13911" y="2059019"/>
            <a:ext cx="2364650" cy="5620550"/>
          </a:xfrm>
          <a:custGeom>
            <a:avLst/>
            <a:gdLst/>
            <a:ahLst/>
            <a:cxnLst/>
            <a:rect l="l" t="t" r="r" b="b"/>
            <a:pathLst>
              <a:path w="2364650" h="5620550">
                <a:moveTo>
                  <a:pt x="0" y="0"/>
                </a:moveTo>
                <a:lnTo>
                  <a:pt x="2364649" y="0"/>
                </a:lnTo>
                <a:lnTo>
                  <a:pt x="2364649" y="5620550"/>
                </a:lnTo>
                <a:lnTo>
                  <a:pt x="0" y="5620550"/>
                </a:lnTo>
                <a:lnTo>
                  <a:pt x="0" y="0"/>
                </a:lnTo>
                <a:close/>
              </a:path>
            </a:pathLst>
          </a:custGeom>
          <a:blipFill>
            <a:blip r:embed="rId5"/>
            <a:stretch>
              <a:fillRect t="-1621" b="-1621"/>
            </a:stretch>
          </a:blipFill>
        </p:spPr>
      </p:sp>
      <p:sp>
        <p:nvSpPr>
          <p:cNvPr id="10" name="Freeform 10"/>
          <p:cNvSpPr/>
          <p:nvPr/>
        </p:nvSpPr>
        <p:spPr>
          <a:xfrm>
            <a:off x="7691775" y="2040894"/>
            <a:ext cx="1812389" cy="5620550"/>
          </a:xfrm>
          <a:custGeom>
            <a:avLst/>
            <a:gdLst/>
            <a:ahLst/>
            <a:cxnLst/>
            <a:rect l="l" t="t" r="r" b="b"/>
            <a:pathLst>
              <a:path w="1812389" h="5620550">
                <a:moveTo>
                  <a:pt x="0" y="0"/>
                </a:moveTo>
                <a:lnTo>
                  <a:pt x="1812389" y="0"/>
                </a:lnTo>
                <a:lnTo>
                  <a:pt x="1812389" y="5620550"/>
                </a:lnTo>
                <a:lnTo>
                  <a:pt x="0" y="5620550"/>
                </a:lnTo>
                <a:lnTo>
                  <a:pt x="0" y="0"/>
                </a:lnTo>
                <a:close/>
              </a:path>
            </a:pathLst>
          </a:custGeom>
          <a:blipFill>
            <a:blip r:embed="rId6"/>
            <a:stretch>
              <a:fillRect/>
            </a:stretch>
          </a:blipFill>
        </p:spPr>
      </p:sp>
      <p:grpSp>
        <p:nvGrpSpPr>
          <p:cNvPr id="11" name="Group 11"/>
          <p:cNvGrpSpPr/>
          <p:nvPr/>
        </p:nvGrpSpPr>
        <p:grpSpPr>
          <a:xfrm>
            <a:off x="11300507" y="5604044"/>
            <a:ext cx="5958793" cy="4114800"/>
            <a:chOff x="0" y="0"/>
            <a:chExt cx="3249260" cy="2243752"/>
          </a:xfrm>
        </p:grpSpPr>
        <p:sp>
          <p:nvSpPr>
            <p:cNvPr id="12" name="Freeform 12"/>
            <p:cNvSpPr/>
            <p:nvPr/>
          </p:nvSpPr>
          <p:spPr>
            <a:xfrm>
              <a:off x="0" y="0"/>
              <a:ext cx="3249260" cy="2243753"/>
            </a:xfrm>
            <a:custGeom>
              <a:avLst/>
              <a:gdLst/>
              <a:ahLst/>
              <a:cxnLst/>
              <a:rect l="l" t="t" r="r" b="b"/>
              <a:pathLst>
                <a:path w="3249260" h="2243753">
                  <a:moveTo>
                    <a:pt x="3124800" y="2243752"/>
                  </a:moveTo>
                  <a:lnTo>
                    <a:pt x="124460" y="2243752"/>
                  </a:lnTo>
                  <a:cubicBezTo>
                    <a:pt x="55880" y="2243752"/>
                    <a:pt x="0" y="2187872"/>
                    <a:pt x="0" y="2119292"/>
                  </a:cubicBezTo>
                  <a:lnTo>
                    <a:pt x="0" y="124460"/>
                  </a:lnTo>
                  <a:cubicBezTo>
                    <a:pt x="0" y="55880"/>
                    <a:pt x="55880" y="0"/>
                    <a:pt x="124460" y="0"/>
                  </a:cubicBezTo>
                  <a:lnTo>
                    <a:pt x="3124800" y="0"/>
                  </a:lnTo>
                  <a:cubicBezTo>
                    <a:pt x="3193380" y="0"/>
                    <a:pt x="3249260" y="55880"/>
                    <a:pt x="3249260" y="124460"/>
                  </a:cubicBezTo>
                  <a:lnTo>
                    <a:pt x="3249260" y="2119293"/>
                  </a:lnTo>
                  <a:cubicBezTo>
                    <a:pt x="3249260" y="2187872"/>
                    <a:pt x="3193380" y="2243753"/>
                    <a:pt x="3124800" y="2243753"/>
                  </a:cubicBezTo>
                  <a:close/>
                </a:path>
              </a:pathLst>
            </a:custGeom>
            <a:solidFill>
              <a:srgbClr val="00497D"/>
            </a:solidFill>
          </p:spPr>
        </p:sp>
      </p:grpSp>
      <p:sp>
        <p:nvSpPr>
          <p:cNvPr id="13" name="Freeform 13"/>
          <p:cNvSpPr/>
          <p:nvPr/>
        </p:nvSpPr>
        <p:spPr>
          <a:xfrm>
            <a:off x="9504164" y="4851169"/>
            <a:ext cx="2239206" cy="5384864"/>
          </a:xfrm>
          <a:custGeom>
            <a:avLst/>
            <a:gdLst/>
            <a:ahLst/>
            <a:cxnLst/>
            <a:rect l="l" t="t" r="r" b="b"/>
            <a:pathLst>
              <a:path w="2239206" h="5384864">
                <a:moveTo>
                  <a:pt x="0" y="0"/>
                </a:moveTo>
                <a:lnTo>
                  <a:pt x="2239206" y="0"/>
                </a:lnTo>
                <a:lnTo>
                  <a:pt x="2239206" y="5384864"/>
                </a:lnTo>
                <a:lnTo>
                  <a:pt x="0" y="5384864"/>
                </a:lnTo>
                <a:lnTo>
                  <a:pt x="0" y="0"/>
                </a:lnTo>
                <a:close/>
              </a:path>
            </a:pathLst>
          </a:custGeom>
          <a:blipFill>
            <a:blip r:embed="rId7"/>
            <a:stretch>
              <a:fillRect/>
            </a:stretch>
          </a:blipFill>
        </p:spPr>
      </p:sp>
      <p:sp>
        <p:nvSpPr>
          <p:cNvPr id="14" name="Freeform 14"/>
          <p:cNvSpPr/>
          <p:nvPr/>
        </p:nvSpPr>
        <p:spPr>
          <a:xfrm>
            <a:off x="16809406" y="4851169"/>
            <a:ext cx="1478594" cy="5384864"/>
          </a:xfrm>
          <a:custGeom>
            <a:avLst/>
            <a:gdLst/>
            <a:ahLst/>
            <a:cxnLst/>
            <a:rect l="l" t="t" r="r" b="b"/>
            <a:pathLst>
              <a:path w="1478594" h="5384864">
                <a:moveTo>
                  <a:pt x="0" y="0"/>
                </a:moveTo>
                <a:lnTo>
                  <a:pt x="1478594" y="0"/>
                </a:lnTo>
                <a:lnTo>
                  <a:pt x="1478594" y="5384864"/>
                </a:lnTo>
                <a:lnTo>
                  <a:pt x="0" y="5384864"/>
                </a:lnTo>
                <a:lnTo>
                  <a:pt x="0" y="0"/>
                </a:lnTo>
                <a:close/>
              </a:path>
            </a:pathLst>
          </a:custGeom>
          <a:blipFill>
            <a:blip r:embed="rId8"/>
            <a:stretch>
              <a:fillRect/>
            </a:stretch>
          </a:blipFill>
        </p:spPr>
      </p:sp>
      <p:sp>
        <p:nvSpPr>
          <p:cNvPr id="15" name="TextBox 15"/>
          <p:cNvSpPr txBox="1"/>
          <p:nvPr/>
        </p:nvSpPr>
        <p:spPr>
          <a:xfrm>
            <a:off x="1801391" y="1115581"/>
            <a:ext cx="10372203" cy="756291"/>
          </a:xfrm>
          <a:prstGeom prst="rect">
            <a:avLst/>
          </a:prstGeom>
        </p:spPr>
        <p:txBody>
          <a:bodyPr lIns="0" tIns="0" rIns="0" bIns="0" rtlCol="0" anchor="t">
            <a:spAutoFit/>
          </a:bodyPr>
          <a:lstStyle/>
          <a:p>
            <a:pPr algn="just">
              <a:lnSpc>
                <a:spcPts val="5221"/>
              </a:lnSpc>
            </a:pPr>
            <a:r>
              <a:rPr lang="en-US" sz="4501" spc="-139">
                <a:solidFill>
                  <a:srgbClr val="FFFFFF"/>
                </a:solidFill>
                <a:latin typeface="Bugaki"/>
              </a:rPr>
              <a:t>Uniform</a:t>
            </a:r>
          </a:p>
        </p:txBody>
      </p:sp>
      <p:sp>
        <p:nvSpPr>
          <p:cNvPr id="16" name="TextBox 16"/>
          <p:cNvSpPr txBox="1"/>
          <p:nvPr/>
        </p:nvSpPr>
        <p:spPr>
          <a:xfrm>
            <a:off x="2392472" y="2793767"/>
            <a:ext cx="5367712" cy="4114802"/>
          </a:xfrm>
          <a:prstGeom prst="rect">
            <a:avLst/>
          </a:prstGeom>
        </p:spPr>
        <p:txBody>
          <a:bodyPr wrap="square" lIns="0" tIns="0" rIns="0" bIns="0" rtlCol="0" anchor="t">
            <a:spAutoFit/>
          </a:bodyPr>
          <a:lstStyle/>
          <a:p>
            <a:pPr algn="ctr">
              <a:lnSpc>
                <a:spcPts val="3919"/>
              </a:lnSpc>
            </a:pPr>
            <a:r>
              <a:rPr lang="en-US" sz="2799" dirty="0">
                <a:solidFill>
                  <a:srgbClr val="FFFFFF"/>
                </a:solidFill>
                <a:latin typeface="Poppins Bold"/>
              </a:rPr>
              <a:t>Summer Uniform</a:t>
            </a:r>
          </a:p>
          <a:p>
            <a:pPr algn="ctr">
              <a:lnSpc>
                <a:spcPts val="3919"/>
              </a:lnSpc>
            </a:pPr>
            <a:r>
              <a:rPr lang="en-US" sz="2799" dirty="0">
                <a:solidFill>
                  <a:srgbClr val="FFFFFF"/>
                </a:solidFill>
                <a:latin typeface="Poppins Bold"/>
              </a:rPr>
              <a:t> </a:t>
            </a:r>
          </a:p>
          <a:p>
            <a:pPr algn="ctr">
              <a:lnSpc>
                <a:spcPts val="2659"/>
              </a:lnSpc>
            </a:pPr>
            <a:r>
              <a:rPr lang="en-US" sz="1899" dirty="0">
                <a:solidFill>
                  <a:srgbClr val="FFFFFF"/>
                </a:solidFill>
                <a:latin typeface="Poppins"/>
              </a:rPr>
              <a:t>Girls: Blue and white check dress, navy blue cardigan with the school crest, white socks, black shoes.</a:t>
            </a:r>
          </a:p>
          <a:p>
            <a:pPr algn="ctr">
              <a:lnSpc>
                <a:spcPts val="2659"/>
              </a:lnSpc>
            </a:pPr>
            <a:r>
              <a:rPr lang="en-US" sz="1899" dirty="0">
                <a:solidFill>
                  <a:srgbClr val="FFFFFF"/>
                </a:solidFill>
                <a:latin typeface="Poppins"/>
              </a:rPr>
              <a:t> </a:t>
            </a:r>
          </a:p>
          <a:p>
            <a:pPr algn="ctr">
              <a:lnSpc>
                <a:spcPts val="2659"/>
              </a:lnSpc>
            </a:pPr>
            <a:r>
              <a:rPr lang="en-US" sz="1899" dirty="0">
                <a:solidFill>
                  <a:srgbClr val="FFFFFF"/>
                </a:solidFill>
                <a:latin typeface="Poppins"/>
              </a:rPr>
              <a:t>Boys: Sky blue polo shirt, navy blue jumper with the school crest, grey trousers (long or short), grey socks, black shoes.</a:t>
            </a:r>
          </a:p>
          <a:p>
            <a:pPr algn="ctr">
              <a:lnSpc>
                <a:spcPts val="2659"/>
              </a:lnSpc>
            </a:pPr>
            <a:r>
              <a:rPr lang="en-US" sz="1899" dirty="0">
                <a:solidFill>
                  <a:srgbClr val="FFFFFF"/>
                </a:solidFill>
                <a:latin typeface="Poppins"/>
              </a:rPr>
              <a:t> </a:t>
            </a:r>
          </a:p>
          <a:p>
            <a:pPr algn="ctr">
              <a:lnSpc>
                <a:spcPts val="2659"/>
              </a:lnSpc>
              <a:spcBef>
                <a:spcPct val="0"/>
              </a:spcBef>
            </a:pPr>
            <a:endParaRPr lang="en-US" sz="1899" dirty="0">
              <a:solidFill>
                <a:srgbClr val="FFFFFF"/>
              </a:solidFill>
              <a:latin typeface="Poppins"/>
            </a:endParaRPr>
          </a:p>
        </p:txBody>
      </p:sp>
      <p:sp>
        <p:nvSpPr>
          <p:cNvPr id="17" name="TextBox 17"/>
          <p:cNvSpPr txBox="1"/>
          <p:nvPr/>
        </p:nvSpPr>
        <p:spPr>
          <a:xfrm>
            <a:off x="12591944" y="5695049"/>
            <a:ext cx="3754974" cy="3344890"/>
          </a:xfrm>
          <a:prstGeom prst="rect">
            <a:avLst/>
          </a:prstGeom>
        </p:spPr>
        <p:txBody>
          <a:bodyPr lIns="0" tIns="0" rIns="0" bIns="0" rtlCol="0" anchor="t">
            <a:spAutoFit/>
          </a:bodyPr>
          <a:lstStyle/>
          <a:p>
            <a:pPr algn="ctr">
              <a:lnSpc>
                <a:spcPts val="3919"/>
              </a:lnSpc>
              <a:spcBef>
                <a:spcPct val="0"/>
              </a:spcBef>
            </a:pPr>
            <a:r>
              <a:rPr lang="en-US" sz="2799" dirty="0">
                <a:solidFill>
                  <a:srgbClr val="FFFFFF"/>
                </a:solidFill>
                <a:latin typeface="Poppins Bold"/>
              </a:rPr>
              <a:t>PE Kit </a:t>
            </a:r>
          </a:p>
          <a:p>
            <a:pPr algn="ctr">
              <a:lnSpc>
                <a:spcPts val="3919"/>
              </a:lnSpc>
              <a:spcBef>
                <a:spcPct val="0"/>
              </a:spcBef>
            </a:pPr>
            <a:endParaRPr lang="en-US" sz="2799" dirty="0">
              <a:solidFill>
                <a:srgbClr val="FFFFFF"/>
              </a:solidFill>
              <a:latin typeface="Poppins Bold"/>
            </a:endParaRPr>
          </a:p>
          <a:p>
            <a:pPr algn="ctr">
              <a:lnSpc>
                <a:spcPts val="2291"/>
              </a:lnSpc>
              <a:spcBef>
                <a:spcPct val="0"/>
              </a:spcBef>
            </a:pPr>
            <a:r>
              <a:rPr lang="en-US" sz="1636" dirty="0">
                <a:solidFill>
                  <a:srgbClr val="FFFFFF"/>
                </a:solidFill>
                <a:latin typeface="Poppins Light"/>
              </a:rPr>
              <a:t>The school has its own PE uniform:</a:t>
            </a:r>
          </a:p>
          <a:p>
            <a:pPr algn="ctr">
              <a:lnSpc>
                <a:spcPts val="2291"/>
              </a:lnSpc>
              <a:spcBef>
                <a:spcPct val="0"/>
              </a:spcBef>
            </a:pPr>
            <a:r>
              <a:rPr lang="en-US" sz="1636" dirty="0">
                <a:solidFill>
                  <a:srgbClr val="FFFFFF"/>
                </a:solidFill>
                <a:latin typeface="Poppins Light"/>
              </a:rPr>
              <a:t>Indoors Plain navy blue shorts</a:t>
            </a:r>
            <a:r>
              <a:rPr lang="en-US" sz="1636">
                <a:solidFill>
                  <a:srgbClr val="FFFFFF"/>
                </a:solidFill>
                <a:latin typeface="Poppins Light"/>
              </a:rPr>
              <a:t>, blue school PE T </a:t>
            </a:r>
            <a:r>
              <a:rPr lang="en-US" sz="1636" dirty="0">
                <a:solidFill>
                  <a:srgbClr val="FFFFFF"/>
                </a:solidFill>
                <a:latin typeface="Poppins Light"/>
              </a:rPr>
              <a:t>shirt and black elasticated    pumps.</a:t>
            </a:r>
          </a:p>
          <a:p>
            <a:pPr algn="ctr">
              <a:lnSpc>
                <a:spcPts val="2291"/>
              </a:lnSpc>
              <a:spcBef>
                <a:spcPct val="0"/>
              </a:spcBef>
            </a:pPr>
            <a:endParaRPr lang="en-US" sz="1636" dirty="0">
              <a:solidFill>
                <a:srgbClr val="FFFFFF"/>
              </a:solidFill>
              <a:latin typeface="Poppins Light"/>
            </a:endParaRPr>
          </a:p>
          <a:p>
            <a:pPr algn="ctr">
              <a:lnSpc>
                <a:spcPts val="2291"/>
              </a:lnSpc>
              <a:spcBef>
                <a:spcPct val="0"/>
              </a:spcBef>
            </a:pPr>
            <a:r>
              <a:rPr lang="en-US" sz="1636" dirty="0">
                <a:solidFill>
                  <a:srgbClr val="FFFFFF"/>
                </a:solidFill>
                <a:latin typeface="Poppins Light"/>
              </a:rPr>
              <a:t>Outdoors   Plain navy blue jogging bottoms, plain white T shirt, plain navy blue   sweatshirt and trainers.</a:t>
            </a:r>
          </a:p>
        </p:txBody>
      </p:sp>
      <p:sp>
        <p:nvSpPr>
          <p:cNvPr id="18" name="TextBox 18"/>
          <p:cNvSpPr txBox="1"/>
          <p:nvPr/>
        </p:nvSpPr>
        <p:spPr>
          <a:xfrm>
            <a:off x="10294305" y="2037488"/>
            <a:ext cx="7751532" cy="2747868"/>
          </a:xfrm>
          <a:prstGeom prst="rect">
            <a:avLst/>
          </a:prstGeom>
        </p:spPr>
        <p:txBody>
          <a:bodyPr lIns="0" tIns="0" rIns="0" bIns="0" rtlCol="0" anchor="t">
            <a:spAutoFit/>
          </a:bodyPr>
          <a:lstStyle/>
          <a:p>
            <a:pPr algn="ctr">
              <a:lnSpc>
                <a:spcPts val="3639"/>
              </a:lnSpc>
              <a:spcBef>
                <a:spcPct val="0"/>
              </a:spcBef>
            </a:pPr>
            <a:r>
              <a:rPr lang="en-US" sz="2599" dirty="0">
                <a:solidFill>
                  <a:srgbClr val="000000"/>
                </a:solidFill>
                <a:latin typeface="Poppins Medium" panose="00000600000000000000" pitchFamily="2" charset="0"/>
                <a:cs typeface="Poppins Medium" panose="00000600000000000000" pitchFamily="2" charset="0"/>
              </a:rPr>
              <a:t>A school coat should be available everyday (even during the summer months).</a:t>
            </a:r>
          </a:p>
          <a:p>
            <a:pPr algn="ctr">
              <a:lnSpc>
                <a:spcPts val="3639"/>
              </a:lnSpc>
              <a:spcBef>
                <a:spcPct val="0"/>
              </a:spcBef>
            </a:pPr>
            <a:endParaRPr lang="en-US" sz="2599" dirty="0">
              <a:solidFill>
                <a:srgbClr val="000000"/>
              </a:solidFill>
              <a:latin typeface="Poppins Medium" panose="00000600000000000000" pitchFamily="2" charset="0"/>
              <a:cs typeface="Poppins Medium" panose="00000600000000000000" pitchFamily="2" charset="0"/>
            </a:endParaRPr>
          </a:p>
          <a:p>
            <a:pPr algn="ctr">
              <a:lnSpc>
                <a:spcPts val="3639"/>
              </a:lnSpc>
              <a:spcBef>
                <a:spcPct val="0"/>
              </a:spcBef>
            </a:pPr>
            <a:r>
              <a:rPr lang="en-US" sz="2599" dirty="0">
                <a:solidFill>
                  <a:srgbClr val="000000"/>
                </a:solidFill>
                <a:latin typeface="Poppins Medium" panose="00000600000000000000" pitchFamily="2" charset="0"/>
                <a:cs typeface="Poppins Medium" panose="00000600000000000000" pitchFamily="2" charset="0"/>
              </a:rPr>
              <a:t>Please ensure that your child has their name on all items of school clothing and personal items.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t="-38888" b="-38888"/>
            </a:stretch>
          </a:blipFill>
        </p:spPr>
      </p:sp>
      <p:grpSp>
        <p:nvGrpSpPr>
          <p:cNvPr id="3" name="Group 3"/>
          <p:cNvGrpSpPr/>
          <p:nvPr/>
        </p:nvGrpSpPr>
        <p:grpSpPr>
          <a:xfrm>
            <a:off x="9144000" y="2115858"/>
            <a:ext cx="8834170" cy="7699268"/>
            <a:chOff x="0" y="0"/>
            <a:chExt cx="4028232" cy="3510735"/>
          </a:xfrm>
        </p:grpSpPr>
        <p:sp>
          <p:nvSpPr>
            <p:cNvPr id="4" name="Freeform 4"/>
            <p:cNvSpPr/>
            <p:nvPr/>
          </p:nvSpPr>
          <p:spPr>
            <a:xfrm>
              <a:off x="0" y="0"/>
              <a:ext cx="4028232" cy="3510735"/>
            </a:xfrm>
            <a:custGeom>
              <a:avLst/>
              <a:gdLst/>
              <a:ahLst/>
              <a:cxnLst/>
              <a:rect l="l" t="t" r="r" b="b"/>
              <a:pathLst>
                <a:path w="4028232" h="3510735">
                  <a:moveTo>
                    <a:pt x="3903772" y="3510735"/>
                  </a:moveTo>
                  <a:lnTo>
                    <a:pt x="124460" y="3510735"/>
                  </a:lnTo>
                  <a:cubicBezTo>
                    <a:pt x="55880" y="3510735"/>
                    <a:pt x="0" y="3454855"/>
                    <a:pt x="0" y="3386275"/>
                  </a:cubicBezTo>
                  <a:lnTo>
                    <a:pt x="0" y="124460"/>
                  </a:lnTo>
                  <a:cubicBezTo>
                    <a:pt x="0" y="55880"/>
                    <a:pt x="55880" y="0"/>
                    <a:pt x="124460" y="0"/>
                  </a:cubicBezTo>
                  <a:lnTo>
                    <a:pt x="3903772" y="0"/>
                  </a:lnTo>
                  <a:cubicBezTo>
                    <a:pt x="3972352" y="0"/>
                    <a:pt x="4028232" y="55880"/>
                    <a:pt x="4028232" y="124460"/>
                  </a:cubicBezTo>
                  <a:lnTo>
                    <a:pt x="4028232" y="3386275"/>
                  </a:lnTo>
                  <a:cubicBezTo>
                    <a:pt x="4028232" y="3454855"/>
                    <a:pt x="3972352" y="3510735"/>
                    <a:pt x="3903772" y="3510735"/>
                  </a:cubicBezTo>
                  <a:close/>
                </a:path>
              </a:pathLst>
            </a:custGeom>
            <a:solidFill>
              <a:srgbClr val="00497D"/>
            </a:solidFill>
          </p:spPr>
        </p:sp>
      </p:grpSp>
      <p:sp>
        <p:nvSpPr>
          <p:cNvPr id="5" name="Freeform 5"/>
          <p:cNvSpPr/>
          <p:nvPr/>
        </p:nvSpPr>
        <p:spPr>
          <a:xfrm>
            <a:off x="-2958246" y="8721571"/>
            <a:ext cx="6549221" cy="6025283"/>
          </a:xfrm>
          <a:custGeom>
            <a:avLst/>
            <a:gdLst/>
            <a:ahLst/>
            <a:cxnLst/>
            <a:rect l="l" t="t" r="r" b="b"/>
            <a:pathLst>
              <a:path w="6549221" h="6025283">
                <a:moveTo>
                  <a:pt x="0" y="0"/>
                </a:moveTo>
                <a:lnTo>
                  <a:pt x="6549221" y="0"/>
                </a:lnTo>
                <a:lnTo>
                  <a:pt x="6549221" y="6025284"/>
                </a:lnTo>
                <a:lnTo>
                  <a:pt x="0" y="6025284"/>
                </a:lnTo>
                <a:lnTo>
                  <a:pt x="0" y="0"/>
                </a:lnTo>
                <a:close/>
              </a:path>
            </a:pathLst>
          </a:custGeom>
          <a:blipFill>
            <a:blip r:embed="rId3"/>
            <a:stretch>
              <a:fillRect/>
            </a:stretch>
          </a:blipFill>
        </p:spPr>
      </p:sp>
      <p:sp>
        <p:nvSpPr>
          <p:cNvPr id="6" name="Freeform 6"/>
          <p:cNvSpPr/>
          <p:nvPr/>
        </p:nvSpPr>
        <p:spPr>
          <a:xfrm>
            <a:off x="15434535" y="279398"/>
            <a:ext cx="1824765" cy="1824765"/>
          </a:xfrm>
          <a:custGeom>
            <a:avLst/>
            <a:gdLst/>
            <a:ahLst/>
            <a:cxnLst/>
            <a:rect l="l" t="t" r="r" b="b"/>
            <a:pathLst>
              <a:path w="1824765" h="1824765">
                <a:moveTo>
                  <a:pt x="0" y="0"/>
                </a:moveTo>
                <a:lnTo>
                  <a:pt x="1824765" y="0"/>
                </a:lnTo>
                <a:lnTo>
                  <a:pt x="1824765" y="1824765"/>
                </a:lnTo>
                <a:lnTo>
                  <a:pt x="0" y="1824765"/>
                </a:lnTo>
                <a:lnTo>
                  <a:pt x="0" y="0"/>
                </a:lnTo>
                <a:close/>
              </a:path>
            </a:pathLst>
          </a:custGeom>
          <a:blipFill>
            <a:blip r:embed="rId4"/>
            <a:stretch>
              <a:fillRect/>
            </a:stretch>
          </a:blipFill>
        </p:spPr>
      </p:sp>
      <p:grpSp>
        <p:nvGrpSpPr>
          <p:cNvPr id="7" name="Group 7"/>
          <p:cNvGrpSpPr/>
          <p:nvPr/>
        </p:nvGrpSpPr>
        <p:grpSpPr>
          <a:xfrm>
            <a:off x="1647715" y="847917"/>
            <a:ext cx="6950254" cy="1211102"/>
            <a:chOff x="0" y="0"/>
            <a:chExt cx="3789892" cy="660400"/>
          </a:xfrm>
        </p:grpSpPr>
        <p:sp>
          <p:nvSpPr>
            <p:cNvPr id="8" name="Freeform 8"/>
            <p:cNvSpPr/>
            <p:nvPr/>
          </p:nvSpPr>
          <p:spPr>
            <a:xfrm>
              <a:off x="0" y="0"/>
              <a:ext cx="3789893" cy="660400"/>
            </a:xfrm>
            <a:custGeom>
              <a:avLst/>
              <a:gdLst/>
              <a:ahLst/>
              <a:cxnLst/>
              <a:rect l="l" t="t" r="r" b="b"/>
              <a:pathLst>
                <a:path w="3789893" h="660400">
                  <a:moveTo>
                    <a:pt x="3665432" y="660400"/>
                  </a:moveTo>
                  <a:lnTo>
                    <a:pt x="124460" y="660400"/>
                  </a:lnTo>
                  <a:cubicBezTo>
                    <a:pt x="55880" y="660400"/>
                    <a:pt x="0" y="604520"/>
                    <a:pt x="0" y="535940"/>
                  </a:cubicBezTo>
                  <a:lnTo>
                    <a:pt x="0" y="124460"/>
                  </a:lnTo>
                  <a:cubicBezTo>
                    <a:pt x="0" y="55880"/>
                    <a:pt x="55880" y="0"/>
                    <a:pt x="124460" y="0"/>
                  </a:cubicBezTo>
                  <a:lnTo>
                    <a:pt x="3665432" y="0"/>
                  </a:lnTo>
                  <a:cubicBezTo>
                    <a:pt x="3734012" y="0"/>
                    <a:pt x="3789893" y="55880"/>
                    <a:pt x="3789893" y="124460"/>
                  </a:cubicBezTo>
                  <a:lnTo>
                    <a:pt x="3789893" y="535940"/>
                  </a:lnTo>
                  <a:cubicBezTo>
                    <a:pt x="3789893" y="604520"/>
                    <a:pt x="3734012" y="660400"/>
                    <a:pt x="3665432" y="660400"/>
                  </a:cubicBezTo>
                  <a:close/>
                </a:path>
              </a:pathLst>
            </a:custGeom>
            <a:solidFill>
              <a:srgbClr val="FF1010"/>
            </a:solidFill>
          </p:spPr>
        </p:sp>
      </p:grpSp>
      <p:sp>
        <p:nvSpPr>
          <p:cNvPr id="9" name="Freeform 9"/>
          <p:cNvSpPr/>
          <p:nvPr/>
        </p:nvSpPr>
        <p:spPr>
          <a:xfrm>
            <a:off x="316365" y="2326683"/>
            <a:ext cx="2503035" cy="7488442"/>
          </a:xfrm>
          <a:custGeom>
            <a:avLst/>
            <a:gdLst/>
            <a:ahLst/>
            <a:cxnLst/>
            <a:rect l="l" t="t" r="r" b="b"/>
            <a:pathLst>
              <a:path w="2659120" h="7709579">
                <a:moveTo>
                  <a:pt x="0" y="0"/>
                </a:moveTo>
                <a:lnTo>
                  <a:pt x="2659119" y="0"/>
                </a:lnTo>
                <a:lnTo>
                  <a:pt x="2659119" y="7709580"/>
                </a:lnTo>
                <a:lnTo>
                  <a:pt x="0" y="7709580"/>
                </a:lnTo>
                <a:lnTo>
                  <a:pt x="0" y="0"/>
                </a:lnTo>
                <a:close/>
              </a:path>
            </a:pathLst>
          </a:custGeom>
          <a:blipFill>
            <a:blip r:embed="rId5"/>
            <a:stretch>
              <a:fillRect t="-591" b="-591"/>
            </a:stretch>
          </a:blipFill>
        </p:spPr>
      </p:sp>
      <p:sp>
        <p:nvSpPr>
          <p:cNvPr id="10" name="Freeform 10"/>
          <p:cNvSpPr/>
          <p:nvPr/>
        </p:nvSpPr>
        <p:spPr>
          <a:xfrm>
            <a:off x="2975484" y="2341264"/>
            <a:ext cx="3120516" cy="7473861"/>
          </a:xfrm>
          <a:custGeom>
            <a:avLst/>
            <a:gdLst/>
            <a:ahLst/>
            <a:cxnLst/>
            <a:rect l="l" t="t" r="r" b="b"/>
            <a:pathLst>
              <a:path w="3267266" h="7699268">
                <a:moveTo>
                  <a:pt x="0" y="0"/>
                </a:moveTo>
                <a:lnTo>
                  <a:pt x="3267266" y="0"/>
                </a:lnTo>
                <a:lnTo>
                  <a:pt x="3267266" y="7699268"/>
                </a:lnTo>
                <a:lnTo>
                  <a:pt x="0" y="7699268"/>
                </a:lnTo>
                <a:lnTo>
                  <a:pt x="0" y="0"/>
                </a:lnTo>
                <a:close/>
              </a:path>
            </a:pathLst>
          </a:custGeom>
          <a:blipFill>
            <a:blip r:embed="rId6"/>
            <a:stretch>
              <a:fillRect/>
            </a:stretch>
          </a:blipFill>
        </p:spPr>
      </p:sp>
      <p:sp>
        <p:nvSpPr>
          <p:cNvPr id="11" name="Freeform 11"/>
          <p:cNvSpPr/>
          <p:nvPr/>
        </p:nvSpPr>
        <p:spPr>
          <a:xfrm>
            <a:off x="6252084" y="2341264"/>
            <a:ext cx="2802162" cy="7428718"/>
          </a:xfrm>
          <a:custGeom>
            <a:avLst/>
            <a:gdLst/>
            <a:ahLst/>
            <a:cxnLst/>
            <a:rect l="l" t="t" r="r" b="b"/>
            <a:pathLst>
              <a:path w="2901250" h="7710963">
                <a:moveTo>
                  <a:pt x="0" y="0"/>
                </a:moveTo>
                <a:lnTo>
                  <a:pt x="2901250" y="0"/>
                </a:lnTo>
                <a:lnTo>
                  <a:pt x="2901250" y="7710962"/>
                </a:lnTo>
                <a:lnTo>
                  <a:pt x="0" y="7710962"/>
                </a:lnTo>
                <a:lnTo>
                  <a:pt x="0" y="0"/>
                </a:lnTo>
                <a:close/>
              </a:path>
            </a:pathLst>
          </a:custGeom>
          <a:blipFill>
            <a:blip r:embed="rId7"/>
            <a:stretch>
              <a:fillRect/>
            </a:stretch>
          </a:blipFill>
        </p:spPr>
      </p:sp>
      <p:sp>
        <p:nvSpPr>
          <p:cNvPr id="12" name="TextBox 12"/>
          <p:cNvSpPr txBox="1"/>
          <p:nvPr/>
        </p:nvSpPr>
        <p:spPr>
          <a:xfrm>
            <a:off x="1801391" y="1115581"/>
            <a:ext cx="10372203" cy="756291"/>
          </a:xfrm>
          <a:prstGeom prst="rect">
            <a:avLst/>
          </a:prstGeom>
        </p:spPr>
        <p:txBody>
          <a:bodyPr lIns="0" tIns="0" rIns="0" bIns="0" rtlCol="0" anchor="t">
            <a:spAutoFit/>
          </a:bodyPr>
          <a:lstStyle/>
          <a:p>
            <a:pPr algn="just">
              <a:lnSpc>
                <a:spcPts val="5221"/>
              </a:lnSpc>
            </a:pPr>
            <a:r>
              <a:rPr lang="en-US" sz="4501" spc="-139">
                <a:solidFill>
                  <a:srgbClr val="FFFFFF"/>
                </a:solidFill>
                <a:latin typeface="Bugaki"/>
              </a:rPr>
              <a:t>Nursery Uniform</a:t>
            </a:r>
          </a:p>
        </p:txBody>
      </p:sp>
      <p:sp>
        <p:nvSpPr>
          <p:cNvPr id="13" name="TextBox 13"/>
          <p:cNvSpPr txBox="1"/>
          <p:nvPr/>
        </p:nvSpPr>
        <p:spPr>
          <a:xfrm>
            <a:off x="9423153" y="2341265"/>
            <a:ext cx="8275864" cy="7945735"/>
          </a:xfrm>
          <a:prstGeom prst="rect">
            <a:avLst/>
          </a:prstGeom>
        </p:spPr>
        <p:txBody>
          <a:bodyPr lIns="0" tIns="0" rIns="0" bIns="0" rtlCol="0" anchor="t">
            <a:spAutoFit/>
          </a:bodyPr>
          <a:lstStyle/>
          <a:p>
            <a:pPr algn="ctr">
              <a:lnSpc>
                <a:spcPts val="2589"/>
              </a:lnSpc>
            </a:pPr>
            <a:r>
              <a:rPr lang="en-US" sz="1849">
                <a:solidFill>
                  <a:srgbClr val="FFFFFF"/>
                </a:solidFill>
                <a:latin typeface="Poppins"/>
              </a:rPr>
              <a:t>The Nursery uniform is a canary yellow polo shirt and a navy blue sweatshirt and jogging bottoms featuring the Corpus Christi school logo.</a:t>
            </a:r>
          </a:p>
          <a:p>
            <a:pPr algn="ctr">
              <a:lnSpc>
                <a:spcPts val="2589"/>
              </a:lnSpc>
            </a:pPr>
            <a:r>
              <a:rPr lang="en-US" sz="1849">
                <a:solidFill>
                  <a:srgbClr val="FFFFFF"/>
                </a:solidFill>
                <a:latin typeface="Poppins"/>
              </a:rPr>
              <a:t> </a:t>
            </a:r>
          </a:p>
          <a:p>
            <a:pPr algn="ctr">
              <a:lnSpc>
                <a:spcPts val="2589"/>
              </a:lnSpc>
            </a:pPr>
            <a:r>
              <a:rPr lang="en-US" sz="1849">
                <a:solidFill>
                  <a:srgbClr val="FFFFFF"/>
                </a:solidFill>
                <a:latin typeface="Poppins"/>
              </a:rPr>
              <a:t>In the Summer months grey shorts can be worn with the yellow polo shirt and navy blue jumper or a yellow gingham dress with a navy blue cardigan.</a:t>
            </a:r>
          </a:p>
          <a:p>
            <a:pPr algn="ctr">
              <a:lnSpc>
                <a:spcPts val="2589"/>
              </a:lnSpc>
            </a:pPr>
            <a:r>
              <a:rPr lang="en-US" sz="1849">
                <a:solidFill>
                  <a:srgbClr val="FFFFFF"/>
                </a:solidFill>
                <a:latin typeface="Poppins"/>
              </a:rPr>
              <a:t> </a:t>
            </a:r>
          </a:p>
          <a:p>
            <a:pPr algn="ctr">
              <a:lnSpc>
                <a:spcPts val="2589"/>
              </a:lnSpc>
            </a:pPr>
            <a:r>
              <a:rPr lang="en-US" sz="1849">
                <a:solidFill>
                  <a:srgbClr val="FFFFFF"/>
                </a:solidFill>
                <a:latin typeface="Poppins"/>
              </a:rPr>
              <a:t>(We recommend that children wear the pre-school uniform as we find it more practical and robust for the daily activities the children encounter. It is also easily recognisable when we go out as a group on trips and visits)</a:t>
            </a:r>
          </a:p>
          <a:p>
            <a:pPr algn="ctr">
              <a:lnSpc>
                <a:spcPts val="2589"/>
              </a:lnSpc>
            </a:pPr>
            <a:r>
              <a:rPr lang="en-US" sz="1849">
                <a:solidFill>
                  <a:srgbClr val="FFFFFF"/>
                </a:solidFill>
                <a:latin typeface="Poppins"/>
              </a:rPr>
              <a:t> </a:t>
            </a:r>
          </a:p>
          <a:p>
            <a:pPr algn="ctr">
              <a:lnSpc>
                <a:spcPts val="2589"/>
              </a:lnSpc>
            </a:pPr>
            <a:r>
              <a:rPr lang="en-US" sz="1849">
                <a:solidFill>
                  <a:srgbClr val="FFFFFF"/>
                </a:solidFill>
                <a:latin typeface="Poppins"/>
              </a:rPr>
              <a:t>Shoes should be sturdy with good grip soles, flimsy, slip-on shoes are not practical or safe in the pre-school environment. All shoes should have elastic or Velcro fasteners to aid independence. No sandals.</a:t>
            </a:r>
          </a:p>
          <a:p>
            <a:pPr algn="ctr">
              <a:lnSpc>
                <a:spcPts val="2589"/>
              </a:lnSpc>
            </a:pPr>
            <a:r>
              <a:rPr lang="en-US" sz="1849">
                <a:solidFill>
                  <a:srgbClr val="FFFFFF"/>
                </a:solidFill>
                <a:latin typeface="Poppins"/>
              </a:rPr>
              <a:t> </a:t>
            </a:r>
          </a:p>
          <a:p>
            <a:pPr algn="ctr">
              <a:lnSpc>
                <a:spcPts val="2589"/>
              </a:lnSpc>
            </a:pPr>
            <a:r>
              <a:rPr lang="en-US" sz="1849">
                <a:solidFill>
                  <a:srgbClr val="FFFFFF"/>
                </a:solidFill>
                <a:latin typeface="Poppins"/>
              </a:rPr>
              <a:t>A school coat should be available everyday (even during the summer months).</a:t>
            </a:r>
          </a:p>
          <a:p>
            <a:pPr algn="ctr">
              <a:lnSpc>
                <a:spcPts val="2589"/>
              </a:lnSpc>
            </a:pPr>
            <a:r>
              <a:rPr lang="en-US" sz="1849">
                <a:solidFill>
                  <a:srgbClr val="FFFFFF"/>
                </a:solidFill>
                <a:latin typeface="Poppins"/>
              </a:rPr>
              <a:t> </a:t>
            </a:r>
          </a:p>
          <a:p>
            <a:pPr algn="ctr">
              <a:lnSpc>
                <a:spcPts val="2589"/>
              </a:lnSpc>
            </a:pPr>
            <a:r>
              <a:rPr lang="en-US" sz="1849">
                <a:solidFill>
                  <a:srgbClr val="FFFFFF"/>
                </a:solidFill>
                <a:latin typeface="Poppins"/>
              </a:rPr>
              <a:t>Please ensure that your child has his/her name on all items of school clothing and personal items.</a:t>
            </a:r>
          </a:p>
          <a:p>
            <a:pPr algn="ctr">
              <a:lnSpc>
                <a:spcPts val="3815"/>
              </a:lnSpc>
            </a:pPr>
            <a:r>
              <a:rPr lang="en-US" sz="2725">
                <a:solidFill>
                  <a:srgbClr val="FFFFFF"/>
                </a:solidFill>
                <a:latin typeface="Poppins Bold"/>
              </a:rPr>
              <a:t> </a:t>
            </a:r>
          </a:p>
          <a:p>
            <a:pPr algn="ctr">
              <a:lnSpc>
                <a:spcPts val="2589"/>
              </a:lnSpc>
              <a:spcBef>
                <a:spcPct val="0"/>
              </a:spcBef>
            </a:pPr>
            <a:endParaRPr lang="en-US" sz="2725">
              <a:solidFill>
                <a:srgbClr val="FFFFFF"/>
              </a:solidFill>
              <a:latin typeface="Poppins Bol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t="-38888" b="-38888"/>
            </a:stretch>
          </a:blipFill>
        </p:spPr>
      </p:sp>
      <p:grpSp>
        <p:nvGrpSpPr>
          <p:cNvPr id="3" name="Group 3"/>
          <p:cNvGrpSpPr/>
          <p:nvPr/>
        </p:nvGrpSpPr>
        <p:grpSpPr>
          <a:xfrm>
            <a:off x="1028700" y="1191781"/>
            <a:ext cx="11213089" cy="1211102"/>
            <a:chOff x="0" y="0"/>
            <a:chExt cx="6114366" cy="660400"/>
          </a:xfrm>
        </p:grpSpPr>
        <p:sp>
          <p:nvSpPr>
            <p:cNvPr id="4" name="Freeform 4"/>
            <p:cNvSpPr/>
            <p:nvPr/>
          </p:nvSpPr>
          <p:spPr>
            <a:xfrm>
              <a:off x="0" y="0"/>
              <a:ext cx="6114367" cy="660400"/>
            </a:xfrm>
            <a:custGeom>
              <a:avLst/>
              <a:gdLst/>
              <a:ahLst/>
              <a:cxnLst/>
              <a:rect l="l" t="t" r="r" b="b"/>
              <a:pathLst>
                <a:path w="6114367" h="660400">
                  <a:moveTo>
                    <a:pt x="5989906" y="660400"/>
                  </a:moveTo>
                  <a:lnTo>
                    <a:pt x="124460" y="660400"/>
                  </a:lnTo>
                  <a:cubicBezTo>
                    <a:pt x="55880" y="660400"/>
                    <a:pt x="0" y="604520"/>
                    <a:pt x="0" y="535940"/>
                  </a:cubicBezTo>
                  <a:lnTo>
                    <a:pt x="0" y="124460"/>
                  </a:lnTo>
                  <a:cubicBezTo>
                    <a:pt x="0" y="55880"/>
                    <a:pt x="55880" y="0"/>
                    <a:pt x="124460" y="0"/>
                  </a:cubicBezTo>
                  <a:lnTo>
                    <a:pt x="5989906" y="0"/>
                  </a:lnTo>
                  <a:cubicBezTo>
                    <a:pt x="6058486" y="0"/>
                    <a:pt x="6114367" y="55880"/>
                    <a:pt x="6114367" y="124460"/>
                  </a:cubicBezTo>
                  <a:lnTo>
                    <a:pt x="6114367" y="535940"/>
                  </a:lnTo>
                  <a:cubicBezTo>
                    <a:pt x="6114367" y="604520"/>
                    <a:pt x="6058486" y="660400"/>
                    <a:pt x="5989906" y="660400"/>
                  </a:cubicBezTo>
                  <a:close/>
                </a:path>
              </a:pathLst>
            </a:custGeom>
            <a:solidFill>
              <a:srgbClr val="FF1010"/>
            </a:solidFill>
          </p:spPr>
        </p:sp>
      </p:grpSp>
      <p:sp>
        <p:nvSpPr>
          <p:cNvPr id="5" name="Freeform 5"/>
          <p:cNvSpPr/>
          <p:nvPr/>
        </p:nvSpPr>
        <p:spPr>
          <a:xfrm>
            <a:off x="11675739" y="3205445"/>
            <a:ext cx="6549221" cy="6025283"/>
          </a:xfrm>
          <a:custGeom>
            <a:avLst/>
            <a:gdLst/>
            <a:ahLst/>
            <a:cxnLst/>
            <a:rect l="l" t="t" r="r" b="b"/>
            <a:pathLst>
              <a:path w="6549221" h="6025283">
                <a:moveTo>
                  <a:pt x="0" y="0"/>
                </a:moveTo>
                <a:lnTo>
                  <a:pt x="6549221" y="0"/>
                </a:lnTo>
                <a:lnTo>
                  <a:pt x="6549221" y="6025284"/>
                </a:lnTo>
                <a:lnTo>
                  <a:pt x="0" y="6025284"/>
                </a:lnTo>
                <a:lnTo>
                  <a:pt x="0" y="0"/>
                </a:lnTo>
                <a:close/>
              </a:path>
            </a:pathLst>
          </a:custGeom>
          <a:blipFill>
            <a:blip r:embed="rId3"/>
            <a:stretch>
              <a:fillRect/>
            </a:stretch>
          </a:blipFill>
        </p:spPr>
      </p:sp>
      <p:sp>
        <p:nvSpPr>
          <p:cNvPr id="6" name="TextBox 6"/>
          <p:cNvSpPr txBox="1"/>
          <p:nvPr/>
        </p:nvSpPr>
        <p:spPr>
          <a:xfrm>
            <a:off x="1441264" y="1332194"/>
            <a:ext cx="12247658" cy="844550"/>
          </a:xfrm>
          <a:prstGeom prst="rect">
            <a:avLst/>
          </a:prstGeom>
        </p:spPr>
        <p:txBody>
          <a:bodyPr lIns="0" tIns="0" rIns="0" bIns="0" rtlCol="0" anchor="t">
            <a:spAutoFit/>
          </a:bodyPr>
          <a:lstStyle/>
          <a:p>
            <a:pPr algn="l">
              <a:lnSpc>
                <a:spcPts val="5800"/>
              </a:lnSpc>
            </a:pPr>
            <a:r>
              <a:rPr lang="en-US" sz="5000" spc="-75">
                <a:solidFill>
                  <a:srgbClr val="FFFFFF"/>
                </a:solidFill>
                <a:latin typeface="Bugaki Bold"/>
              </a:rPr>
              <a:t>Early Years Foundation Stage </a:t>
            </a:r>
          </a:p>
        </p:txBody>
      </p:sp>
      <p:sp>
        <p:nvSpPr>
          <p:cNvPr id="7" name="TextBox 7"/>
          <p:cNvSpPr txBox="1"/>
          <p:nvPr/>
        </p:nvSpPr>
        <p:spPr>
          <a:xfrm>
            <a:off x="1116541" y="2621915"/>
            <a:ext cx="10730842" cy="2521585"/>
          </a:xfrm>
          <a:prstGeom prst="rect">
            <a:avLst/>
          </a:prstGeom>
        </p:spPr>
        <p:txBody>
          <a:bodyPr lIns="0" tIns="0" rIns="0" bIns="0" rtlCol="0" anchor="t">
            <a:spAutoFit/>
          </a:bodyPr>
          <a:lstStyle/>
          <a:p>
            <a:pPr algn="l">
              <a:lnSpc>
                <a:spcPts val="3920"/>
              </a:lnSpc>
            </a:pPr>
            <a:r>
              <a:rPr lang="en-US" sz="3500" spc="-52">
                <a:solidFill>
                  <a:srgbClr val="000000"/>
                </a:solidFill>
                <a:latin typeface="Poppins Semi-Bold"/>
              </a:rPr>
              <a:t>The Foundation Stage is one phase in education, including Nursery and Reception classes. Young children develop rapidly between birth and six years and much of what is learnt remains for life.</a:t>
            </a:r>
          </a:p>
          <a:p>
            <a:pPr algn="l">
              <a:lnSpc>
                <a:spcPts val="3920"/>
              </a:lnSpc>
            </a:pPr>
            <a:r>
              <a:rPr lang="en-US" sz="3500" spc="-52">
                <a:solidFill>
                  <a:srgbClr val="000000"/>
                </a:solidFill>
                <a:latin typeface="Poppins Semi-Bold"/>
              </a:rPr>
              <a:t> </a:t>
            </a:r>
          </a:p>
        </p:txBody>
      </p:sp>
      <p:sp>
        <p:nvSpPr>
          <p:cNvPr id="8" name="TextBox 8"/>
          <p:cNvSpPr txBox="1"/>
          <p:nvPr/>
        </p:nvSpPr>
        <p:spPr>
          <a:xfrm>
            <a:off x="1441264" y="7968614"/>
            <a:ext cx="10235604" cy="1287780"/>
          </a:xfrm>
          <a:prstGeom prst="rect">
            <a:avLst/>
          </a:prstGeom>
        </p:spPr>
        <p:txBody>
          <a:bodyPr lIns="0" tIns="0" rIns="0" bIns="0" rtlCol="0" anchor="t">
            <a:spAutoFit/>
          </a:bodyPr>
          <a:lstStyle/>
          <a:p>
            <a:pPr algn="l">
              <a:lnSpc>
                <a:spcPts val="3360"/>
              </a:lnSpc>
            </a:pPr>
            <a:r>
              <a:rPr lang="en-US" sz="3000" spc="-45">
                <a:solidFill>
                  <a:srgbClr val="000000"/>
                </a:solidFill>
                <a:latin typeface="Poppins Semi-Bold"/>
              </a:rPr>
              <a:t>We aim to maintain close links with parents/family, during this phase and encourage parents to discuss their child’s individual needs with the teacher</a:t>
            </a:r>
          </a:p>
        </p:txBody>
      </p:sp>
      <p:sp>
        <p:nvSpPr>
          <p:cNvPr id="11" name="Freeform 11"/>
          <p:cNvSpPr/>
          <p:nvPr/>
        </p:nvSpPr>
        <p:spPr>
          <a:xfrm>
            <a:off x="7765022" y="-3516502"/>
            <a:ext cx="5923901" cy="5449989"/>
          </a:xfrm>
          <a:custGeom>
            <a:avLst/>
            <a:gdLst/>
            <a:ahLst/>
            <a:cxnLst/>
            <a:rect l="l" t="t" r="r" b="b"/>
            <a:pathLst>
              <a:path w="5923901" h="5449989">
                <a:moveTo>
                  <a:pt x="0" y="0"/>
                </a:moveTo>
                <a:lnTo>
                  <a:pt x="5923900" y="0"/>
                </a:lnTo>
                <a:lnTo>
                  <a:pt x="5923900" y="5449989"/>
                </a:lnTo>
                <a:lnTo>
                  <a:pt x="0" y="5449989"/>
                </a:lnTo>
                <a:lnTo>
                  <a:pt x="0" y="0"/>
                </a:lnTo>
                <a:close/>
              </a:path>
            </a:pathLst>
          </a:custGeom>
          <a:blipFill>
            <a:blip r:embed="rId3">
              <a:alphaModFix amt="9999"/>
            </a:blip>
            <a:stretch>
              <a:fillRect/>
            </a:stretch>
          </a:blipFill>
        </p:spPr>
      </p:sp>
      <p:sp>
        <p:nvSpPr>
          <p:cNvPr id="12" name="Freeform 12"/>
          <p:cNvSpPr/>
          <p:nvPr/>
        </p:nvSpPr>
        <p:spPr>
          <a:xfrm>
            <a:off x="11984571" y="389219"/>
            <a:ext cx="2137558" cy="2057400"/>
          </a:xfrm>
          <a:custGeom>
            <a:avLst/>
            <a:gdLst/>
            <a:ahLst/>
            <a:cxnLst/>
            <a:rect l="l" t="t" r="r" b="b"/>
            <a:pathLst>
              <a:path w="2137558" h="2057400">
                <a:moveTo>
                  <a:pt x="0" y="0"/>
                </a:moveTo>
                <a:lnTo>
                  <a:pt x="2137559" y="0"/>
                </a:lnTo>
                <a:lnTo>
                  <a:pt x="2137559" y="2057400"/>
                </a:lnTo>
                <a:lnTo>
                  <a:pt x="0" y="20574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3" name="Freeform 13"/>
          <p:cNvSpPr/>
          <p:nvPr/>
        </p:nvSpPr>
        <p:spPr>
          <a:xfrm>
            <a:off x="15434535" y="389219"/>
            <a:ext cx="1824765" cy="1824765"/>
          </a:xfrm>
          <a:custGeom>
            <a:avLst/>
            <a:gdLst/>
            <a:ahLst/>
            <a:cxnLst/>
            <a:rect l="l" t="t" r="r" b="b"/>
            <a:pathLst>
              <a:path w="1824765" h="1824765">
                <a:moveTo>
                  <a:pt x="0" y="0"/>
                </a:moveTo>
                <a:lnTo>
                  <a:pt x="1824765" y="0"/>
                </a:lnTo>
                <a:lnTo>
                  <a:pt x="1824765" y="1824765"/>
                </a:lnTo>
                <a:lnTo>
                  <a:pt x="0" y="1824765"/>
                </a:lnTo>
                <a:lnTo>
                  <a:pt x="0" y="0"/>
                </a:lnTo>
                <a:close/>
              </a:path>
            </a:pathLst>
          </a:custGeom>
          <a:blipFill>
            <a:blip r:embed="rId6"/>
            <a:stretch>
              <a:fillRect/>
            </a:stretch>
          </a:blipFill>
        </p:spPr>
      </p:sp>
      <p:sp>
        <p:nvSpPr>
          <p:cNvPr id="14" name="Freeform 14"/>
          <p:cNvSpPr/>
          <p:nvPr/>
        </p:nvSpPr>
        <p:spPr>
          <a:xfrm rot="-1348206">
            <a:off x="-177936" y="317518"/>
            <a:ext cx="3238401" cy="1157728"/>
          </a:xfrm>
          <a:custGeom>
            <a:avLst/>
            <a:gdLst/>
            <a:ahLst/>
            <a:cxnLst/>
            <a:rect l="l" t="t" r="r" b="b"/>
            <a:pathLst>
              <a:path w="3238401" h="1157728">
                <a:moveTo>
                  <a:pt x="0" y="0"/>
                </a:moveTo>
                <a:lnTo>
                  <a:pt x="3238400" y="0"/>
                </a:lnTo>
                <a:lnTo>
                  <a:pt x="3238400" y="1157728"/>
                </a:lnTo>
                <a:lnTo>
                  <a:pt x="0" y="115772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5" name="Freeform 15"/>
          <p:cNvSpPr/>
          <p:nvPr/>
        </p:nvSpPr>
        <p:spPr>
          <a:xfrm>
            <a:off x="9144000" y="4627340"/>
            <a:ext cx="1675748" cy="3082480"/>
          </a:xfrm>
          <a:custGeom>
            <a:avLst/>
            <a:gdLst/>
            <a:ahLst/>
            <a:cxnLst/>
            <a:rect l="l" t="t" r="r" b="b"/>
            <a:pathLst>
              <a:path w="1675748" h="3082480">
                <a:moveTo>
                  <a:pt x="0" y="0"/>
                </a:moveTo>
                <a:lnTo>
                  <a:pt x="1675748" y="0"/>
                </a:lnTo>
                <a:lnTo>
                  <a:pt x="1675748" y="3082479"/>
                </a:lnTo>
                <a:lnTo>
                  <a:pt x="0" y="308247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6" name="TextBox 16"/>
          <p:cNvSpPr txBox="1"/>
          <p:nvPr/>
        </p:nvSpPr>
        <p:spPr>
          <a:xfrm>
            <a:off x="1116541" y="4775834"/>
            <a:ext cx="8334375" cy="2964180"/>
          </a:xfrm>
          <a:prstGeom prst="rect">
            <a:avLst/>
          </a:prstGeom>
        </p:spPr>
        <p:txBody>
          <a:bodyPr lIns="0" tIns="0" rIns="0" bIns="0" rtlCol="0" anchor="t">
            <a:spAutoFit/>
          </a:bodyPr>
          <a:lstStyle/>
          <a:p>
            <a:pPr algn="l">
              <a:lnSpc>
                <a:spcPts val="3360"/>
              </a:lnSpc>
            </a:pPr>
            <a:r>
              <a:rPr lang="en-US" sz="3000" spc="-45" dirty="0">
                <a:solidFill>
                  <a:srgbClr val="000000"/>
                </a:solidFill>
                <a:latin typeface="Poppins"/>
              </a:rPr>
              <a:t>The children are entitled to a curriculum that:</a:t>
            </a:r>
          </a:p>
          <a:p>
            <a:pPr marL="647705" lvl="1" indent="-323852" algn="l">
              <a:lnSpc>
                <a:spcPts val="3360"/>
              </a:lnSpc>
              <a:buFont typeface="Arial"/>
              <a:buChar char="•"/>
            </a:pPr>
            <a:r>
              <a:rPr lang="en-US" sz="3000" spc="-45" dirty="0">
                <a:solidFill>
                  <a:srgbClr val="000000"/>
                </a:solidFill>
                <a:latin typeface="Poppins"/>
              </a:rPr>
              <a:t>Responds to individual needs</a:t>
            </a:r>
          </a:p>
          <a:p>
            <a:pPr marL="647705" lvl="1" indent="-323852" algn="l">
              <a:lnSpc>
                <a:spcPts val="3360"/>
              </a:lnSpc>
              <a:buFont typeface="Arial"/>
              <a:buChar char="•"/>
            </a:pPr>
            <a:r>
              <a:rPr lang="en-US" sz="3000" spc="-45" dirty="0">
                <a:solidFill>
                  <a:srgbClr val="000000"/>
                </a:solidFill>
                <a:latin typeface="Poppins"/>
              </a:rPr>
              <a:t> Acknowledges their enthusiasm and need to be active learners</a:t>
            </a:r>
          </a:p>
          <a:p>
            <a:pPr marL="647705" lvl="1" indent="-323852" algn="l">
              <a:lnSpc>
                <a:spcPts val="3360"/>
              </a:lnSpc>
              <a:buFont typeface="Arial"/>
              <a:buChar char="•"/>
            </a:pPr>
            <a:r>
              <a:rPr lang="en-US" sz="3000" spc="-45" dirty="0">
                <a:solidFill>
                  <a:srgbClr val="000000"/>
                </a:solidFill>
                <a:latin typeface="Poppins"/>
              </a:rPr>
              <a:t>Building on previous experiences</a:t>
            </a:r>
          </a:p>
          <a:p>
            <a:pPr marL="647705" lvl="1" indent="-323852" algn="l">
              <a:lnSpc>
                <a:spcPts val="3360"/>
              </a:lnSpc>
              <a:buFont typeface="Arial"/>
              <a:buChar char="•"/>
            </a:pPr>
            <a:r>
              <a:rPr lang="en-US" sz="3000" spc="-45" dirty="0">
                <a:solidFill>
                  <a:srgbClr val="000000"/>
                </a:solidFill>
                <a:latin typeface="Poppins"/>
              </a:rPr>
              <a:t>Support and develops their thinking and learning</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t="-38888" b="-38888"/>
            </a:stretch>
          </a:blipFill>
        </p:spPr>
      </p:sp>
      <p:grpSp>
        <p:nvGrpSpPr>
          <p:cNvPr id="3" name="Group 3"/>
          <p:cNvGrpSpPr/>
          <p:nvPr/>
        </p:nvGrpSpPr>
        <p:grpSpPr>
          <a:xfrm>
            <a:off x="1028700" y="1191781"/>
            <a:ext cx="11213089" cy="1211102"/>
            <a:chOff x="0" y="0"/>
            <a:chExt cx="6114366" cy="660400"/>
          </a:xfrm>
        </p:grpSpPr>
        <p:sp>
          <p:nvSpPr>
            <p:cNvPr id="4" name="Freeform 4"/>
            <p:cNvSpPr/>
            <p:nvPr/>
          </p:nvSpPr>
          <p:spPr>
            <a:xfrm>
              <a:off x="0" y="0"/>
              <a:ext cx="6114367" cy="660400"/>
            </a:xfrm>
            <a:custGeom>
              <a:avLst/>
              <a:gdLst/>
              <a:ahLst/>
              <a:cxnLst/>
              <a:rect l="l" t="t" r="r" b="b"/>
              <a:pathLst>
                <a:path w="6114367" h="660400">
                  <a:moveTo>
                    <a:pt x="5989906" y="660400"/>
                  </a:moveTo>
                  <a:lnTo>
                    <a:pt x="124460" y="660400"/>
                  </a:lnTo>
                  <a:cubicBezTo>
                    <a:pt x="55880" y="660400"/>
                    <a:pt x="0" y="604520"/>
                    <a:pt x="0" y="535940"/>
                  </a:cubicBezTo>
                  <a:lnTo>
                    <a:pt x="0" y="124460"/>
                  </a:lnTo>
                  <a:cubicBezTo>
                    <a:pt x="0" y="55880"/>
                    <a:pt x="55880" y="0"/>
                    <a:pt x="124460" y="0"/>
                  </a:cubicBezTo>
                  <a:lnTo>
                    <a:pt x="5989906" y="0"/>
                  </a:lnTo>
                  <a:cubicBezTo>
                    <a:pt x="6058486" y="0"/>
                    <a:pt x="6114367" y="55880"/>
                    <a:pt x="6114367" y="124460"/>
                  </a:cubicBezTo>
                  <a:lnTo>
                    <a:pt x="6114367" y="535940"/>
                  </a:lnTo>
                  <a:cubicBezTo>
                    <a:pt x="6114367" y="604520"/>
                    <a:pt x="6058486" y="660400"/>
                    <a:pt x="5989906" y="660400"/>
                  </a:cubicBezTo>
                  <a:close/>
                </a:path>
              </a:pathLst>
            </a:custGeom>
            <a:solidFill>
              <a:srgbClr val="FF1010"/>
            </a:solidFill>
          </p:spPr>
        </p:sp>
      </p:grpSp>
      <p:sp>
        <p:nvSpPr>
          <p:cNvPr id="5" name="Freeform 5"/>
          <p:cNvSpPr/>
          <p:nvPr/>
        </p:nvSpPr>
        <p:spPr>
          <a:xfrm>
            <a:off x="-3050646" y="8569621"/>
            <a:ext cx="6549221" cy="6025283"/>
          </a:xfrm>
          <a:custGeom>
            <a:avLst/>
            <a:gdLst/>
            <a:ahLst/>
            <a:cxnLst/>
            <a:rect l="l" t="t" r="r" b="b"/>
            <a:pathLst>
              <a:path w="6549221" h="6025283">
                <a:moveTo>
                  <a:pt x="0" y="0"/>
                </a:moveTo>
                <a:lnTo>
                  <a:pt x="6549221" y="0"/>
                </a:lnTo>
                <a:lnTo>
                  <a:pt x="6549221" y="6025284"/>
                </a:lnTo>
                <a:lnTo>
                  <a:pt x="0" y="6025284"/>
                </a:lnTo>
                <a:lnTo>
                  <a:pt x="0" y="0"/>
                </a:lnTo>
                <a:close/>
              </a:path>
            </a:pathLst>
          </a:custGeom>
          <a:blipFill>
            <a:blip r:embed="rId3"/>
            <a:stretch>
              <a:fillRect/>
            </a:stretch>
          </a:blipFill>
        </p:spPr>
      </p:sp>
      <p:sp>
        <p:nvSpPr>
          <p:cNvPr id="6" name="TextBox 6"/>
          <p:cNvSpPr txBox="1"/>
          <p:nvPr/>
        </p:nvSpPr>
        <p:spPr>
          <a:xfrm>
            <a:off x="1441264" y="1332194"/>
            <a:ext cx="12247658" cy="844550"/>
          </a:xfrm>
          <a:prstGeom prst="rect">
            <a:avLst/>
          </a:prstGeom>
        </p:spPr>
        <p:txBody>
          <a:bodyPr lIns="0" tIns="0" rIns="0" bIns="0" rtlCol="0" anchor="t">
            <a:spAutoFit/>
          </a:bodyPr>
          <a:lstStyle/>
          <a:p>
            <a:pPr algn="l">
              <a:lnSpc>
                <a:spcPts val="5800"/>
              </a:lnSpc>
            </a:pPr>
            <a:r>
              <a:rPr lang="en-US" sz="5000" spc="-75">
                <a:solidFill>
                  <a:srgbClr val="FFFFFF"/>
                </a:solidFill>
                <a:latin typeface="Bugaki Bold"/>
              </a:rPr>
              <a:t>Foundation Stage Curriculum</a:t>
            </a:r>
          </a:p>
        </p:txBody>
      </p:sp>
      <p:sp>
        <p:nvSpPr>
          <p:cNvPr id="7" name="Freeform 7"/>
          <p:cNvSpPr/>
          <p:nvPr/>
        </p:nvSpPr>
        <p:spPr>
          <a:xfrm>
            <a:off x="7765022" y="-3516502"/>
            <a:ext cx="5923901" cy="5449989"/>
          </a:xfrm>
          <a:custGeom>
            <a:avLst/>
            <a:gdLst/>
            <a:ahLst/>
            <a:cxnLst/>
            <a:rect l="l" t="t" r="r" b="b"/>
            <a:pathLst>
              <a:path w="5923901" h="5449989">
                <a:moveTo>
                  <a:pt x="0" y="0"/>
                </a:moveTo>
                <a:lnTo>
                  <a:pt x="5923900" y="0"/>
                </a:lnTo>
                <a:lnTo>
                  <a:pt x="5923900" y="5449989"/>
                </a:lnTo>
                <a:lnTo>
                  <a:pt x="0" y="5449989"/>
                </a:lnTo>
                <a:lnTo>
                  <a:pt x="0" y="0"/>
                </a:lnTo>
                <a:close/>
              </a:path>
            </a:pathLst>
          </a:custGeom>
          <a:blipFill>
            <a:blip r:embed="rId3">
              <a:alphaModFix amt="9999"/>
            </a:blip>
            <a:stretch>
              <a:fillRect/>
            </a:stretch>
          </a:blipFill>
        </p:spPr>
      </p:sp>
      <p:sp>
        <p:nvSpPr>
          <p:cNvPr id="8" name="Freeform 8"/>
          <p:cNvSpPr/>
          <p:nvPr/>
        </p:nvSpPr>
        <p:spPr>
          <a:xfrm>
            <a:off x="11984571" y="389219"/>
            <a:ext cx="2137558" cy="2057400"/>
          </a:xfrm>
          <a:custGeom>
            <a:avLst/>
            <a:gdLst/>
            <a:ahLst/>
            <a:cxnLst/>
            <a:rect l="l" t="t" r="r" b="b"/>
            <a:pathLst>
              <a:path w="2137558" h="2057400">
                <a:moveTo>
                  <a:pt x="0" y="0"/>
                </a:moveTo>
                <a:lnTo>
                  <a:pt x="2137559" y="0"/>
                </a:lnTo>
                <a:lnTo>
                  <a:pt x="2137559" y="2057400"/>
                </a:lnTo>
                <a:lnTo>
                  <a:pt x="0" y="20574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Freeform 9"/>
          <p:cNvSpPr/>
          <p:nvPr/>
        </p:nvSpPr>
        <p:spPr>
          <a:xfrm>
            <a:off x="15434535" y="389219"/>
            <a:ext cx="1824765" cy="1824765"/>
          </a:xfrm>
          <a:custGeom>
            <a:avLst/>
            <a:gdLst/>
            <a:ahLst/>
            <a:cxnLst/>
            <a:rect l="l" t="t" r="r" b="b"/>
            <a:pathLst>
              <a:path w="1824765" h="1824765">
                <a:moveTo>
                  <a:pt x="0" y="0"/>
                </a:moveTo>
                <a:lnTo>
                  <a:pt x="1824765" y="0"/>
                </a:lnTo>
                <a:lnTo>
                  <a:pt x="1824765" y="1824765"/>
                </a:lnTo>
                <a:lnTo>
                  <a:pt x="0" y="1824765"/>
                </a:lnTo>
                <a:lnTo>
                  <a:pt x="0" y="0"/>
                </a:lnTo>
                <a:close/>
              </a:path>
            </a:pathLst>
          </a:custGeom>
          <a:blipFill>
            <a:blip r:embed="rId6"/>
            <a:stretch>
              <a:fillRect/>
            </a:stretch>
          </a:blipFill>
        </p:spPr>
      </p:sp>
      <p:sp>
        <p:nvSpPr>
          <p:cNvPr id="10" name="Freeform 10"/>
          <p:cNvSpPr/>
          <p:nvPr/>
        </p:nvSpPr>
        <p:spPr>
          <a:xfrm rot="-1348206">
            <a:off x="-177936" y="317518"/>
            <a:ext cx="3238401" cy="1157728"/>
          </a:xfrm>
          <a:custGeom>
            <a:avLst/>
            <a:gdLst/>
            <a:ahLst/>
            <a:cxnLst/>
            <a:rect l="l" t="t" r="r" b="b"/>
            <a:pathLst>
              <a:path w="3238401" h="1157728">
                <a:moveTo>
                  <a:pt x="0" y="0"/>
                </a:moveTo>
                <a:lnTo>
                  <a:pt x="3238400" y="0"/>
                </a:lnTo>
                <a:lnTo>
                  <a:pt x="3238400" y="1157728"/>
                </a:lnTo>
                <a:lnTo>
                  <a:pt x="0" y="115772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1" name="Freeform 11"/>
          <p:cNvSpPr/>
          <p:nvPr/>
        </p:nvSpPr>
        <p:spPr>
          <a:xfrm>
            <a:off x="6635244" y="6172200"/>
            <a:ext cx="4039985" cy="4114800"/>
          </a:xfrm>
          <a:custGeom>
            <a:avLst/>
            <a:gdLst/>
            <a:ahLst/>
            <a:cxnLst/>
            <a:rect l="l" t="t" r="r" b="b"/>
            <a:pathLst>
              <a:path w="4039985" h="4114800">
                <a:moveTo>
                  <a:pt x="0" y="0"/>
                </a:moveTo>
                <a:lnTo>
                  <a:pt x="4039986" y="0"/>
                </a:lnTo>
                <a:lnTo>
                  <a:pt x="4039986"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2" name="Freeform 12"/>
          <p:cNvSpPr/>
          <p:nvPr/>
        </p:nvSpPr>
        <p:spPr>
          <a:xfrm>
            <a:off x="11050835" y="3678756"/>
            <a:ext cx="9327643" cy="6195226"/>
          </a:xfrm>
          <a:custGeom>
            <a:avLst/>
            <a:gdLst/>
            <a:ahLst/>
            <a:cxnLst/>
            <a:rect l="l" t="t" r="r" b="b"/>
            <a:pathLst>
              <a:path w="9327643" h="6195226">
                <a:moveTo>
                  <a:pt x="0" y="0"/>
                </a:moveTo>
                <a:lnTo>
                  <a:pt x="9327643" y="0"/>
                </a:lnTo>
                <a:lnTo>
                  <a:pt x="9327643" y="6195226"/>
                </a:lnTo>
                <a:lnTo>
                  <a:pt x="0" y="6195226"/>
                </a:lnTo>
                <a:lnTo>
                  <a:pt x="0" y="0"/>
                </a:lnTo>
                <a:close/>
              </a:path>
            </a:pathLst>
          </a:custGeom>
          <a:blipFill>
            <a:blip r:embed="rId11"/>
            <a:stretch>
              <a:fillRect/>
            </a:stretch>
          </a:blipFill>
        </p:spPr>
      </p:sp>
      <p:sp>
        <p:nvSpPr>
          <p:cNvPr id="13" name="TextBox 13"/>
          <p:cNvSpPr txBox="1"/>
          <p:nvPr/>
        </p:nvSpPr>
        <p:spPr>
          <a:xfrm>
            <a:off x="1116541" y="2658394"/>
            <a:ext cx="12660222" cy="1530985"/>
          </a:xfrm>
          <a:prstGeom prst="rect">
            <a:avLst/>
          </a:prstGeom>
        </p:spPr>
        <p:txBody>
          <a:bodyPr lIns="0" tIns="0" rIns="0" bIns="0" rtlCol="0" anchor="t">
            <a:spAutoFit/>
          </a:bodyPr>
          <a:lstStyle/>
          <a:p>
            <a:pPr algn="l">
              <a:lnSpc>
                <a:spcPts val="3920"/>
              </a:lnSpc>
            </a:pPr>
            <a:r>
              <a:rPr lang="en-US" sz="3500" spc="-52">
                <a:solidFill>
                  <a:srgbClr val="000000"/>
                </a:solidFill>
                <a:latin typeface="Poppins Semi-Bold"/>
              </a:rPr>
              <a:t>The new Foundation Curriculum was introduced in 2012 there are seven areas, which are called Prime and Specific. </a:t>
            </a:r>
          </a:p>
        </p:txBody>
      </p:sp>
      <p:sp>
        <p:nvSpPr>
          <p:cNvPr id="14" name="TextBox 14"/>
          <p:cNvSpPr txBox="1"/>
          <p:nvPr/>
        </p:nvSpPr>
        <p:spPr>
          <a:xfrm>
            <a:off x="1116541" y="4456079"/>
            <a:ext cx="8334375" cy="4640580"/>
          </a:xfrm>
          <a:prstGeom prst="rect">
            <a:avLst/>
          </a:prstGeom>
        </p:spPr>
        <p:txBody>
          <a:bodyPr lIns="0" tIns="0" rIns="0" bIns="0" rtlCol="0" anchor="t">
            <a:spAutoFit/>
          </a:bodyPr>
          <a:lstStyle/>
          <a:p>
            <a:pPr algn="l">
              <a:lnSpc>
                <a:spcPts val="3360"/>
              </a:lnSpc>
            </a:pPr>
            <a:r>
              <a:rPr lang="en-US" sz="3000" spc="-45">
                <a:solidFill>
                  <a:srgbClr val="000000"/>
                </a:solidFill>
                <a:latin typeface="Poppins"/>
              </a:rPr>
              <a:t>The Prime Areas are; </a:t>
            </a:r>
          </a:p>
          <a:p>
            <a:pPr marL="647705" lvl="1" indent="-323852" algn="l">
              <a:lnSpc>
                <a:spcPts val="3360"/>
              </a:lnSpc>
              <a:buFont typeface="Arial"/>
              <a:buChar char="•"/>
            </a:pPr>
            <a:r>
              <a:rPr lang="en-US" sz="3000" spc="-45">
                <a:solidFill>
                  <a:srgbClr val="000000"/>
                </a:solidFill>
                <a:latin typeface="Poppins"/>
              </a:rPr>
              <a:t>Communication &amp; Language</a:t>
            </a:r>
          </a:p>
          <a:p>
            <a:pPr marL="647705" lvl="1" indent="-323852" algn="l">
              <a:lnSpc>
                <a:spcPts val="3360"/>
              </a:lnSpc>
              <a:buFont typeface="Arial"/>
              <a:buChar char="•"/>
            </a:pPr>
            <a:r>
              <a:rPr lang="en-US" sz="3000" spc="-45">
                <a:solidFill>
                  <a:srgbClr val="000000"/>
                </a:solidFill>
                <a:latin typeface="Poppins"/>
              </a:rPr>
              <a:t>Physical</a:t>
            </a:r>
          </a:p>
          <a:p>
            <a:pPr marL="647705" lvl="1" indent="-323852" algn="l">
              <a:lnSpc>
                <a:spcPts val="3360"/>
              </a:lnSpc>
              <a:buFont typeface="Arial"/>
              <a:buChar char="•"/>
            </a:pPr>
            <a:r>
              <a:rPr lang="en-US" sz="3000" spc="-45">
                <a:solidFill>
                  <a:srgbClr val="000000"/>
                </a:solidFill>
                <a:latin typeface="Poppins"/>
              </a:rPr>
              <a:t>Personal, Social &amp; Emotional</a:t>
            </a:r>
          </a:p>
          <a:p>
            <a:pPr algn="l">
              <a:lnSpc>
                <a:spcPts val="3360"/>
              </a:lnSpc>
            </a:pPr>
            <a:r>
              <a:rPr lang="en-US" sz="3000" spc="-45">
                <a:solidFill>
                  <a:srgbClr val="000000"/>
                </a:solidFill>
                <a:latin typeface="Poppins"/>
              </a:rPr>
              <a:t> </a:t>
            </a:r>
          </a:p>
          <a:p>
            <a:pPr algn="l">
              <a:lnSpc>
                <a:spcPts val="3360"/>
              </a:lnSpc>
            </a:pPr>
            <a:r>
              <a:rPr lang="en-US" sz="3000" spc="-45">
                <a:solidFill>
                  <a:srgbClr val="000000"/>
                </a:solidFill>
                <a:latin typeface="Poppins"/>
              </a:rPr>
              <a:t>The Specific Areas are;</a:t>
            </a:r>
          </a:p>
          <a:p>
            <a:pPr marL="647705" lvl="1" indent="-323852" algn="l">
              <a:lnSpc>
                <a:spcPts val="3360"/>
              </a:lnSpc>
              <a:buFont typeface="Arial"/>
              <a:buChar char="•"/>
            </a:pPr>
            <a:r>
              <a:rPr lang="en-US" sz="3000" spc="-45">
                <a:solidFill>
                  <a:srgbClr val="000000"/>
                </a:solidFill>
                <a:latin typeface="Poppins"/>
              </a:rPr>
              <a:t>Literacy</a:t>
            </a:r>
          </a:p>
          <a:p>
            <a:pPr marL="647705" lvl="1" indent="-323852" algn="l">
              <a:lnSpc>
                <a:spcPts val="3360"/>
              </a:lnSpc>
              <a:buFont typeface="Arial"/>
              <a:buChar char="•"/>
            </a:pPr>
            <a:r>
              <a:rPr lang="en-US" sz="3000" spc="-45">
                <a:solidFill>
                  <a:srgbClr val="000000"/>
                </a:solidFill>
                <a:latin typeface="Poppins"/>
              </a:rPr>
              <a:t>Mathematics</a:t>
            </a:r>
          </a:p>
          <a:p>
            <a:pPr marL="647705" lvl="1" indent="-323852" algn="l">
              <a:lnSpc>
                <a:spcPts val="3360"/>
              </a:lnSpc>
              <a:buFont typeface="Arial"/>
              <a:buChar char="•"/>
            </a:pPr>
            <a:r>
              <a:rPr lang="en-US" sz="3000" spc="-45">
                <a:solidFill>
                  <a:srgbClr val="000000"/>
                </a:solidFill>
                <a:latin typeface="Poppins"/>
              </a:rPr>
              <a:t>Understanding the World</a:t>
            </a:r>
          </a:p>
          <a:p>
            <a:pPr marL="647705" lvl="1" indent="-323852" algn="l">
              <a:lnSpc>
                <a:spcPts val="3360"/>
              </a:lnSpc>
              <a:buFont typeface="Arial"/>
              <a:buChar char="•"/>
            </a:pPr>
            <a:r>
              <a:rPr lang="en-US" sz="3000" spc="-45">
                <a:solidFill>
                  <a:srgbClr val="000000"/>
                </a:solidFill>
                <a:latin typeface="Poppins"/>
              </a:rPr>
              <a:t>Expressive arts &amp; Design</a:t>
            </a:r>
          </a:p>
          <a:p>
            <a:pPr marL="647705" lvl="1" indent="-323852" algn="l">
              <a:lnSpc>
                <a:spcPts val="3360"/>
              </a:lnSpc>
              <a:buFont typeface="Arial"/>
              <a:buChar char="•"/>
            </a:pPr>
            <a:endParaRPr lang="en-US" sz="3000" spc="-45">
              <a:solidFill>
                <a:srgbClr val="000000"/>
              </a:solidFill>
              <a:latin typeface="Poppin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t="-38888" b="-38888"/>
            </a:stretch>
          </a:blipFill>
        </p:spPr>
      </p:sp>
      <p:grpSp>
        <p:nvGrpSpPr>
          <p:cNvPr id="3" name="Group 3"/>
          <p:cNvGrpSpPr/>
          <p:nvPr/>
        </p:nvGrpSpPr>
        <p:grpSpPr>
          <a:xfrm rot="-3146151">
            <a:off x="12536003" y="6082253"/>
            <a:ext cx="9421122" cy="4353345"/>
            <a:chOff x="0" y="0"/>
            <a:chExt cx="2481283" cy="1146560"/>
          </a:xfrm>
        </p:grpSpPr>
        <p:sp>
          <p:nvSpPr>
            <p:cNvPr id="4" name="Freeform 4"/>
            <p:cNvSpPr/>
            <p:nvPr/>
          </p:nvSpPr>
          <p:spPr>
            <a:xfrm>
              <a:off x="0" y="0"/>
              <a:ext cx="2481283" cy="1146560"/>
            </a:xfrm>
            <a:custGeom>
              <a:avLst/>
              <a:gdLst/>
              <a:ahLst/>
              <a:cxnLst/>
              <a:rect l="l" t="t" r="r" b="b"/>
              <a:pathLst>
                <a:path w="2481283" h="1146560">
                  <a:moveTo>
                    <a:pt x="0" y="0"/>
                  </a:moveTo>
                  <a:lnTo>
                    <a:pt x="2481283" y="0"/>
                  </a:lnTo>
                  <a:lnTo>
                    <a:pt x="2481283" y="1146560"/>
                  </a:lnTo>
                  <a:lnTo>
                    <a:pt x="0" y="1146560"/>
                  </a:lnTo>
                  <a:close/>
                </a:path>
              </a:pathLst>
            </a:custGeom>
            <a:solidFill>
              <a:srgbClr val="FF1010"/>
            </a:solidFill>
          </p:spPr>
        </p:sp>
        <p:sp>
          <p:nvSpPr>
            <p:cNvPr id="5" name="TextBox 5"/>
            <p:cNvSpPr txBox="1"/>
            <p:nvPr/>
          </p:nvSpPr>
          <p:spPr>
            <a:xfrm>
              <a:off x="0" y="-38100"/>
              <a:ext cx="2481283" cy="1184660"/>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10163380" y="2176744"/>
            <a:ext cx="7095920" cy="7081556"/>
          </a:xfrm>
          <a:custGeom>
            <a:avLst/>
            <a:gdLst/>
            <a:ahLst/>
            <a:cxnLst/>
            <a:rect l="l" t="t" r="r" b="b"/>
            <a:pathLst>
              <a:path w="7095920" h="7081556">
                <a:moveTo>
                  <a:pt x="0" y="0"/>
                </a:moveTo>
                <a:lnTo>
                  <a:pt x="7095920" y="0"/>
                </a:lnTo>
                <a:lnTo>
                  <a:pt x="7095920" y="7081556"/>
                </a:lnTo>
                <a:lnTo>
                  <a:pt x="0" y="7081556"/>
                </a:lnTo>
                <a:lnTo>
                  <a:pt x="0" y="0"/>
                </a:lnTo>
                <a:close/>
              </a:path>
            </a:pathLst>
          </a:custGeom>
          <a:blipFill>
            <a:blip r:embed="rId3"/>
            <a:stretch>
              <a:fillRect/>
            </a:stretch>
          </a:blipFill>
        </p:spPr>
      </p:sp>
      <p:grpSp>
        <p:nvGrpSpPr>
          <p:cNvPr id="7" name="Group 7"/>
          <p:cNvGrpSpPr/>
          <p:nvPr/>
        </p:nvGrpSpPr>
        <p:grpSpPr>
          <a:xfrm>
            <a:off x="10328792" y="2317075"/>
            <a:ext cx="6689461" cy="6778608"/>
            <a:chOff x="0" y="0"/>
            <a:chExt cx="2047458" cy="2074743"/>
          </a:xfrm>
        </p:grpSpPr>
        <p:sp>
          <p:nvSpPr>
            <p:cNvPr id="8" name="Freeform 8"/>
            <p:cNvSpPr/>
            <p:nvPr/>
          </p:nvSpPr>
          <p:spPr>
            <a:xfrm>
              <a:off x="0" y="0"/>
              <a:ext cx="2047458" cy="2074743"/>
            </a:xfrm>
            <a:custGeom>
              <a:avLst/>
              <a:gdLst/>
              <a:ahLst/>
              <a:cxnLst/>
              <a:rect l="l" t="t" r="r" b="b"/>
              <a:pathLst>
                <a:path w="2047458" h="2074743">
                  <a:moveTo>
                    <a:pt x="0" y="0"/>
                  </a:moveTo>
                  <a:lnTo>
                    <a:pt x="2047458" y="0"/>
                  </a:lnTo>
                  <a:lnTo>
                    <a:pt x="2047458" y="2074743"/>
                  </a:lnTo>
                  <a:lnTo>
                    <a:pt x="0" y="2074743"/>
                  </a:lnTo>
                  <a:close/>
                </a:path>
              </a:pathLst>
            </a:custGeom>
            <a:solidFill>
              <a:srgbClr val="00497D"/>
            </a:solidFill>
          </p:spPr>
        </p:sp>
        <p:sp>
          <p:nvSpPr>
            <p:cNvPr id="9" name="TextBox 9"/>
            <p:cNvSpPr txBox="1"/>
            <p:nvPr/>
          </p:nvSpPr>
          <p:spPr>
            <a:xfrm>
              <a:off x="0" y="-38100"/>
              <a:ext cx="2047458" cy="2112843"/>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10611261" y="2603308"/>
            <a:ext cx="6124523" cy="6206141"/>
            <a:chOff x="0" y="0"/>
            <a:chExt cx="2047458" cy="2074743"/>
          </a:xfrm>
        </p:grpSpPr>
        <p:sp>
          <p:nvSpPr>
            <p:cNvPr id="11" name="Freeform 11"/>
            <p:cNvSpPr/>
            <p:nvPr/>
          </p:nvSpPr>
          <p:spPr>
            <a:xfrm>
              <a:off x="0" y="0"/>
              <a:ext cx="2047458" cy="2074743"/>
            </a:xfrm>
            <a:custGeom>
              <a:avLst/>
              <a:gdLst/>
              <a:ahLst/>
              <a:cxnLst/>
              <a:rect l="l" t="t" r="r" b="b"/>
              <a:pathLst>
                <a:path w="2047458" h="2074743">
                  <a:moveTo>
                    <a:pt x="0" y="0"/>
                  </a:moveTo>
                  <a:lnTo>
                    <a:pt x="2047458" y="0"/>
                  </a:lnTo>
                  <a:lnTo>
                    <a:pt x="2047458" y="2074743"/>
                  </a:lnTo>
                  <a:lnTo>
                    <a:pt x="0" y="2074743"/>
                  </a:lnTo>
                  <a:close/>
                </a:path>
              </a:pathLst>
            </a:custGeom>
            <a:solidFill>
              <a:srgbClr val="FFFFFF"/>
            </a:solidFill>
          </p:spPr>
        </p:sp>
        <p:sp>
          <p:nvSpPr>
            <p:cNvPr id="12" name="TextBox 12"/>
            <p:cNvSpPr txBox="1"/>
            <p:nvPr/>
          </p:nvSpPr>
          <p:spPr>
            <a:xfrm>
              <a:off x="0" y="-38100"/>
              <a:ext cx="2047458" cy="2112843"/>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a:off x="10881289" y="2849756"/>
            <a:ext cx="5660103" cy="5735531"/>
            <a:chOff x="0" y="0"/>
            <a:chExt cx="7546804" cy="7647375"/>
          </a:xfrm>
        </p:grpSpPr>
        <p:pic>
          <p:nvPicPr>
            <p:cNvPr id="14" name="Picture 14"/>
            <p:cNvPicPr>
              <a:picLocks noChangeAspect="1"/>
            </p:cNvPicPr>
            <p:nvPr/>
          </p:nvPicPr>
          <p:blipFill>
            <a:blip r:embed="rId4"/>
            <a:srcRect l="17105" r="17105"/>
            <a:stretch>
              <a:fillRect/>
            </a:stretch>
          </p:blipFill>
          <p:spPr>
            <a:xfrm>
              <a:off x="0" y="0"/>
              <a:ext cx="7546804" cy="7647375"/>
            </a:xfrm>
            <a:prstGeom prst="rect">
              <a:avLst/>
            </a:prstGeom>
          </p:spPr>
        </p:pic>
      </p:grpSp>
      <p:grpSp>
        <p:nvGrpSpPr>
          <p:cNvPr id="15" name="Group 15"/>
          <p:cNvGrpSpPr/>
          <p:nvPr/>
        </p:nvGrpSpPr>
        <p:grpSpPr>
          <a:xfrm>
            <a:off x="1234982" y="1191781"/>
            <a:ext cx="8115300" cy="1211102"/>
            <a:chOff x="0" y="0"/>
            <a:chExt cx="4425178" cy="660400"/>
          </a:xfrm>
        </p:grpSpPr>
        <p:sp>
          <p:nvSpPr>
            <p:cNvPr id="16" name="Freeform 16"/>
            <p:cNvSpPr/>
            <p:nvPr/>
          </p:nvSpPr>
          <p:spPr>
            <a:xfrm>
              <a:off x="0" y="0"/>
              <a:ext cx="4425179" cy="660400"/>
            </a:xfrm>
            <a:custGeom>
              <a:avLst/>
              <a:gdLst/>
              <a:ahLst/>
              <a:cxnLst/>
              <a:rect l="l" t="t" r="r" b="b"/>
              <a:pathLst>
                <a:path w="4425179" h="660400">
                  <a:moveTo>
                    <a:pt x="4300718" y="660400"/>
                  </a:moveTo>
                  <a:lnTo>
                    <a:pt x="124460" y="660400"/>
                  </a:lnTo>
                  <a:cubicBezTo>
                    <a:pt x="55880" y="660400"/>
                    <a:pt x="0" y="604520"/>
                    <a:pt x="0" y="535940"/>
                  </a:cubicBezTo>
                  <a:lnTo>
                    <a:pt x="0" y="124460"/>
                  </a:lnTo>
                  <a:cubicBezTo>
                    <a:pt x="0" y="55880"/>
                    <a:pt x="55880" y="0"/>
                    <a:pt x="124460" y="0"/>
                  </a:cubicBezTo>
                  <a:lnTo>
                    <a:pt x="4300718" y="0"/>
                  </a:lnTo>
                  <a:cubicBezTo>
                    <a:pt x="4369298" y="0"/>
                    <a:pt x="4425179" y="55880"/>
                    <a:pt x="4425179" y="124460"/>
                  </a:cubicBezTo>
                  <a:lnTo>
                    <a:pt x="4425179" y="535940"/>
                  </a:lnTo>
                  <a:cubicBezTo>
                    <a:pt x="4425179" y="604520"/>
                    <a:pt x="4369298" y="660400"/>
                    <a:pt x="4300718" y="660400"/>
                  </a:cubicBezTo>
                  <a:close/>
                </a:path>
              </a:pathLst>
            </a:custGeom>
            <a:solidFill>
              <a:srgbClr val="FF1010"/>
            </a:solidFill>
          </p:spPr>
        </p:sp>
      </p:grpSp>
      <p:sp>
        <p:nvSpPr>
          <p:cNvPr id="17" name="Freeform 17"/>
          <p:cNvSpPr/>
          <p:nvPr/>
        </p:nvSpPr>
        <p:spPr>
          <a:xfrm>
            <a:off x="-2679636" y="8407847"/>
            <a:ext cx="6549221" cy="6025283"/>
          </a:xfrm>
          <a:custGeom>
            <a:avLst/>
            <a:gdLst/>
            <a:ahLst/>
            <a:cxnLst/>
            <a:rect l="l" t="t" r="r" b="b"/>
            <a:pathLst>
              <a:path w="6549221" h="6025283">
                <a:moveTo>
                  <a:pt x="0" y="0"/>
                </a:moveTo>
                <a:lnTo>
                  <a:pt x="6549221" y="0"/>
                </a:lnTo>
                <a:lnTo>
                  <a:pt x="6549221" y="6025284"/>
                </a:lnTo>
                <a:lnTo>
                  <a:pt x="0" y="6025284"/>
                </a:lnTo>
                <a:lnTo>
                  <a:pt x="0" y="0"/>
                </a:lnTo>
                <a:close/>
              </a:path>
            </a:pathLst>
          </a:custGeom>
          <a:blipFill>
            <a:blip r:embed="rId5"/>
            <a:stretch>
              <a:fillRect/>
            </a:stretch>
          </a:blipFill>
        </p:spPr>
      </p:sp>
      <p:sp>
        <p:nvSpPr>
          <p:cNvPr id="18" name="Freeform 18"/>
          <p:cNvSpPr/>
          <p:nvPr/>
        </p:nvSpPr>
        <p:spPr>
          <a:xfrm>
            <a:off x="7765022" y="-3516502"/>
            <a:ext cx="5923901" cy="5449989"/>
          </a:xfrm>
          <a:custGeom>
            <a:avLst/>
            <a:gdLst/>
            <a:ahLst/>
            <a:cxnLst/>
            <a:rect l="l" t="t" r="r" b="b"/>
            <a:pathLst>
              <a:path w="5923901" h="5449989">
                <a:moveTo>
                  <a:pt x="0" y="0"/>
                </a:moveTo>
                <a:lnTo>
                  <a:pt x="5923900" y="0"/>
                </a:lnTo>
                <a:lnTo>
                  <a:pt x="5923900" y="5449989"/>
                </a:lnTo>
                <a:lnTo>
                  <a:pt x="0" y="5449989"/>
                </a:lnTo>
                <a:lnTo>
                  <a:pt x="0" y="0"/>
                </a:lnTo>
                <a:close/>
              </a:path>
            </a:pathLst>
          </a:custGeom>
          <a:blipFill>
            <a:blip r:embed="rId5">
              <a:alphaModFix amt="9999"/>
            </a:blip>
            <a:stretch>
              <a:fillRect/>
            </a:stretch>
          </a:blipFill>
        </p:spPr>
      </p:sp>
      <p:sp>
        <p:nvSpPr>
          <p:cNvPr id="19" name="Freeform 19"/>
          <p:cNvSpPr/>
          <p:nvPr/>
        </p:nvSpPr>
        <p:spPr>
          <a:xfrm>
            <a:off x="15193489" y="279398"/>
            <a:ext cx="1824765" cy="1824765"/>
          </a:xfrm>
          <a:custGeom>
            <a:avLst/>
            <a:gdLst/>
            <a:ahLst/>
            <a:cxnLst/>
            <a:rect l="l" t="t" r="r" b="b"/>
            <a:pathLst>
              <a:path w="1824765" h="1824765">
                <a:moveTo>
                  <a:pt x="0" y="0"/>
                </a:moveTo>
                <a:lnTo>
                  <a:pt x="1824764" y="0"/>
                </a:lnTo>
                <a:lnTo>
                  <a:pt x="1824764" y="1824765"/>
                </a:lnTo>
                <a:lnTo>
                  <a:pt x="0" y="1824765"/>
                </a:lnTo>
                <a:lnTo>
                  <a:pt x="0" y="0"/>
                </a:lnTo>
                <a:close/>
              </a:path>
            </a:pathLst>
          </a:custGeom>
          <a:blipFill>
            <a:blip r:embed="rId6"/>
            <a:stretch>
              <a:fillRect/>
            </a:stretch>
          </a:blipFill>
        </p:spPr>
      </p:sp>
      <p:sp>
        <p:nvSpPr>
          <p:cNvPr id="20" name="TextBox 20"/>
          <p:cNvSpPr txBox="1"/>
          <p:nvPr/>
        </p:nvSpPr>
        <p:spPr>
          <a:xfrm>
            <a:off x="1441264" y="1333500"/>
            <a:ext cx="7778936" cy="748899"/>
          </a:xfrm>
          <a:prstGeom prst="rect">
            <a:avLst/>
          </a:prstGeom>
        </p:spPr>
        <p:txBody>
          <a:bodyPr wrap="square" lIns="0" tIns="0" rIns="0" bIns="0" rtlCol="0" anchor="t">
            <a:spAutoFit/>
          </a:bodyPr>
          <a:lstStyle/>
          <a:p>
            <a:pPr algn="l">
              <a:lnSpc>
                <a:spcPts val="5800"/>
              </a:lnSpc>
            </a:pPr>
            <a:r>
              <a:rPr lang="en-US" sz="5000" spc="-75" dirty="0">
                <a:solidFill>
                  <a:srgbClr val="FFFFFF"/>
                </a:solidFill>
                <a:latin typeface="Bugaki Bold"/>
              </a:rPr>
              <a:t>Headteacher Welcome</a:t>
            </a:r>
          </a:p>
        </p:txBody>
      </p:sp>
      <p:sp>
        <p:nvSpPr>
          <p:cNvPr id="21" name="TextBox 21"/>
          <p:cNvSpPr txBox="1"/>
          <p:nvPr/>
        </p:nvSpPr>
        <p:spPr>
          <a:xfrm>
            <a:off x="594975" y="2576122"/>
            <a:ext cx="9451189" cy="6924973"/>
          </a:xfrm>
          <a:prstGeom prst="rect">
            <a:avLst/>
          </a:prstGeom>
        </p:spPr>
        <p:txBody>
          <a:bodyPr lIns="0" tIns="0" rIns="0" bIns="0" rtlCol="0" anchor="t">
            <a:spAutoFit/>
          </a:bodyPr>
          <a:lstStyle/>
          <a:p>
            <a:pPr>
              <a:lnSpc>
                <a:spcPts val="2690"/>
              </a:lnSpc>
            </a:pPr>
            <a:r>
              <a:rPr lang="en-US" sz="2400" spc="-38" dirty="0">
                <a:solidFill>
                  <a:srgbClr val="000000"/>
                </a:solidFill>
                <a:latin typeface="Poppins Medium" panose="00000600000000000000" pitchFamily="2" charset="0"/>
                <a:cs typeface="Poppins Medium" panose="00000600000000000000" pitchFamily="2" charset="0"/>
              </a:rPr>
              <a:t>We are a small, successful and happy school in the semi-rural village of Rainford, St Helens.  Our high expectations and high standards, combined with a sense of creativity and an </a:t>
            </a:r>
            <a:r>
              <a:rPr lang="en-US" sz="2800" spc="-38" dirty="0">
                <a:solidFill>
                  <a:srgbClr val="000000"/>
                </a:solidFill>
                <a:latin typeface="Poppins Medium" panose="00000600000000000000" pitchFamily="2" charset="0"/>
                <a:cs typeface="Poppins Medium" panose="00000600000000000000" pitchFamily="2" charset="0"/>
              </a:rPr>
              <a:t>enthusiasm</a:t>
            </a:r>
            <a:r>
              <a:rPr lang="en-US" sz="2400" spc="-38" dirty="0">
                <a:solidFill>
                  <a:srgbClr val="000000"/>
                </a:solidFill>
                <a:latin typeface="Poppins Medium" panose="00000600000000000000" pitchFamily="2" charset="0"/>
                <a:cs typeface="Poppins Medium" panose="00000600000000000000" pitchFamily="2" charset="0"/>
              </a:rPr>
              <a:t> for discovery create a drive to</a:t>
            </a:r>
            <a:r>
              <a:rPr lang="en-US" sz="2400" spc="-38" dirty="0">
                <a:solidFill>
                  <a:srgbClr val="FF1010"/>
                </a:solidFill>
                <a:latin typeface="Poppins Medium" panose="00000600000000000000" pitchFamily="2" charset="0"/>
                <a:cs typeface="Poppins Medium" panose="00000600000000000000" pitchFamily="2" charset="0"/>
              </a:rPr>
              <a:t> D</a:t>
            </a:r>
            <a:r>
              <a:rPr lang="en-US" sz="2400" spc="-38" dirty="0">
                <a:solidFill>
                  <a:srgbClr val="9B0399"/>
                </a:solidFill>
                <a:latin typeface="Poppins Medium" panose="00000600000000000000" pitchFamily="2" charset="0"/>
                <a:cs typeface="Poppins Medium" panose="00000600000000000000" pitchFamily="2" charset="0"/>
              </a:rPr>
              <a:t>R</a:t>
            </a:r>
            <a:r>
              <a:rPr lang="en-US" sz="2400" spc="-38" dirty="0">
                <a:solidFill>
                  <a:srgbClr val="133392"/>
                </a:solidFill>
                <a:latin typeface="Poppins Medium" panose="00000600000000000000" pitchFamily="2" charset="0"/>
                <a:cs typeface="Poppins Medium" panose="00000600000000000000" pitchFamily="2" charset="0"/>
              </a:rPr>
              <a:t>E</a:t>
            </a:r>
            <a:r>
              <a:rPr lang="en-US" sz="2400" spc="-38" dirty="0">
                <a:solidFill>
                  <a:srgbClr val="0EBF35"/>
                </a:solidFill>
                <a:latin typeface="Poppins Medium" panose="00000600000000000000" pitchFamily="2" charset="0"/>
                <a:cs typeface="Poppins Medium" panose="00000600000000000000" pitchFamily="2" charset="0"/>
              </a:rPr>
              <a:t>A</a:t>
            </a:r>
            <a:r>
              <a:rPr lang="en-US" sz="2400" spc="-38" dirty="0">
                <a:solidFill>
                  <a:srgbClr val="F1730B"/>
                </a:solidFill>
                <a:latin typeface="Poppins Medium" panose="00000600000000000000" pitchFamily="2" charset="0"/>
                <a:cs typeface="Poppins Medium" panose="00000600000000000000" pitchFamily="2" charset="0"/>
              </a:rPr>
              <a:t>M</a:t>
            </a:r>
            <a:r>
              <a:rPr lang="en-US" sz="2400" spc="-38" dirty="0">
                <a:solidFill>
                  <a:srgbClr val="000000"/>
                </a:solidFill>
                <a:latin typeface="Poppins Medium" panose="00000600000000000000" pitchFamily="2" charset="0"/>
                <a:cs typeface="Poppins Medium" panose="00000600000000000000" pitchFamily="2" charset="0"/>
              </a:rPr>
              <a:t>, Believe, Achieve for all.</a:t>
            </a:r>
          </a:p>
          <a:p>
            <a:pPr>
              <a:lnSpc>
                <a:spcPts val="2690"/>
              </a:lnSpc>
              <a:spcBef>
                <a:spcPct val="0"/>
              </a:spcBef>
            </a:pPr>
            <a:r>
              <a:rPr lang="en-US" sz="2400" spc="-38" dirty="0">
                <a:solidFill>
                  <a:srgbClr val="000000"/>
                </a:solidFill>
                <a:latin typeface="Poppins Medium" panose="00000600000000000000" pitchFamily="2" charset="0"/>
                <a:cs typeface="Poppins Medium" panose="00000600000000000000" pitchFamily="2" charset="0"/>
              </a:rPr>
              <a:t>Our school family is made up of hardworking, supportive and caring children, staff, governors, PSFA, parents and parish members, who all provide an engaging, friendly and warm place to be, with the Gospel Values of Jesus Christ at the </a:t>
            </a:r>
            <a:r>
              <a:rPr lang="en-US" sz="2400" spc="-38" dirty="0" err="1">
                <a:solidFill>
                  <a:srgbClr val="000000"/>
                </a:solidFill>
                <a:latin typeface="Poppins Medium" panose="00000600000000000000" pitchFamily="2" charset="0"/>
                <a:cs typeface="Poppins Medium" panose="00000600000000000000" pitchFamily="2" charset="0"/>
              </a:rPr>
              <a:t>centre</a:t>
            </a:r>
            <a:r>
              <a:rPr lang="en-US" sz="2400" spc="-38" dirty="0">
                <a:solidFill>
                  <a:srgbClr val="000000"/>
                </a:solidFill>
                <a:latin typeface="Poppins Medium" panose="00000600000000000000" pitchFamily="2" charset="0"/>
                <a:cs typeface="Poppins Medium" panose="00000600000000000000" pitchFamily="2" charset="0"/>
              </a:rPr>
              <a:t> of all we do. We are a place where everyone is accepted for who they are and all children are encouraged to be the best versions of themselves.</a:t>
            </a:r>
          </a:p>
          <a:p>
            <a:pPr>
              <a:lnSpc>
                <a:spcPts val="2690"/>
              </a:lnSpc>
              <a:spcBef>
                <a:spcPct val="0"/>
              </a:spcBef>
            </a:pPr>
            <a:r>
              <a:rPr lang="en-US" sz="2400" spc="-38" dirty="0">
                <a:solidFill>
                  <a:srgbClr val="000000"/>
                </a:solidFill>
                <a:latin typeface="Poppins Medium" panose="00000600000000000000" pitchFamily="2" charset="0"/>
                <a:cs typeface="Poppins Medium" panose="00000600000000000000" pitchFamily="2" charset="0"/>
              </a:rPr>
              <a:t>At Corpus Christi we ensure your child will be encouraged, motivated and guided so that they develop their natural gifts and talents, whilst becoming confident, ambitious and independent learners, who know how to make well informed decisions about the choices they make in life.</a:t>
            </a:r>
          </a:p>
          <a:p>
            <a:pPr>
              <a:lnSpc>
                <a:spcPts val="2690"/>
              </a:lnSpc>
              <a:spcBef>
                <a:spcPct val="0"/>
              </a:spcBef>
            </a:pPr>
            <a:endParaRPr lang="en-US" sz="2400" spc="-38" dirty="0">
              <a:solidFill>
                <a:srgbClr val="000000"/>
              </a:solidFill>
              <a:latin typeface="Poppins Medium" panose="00000600000000000000" pitchFamily="2" charset="0"/>
              <a:cs typeface="Poppins Medium" panose="00000600000000000000" pitchFamily="2" charset="0"/>
            </a:endParaRPr>
          </a:p>
          <a:p>
            <a:pPr algn="ctr">
              <a:lnSpc>
                <a:spcPts val="2690"/>
              </a:lnSpc>
              <a:spcBef>
                <a:spcPct val="0"/>
              </a:spcBef>
            </a:pPr>
            <a:endParaRPr lang="en-US" sz="2400" spc="-38" dirty="0">
              <a:solidFill>
                <a:srgbClr val="000000"/>
              </a:solidFill>
              <a:latin typeface="Poppins Medium" panose="00000600000000000000" pitchFamily="2" charset="0"/>
              <a:cs typeface="Poppins Medium" panose="00000600000000000000" pitchFamily="2" charset="0"/>
            </a:endParaRPr>
          </a:p>
          <a:p>
            <a:pPr>
              <a:lnSpc>
                <a:spcPts val="2690"/>
              </a:lnSpc>
              <a:spcBef>
                <a:spcPct val="0"/>
              </a:spcBef>
            </a:pPr>
            <a:r>
              <a:rPr lang="en-US" sz="2400" spc="-38" dirty="0">
                <a:solidFill>
                  <a:srgbClr val="000000"/>
                </a:solidFill>
                <a:latin typeface="Poppins Medium" panose="00000600000000000000" pitchFamily="2" charset="0"/>
                <a:cs typeface="Poppins Medium" panose="00000600000000000000" pitchFamily="2" charset="0"/>
              </a:rPr>
              <a:t>Miss Alexandra </a:t>
            </a:r>
            <a:r>
              <a:rPr lang="en-US" sz="2400" spc="-38" dirty="0" err="1">
                <a:solidFill>
                  <a:srgbClr val="000000"/>
                </a:solidFill>
                <a:latin typeface="Poppins Medium" panose="00000600000000000000" pitchFamily="2" charset="0"/>
                <a:cs typeface="Poppins Medium" panose="00000600000000000000" pitchFamily="2" charset="0"/>
              </a:rPr>
              <a:t>Mowatt</a:t>
            </a:r>
            <a:r>
              <a:rPr lang="en-US" sz="2400" spc="-38" dirty="0">
                <a:solidFill>
                  <a:srgbClr val="000000"/>
                </a:solidFill>
                <a:latin typeface="Poppins Medium" panose="00000600000000000000" pitchFamily="2" charset="0"/>
                <a:cs typeface="Poppins Medium" panose="00000600000000000000" pitchFamily="2" charset="0"/>
              </a:rPr>
              <a:t> - Acting Headteacher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t="-38888" b="-38888"/>
            </a:stretch>
          </a:blipFill>
        </p:spPr>
      </p:sp>
      <p:grpSp>
        <p:nvGrpSpPr>
          <p:cNvPr id="3" name="Group 3"/>
          <p:cNvGrpSpPr/>
          <p:nvPr/>
        </p:nvGrpSpPr>
        <p:grpSpPr>
          <a:xfrm>
            <a:off x="1028700" y="1191781"/>
            <a:ext cx="11213089" cy="1211102"/>
            <a:chOff x="0" y="0"/>
            <a:chExt cx="6114366" cy="660400"/>
          </a:xfrm>
        </p:grpSpPr>
        <p:sp>
          <p:nvSpPr>
            <p:cNvPr id="4" name="Freeform 4"/>
            <p:cNvSpPr/>
            <p:nvPr/>
          </p:nvSpPr>
          <p:spPr>
            <a:xfrm>
              <a:off x="0" y="0"/>
              <a:ext cx="6114367" cy="660400"/>
            </a:xfrm>
            <a:custGeom>
              <a:avLst/>
              <a:gdLst/>
              <a:ahLst/>
              <a:cxnLst/>
              <a:rect l="l" t="t" r="r" b="b"/>
              <a:pathLst>
                <a:path w="6114367" h="660400">
                  <a:moveTo>
                    <a:pt x="5989906" y="660400"/>
                  </a:moveTo>
                  <a:lnTo>
                    <a:pt x="124460" y="660400"/>
                  </a:lnTo>
                  <a:cubicBezTo>
                    <a:pt x="55880" y="660400"/>
                    <a:pt x="0" y="604520"/>
                    <a:pt x="0" y="535940"/>
                  </a:cubicBezTo>
                  <a:lnTo>
                    <a:pt x="0" y="124460"/>
                  </a:lnTo>
                  <a:cubicBezTo>
                    <a:pt x="0" y="55880"/>
                    <a:pt x="55880" y="0"/>
                    <a:pt x="124460" y="0"/>
                  </a:cubicBezTo>
                  <a:lnTo>
                    <a:pt x="5989906" y="0"/>
                  </a:lnTo>
                  <a:cubicBezTo>
                    <a:pt x="6058486" y="0"/>
                    <a:pt x="6114367" y="55880"/>
                    <a:pt x="6114367" y="124460"/>
                  </a:cubicBezTo>
                  <a:lnTo>
                    <a:pt x="6114367" y="535940"/>
                  </a:lnTo>
                  <a:cubicBezTo>
                    <a:pt x="6114367" y="604520"/>
                    <a:pt x="6058486" y="660400"/>
                    <a:pt x="5989906" y="660400"/>
                  </a:cubicBezTo>
                  <a:close/>
                </a:path>
              </a:pathLst>
            </a:custGeom>
            <a:solidFill>
              <a:srgbClr val="FF1010"/>
            </a:solidFill>
          </p:spPr>
        </p:sp>
      </p:grpSp>
      <p:sp>
        <p:nvSpPr>
          <p:cNvPr id="5" name="Freeform 5"/>
          <p:cNvSpPr/>
          <p:nvPr/>
        </p:nvSpPr>
        <p:spPr>
          <a:xfrm>
            <a:off x="-3050646" y="8569621"/>
            <a:ext cx="6549221" cy="6025283"/>
          </a:xfrm>
          <a:custGeom>
            <a:avLst/>
            <a:gdLst/>
            <a:ahLst/>
            <a:cxnLst/>
            <a:rect l="l" t="t" r="r" b="b"/>
            <a:pathLst>
              <a:path w="6549221" h="6025283">
                <a:moveTo>
                  <a:pt x="0" y="0"/>
                </a:moveTo>
                <a:lnTo>
                  <a:pt x="6549221" y="0"/>
                </a:lnTo>
                <a:lnTo>
                  <a:pt x="6549221" y="6025284"/>
                </a:lnTo>
                <a:lnTo>
                  <a:pt x="0" y="6025284"/>
                </a:lnTo>
                <a:lnTo>
                  <a:pt x="0" y="0"/>
                </a:lnTo>
                <a:close/>
              </a:path>
            </a:pathLst>
          </a:custGeom>
          <a:blipFill>
            <a:blip r:embed="rId3"/>
            <a:stretch>
              <a:fillRect/>
            </a:stretch>
          </a:blipFill>
        </p:spPr>
      </p:sp>
      <p:sp>
        <p:nvSpPr>
          <p:cNvPr id="6" name="TextBox 6"/>
          <p:cNvSpPr txBox="1"/>
          <p:nvPr/>
        </p:nvSpPr>
        <p:spPr>
          <a:xfrm>
            <a:off x="1441264" y="1332194"/>
            <a:ext cx="12247658" cy="844550"/>
          </a:xfrm>
          <a:prstGeom prst="rect">
            <a:avLst/>
          </a:prstGeom>
        </p:spPr>
        <p:txBody>
          <a:bodyPr lIns="0" tIns="0" rIns="0" bIns="0" rtlCol="0" anchor="t">
            <a:spAutoFit/>
          </a:bodyPr>
          <a:lstStyle/>
          <a:p>
            <a:pPr algn="l">
              <a:lnSpc>
                <a:spcPts val="5800"/>
              </a:lnSpc>
            </a:pPr>
            <a:r>
              <a:rPr lang="en-US" sz="5000" spc="-75">
                <a:solidFill>
                  <a:srgbClr val="FFFFFF"/>
                </a:solidFill>
                <a:latin typeface="Bugaki Bold"/>
              </a:rPr>
              <a:t>Foundation Stage Curriculum</a:t>
            </a:r>
          </a:p>
        </p:txBody>
      </p:sp>
      <p:sp>
        <p:nvSpPr>
          <p:cNvPr id="7" name="Freeform 7"/>
          <p:cNvSpPr/>
          <p:nvPr/>
        </p:nvSpPr>
        <p:spPr>
          <a:xfrm>
            <a:off x="7765022" y="-3516502"/>
            <a:ext cx="5923901" cy="5449989"/>
          </a:xfrm>
          <a:custGeom>
            <a:avLst/>
            <a:gdLst/>
            <a:ahLst/>
            <a:cxnLst/>
            <a:rect l="l" t="t" r="r" b="b"/>
            <a:pathLst>
              <a:path w="5923901" h="5449989">
                <a:moveTo>
                  <a:pt x="0" y="0"/>
                </a:moveTo>
                <a:lnTo>
                  <a:pt x="5923900" y="0"/>
                </a:lnTo>
                <a:lnTo>
                  <a:pt x="5923900" y="5449989"/>
                </a:lnTo>
                <a:lnTo>
                  <a:pt x="0" y="5449989"/>
                </a:lnTo>
                <a:lnTo>
                  <a:pt x="0" y="0"/>
                </a:lnTo>
                <a:close/>
              </a:path>
            </a:pathLst>
          </a:custGeom>
          <a:blipFill>
            <a:blip r:embed="rId3">
              <a:alphaModFix amt="9999"/>
            </a:blip>
            <a:stretch>
              <a:fillRect/>
            </a:stretch>
          </a:blipFill>
        </p:spPr>
      </p:sp>
      <p:sp>
        <p:nvSpPr>
          <p:cNvPr id="8" name="Freeform 8"/>
          <p:cNvSpPr/>
          <p:nvPr/>
        </p:nvSpPr>
        <p:spPr>
          <a:xfrm>
            <a:off x="11984571" y="389219"/>
            <a:ext cx="2137558" cy="2057400"/>
          </a:xfrm>
          <a:custGeom>
            <a:avLst/>
            <a:gdLst/>
            <a:ahLst/>
            <a:cxnLst/>
            <a:rect l="l" t="t" r="r" b="b"/>
            <a:pathLst>
              <a:path w="2137558" h="2057400">
                <a:moveTo>
                  <a:pt x="0" y="0"/>
                </a:moveTo>
                <a:lnTo>
                  <a:pt x="2137559" y="0"/>
                </a:lnTo>
                <a:lnTo>
                  <a:pt x="2137559" y="2057400"/>
                </a:lnTo>
                <a:lnTo>
                  <a:pt x="0" y="20574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Freeform 9"/>
          <p:cNvSpPr/>
          <p:nvPr/>
        </p:nvSpPr>
        <p:spPr>
          <a:xfrm>
            <a:off x="15434535" y="389219"/>
            <a:ext cx="1824765" cy="1824765"/>
          </a:xfrm>
          <a:custGeom>
            <a:avLst/>
            <a:gdLst/>
            <a:ahLst/>
            <a:cxnLst/>
            <a:rect l="l" t="t" r="r" b="b"/>
            <a:pathLst>
              <a:path w="1824765" h="1824765">
                <a:moveTo>
                  <a:pt x="0" y="0"/>
                </a:moveTo>
                <a:lnTo>
                  <a:pt x="1824765" y="0"/>
                </a:lnTo>
                <a:lnTo>
                  <a:pt x="1824765" y="1824765"/>
                </a:lnTo>
                <a:lnTo>
                  <a:pt x="0" y="1824765"/>
                </a:lnTo>
                <a:lnTo>
                  <a:pt x="0" y="0"/>
                </a:lnTo>
                <a:close/>
              </a:path>
            </a:pathLst>
          </a:custGeom>
          <a:blipFill>
            <a:blip r:embed="rId6"/>
            <a:stretch>
              <a:fillRect/>
            </a:stretch>
          </a:blipFill>
        </p:spPr>
      </p:sp>
      <p:sp>
        <p:nvSpPr>
          <p:cNvPr id="10" name="Freeform 10"/>
          <p:cNvSpPr/>
          <p:nvPr/>
        </p:nvSpPr>
        <p:spPr>
          <a:xfrm rot="-1348206">
            <a:off x="-177936" y="317518"/>
            <a:ext cx="3238401" cy="1157728"/>
          </a:xfrm>
          <a:custGeom>
            <a:avLst/>
            <a:gdLst/>
            <a:ahLst/>
            <a:cxnLst/>
            <a:rect l="l" t="t" r="r" b="b"/>
            <a:pathLst>
              <a:path w="3238401" h="1157728">
                <a:moveTo>
                  <a:pt x="0" y="0"/>
                </a:moveTo>
                <a:lnTo>
                  <a:pt x="3238400" y="0"/>
                </a:lnTo>
                <a:lnTo>
                  <a:pt x="3238400" y="1157728"/>
                </a:lnTo>
                <a:lnTo>
                  <a:pt x="0" y="115772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1" name="Freeform 11"/>
          <p:cNvSpPr/>
          <p:nvPr/>
        </p:nvSpPr>
        <p:spPr>
          <a:xfrm>
            <a:off x="562490" y="2667919"/>
            <a:ext cx="2936085" cy="3355526"/>
          </a:xfrm>
          <a:custGeom>
            <a:avLst/>
            <a:gdLst/>
            <a:ahLst/>
            <a:cxnLst/>
            <a:rect l="l" t="t" r="r" b="b"/>
            <a:pathLst>
              <a:path w="2936085" h="3355526">
                <a:moveTo>
                  <a:pt x="0" y="0"/>
                </a:moveTo>
                <a:lnTo>
                  <a:pt x="2936085" y="0"/>
                </a:lnTo>
                <a:lnTo>
                  <a:pt x="2936085" y="3355526"/>
                </a:lnTo>
                <a:lnTo>
                  <a:pt x="0" y="335552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2" name="Freeform 12"/>
          <p:cNvSpPr/>
          <p:nvPr/>
        </p:nvSpPr>
        <p:spPr>
          <a:xfrm rot="1326547">
            <a:off x="9929757" y="3136096"/>
            <a:ext cx="2721715" cy="2667280"/>
          </a:xfrm>
          <a:custGeom>
            <a:avLst/>
            <a:gdLst/>
            <a:ahLst/>
            <a:cxnLst/>
            <a:rect l="l" t="t" r="r" b="b"/>
            <a:pathLst>
              <a:path w="2721715" h="2667280">
                <a:moveTo>
                  <a:pt x="0" y="0"/>
                </a:moveTo>
                <a:lnTo>
                  <a:pt x="2721715" y="0"/>
                </a:lnTo>
                <a:lnTo>
                  <a:pt x="2721715" y="2667281"/>
                </a:lnTo>
                <a:lnTo>
                  <a:pt x="0" y="266728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3" name="Freeform 13"/>
          <p:cNvSpPr/>
          <p:nvPr/>
        </p:nvSpPr>
        <p:spPr>
          <a:xfrm>
            <a:off x="4056004" y="7301648"/>
            <a:ext cx="3137170" cy="1309769"/>
          </a:xfrm>
          <a:custGeom>
            <a:avLst/>
            <a:gdLst/>
            <a:ahLst/>
            <a:cxnLst/>
            <a:rect l="l" t="t" r="r" b="b"/>
            <a:pathLst>
              <a:path w="3137170" h="1309769">
                <a:moveTo>
                  <a:pt x="0" y="0"/>
                </a:moveTo>
                <a:lnTo>
                  <a:pt x="3137170" y="0"/>
                </a:lnTo>
                <a:lnTo>
                  <a:pt x="3137170" y="1309769"/>
                </a:lnTo>
                <a:lnTo>
                  <a:pt x="0" y="1309769"/>
                </a:lnTo>
                <a:lnTo>
                  <a:pt x="0" y="0"/>
                </a:lnTo>
                <a:close/>
              </a:path>
            </a:pathLst>
          </a:custGeom>
          <a:blipFill>
            <a:blip r:embed="rId13"/>
            <a:stretch>
              <a:fillRect/>
            </a:stretch>
          </a:blipFill>
        </p:spPr>
      </p:sp>
      <p:sp>
        <p:nvSpPr>
          <p:cNvPr id="14" name="Freeform 14"/>
          <p:cNvSpPr/>
          <p:nvPr/>
        </p:nvSpPr>
        <p:spPr>
          <a:xfrm>
            <a:off x="13253376" y="5865730"/>
            <a:ext cx="4506548" cy="6785140"/>
          </a:xfrm>
          <a:custGeom>
            <a:avLst/>
            <a:gdLst/>
            <a:ahLst/>
            <a:cxnLst/>
            <a:rect l="l" t="t" r="r" b="b"/>
            <a:pathLst>
              <a:path w="4506548" h="6785140">
                <a:moveTo>
                  <a:pt x="0" y="0"/>
                </a:moveTo>
                <a:lnTo>
                  <a:pt x="4506548" y="0"/>
                </a:lnTo>
                <a:lnTo>
                  <a:pt x="4506548" y="6785140"/>
                </a:lnTo>
                <a:lnTo>
                  <a:pt x="0" y="6785140"/>
                </a:lnTo>
                <a:lnTo>
                  <a:pt x="0" y="0"/>
                </a:lnTo>
                <a:close/>
              </a:path>
            </a:pathLst>
          </a:custGeom>
          <a:blipFill>
            <a:blip r:embed="rId14"/>
            <a:stretch>
              <a:fillRect/>
            </a:stretch>
          </a:blipFill>
        </p:spPr>
      </p:sp>
      <p:sp>
        <p:nvSpPr>
          <p:cNvPr id="15" name="TextBox 15"/>
          <p:cNvSpPr txBox="1"/>
          <p:nvPr/>
        </p:nvSpPr>
        <p:spPr>
          <a:xfrm>
            <a:off x="3698599" y="2721971"/>
            <a:ext cx="4393731" cy="3590727"/>
          </a:xfrm>
          <a:prstGeom prst="rect">
            <a:avLst/>
          </a:prstGeom>
        </p:spPr>
        <p:txBody>
          <a:bodyPr wrap="square" lIns="0" tIns="0" rIns="0" bIns="0" rtlCol="0" anchor="t">
            <a:spAutoFit/>
          </a:bodyPr>
          <a:lstStyle/>
          <a:p>
            <a:pPr algn="l">
              <a:lnSpc>
                <a:spcPts val="2792"/>
              </a:lnSpc>
            </a:pPr>
            <a:r>
              <a:rPr lang="en-US" sz="2493" spc="-37" dirty="0">
                <a:solidFill>
                  <a:srgbClr val="000000"/>
                </a:solidFill>
                <a:latin typeface="Poppins Bold"/>
              </a:rPr>
              <a:t>Communication and Language</a:t>
            </a:r>
            <a:r>
              <a:rPr lang="en-US" sz="2493" spc="-37" dirty="0">
                <a:solidFill>
                  <a:srgbClr val="000000"/>
                </a:solidFill>
                <a:latin typeface="Poppins"/>
              </a:rPr>
              <a:t> development gives children opportunities to experience a rich language environment; to develop their confidence and skills in expressing themselves; and to speak and listen in a range of situations.</a:t>
            </a:r>
          </a:p>
        </p:txBody>
      </p:sp>
      <p:sp>
        <p:nvSpPr>
          <p:cNvPr id="16" name="TextBox 16"/>
          <p:cNvSpPr txBox="1"/>
          <p:nvPr/>
        </p:nvSpPr>
        <p:spPr>
          <a:xfrm>
            <a:off x="12553998" y="2667919"/>
            <a:ext cx="5150343" cy="3549582"/>
          </a:xfrm>
          <a:prstGeom prst="rect">
            <a:avLst/>
          </a:prstGeom>
        </p:spPr>
        <p:txBody>
          <a:bodyPr lIns="0" tIns="0" rIns="0" bIns="0" rtlCol="0" anchor="t">
            <a:spAutoFit/>
          </a:bodyPr>
          <a:lstStyle/>
          <a:p>
            <a:pPr algn="l">
              <a:lnSpc>
                <a:spcPts val="2792"/>
              </a:lnSpc>
            </a:pPr>
            <a:r>
              <a:rPr lang="en-US" sz="2493" spc="-37">
                <a:solidFill>
                  <a:srgbClr val="000000"/>
                </a:solidFill>
                <a:latin typeface="Poppins Bold"/>
              </a:rPr>
              <a:t>Physical Development </a:t>
            </a:r>
            <a:r>
              <a:rPr lang="en-US" sz="2493" spc="-37">
                <a:solidFill>
                  <a:srgbClr val="000000"/>
                </a:solidFill>
                <a:latin typeface="Poppins"/>
              </a:rPr>
              <a:t>provides opportunities for young children to be  active and interactive to develop their co-ordination, control, and movement. Children will be helped to understand the importance of physical activity, and to make healthy choices in relation to food.</a:t>
            </a:r>
          </a:p>
          <a:p>
            <a:pPr algn="l">
              <a:lnSpc>
                <a:spcPts val="2792"/>
              </a:lnSpc>
            </a:pPr>
            <a:endParaRPr lang="en-US" sz="2493" spc="-37">
              <a:solidFill>
                <a:srgbClr val="000000"/>
              </a:solidFill>
              <a:latin typeface="Poppins"/>
            </a:endParaRPr>
          </a:p>
        </p:txBody>
      </p:sp>
      <p:sp>
        <p:nvSpPr>
          <p:cNvPr id="17" name="TextBox 17"/>
          <p:cNvSpPr txBox="1"/>
          <p:nvPr/>
        </p:nvSpPr>
        <p:spPr>
          <a:xfrm>
            <a:off x="7392306" y="6541351"/>
            <a:ext cx="5661045" cy="4254432"/>
          </a:xfrm>
          <a:prstGeom prst="rect">
            <a:avLst/>
          </a:prstGeom>
        </p:spPr>
        <p:txBody>
          <a:bodyPr lIns="0" tIns="0" rIns="0" bIns="0" rtlCol="0" anchor="t">
            <a:spAutoFit/>
          </a:bodyPr>
          <a:lstStyle/>
          <a:p>
            <a:pPr algn="l">
              <a:lnSpc>
                <a:spcPts val="2792"/>
              </a:lnSpc>
            </a:pPr>
            <a:r>
              <a:rPr lang="en-US" sz="2493" spc="-37">
                <a:solidFill>
                  <a:srgbClr val="000000"/>
                </a:solidFill>
                <a:latin typeface="Poppins Bold"/>
              </a:rPr>
              <a:t>Personal, Social &amp; Emotional Development </a:t>
            </a:r>
            <a:r>
              <a:rPr lang="en-US" sz="2493" spc="-37">
                <a:solidFill>
                  <a:srgbClr val="000000"/>
                </a:solidFill>
                <a:latin typeface="Poppins"/>
              </a:rPr>
              <a:t>helps children to develop a positive sense of themselves, and others; to form positive relationships and to develop respect for others; to develop social skills and learn how to manage their feelings; to understand appropriate behaviour in groups; and to have confidence in their own abilities</a:t>
            </a:r>
          </a:p>
          <a:p>
            <a:pPr algn="l">
              <a:lnSpc>
                <a:spcPts val="2792"/>
              </a:lnSpc>
            </a:pPr>
            <a:r>
              <a:rPr lang="en-US" sz="2493" spc="-37">
                <a:solidFill>
                  <a:srgbClr val="000000"/>
                </a:solidFill>
                <a:latin typeface="Poppins Bold"/>
              </a:rPr>
              <a:t> </a:t>
            </a:r>
          </a:p>
          <a:p>
            <a:pPr algn="l">
              <a:lnSpc>
                <a:spcPts val="2792"/>
              </a:lnSpc>
            </a:pPr>
            <a:endParaRPr lang="en-US" sz="2493" spc="-37">
              <a:solidFill>
                <a:srgbClr val="000000"/>
              </a:solidFill>
              <a:latin typeface="Poppins Bold"/>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t="-38888" b="-38888"/>
            </a:stretch>
          </a:blipFill>
        </p:spPr>
      </p:sp>
      <p:grpSp>
        <p:nvGrpSpPr>
          <p:cNvPr id="3" name="Group 3"/>
          <p:cNvGrpSpPr/>
          <p:nvPr/>
        </p:nvGrpSpPr>
        <p:grpSpPr>
          <a:xfrm>
            <a:off x="1028700" y="1191781"/>
            <a:ext cx="11213089" cy="1211102"/>
            <a:chOff x="0" y="0"/>
            <a:chExt cx="6114366" cy="660400"/>
          </a:xfrm>
        </p:grpSpPr>
        <p:sp>
          <p:nvSpPr>
            <p:cNvPr id="4" name="Freeform 4"/>
            <p:cNvSpPr/>
            <p:nvPr/>
          </p:nvSpPr>
          <p:spPr>
            <a:xfrm>
              <a:off x="0" y="0"/>
              <a:ext cx="6114367" cy="660400"/>
            </a:xfrm>
            <a:custGeom>
              <a:avLst/>
              <a:gdLst/>
              <a:ahLst/>
              <a:cxnLst/>
              <a:rect l="l" t="t" r="r" b="b"/>
              <a:pathLst>
                <a:path w="6114367" h="660400">
                  <a:moveTo>
                    <a:pt x="5989906" y="660400"/>
                  </a:moveTo>
                  <a:lnTo>
                    <a:pt x="124460" y="660400"/>
                  </a:lnTo>
                  <a:cubicBezTo>
                    <a:pt x="55880" y="660400"/>
                    <a:pt x="0" y="604520"/>
                    <a:pt x="0" y="535940"/>
                  </a:cubicBezTo>
                  <a:lnTo>
                    <a:pt x="0" y="124460"/>
                  </a:lnTo>
                  <a:cubicBezTo>
                    <a:pt x="0" y="55880"/>
                    <a:pt x="55880" y="0"/>
                    <a:pt x="124460" y="0"/>
                  </a:cubicBezTo>
                  <a:lnTo>
                    <a:pt x="5989906" y="0"/>
                  </a:lnTo>
                  <a:cubicBezTo>
                    <a:pt x="6058486" y="0"/>
                    <a:pt x="6114367" y="55880"/>
                    <a:pt x="6114367" y="124460"/>
                  </a:cubicBezTo>
                  <a:lnTo>
                    <a:pt x="6114367" y="535940"/>
                  </a:lnTo>
                  <a:cubicBezTo>
                    <a:pt x="6114367" y="604520"/>
                    <a:pt x="6058486" y="660400"/>
                    <a:pt x="5989906" y="660400"/>
                  </a:cubicBezTo>
                  <a:close/>
                </a:path>
              </a:pathLst>
            </a:custGeom>
            <a:solidFill>
              <a:srgbClr val="FF1010"/>
            </a:solidFill>
          </p:spPr>
        </p:sp>
      </p:grpSp>
      <p:sp>
        <p:nvSpPr>
          <p:cNvPr id="5" name="Freeform 5"/>
          <p:cNvSpPr/>
          <p:nvPr/>
        </p:nvSpPr>
        <p:spPr>
          <a:xfrm>
            <a:off x="-3050646" y="8569621"/>
            <a:ext cx="6549221" cy="6025283"/>
          </a:xfrm>
          <a:custGeom>
            <a:avLst/>
            <a:gdLst/>
            <a:ahLst/>
            <a:cxnLst/>
            <a:rect l="l" t="t" r="r" b="b"/>
            <a:pathLst>
              <a:path w="6549221" h="6025283">
                <a:moveTo>
                  <a:pt x="0" y="0"/>
                </a:moveTo>
                <a:lnTo>
                  <a:pt x="6549221" y="0"/>
                </a:lnTo>
                <a:lnTo>
                  <a:pt x="6549221" y="6025284"/>
                </a:lnTo>
                <a:lnTo>
                  <a:pt x="0" y="6025284"/>
                </a:lnTo>
                <a:lnTo>
                  <a:pt x="0" y="0"/>
                </a:lnTo>
                <a:close/>
              </a:path>
            </a:pathLst>
          </a:custGeom>
          <a:blipFill>
            <a:blip r:embed="rId3"/>
            <a:stretch>
              <a:fillRect/>
            </a:stretch>
          </a:blipFill>
        </p:spPr>
      </p:sp>
      <p:sp>
        <p:nvSpPr>
          <p:cNvPr id="6" name="TextBox 6"/>
          <p:cNvSpPr txBox="1"/>
          <p:nvPr/>
        </p:nvSpPr>
        <p:spPr>
          <a:xfrm>
            <a:off x="1441264" y="1332194"/>
            <a:ext cx="12247658" cy="844550"/>
          </a:xfrm>
          <a:prstGeom prst="rect">
            <a:avLst/>
          </a:prstGeom>
        </p:spPr>
        <p:txBody>
          <a:bodyPr lIns="0" tIns="0" rIns="0" bIns="0" rtlCol="0" anchor="t">
            <a:spAutoFit/>
          </a:bodyPr>
          <a:lstStyle/>
          <a:p>
            <a:pPr algn="l">
              <a:lnSpc>
                <a:spcPts val="5800"/>
              </a:lnSpc>
            </a:pPr>
            <a:r>
              <a:rPr lang="en-US" sz="5000" spc="-75">
                <a:solidFill>
                  <a:srgbClr val="FFFFFF"/>
                </a:solidFill>
                <a:latin typeface="Bugaki Bold"/>
              </a:rPr>
              <a:t>Foundation Stage Curriculum</a:t>
            </a:r>
          </a:p>
        </p:txBody>
      </p:sp>
      <p:sp>
        <p:nvSpPr>
          <p:cNvPr id="7" name="Freeform 7"/>
          <p:cNvSpPr/>
          <p:nvPr/>
        </p:nvSpPr>
        <p:spPr>
          <a:xfrm>
            <a:off x="7765022" y="-3516502"/>
            <a:ext cx="5923901" cy="5449989"/>
          </a:xfrm>
          <a:custGeom>
            <a:avLst/>
            <a:gdLst/>
            <a:ahLst/>
            <a:cxnLst/>
            <a:rect l="l" t="t" r="r" b="b"/>
            <a:pathLst>
              <a:path w="5923901" h="5449989">
                <a:moveTo>
                  <a:pt x="0" y="0"/>
                </a:moveTo>
                <a:lnTo>
                  <a:pt x="5923900" y="0"/>
                </a:lnTo>
                <a:lnTo>
                  <a:pt x="5923900" y="5449989"/>
                </a:lnTo>
                <a:lnTo>
                  <a:pt x="0" y="5449989"/>
                </a:lnTo>
                <a:lnTo>
                  <a:pt x="0" y="0"/>
                </a:lnTo>
                <a:close/>
              </a:path>
            </a:pathLst>
          </a:custGeom>
          <a:blipFill>
            <a:blip r:embed="rId3">
              <a:alphaModFix amt="9999"/>
            </a:blip>
            <a:stretch>
              <a:fillRect/>
            </a:stretch>
          </a:blipFill>
        </p:spPr>
      </p:sp>
      <p:sp>
        <p:nvSpPr>
          <p:cNvPr id="8" name="Freeform 8"/>
          <p:cNvSpPr/>
          <p:nvPr/>
        </p:nvSpPr>
        <p:spPr>
          <a:xfrm>
            <a:off x="11984571" y="389219"/>
            <a:ext cx="2137558" cy="2057400"/>
          </a:xfrm>
          <a:custGeom>
            <a:avLst/>
            <a:gdLst/>
            <a:ahLst/>
            <a:cxnLst/>
            <a:rect l="l" t="t" r="r" b="b"/>
            <a:pathLst>
              <a:path w="2137558" h="2057400">
                <a:moveTo>
                  <a:pt x="0" y="0"/>
                </a:moveTo>
                <a:lnTo>
                  <a:pt x="2137559" y="0"/>
                </a:lnTo>
                <a:lnTo>
                  <a:pt x="2137559" y="2057400"/>
                </a:lnTo>
                <a:lnTo>
                  <a:pt x="0" y="20574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Freeform 9"/>
          <p:cNvSpPr/>
          <p:nvPr/>
        </p:nvSpPr>
        <p:spPr>
          <a:xfrm>
            <a:off x="15434535" y="389219"/>
            <a:ext cx="1824765" cy="1824765"/>
          </a:xfrm>
          <a:custGeom>
            <a:avLst/>
            <a:gdLst/>
            <a:ahLst/>
            <a:cxnLst/>
            <a:rect l="l" t="t" r="r" b="b"/>
            <a:pathLst>
              <a:path w="1824765" h="1824765">
                <a:moveTo>
                  <a:pt x="0" y="0"/>
                </a:moveTo>
                <a:lnTo>
                  <a:pt x="1824765" y="0"/>
                </a:lnTo>
                <a:lnTo>
                  <a:pt x="1824765" y="1824765"/>
                </a:lnTo>
                <a:lnTo>
                  <a:pt x="0" y="1824765"/>
                </a:lnTo>
                <a:lnTo>
                  <a:pt x="0" y="0"/>
                </a:lnTo>
                <a:close/>
              </a:path>
            </a:pathLst>
          </a:custGeom>
          <a:blipFill>
            <a:blip r:embed="rId6"/>
            <a:stretch>
              <a:fillRect/>
            </a:stretch>
          </a:blipFill>
        </p:spPr>
      </p:sp>
      <p:sp>
        <p:nvSpPr>
          <p:cNvPr id="10" name="Freeform 10"/>
          <p:cNvSpPr/>
          <p:nvPr/>
        </p:nvSpPr>
        <p:spPr>
          <a:xfrm rot="-1348206">
            <a:off x="-177936" y="317518"/>
            <a:ext cx="3238401" cy="1157728"/>
          </a:xfrm>
          <a:custGeom>
            <a:avLst/>
            <a:gdLst/>
            <a:ahLst/>
            <a:cxnLst/>
            <a:rect l="l" t="t" r="r" b="b"/>
            <a:pathLst>
              <a:path w="3238401" h="1157728">
                <a:moveTo>
                  <a:pt x="0" y="0"/>
                </a:moveTo>
                <a:lnTo>
                  <a:pt x="3238400" y="0"/>
                </a:lnTo>
                <a:lnTo>
                  <a:pt x="3238400" y="1157728"/>
                </a:lnTo>
                <a:lnTo>
                  <a:pt x="0" y="115772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1" name="Freeform 11"/>
          <p:cNvSpPr/>
          <p:nvPr/>
        </p:nvSpPr>
        <p:spPr>
          <a:xfrm>
            <a:off x="0" y="3170699"/>
            <a:ext cx="3498575" cy="2239088"/>
          </a:xfrm>
          <a:custGeom>
            <a:avLst/>
            <a:gdLst/>
            <a:ahLst/>
            <a:cxnLst/>
            <a:rect l="l" t="t" r="r" b="b"/>
            <a:pathLst>
              <a:path w="3498575" h="2239088">
                <a:moveTo>
                  <a:pt x="0" y="0"/>
                </a:moveTo>
                <a:lnTo>
                  <a:pt x="3498575" y="0"/>
                </a:lnTo>
                <a:lnTo>
                  <a:pt x="3498575" y="2239089"/>
                </a:lnTo>
                <a:lnTo>
                  <a:pt x="0" y="223908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2" name="Freeform 12"/>
          <p:cNvSpPr/>
          <p:nvPr/>
        </p:nvSpPr>
        <p:spPr>
          <a:xfrm>
            <a:off x="9505471" y="2446619"/>
            <a:ext cx="3048527" cy="3060002"/>
          </a:xfrm>
          <a:custGeom>
            <a:avLst/>
            <a:gdLst/>
            <a:ahLst/>
            <a:cxnLst/>
            <a:rect l="l" t="t" r="r" b="b"/>
            <a:pathLst>
              <a:path w="3048527" h="3060002">
                <a:moveTo>
                  <a:pt x="0" y="0"/>
                </a:moveTo>
                <a:lnTo>
                  <a:pt x="3048527" y="0"/>
                </a:lnTo>
                <a:lnTo>
                  <a:pt x="3048527" y="3060002"/>
                </a:lnTo>
                <a:lnTo>
                  <a:pt x="0" y="3060002"/>
                </a:lnTo>
                <a:lnTo>
                  <a:pt x="0" y="0"/>
                </a:lnTo>
                <a:close/>
              </a:path>
            </a:pathLst>
          </a:custGeom>
          <a:blipFill>
            <a:blip r:embed="rId11"/>
            <a:stretch>
              <a:fillRect/>
            </a:stretch>
          </a:blipFill>
        </p:spPr>
      </p:sp>
      <p:sp>
        <p:nvSpPr>
          <p:cNvPr id="13" name="Freeform 13"/>
          <p:cNvSpPr/>
          <p:nvPr/>
        </p:nvSpPr>
        <p:spPr>
          <a:xfrm>
            <a:off x="5060061" y="6712801"/>
            <a:ext cx="2526408" cy="2545499"/>
          </a:xfrm>
          <a:custGeom>
            <a:avLst/>
            <a:gdLst/>
            <a:ahLst/>
            <a:cxnLst/>
            <a:rect l="l" t="t" r="r" b="b"/>
            <a:pathLst>
              <a:path w="2526408" h="2545499">
                <a:moveTo>
                  <a:pt x="0" y="0"/>
                </a:moveTo>
                <a:lnTo>
                  <a:pt x="2526408" y="0"/>
                </a:lnTo>
                <a:lnTo>
                  <a:pt x="2526408" y="2545499"/>
                </a:lnTo>
                <a:lnTo>
                  <a:pt x="0" y="2545499"/>
                </a:lnTo>
                <a:lnTo>
                  <a:pt x="0" y="0"/>
                </a:lnTo>
                <a:close/>
              </a:path>
            </a:pathLst>
          </a:custGeom>
          <a:blipFill>
            <a:blip r:embed="rId12"/>
            <a:stretch>
              <a:fillRect/>
            </a:stretch>
          </a:blipFill>
        </p:spPr>
      </p:sp>
      <p:sp>
        <p:nvSpPr>
          <p:cNvPr id="14" name="Freeform 14"/>
          <p:cNvSpPr/>
          <p:nvPr/>
        </p:nvSpPr>
        <p:spPr>
          <a:xfrm>
            <a:off x="13769248" y="6342141"/>
            <a:ext cx="2719843" cy="3286819"/>
          </a:xfrm>
          <a:custGeom>
            <a:avLst/>
            <a:gdLst/>
            <a:ahLst/>
            <a:cxnLst/>
            <a:rect l="l" t="t" r="r" b="b"/>
            <a:pathLst>
              <a:path w="2719843" h="3286819">
                <a:moveTo>
                  <a:pt x="0" y="0"/>
                </a:moveTo>
                <a:lnTo>
                  <a:pt x="2719842" y="0"/>
                </a:lnTo>
                <a:lnTo>
                  <a:pt x="2719842" y="3286819"/>
                </a:lnTo>
                <a:lnTo>
                  <a:pt x="0" y="328681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5" name="TextBox 15"/>
          <p:cNvSpPr txBox="1"/>
          <p:nvPr/>
        </p:nvSpPr>
        <p:spPr>
          <a:xfrm>
            <a:off x="3498575" y="2667919"/>
            <a:ext cx="4593756" cy="3549582"/>
          </a:xfrm>
          <a:prstGeom prst="rect">
            <a:avLst/>
          </a:prstGeom>
        </p:spPr>
        <p:txBody>
          <a:bodyPr lIns="0" tIns="0" rIns="0" bIns="0" rtlCol="0" anchor="t">
            <a:spAutoFit/>
          </a:bodyPr>
          <a:lstStyle/>
          <a:p>
            <a:pPr algn="l">
              <a:lnSpc>
                <a:spcPts val="2792"/>
              </a:lnSpc>
            </a:pPr>
            <a:r>
              <a:rPr lang="en-US" sz="2493" spc="-37">
                <a:solidFill>
                  <a:srgbClr val="000000"/>
                </a:solidFill>
                <a:latin typeface="Poppins Bold"/>
              </a:rPr>
              <a:t>Literacy </a:t>
            </a:r>
            <a:r>
              <a:rPr lang="en-US" sz="2493" spc="-37">
                <a:solidFill>
                  <a:srgbClr val="000000"/>
                </a:solidFill>
                <a:latin typeface="Poppins"/>
              </a:rPr>
              <a:t>provides opportunities for the children to link sounds and </a:t>
            </a:r>
          </a:p>
          <a:p>
            <a:pPr algn="l">
              <a:lnSpc>
                <a:spcPts val="2792"/>
              </a:lnSpc>
            </a:pPr>
            <a:r>
              <a:rPr lang="en-US" sz="2493" spc="-37">
                <a:solidFill>
                  <a:srgbClr val="000000"/>
                </a:solidFill>
                <a:latin typeface="Poppins"/>
              </a:rPr>
              <a:t>letters and to begin to read and write. Children will be given access to a wide range of reading materials (books, poems, and other written </a:t>
            </a:r>
          </a:p>
          <a:p>
            <a:pPr algn="l">
              <a:lnSpc>
                <a:spcPts val="2792"/>
              </a:lnSpc>
            </a:pPr>
            <a:r>
              <a:rPr lang="en-US" sz="2493" spc="-37">
                <a:solidFill>
                  <a:srgbClr val="000000"/>
                </a:solidFill>
                <a:latin typeface="Poppins"/>
              </a:rPr>
              <a:t>materials) to ignite their interest. </a:t>
            </a:r>
          </a:p>
        </p:txBody>
      </p:sp>
      <p:sp>
        <p:nvSpPr>
          <p:cNvPr id="16" name="TextBox 16"/>
          <p:cNvSpPr txBox="1"/>
          <p:nvPr/>
        </p:nvSpPr>
        <p:spPr>
          <a:xfrm>
            <a:off x="12553998" y="2667919"/>
            <a:ext cx="5150343" cy="3197157"/>
          </a:xfrm>
          <a:prstGeom prst="rect">
            <a:avLst/>
          </a:prstGeom>
        </p:spPr>
        <p:txBody>
          <a:bodyPr lIns="0" tIns="0" rIns="0" bIns="0" rtlCol="0" anchor="t">
            <a:spAutoFit/>
          </a:bodyPr>
          <a:lstStyle/>
          <a:p>
            <a:pPr algn="l">
              <a:lnSpc>
                <a:spcPts val="2792"/>
              </a:lnSpc>
            </a:pPr>
            <a:r>
              <a:rPr lang="en-US" sz="2493" spc="-37">
                <a:solidFill>
                  <a:srgbClr val="000000"/>
                </a:solidFill>
                <a:latin typeface="Poppins Bold"/>
              </a:rPr>
              <a:t>Mathematics </a:t>
            </a:r>
            <a:r>
              <a:rPr lang="en-US" sz="2493" spc="-37">
                <a:solidFill>
                  <a:srgbClr val="000000"/>
                </a:solidFill>
                <a:latin typeface="Poppins"/>
              </a:rPr>
              <a:t>provides children with opportunities to develop and improve their skills in counting, understanding and using numbers, calculating simple addition and subtraction problems; and to describe shapes, spaces, and measures</a:t>
            </a:r>
            <a:r>
              <a:rPr lang="en-US" sz="2493" spc="-37">
                <a:solidFill>
                  <a:srgbClr val="000000"/>
                </a:solidFill>
                <a:latin typeface="Poppins Bold"/>
              </a:rPr>
              <a:t>.</a:t>
            </a:r>
          </a:p>
          <a:p>
            <a:pPr algn="l">
              <a:lnSpc>
                <a:spcPts val="2792"/>
              </a:lnSpc>
            </a:pPr>
            <a:endParaRPr lang="en-US" sz="2493" spc="-37">
              <a:solidFill>
                <a:srgbClr val="000000"/>
              </a:solidFill>
              <a:latin typeface="Poppins Bold"/>
            </a:endParaRPr>
          </a:p>
        </p:txBody>
      </p:sp>
      <p:sp>
        <p:nvSpPr>
          <p:cNvPr id="17" name="TextBox 17"/>
          <p:cNvSpPr txBox="1"/>
          <p:nvPr/>
        </p:nvSpPr>
        <p:spPr>
          <a:xfrm>
            <a:off x="8027877" y="6265126"/>
            <a:ext cx="5661045" cy="4606857"/>
          </a:xfrm>
          <a:prstGeom prst="rect">
            <a:avLst/>
          </a:prstGeom>
        </p:spPr>
        <p:txBody>
          <a:bodyPr lIns="0" tIns="0" rIns="0" bIns="0" rtlCol="0" anchor="t">
            <a:spAutoFit/>
          </a:bodyPr>
          <a:lstStyle/>
          <a:p>
            <a:pPr algn="l">
              <a:lnSpc>
                <a:spcPts val="2792"/>
              </a:lnSpc>
            </a:pPr>
            <a:r>
              <a:rPr lang="en-US" sz="2493" spc="-37">
                <a:solidFill>
                  <a:srgbClr val="000000"/>
                </a:solidFill>
                <a:latin typeface="Poppins Bold"/>
              </a:rPr>
              <a:t>Expressive Arts and Design </a:t>
            </a:r>
            <a:r>
              <a:rPr lang="en-US" sz="2493" spc="-37">
                <a:solidFill>
                  <a:srgbClr val="000000"/>
                </a:solidFill>
                <a:latin typeface="Poppins"/>
              </a:rPr>
              <a:t>enables children to explore and play with a wide range of media and materials, as well as providing opportunities and encouragement for sharing their thoughts, ideas and feelings through a variety of activities, art, music, movement, dance, role play, design and technology. </a:t>
            </a:r>
          </a:p>
          <a:p>
            <a:pPr algn="l">
              <a:lnSpc>
                <a:spcPts val="2792"/>
              </a:lnSpc>
            </a:pPr>
            <a:r>
              <a:rPr lang="en-US" sz="2493" spc="-37">
                <a:solidFill>
                  <a:srgbClr val="000000"/>
                </a:solidFill>
                <a:latin typeface="Poppins"/>
              </a:rPr>
              <a:t> </a:t>
            </a:r>
          </a:p>
          <a:p>
            <a:pPr algn="l">
              <a:lnSpc>
                <a:spcPts val="2792"/>
              </a:lnSpc>
            </a:pPr>
            <a:endParaRPr lang="en-US" sz="2493" spc="-37">
              <a:solidFill>
                <a:srgbClr val="000000"/>
              </a:solidFill>
              <a:latin typeface="Poppins"/>
            </a:endParaRPr>
          </a:p>
          <a:p>
            <a:pPr algn="l">
              <a:lnSpc>
                <a:spcPts val="2792"/>
              </a:lnSpc>
            </a:pPr>
            <a:r>
              <a:rPr lang="en-US" sz="2493" spc="-37">
                <a:solidFill>
                  <a:srgbClr val="000000"/>
                </a:solidFill>
                <a:latin typeface="Poppins Bold"/>
              </a:rPr>
              <a:t> </a:t>
            </a:r>
          </a:p>
          <a:p>
            <a:pPr algn="l">
              <a:lnSpc>
                <a:spcPts val="2792"/>
              </a:lnSpc>
            </a:pPr>
            <a:endParaRPr lang="en-US" sz="2493" spc="-37">
              <a:solidFill>
                <a:srgbClr val="000000"/>
              </a:solidFill>
              <a:latin typeface="Poppins Bold"/>
            </a:endParaRPr>
          </a:p>
        </p:txBody>
      </p:sp>
      <p:sp>
        <p:nvSpPr>
          <p:cNvPr id="18" name="TextBox 18"/>
          <p:cNvSpPr txBox="1"/>
          <p:nvPr/>
        </p:nvSpPr>
        <p:spPr>
          <a:xfrm>
            <a:off x="223965" y="6484201"/>
            <a:ext cx="5150343" cy="3549582"/>
          </a:xfrm>
          <a:prstGeom prst="rect">
            <a:avLst/>
          </a:prstGeom>
        </p:spPr>
        <p:txBody>
          <a:bodyPr lIns="0" tIns="0" rIns="0" bIns="0" rtlCol="0" anchor="t">
            <a:spAutoFit/>
          </a:bodyPr>
          <a:lstStyle/>
          <a:p>
            <a:pPr algn="l">
              <a:lnSpc>
                <a:spcPts val="2792"/>
              </a:lnSpc>
            </a:pPr>
            <a:r>
              <a:rPr lang="en-US" sz="2493" spc="-37">
                <a:solidFill>
                  <a:srgbClr val="000000"/>
                </a:solidFill>
                <a:latin typeface="Poppins Bold"/>
              </a:rPr>
              <a:t>Understanding the World </a:t>
            </a:r>
            <a:r>
              <a:rPr lang="en-US" sz="2493" spc="-37">
                <a:solidFill>
                  <a:srgbClr val="000000"/>
                </a:solidFill>
                <a:latin typeface="Poppins"/>
              </a:rPr>
              <a:t>helps children to make sense of their physical world and their community through opportunities to explore,  observe and find out about people, places, technology and the environment.</a:t>
            </a:r>
          </a:p>
          <a:p>
            <a:pPr algn="l">
              <a:lnSpc>
                <a:spcPts val="2792"/>
              </a:lnSpc>
            </a:pPr>
            <a:r>
              <a:rPr lang="en-US" sz="2493" spc="-37">
                <a:solidFill>
                  <a:srgbClr val="000000"/>
                </a:solidFill>
                <a:latin typeface="Poppins"/>
              </a:rPr>
              <a:t> </a:t>
            </a:r>
          </a:p>
          <a:p>
            <a:pPr algn="l">
              <a:lnSpc>
                <a:spcPts val="2792"/>
              </a:lnSpc>
            </a:pPr>
            <a:endParaRPr lang="en-US" sz="2493" spc="-37">
              <a:solidFill>
                <a:srgbClr val="000000"/>
              </a:solidFill>
              <a:latin typeface="Poppins"/>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t="-38888" b="-38888"/>
            </a:stretch>
          </a:blipFill>
        </p:spPr>
      </p:sp>
      <p:grpSp>
        <p:nvGrpSpPr>
          <p:cNvPr id="3" name="Group 3"/>
          <p:cNvGrpSpPr/>
          <p:nvPr/>
        </p:nvGrpSpPr>
        <p:grpSpPr>
          <a:xfrm>
            <a:off x="1028700" y="1191781"/>
            <a:ext cx="11213089" cy="1211102"/>
            <a:chOff x="0" y="0"/>
            <a:chExt cx="6114366" cy="660400"/>
          </a:xfrm>
        </p:grpSpPr>
        <p:sp>
          <p:nvSpPr>
            <p:cNvPr id="4" name="Freeform 4"/>
            <p:cNvSpPr/>
            <p:nvPr/>
          </p:nvSpPr>
          <p:spPr>
            <a:xfrm>
              <a:off x="0" y="0"/>
              <a:ext cx="6114367" cy="660400"/>
            </a:xfrm>
            <a:custGeom>
              <a:avLst/>
              <a:gdLst/>
              <a:ahLst/>
              <a:cxnLst/>
              <a:rect l="l" t="t" r="r" b="b"/>
              <a:pathLst>
                <a:path w="6114367" h="660400">
                  <a:moveTo>
                    <a:pt x="5989906" y="660400"/>
                  </a:moveTo>
                  <a:lnTo>
                    <a:pt x="124460" y="660400"/>
                  </a:lnTo>
                  <a:cubicBezTo>
                    <a:pt x="55880" y="660400"/>
                    <a:pt x="0" y="604520"/>
                    <a:pt x="0" y="535940"/>
                  </a:cubicBezTo>
                  <a:lnTo>
                    <a:pt x="0" y="124460"/>
                  </a:lnTo>
                  <a:cubicBezTo>
                    <a:pt x="0" y="55880"/>
                    <a:pt x="55880" y="0"/>
                    <a:pt x="124460" y="0"/>
                  </a:cubicBezTo>
                  <a:lnTo>
                    <a:pt x="5989906" y="0"/>
                  </a:lnTo>
                  <a:cubicBezTo>
                    <a:pt x="6058486" y="0"/>
                    <a:pt x="6114367" y="55880"/>
                    <a:pt x="6114367" y="124460"/>
                  </a:cubicBezTo>
                  <a:lnTo>
                    <a:pt x="6114367" y="535940"/>
                  </a:lnTo>
                  <a:cubicBezTo>
                    <a:pt x="6114367" y="604520"/>
                    <a:pt x="6058486" y="660400"/>
                    <a:pt x="5989906" y="660400"/>
                  </a:cubicBezTo>
                  <a:close/>
                </a:path>
              </a:pathLst>
            </a:custGeom>
            <a:solidFill>
              <a:srgbClr val="FF1010"/>
            </a:solidFill>
          </p:spPr>
        </p:sp>
      </p:grpSp>
      <p:sp>
        <p:nvSpPr>
          <p:cNvPr id="5" name="Freeform 5"/>
          <p:cNvSpPr/>
          <p:nvPr/>
        </p:nvSpPr>
        <p:spPr>
          <a:xfrm>
            <a:off x="-3050646" y="8569621"/>
            <a:ext cx="6549221" cy="6025283"/>
          </a:xfrm>
          <a:custGeom>
            <a:avLst/>
            <a:gdLst/>
            <a:ahLst/>
            <a:cxnLst/>
            <a:rect l="l" t="t" r="r" b="b"/>
            <a:pathLst>
              <a:path w="6549221" h="6025283">
                <a:moveTo>
                  <a:pt x="0" y="0"/>
                </a:moveTo>
                <a:lnTo>
                  <a:pt x="6549221" y="0"/>
                </a:lnTo>
                <a:lnTo>
                  <a:pt x="6549221" y="6025284"/>
                </a:lnTo>
                <a:lnTo>
                  <a:pt x="0" y="6025284"/>
                </a:lnTo>
                <a:lnTo>
                  <a:pt x="0" y="0"/>
                </a:lnTo>
                <a:close/>
              </a:path>
            </a:pathLst>
          </a:custGeom>
          <a:blipFill>
            <a:blip r:embed="rId3"/>
            <a:stretch>
              <a:fillRect/>
            </a:stretch>
          </a:blipFill>
        </p:spPr>
      </p:sp>
      <p:sp>
        <p:nvSpPr>
          <p:cNvPr id="6" name="TextBox 6"/>
          <p:cNvSpPr txBox="1"/>
          <p:nvPr/>
        </p:nvSpPr>
        <p:spPr>
          <a:xfrm>
            <a:off x="1441264" y="1332194"/>
            <a:ext cx="12247658" cy="844550"/>
          </a:xfrm>
          <a:prstGeom prst="rect">
            <a:avLst/>
          </a:prstGeom>
        </p:spPr>
        <p:txBody>
          <a:bodyPr lIns="0" tIns="0" rIns="0" bIns="0" rtlCol="0" anchor="t">
            <a:spAutoFit/>
          </a:bodyPr>
          <a:lstStyle/>
          <a:p>
            <a:pPr algn="l">
              <a:lnSpc>
                <a:spcPts val="5800"/>
              </a:lnSpc>
            </a:pPr>
            <a:r>
              <a:rPr lang="en-US" sz="5000" spc="-75">
                <a:solidFill>
                  <a:srgbClr val="FFFFFF"/>
                </a:solidFill>
                <a:latin typeface="Bugaki Bold"/>
              </a:rPr>
              <a:t>Foundation Stage Curriculum</a:t>
            </a:r>
          </a:p>
        </p:txBody>
      </p:sp>
      <p:sp>
        <p:nvSpPr>
          <p:cNvPr id="7" name="Freeform 7"/>
          <p:cNvSpPr/>
          <p:nvPr/>
        </p:nvSpPr>
        <p:spPr>
          <a:xfrm>
            <a:off x="7765022" y="-3516502"/>
            <a:ext cx="5923901" cy="5449989"/>
          </a:xfrm>
          <a:custGeom>
            <a:avLst/>
            <a:gdLst/>
            <a:ahLst/>
            <a:cxnLst/>
            <a:rect l="l" t="t" r="r" b="b"/>
            <a:pathLst>
              <a:path w="5923901" h="5449989">
                <a:moveTo>
                  <a:pt x="0" y="0"/>
                </a:moveTo>
                <a:lnTo>
                  <a:pt x="5923900" y="0"/>
                </a:lnTo>
                <a:lnTo>
                  <a:pt x="5923900" y="5449989"/>
                </a:lnTo>
                <a:lnTo>
                  <a:pt x="0" y="5449989"/>
                </a:lnTo>
                <a:lnTo>
                  <a:pt x="0" y="0"/>
                </a:lnTo>
                <a:close/>
              </a:path>
            </a:pathLst>
          </a:custGeom>
          <a:blipFill>
            <a:blip r:embed="rId3">
              <a:alphaModFix amt="9999"/>
            </a:blip>
            <a:stretch>
              <a:fillRect/>
            </a:stretch>
          </a:blipFill>
        </p:spPr>
      </p:sp>
      <p:sp>
        <p:nvSpPr>
          <p:cNvPr id="8" name="Freeform 8"/>
          <p:cNvSpPr/>
          <p:nvPr/>
        </p:nvSpPr>
        <p:spPr>
          <a:xfrm>
            <a:off x="11984571" y="389219"/>
            <a:ext cx="2137558" cy="2057400"/>
          </a:xfrm>
          <a:custGeom>
            <a:avLst/>
            <a:gdLst/>
            <a:ahLst/>
            <a:cxnLst/>
            <a:rect l="l" t="t" r="r" b="b"/>
            <a:pathLst>
              <a:path w="2137558" h="2057400">
                <a:moveTo>
                  <a:pt x="0" y="0"/>
                </a:moveTo>
                <a:lnTo>
                  <a:pt x="2137559" y="0"/>
                </a:lnTo>
                <a:lnTo>
                  <a:pt x="2137559" y="2057400"/>
                </a:lnTo>
                <a:lnTo>
                  <a:pt x="0" y="20574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Freeform 9"/>
          <p:cNvSpPr/>
          <p:nvPr/>
        </p:nvSpPr>
        <p:spPr>
          <a:xfrm>
            <a:off x="15434535" y="389219"/>
            <a:ext cx="1824765" cy="1824765"/>
          </a:xfrm>
          <a:custGeom>
            <a:avLst/>
            <a:gdLst/>
            <a:ahLst/>
            <a:cxnLst/>
            <a:rect l="l" t="t" r="r" b="b"/>
            <a:pathLst>
              <a:path w="1824765" h="1824765">
                <a:moveTo>
                  <a:pt x="0" y="0"/>
                </a:moveTo>
                <a:lnTo>
                  <a:pt x="1824765" y="0"/>
                </a:lnTo>
                <a:lnTo>
                  <a:pt x="1824765" y="1824765"/>
                </a:lnTo>
                <a:lnTo>
                  <a:pt x="0" y="1824765"/>
                </a:lnTo>
                <a:lnTo>
                  <a:pt x="0" y="0"/>
                </a:lnTo>
                <a:close/>
              </a:path>
            </a:pathLst>
          </a:custGeom>
          <a:blipFill>
            <a:blip r:embed="rId6"/>
            <a:stretch>
              <a:fillRect/>
            </a:stretch>
          </a:blipFill>
        </p:spPr>
      </p:sp>
      <p:sp>
        <p:nvSpPr>
          <p:cNvPr id="10" name="Freeform 10"/>
          <p:cNvSpPr/>
          <p:nvPr/>
        </p:nvSpPr>
        <p:spPr>
          <a:xfrm rot="-1348206">
            <a:off x="-177936" y="317518"/>
            <a:ext cx="3238401" cy="1157728"/>
          </a:xfrm>
          <a:custGeom>
            <a:avLst/>
            <a:gdLst/>
            <a:ahLst/>
            <a:cxnLst/>
            <a:rect l="l" t="t" r="r" b="b"/>
            <a:pathLst>
              <a:path w="3238401" h="1157728">
                <a:moveTo>
                  <a:pt x="0" y="0"/>
                </a:moveTo>
                <a:lnTo>
                  <a:pt x="3238400" y="0"/>
                </a:lnTo>
                <a:lnTo>
                  <a:pt x="3238400" y="1157728"/>
                </a:lnTo>
                <a:lnTo>
                  <a:pt x="0" y="115772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1" name="Freeform 11"/>
          <p:cNvSpPr/>
          <p:nvPr/>
        </p:nvSpPr>
        <p:spPr>
          <a:xfrm>
            <a:off x="6635244" y="6172200"/>
            <a:ext cx="4039985" cy="4114800"/>
          </a:xfrm>
          <a:custGeom>
            <a:avLst/>
            <a:gdLst/>
            <a:ahLst/>
            <a:cxnLst/>
            <a:rect l="l" t="t" r="r" b="b"/>
            <a:pathLst>
              <a:path w="4039985" h="4114800">
                <a:moveTo>
                  <a:pt x="0" y="0"/>
                </a:moveTo>
                <a:lnTo>
                  <a:pt x="4039986" y="0"/>
                </a:lnTo>
                <a:lnTo>
                  <a:pt x="4039986"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2" name="Freeform 12"/>
          <p:cNvSpPr/>
          <p:nvPr/>
        </p:nvSpPr>
        <p:spPr>
          <a:xfrm>
            <a:off x="12943565" y="5704750"/>
            <a:ext cx="4981940" cy="3332444"/>
          </a:xfrm>
          <a:custGeom>
            <a:avLst/>
            <a:gdLst/>
            <a:ahLst/>
            <a:cxnLst/>
            <a:rect l="l" t="t" r="r" b="b"/>
            <a:pathLst>
              <a:path w="4981940" h="3332444">
                <a:moveTo>
                  <a:pt x="0" y="0"/>
                </a:moveTo>
                <a:lnTo>
                  <a:pt x="4981940" y="0"/>
                </a:lnTo>
                <a:lnTo>
                  <a:pt x="4981940" y="3332443"/>
                </a:lnTo>
                <a:lnTo>
                  <a:pt x="0" y="3332443"/>
                </a:lnTo>
                <a:lnTo>
                  <a:pt x="0" y="0"/>
                </a:lnTo>
                <a:close/>
              </a:path>
            </a:pathLst>
          </a:custGeom>
          <a:blipFill>
            <a:blip r:embed="rId11"/>
            <a:stretch>
              <a:fillRect r="-335"/>
            </a:stretch>
          </a:blipFill>
        </p:spPr>
      </p:sp>
      <p:sp>
        <p:nvSpPr>
          <p:cNvPr id="13" name="TextBox 13"/>
          <p:cNvSpPr txBox="1"/>
          <p:nvPr/>
        </p:nvSpPr>
        <p:spPr>
          <a:xfrm>
            <a:off x="1116541" y="2658394"/>
            <a:ext cx="16142759" cy="1530985"/>
          </a:xfrm>
          <a:prstGeom prst="rect">
            <a:avLst/>
          </a:prstGeom>
        </p:spPr>
        <p:txBody>
          <a:bodyPr lIns="0" tIns="0" rIns="0" bIns="0" rtlCol="0" anchor="t">
            <a:spAutoFit/>
          </a:bodyPr>
          <a:lstStyle/>
          <a:p>
            <a:pPr algn="l">
              <a:lnSpc>
                <a:spcPts val="3920"/>
              </a:lnSpc>
            </a:pPr>
            <a:r>
              <a:rPr lang="en-US" sz="3500" spc="-52">
                <a:solidFill>
                  <a:srgbClr val="000000"/>
                </a:solidFill>
                <a:latin typeface="Poppins Semi-Bold"/>
              </a:rPr>
              <a:t>Parents are children’s first educators. Here are some of the ways that you can continue to help your child prepare for school:-</a:t>
            </a:r>
          </a:p>
          <a:p>
            <a:pPr algn="l">
              <a:lnSpc>
                <a:spcPts val="3920"/>
              </a:lnSpc>
            </a:pPr>
            <a:endParaRPr lang="en-US" sz="3500" spc="-52">
              <a:solidFill>
                <a:srgbClr val="000000"/>
              </a:solidFill>
              <a:latin typeface="Poppins Semi-Bold"/>
            </a:endParaRPr>
          </a:p>
        </p:txBody>
      </p:sp>
      <p:sp>
        <p:nvSpPr>
          <p:cNvPr id="14" name="TextBox 14"/>
          <p:cNvSpPr txBox="1"/>
          <p:nvPr/>
        </p:nvSpPr>
        <p:spPr>
          <a:xfrm>
            <a:off x="1028700" y="3781571"/>
            <a:ext cx="16651524" cy="6316980"/>
          </a:xfrm>
          <a:prstGeom prst="rect">
            <a:avLst/>
          </a:prstGeom>
        </p:spPr>
        <p:txBody>
          <a:bodyPr lIns="0" tIns="0" rIns="0" bIns="0" rtlCol="0" anchor="t">
            <a:spAutoFit/>
          </a:bodyPr>
          <a:lstStyle/>
          <a:p>
            <a:pPr marL="647705" lvl="1" indent="-323852" algn="l">
              <a:lnSpc>
                <a:spcPts val="3360"/>
              </a:lnSpc>
              <a:buFont typeface="Arial"/>
              <a:buChar char="•"/>
            </a:pPr>
            <a:r>
              <a:rPr lang="en-US" sz="3000" spc="-45">
                <a:solidFill>
                  <a:srgbClr val="000000"/>
                </a:solidFill>
                <a:latin typeface="Poppins"/>
              </a:rPr>
              <a:t>Encourage your child to be independent for example: going to the toilet, washing and drying hands, putting on jumpers, coats and shoes.</a:t>
            </a:r>
          </a:p>
          <a:p>
            <a:pPr marL="647705" lvl="1" indent="-323852" algn="l">
              <a:lnSpc>
                <a:spcPts val="3360"/>
              </a:lnSpc>
              <a:buFont typeface="Arial"/>
              <a:buChar char="•"/>
            </a:pPr>
            <a:r>
              <a:rPr lang="en-US" sz="3000" spc="-45">
                <a:solidFill>
                  <a:srgbClr val="000000"/>
                </a:solidFill>
                <a:latin typeface="Poppins"/>
              </a:rPr>
              <a:t>Encourage your child to count things at home—the number of stairs on the way to bed, how many chairs needed at the table, pairing of socks, reading car registration plates etc.</a:t>
            </a:r>
          </a:p>
          <a:p>
            <a:pPr marL="647705" lvl="1" indent="-323852" algn="l">
              <a:lnSpc>
                <a:spcPts val="3360"/>
              </a:lnSpc>
              <a:buFont typeface="Arial"/>
              <a:buChar char="•"/>
            </a:pPr>
            <a:r>
              <a:rPr lang="en-US" sz="3000" spc="-45">
                <a:solidFill>
                  <a:srgbClr val="000000"/>
                </a:solidFill>
                <a:latin typeface="Poppins"/>
              </a:rPr>
              <a:t> Look at books together.</a:t>
            </a:r>
          </a:p>
          <a:p>
            <a:pPr marL="647705" lvl="1" indent="-323852" algn="l">
              <a:lnSpc>
                <a:spcPts val="3360"/>
              </a:lnSpc>
              <a:buFont typeface="Arial"/>
              <a:buChar char="•"/>
            </a:pPr>
            <a:r>
              <a:rPr lang="en-US" sz="3000" spc="-45">
                <a:solidFill>
                  <a:srgbClr val="000000"/>
                </a:solidFill>
                <a:latin typeface="Poppins"/>
              </a:rPr>
              <a:t>Talk about favourite stories.</a:t>
            </a:r>
          </a:p>
          <a:p>
            <a:pPr marL="647705" lvl="1" indent="-323852" algn="l">
              <a:lnSpc>
                <a:spcPts val="3360"/>
              </a:lnSpc>
              <a:buFont typeface="Arial"/>
              <a:buChar char="•"/>
            </a:pPr>
            <a:r>
              <a:rPr lang="en-US" sz="3000" spc="-45">
                <a:solidFill>
                  <a:srgbClr val="000000"/>
                </a:solidFill>
                <a:latin typeface="Poppins"/>
              </a:rPr>
              <a:t>Let your child see you reading and writing.</a:t>
            </a:r>
          </a:p>
          <a:p>
            <a:pPr marL="647705" lvl="1" indent="-323852" algn="l">
              <a:lnSpc>
                <a:spcPts val="3360"/>
              </a:lnSpc>
              <a:buFont typeface="Arial"/>
              <a:buChar char="•"/>
            </a:pPr>
            <a:r>
              <a:rPr lang="en-US" sz="3000" spc="-45">
                <a:solidFill>
                  <a:srgbClr val="000000"/>
                </a:solidFill>
                <a:latin typeface="Poppins"/>
              </a:rPr>
              <a:t>Make lists together, write their own name on birthday cards.</a:t>
            </a:r>
          </a:p>
          <a:p>
            <a:pPr marL="647705" lvl="1" indent="-323852" algn="l">
              <a:lnSpc>
                <a:spcPts val="3360"/>
              </a:lnSpc>
              <a:buFont typeface="Arial"/>
              <a:buChar char="•"/>
            </a:pPr>
            <a:r>
              <a:rPr lang="en-US" sz="3000" spc="-45">
                <a:solidFill>
                  <a:srgbClr val="000000"/>
                </a:solidFill>
                <a:latin typeface="Poppins"/>
              </a:rPr>
              <a:t>Letter sounds (play I spy with my little eye).</a:t>
            </a:r>
          </a:p>
          <a:p>
            <a:pPr marL="647705" lvl="1" indent="-323852" algn="l">
              <a:lnSpc>
                <a:spcPts val="3360"/>
              </a:lnSpc>
              <a:buFont typeface="Arial"/>
              <a:buChar char="•"/>
            </a:pPr>
            <a:r>
              <a:rPr lang="en-US" sz="3000" spc="-45">
                <a:solidFill>
                  <a:srgbClr val="000000"/>
                </a:solidFill>
                <a:latin typeface="Poppins"/>
              </a:rPr>
              <a:t>Draw pictures together .</a:t>
            </a:r>
          </a:p>
          <a:p>
            <a:pPr marL="647705" lvl="1" indent="-323852" algn="l">
              <a:lnSpc>
                <a:spcPts val="3360"/>
              </a:lnSpc>
              <a:buFont typeface="Arial"/>
              <a:buChar char="•"/>
            </a:pPr>
            <a:r>
              <a:rPr lang="en-US" sz="3000" spc="-45">
                <a:solidFill>
                  <a:srgbClr val="000000"/>
                </a:solidFill>
                <a:latin typeface="Poppins"/>
              </a:rPr>
              <a:t>Look out for words and numbers in the environment.</a:t>
            </a:r>
          </a:p>
          <a:p>
            <a:pPr algn="l">
              <a:lnSpc>
                <a:spcPts val="3360"/>
              </a:lnSpc>
            </a:pPr>
            <a:r>
              <a:rPr lang="en-US" sz="3000" spc="-45">
                <a:solidFill>
                  <a:srgbClr val="000000"/>
                </a:solidFill>
                <a:latin typeface="Poppins"/>
              </a:rPr>
              <a:t> </a:t>
            </a:r>
          </a:p>
          <a:p>
            <a:pPr algn="l">
              <a:lnSpc>
                <a:spcPts val="3360"/>
              </a:lnSpc>
            </a:pPr>
            <a:r>
              <a:rPr lang="en-US" sz="3000" spc="-45">
                <a:solidFill>
                  <a:srgbClr val="000000"/>
                </a:solidFill>
                <a:latin typeface="Poppins"/>
              </a:rPr>
              <a:t>Remember, your child is learning every day just by noticing the things you do and by copying.</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t="-38888" b="-38888"/>
            </a:stretch>
          </a:blipFill>
        </p:spPr>
      </p:sp>
      <p:grpSp>
        <p:nvGrpSpPr>
          <p:cNvPr id="3" name="Group 3"/>
          <p:cNvGrpSpPr/>
          <p:nvPr/>
        </p:nvGrpSpPr>
        <p:grpSpPr>
          <a:xfrm>
            <a:off x="1028700" y="1191781"/>
            <a:ext cx="8115300" cy="1211102"/>
            <a:chOff x="0" y="0"/>
            <a:chExt cx="4425178" cy="660400"/>
          </a:xfrm>
        </p:grpSpPr>
        <p:sp>
          <p:nvSpPr>
            <p:cNvPr id="4" name="Freeform 4"/>
            <p:cNvSpPr/>
            <p:nvPr/>
          </p:nvSpPr>
          <p:spPr>
            <a:xfrm>
              <a:off x="0" y="0"/>
              <a:ext cx="4425179" cy="660400"/>
            </a:xfrm>
            <a:custGeom>
              <a:avLst/>
              <a:gdLst/>
              <a:ahLst/>
              <a:cxnLst/>
              <a:rect l="l" t="t" r="r" b="b"/>
              <a:pathLst>
                <a:path w="4425179" h="660400">
                  <a:moveTo>
                    <a:pt x="4300718" y="660400"/>
                  </a:moveTo>
                  <a:lnTo>
                    <a:pt x="124460" y="660400"/>
                  </a:lnTo>
                  <a:cubicBezTo>
                    <a:pt x="55880" y="660400"/>
                    <a:pt x="0" y="604520"/>
                    <a:pt x="0" y="535940"/>
                  </a:cubicBezTo>
                  <a:lnTo>
                    <a:pt x="0" y="124460"/>
                  </a:lnTo>
                  <a:cubicBezTo>
                    <a:pt x="0" y="55880"/>
                    <a:pt x="55880" y="0"/>
                    <a:pt x="124460" y="0"/>
                  </a:cubicBezTo>
                  <a:lnTo>
                    <a:pt x="4300718" y="0"/>
                  </a:lnTo>
                  <a:cubicBezTo>
                    <a:pt x="4369298" y="0"/>
                    <a:pt x="4425179" y="55880"/>
                    <a:pt x="4425179" y="124460"/>
                  </a:cubicBezTo>
                  <a:lnTo>
                    <a:pt x="4425179" y="535940"/>
                  </a:lnTo>
                  <a:cubicBezTo>
                    <a:pt x="4425179" y="604520"/>
                    <a:pt x="4369298" y="660400"/>
                    <a:pt x="4300718" y="660400"/>
                  </a:cubicBezTo>
                  <a:close/>
                </a:path>
              </a:pathLst>
            </a:custGeom>
            <a:solidFill>
              <a:srgbClr val="FF1010"/>
            </a:solidFill>
          </p:spPr>
        </p:sp>
      </p:grpSp>
      <p:sp>
        <p:nvSpPr>
          <p:cNvPr id="5" name="Freeform 5"/>
          <p:cNvSpPr/>
          <p:nvPr/>
        </p:nvSpPr>
        <p:spPr>
          <a:xfrm>
            <a:off x="-3050646" y="8569621"/>
            <a:ext cx="6549221" cy="6025283"/>
          </a:xfrm>
          <a:custGeom>
            <a:avLst/>
            <a:gdLst/>
            <a:ahLst/>
            <a:cxnLst/>
            <a:rect l="l" t="t" r="r" b="b"/>
            <a:pathLst>
              <a:path w="6549221" h="6025283">
                <a:moveTo>
                  <a:pt x="0" y="0"/>
                </a:moveTo>
                <a:lnTo>
                  <a:pt x="6549221" y="0"/>
                </a:lnTo>
                <a:lnTo>
                  <a:pt x="6549221" y="6025284"/>
                </a:lnTo>
                <a:lnTo>
                  <a:pt x="0" y="6025284"/>
                </a:lnTo>
                <a:lnTo>
                  <a:pt x="0" y="0"/>
                </a:lnTo>
                <a:close/>
              </a:path>
            </a:pathLst>
          </a:custGeom>
          <a:blipFill>
            <a:blip r:embed="rId3"/>
            <a:stretch>
              <a:fillRect/>
            </a:stretch>
          </a:blipFill>
        </p:spPr>
      </p:sp>
      <p:grpSp>
        <p:nvGrpSpPr>
          <p:cNvPr id="6" name="Group 6"/>
          <p:cNvGrpSpPr/>
          <p:nvPr/>
        </p:nvGrpSpPr>
        <p:grpSpPr>
          <a:xfrm>
            <a:off x="11504121" y="2176744"/>
            <a:ext cx="7860829" cy="8236841"/>
            <a:chOff x="0" y="0"/>
            <a:chExt cx="10481106" cy="10982454"/>
          </a:xfrm>
        </p:grpSpPr>
        <p:pic>
          <p:nvPicPr>
            <p:cNvPr id="7" name="Picture 7"/>
            <p:cNvPicPr>
              <a:picLocks noChangeAspect="1"/>
            </p:cNvPicPr>
            <p:nvPr/>
          </p:nvPicPr>
          <p:blipFill>
            <a:blip r:embed="rId4"/>
            <a:srcRect l="18188" r="18188"/>
            <a:stretch>
              <a:fillRect/>
            </a:stretch>
          </p:blipFill>
          <p:spPr>
            <a:xfrm>
              <a:off x="0" y="0"/>
              <a:ext cx="10481106" cy="10982454"/>
            </a:xfrm>
            <a:prstGeom prst="rect">
              <a:avLst/>
            </a:prstGeom>
          </p:spPr>
        </p:pic>
      </p:grpSp>
      <p:sp>
        <p:nvSpPr>
          <p:cNvPr id="8" name="Freeform 8"/>
          <p:cNvSpPr/>
          <p:nvPr/>
        </p:nvSpPr>
        <p:spPr>
          <a:xfrm>
            <a:off x="7765022" y="-3516502"/>
            <a:ext cx="5923901" cy="5449989"/>
          </a:xfrm>
          <a:custGeom>
            <a:avLst/>
            <a:gdLst/>
            <a:ahLst/>
            <a:cxnLst/>
            <a:rect l="l" t="t" r="r" b="b"/>
            <a:pathLst>
              <a:path w="5923901" h="5449989">
                <a:moveTo>
                  <a:pt x="0" y="0"/>
                </a:moveTo>
                <a:lnTo>
                  <a:pt x="5923900" y="0"/>
                </a:lnTo>
                <a:lnTo>
                  <a:pt x="5923900" y="5449989"/>
                </a:lnTo>
                <a:lnTo>
                  <a:pt x="0" y="5449989"/>
                </a:lnTo>
                <a:lnTo>
                  <a:pt x="0" y="0"/>
                </a:lnTo>
                <a:close/>
              </a:path>
            </a:pathLst>
          </a:custGeom>
          <a:blipFill>
            <a:blip r:embed="rId3">
              <a:alphaModFix amt="9999"/>
            </a:blip>
            <a:stretch>
              <a:fillRect/>
            </a:stretch>
          </a:blipFill>
        </p:spPr>
      </p:sp>
      <p:sp>
        <p:nvSpPr>
          <p:cNvPr id="9" name="Freeform 9"/>
          <p:cNvSpPr/>
          <p:nvPr/>
        </p:nvSpPr>
        <p:spPr>
          <a:xfrm>
            <a:off x="15434535" y="505537"/>
            <a:ext cx="1824765" cy="1824765"/>
          </a:xfrm>
          <a:custGeom>
            <a:avLst/>
            <a:gdLst/>
            <a:ahLst/>
            <a:cxnLst/>
            <a:rect l="l" t="t" r="r" b="b"/>
            <a:pathLst>
              <a:path w="1824765" h="1824765">
                <a:moveTo>
                  <a:pt x="0" y="0"/>
                </a:moveTo>
                <a:lnTo>
                  <a:pt x="1824765" y="0"/>
                </a:lnTo>
                <a:lnTo>
                  <a:pt x="1824765" y="1824765"/>
                </a:lnTo>
                <a:lnTo>
                  <a:pt x="0" y="1824765"/>
                </a:lnTo>
                <a:lnTo>
                  <a:pt x="0" y="0"/>
                </a:lnTo>
                <a:close/>
              </a:path>
            </a:pathLst>
          </a:custGeom>
          <a:blipFill>
            <a:blip r:embed="rId5"/>
            <a:stretch>
              <a:fillRect/>
            </a:stretch>
          </a:blipFill>
        </p:spPr>
      </p:sp>
      <p:sp>
        <p:nvSpPr>
          <p:cNvPr id="10" name="TextBox 10"/>
          <p:cNvSpPr txBox="1"/>
          <p:nvPr/>
        </p:nvSpPr>
        <p:spPr>
          <a:xfrm>
            <a:off x="1028700" y="4452663"/>
            <a:ext cx="9398471" cy="2628900"/>
          </a:xfrm>
          <a:prstGeom prst="rect">
            <a:avLst/>
          </a:prstGeom>
        </p:spPr>
        <p:txBody>
          <a:bodyPr lIns="0" tIns="0" rIns="0" bIns="0" rtlCol="0" anchor="t">
            <a:spAutoFit/>
          </a:bodyPr>
          <a:lstStyle/>
          <a:p>
            <a:pPr marL="539749" lvl="1" indent="-269875" algn="l">
              <a:lnSpc>
                <a:spcPts val="2624"/>
              </a:lnSpc>
              <a:buFont typeface="Arial"/>
              <a:buChar char="•"/>
            </a:pPr>
            <a:r>
              <a:rPr lang="en-US" sz="2499" spc="-37">
                <a:solidFill>
                  <a:srgbClr val="000000"/>
                </a:solidFill>
                <a:latin typeface="Poppins"/>
              </a:rPr>
              <a:t>English</a:t>
            </a:r>
          </a:p>
          <a:p>
            <a:pPr marL="539749" lvl="1" indent="-269875" algn="l">
              <a:lnSpc>
                <a:spcPts val="2624"/>
              </a:lnSpc>
              <a:buFont typeface="Arial"/>
              <a:buChar char="•"/>
            </a:pPr>
            <a:r>
              <a:rPr lang="en-US" sz="2499" spc="-37">
                <a:solidFill>
                  <a:srgbClr val="000000"/>
                </a:solidFill>
                <a:latin typeface="Poppins"/>
              </a:rPr>
              <a:t>Maths</a:t>
            </a:r>
          </a:p>
          <a:p>
            <a:pPr marL="539749" lvl="1" indent="-269875" algn="l">
              <a:lnSpc>
                <a:spcPts val="2624"/>
              </a:lnSpc>
              <a:buFont typeface="Arial"/>
              <a:buChar char="•"/>
            </a:pPr>
            <a:r>
              <a:rPr lang="en-US" sz="2499" spc="-37">
                <a:solidFill>
                  <a:srgbClr val="000000"/>
                </a:solidFill>
                <a:latin typeface="Poppins"/>
              </a:rPr>
              <a:t>Science.</a:t>
            </a:r>
          </a:p>
          <a:p>
            <a:pPr marL="539749" lvl="1" indent="-269875" algn="l">
              <a:lnSpc>
                <a:spcPts val="2624"/>
              </a:lnSpc>
              <a:buFont typeface="Arial"/>
              <a:buChar char="•"/>
            </a:pPr>
            <a:r>
              <a:rPr lang="en-US" sz="2499" spc="-37">
                <a:solidFill>
                  <a:srgbClr val="000000"/>
                </a:solidFill>
                <a:latin typeface="Poppins"/>
              </a:rPr>
              <a:t>In Catholic schools, Religious Education is also a core subject and is taught following the Liverpool Archdiocese reccomendations.</a:t>
            </a:r>
          </a:p>
          <a:p>
            <a:pPr marL="539749" lvl="1" indent="-269875" algn="l">
              <a:lnSpc>
                <a:spcPts val="2624"/>
              </a:lnSpc>
              <a:buFont typeface="Arial"/>
              <a:buChar char="•"/>
            </a:pPr>
            <a:r>
              <a:rPr lang="en-US" sz="2499" spc="-37">
                <a:solidFill>
                  <a:srgbClr val="000000"/>
                </a:solidFill>
                <a:latin typeface="Poppins"/>
              </a:rPr>
              <a:t>RSE is taught through Journey and Love from Nursery to Year 6. </a:t>
            </a:r>
          </a:p>
        </p:txBody>
      </p:sp>
      <p:sp>
        <p:nvSpPr>
          <p:cNvPr id="11" name="TextBox 11"/>
          <p:cNvSpPr txBox="1"/>
          <p:nvPr/>
        </p:nvSpPr>
        <p:spPr>
          <a:xfrm>
            <a:off x="1441264" y="1332194"/>
            <a:ext cx="7702736" cy="844550"/>
          </a:xfrm>
          <a:prstGeom prst="rect">
            <a:avLst/>
          </a:prstGeom>
        </p:spPr>
        <p:txBody>
          <a:bodyPr lIns="0" tIns="0" rIns="0" bIns="0" rtlCol="0" anchor="t">
            <a:spAutoFit/>
          </a:bodyPr>
          <a:lstStyle/>
          <a:p>
            <a:pPr algn="l">
              <a:lnSpc>
                <a:spcPts val="5800"/>
              </a:lnSpc>
            </a:pPr>
            <a:r>
              <a:rPr lang="en-US" sz="5000" spc="-75">
                <a:solidFill>
                  <a:srgbClr val="FFFFFF"/>
                </a:solidFill>
                <a:latin typeface="Bugaki Bold"/>
              </a:rPr>
              <a:t>National Curriculum</a:t>
            </a:r>
          </a:p>
        </p:txBody>
      </p:sp>
      <p:sp>
        <p:nvSpPr>
          <p:cNvPr id="12" name="TextBox 12"/>
          <p:cNvSpPr txBox="1"/>
          <p:nvPr/>
        </p:nvSpPr>
        <p:spPr>
          <a:xfrm>
            <a:off x="1028700" y="2736258"/>
            <a:ext cx="10358738" cy="1706880"/>
          </a:xfrm>
          <a:prstGeom prst="rect">
            <a:avLst/>
          </a:prstGeom>
        </p:spPr>
        <p:txBody>
          <a:bodyPr lIns="0" tIns="0" rIns="0" bIns="0" rtlCol="0" anchor="t">
            <a:spAutoFit/>
          </a:bodyPr>
          <a:lstStyle/>
          <a:p>
            <a:pPr algn="l">
              <a:lnSpc>
                <a:spcPts val="3360"/>
              </a:lnSpc>
            </a:pPr>
            <a:r>
              <a:rPr lang="en-US" sz="3000" spc="-44">
                <a:solidFill>
                  <a:srgbClr val="000000"/>
                </a:solidFill>
                <a:latin typeface="Poppins Semi-Bold"/>
              </a:rPr>
              <a:t>There are two Key Stages in primary schools, Key Stage One (age 5-7) and Key Stage Two (age 7-11).</a:t>
            </a:r>
          </a:p>
          <a:p>
            <a:pPr algn="l">
              <a:lnSpc>
                <a:spcPts val="3360"/>
              </a:lnSpc>
            </a:pPr>
            <a:r>
              <a:rPr lang="en-US" sz="3000" spc="-44">
                <a:solidFill>
                  <a:srgbClr val="000000"/>
                </a:solidFill>
                <a:latin typeface="Poppins Semi-Bold"/>
              </a:rPr>
              <a:t>The National curriculum requires that all pupils in primary schools study three core subjects: </a:t>
            </a:r>
          </a:p>
        </p:txBody>
      </p:sp>
      <p:sp>
        <p:nvSpPr>
          <p:cNvPr id="13" name="TextBox 13"/>
          <p:cNvSpPr txBox="1"/>
          <p:nvPr/>
        </p:nvSpPr>
        <p:spPr>
          <a:xfrm>
            <a:off x="1028700" y="7081563"/>
            <a:ext cx="11295364" cy="868680"/>
          </a:xfrm>
          <a:prstGeom prst="rect">
            <a:avLst/>
          </a:prstGeom>
        </p:spPr>
        <p:txBody>
          <a:bodyPr lIns="0" tIns="0" rIns="0" bIns="0" rtlCol="0" anchor="t">
            <a:spAutoFit/>
          </a:bodyPr>
          <a:lstStyle/>
          <a:p>
            <a:pPr algn="l">
              <a:lnSpc>
                <a:spcPts val="3360"/>
              </a:lnSpc>
            </a:pPr>
            <a:r>
              <a:rPr lang="en-US" sz="3000" spc="-44">
                <a:solidFill>
                  <a:srgbClr val="000000"/>
                </a:solidFill>
                <a:latin typeface="Poppins Semi-Bold"/>
              </a:rPr>
              <a:t>There are nine other subjects to be studied. These are known as the Foundation Subjects: </a:t>
            </a:r>
          </a:p>
        </p:txBody>
      </p:sp>
      <p:sp>
        <p:nvSpPr>
          <p:cNvPr id="14" name="TextBox 14"/>
          <p:cNvSpPr txBox="1"/>
          <p:nvPr/>
        </p:nvSpPr>
        <p:spPr>
          <a:xfrm>
            <a:off x="1028700" y="7959768"/>
            <a:ext cx="4057650" cy="1657350"/>
          </a:xfrm>
          <a:prstGeom prst="rect">
            <a:avLst/>
          </a:prstGeom>
        </p:spPr>
        <p:txBody>
          <a:bodyPr lIns="0" tIns="0" rIns="0" bIns="0" rtlCol="0" anchor="t">
            <a:spAutoFit/>
          </a:bodyPr>
          <a:lstStyle/>
          <a:p>
            <a:pPr marL="539749" lvl="1" indent="-269875" algn="l">
              <a:lnSpc>
                <a:spcPts val="2624"/>
              </a:lnSpc>
              <a:buFont typeface="Arial"/>
              <a:buChar char="•"/>
            </a:pPr>
            <a:r>
              <a:rPr lang="en-US" sz="2499" spc="-37">
                <a:solidFill>
                  <a:srgbClr val="000000"/>
                </a:solidFill>
                <a:latin typeface="Poppins"/>
              </a:rPr>
              <a:t>Art &amp; Design</a:t>
            </a:r>
          </a:p>
          <a:p>
            <a:pPr marL="539749" lvl="1" indent="-269875" algn="l">
              <a:lnSpc>
                <a:spcPts val="2624"/>
              </a:lnSpc>
              <a:buFont typeface="Arial"/>
              <a:buChar char="•"/>
            </a:pPr>
            <a:r>
              <a:rPr lang="en-US" sz="2499" spc="-37">
                <a:solidFill>
                  <a:srgbClr val="000000"/>
                </a:solidFill>
                <a:latin typeface="Poppins"/>
              </a:rPr>
              <a:t>Citizenship</a:t>
            </a:r>
          </a:p>
          <a:p>
            <a:pPr marL="539749" lvl="1" indent="-269875" algn="l">
              <a:lnSpc>
                <a:spcPts val="2624"/>
              </a:lnSpc>
              <a:buFont typeface="Arial"/>
              <a:buChar char="•"/>
            </a:pPr>
            <a:r>
              <a:rPr lang="en-US" sz="2499" spc="-37">
                <a:solidFill>
                  <a:srgbClr val="000000"/>
                </a:solidFill>
                <a:latin typeface="Poppins"/>
              </a:rPr>
              <a:t>CoHistory</a:t>
            </a:r>
          </a:p>
          <a:p>
            <a:pPr marL="539749" lvl="1" indent="-269875" algn="l">
              <a:lnSpc>
                <a:spcPts val="2624"/>
              </a:lnSpc>
              <a:buFont typeface="Arial"/>
              <a:buChar char="•"/>
            </a:pPr>
            <a:r>
              <a:rPr lang="en-US" sz="2499" spc="-37">
                <a:solidFill>
                  <a:srgbClr val="000000"/>
                </a:solidFill>
                <a:latin typeface="Poppins"/>
              </a:rPr>
              <a:t>Geography</a:t>
            </a:r>
          </a:p>
          <a:p>
            <a:pPr marL="539749" lvl="1" indent="-269875" algn="l">
              <a:lnSpc>
                <a:spcPts val="2624"/>
              </a:lnSpc>
              <a:buFont typeface="Arial"/>
              <a:buChar char="•"/>
            </a:pPr>
            <a:r>
              <a:rPr lang="en-US" sz="2499" spc="-37">
                <a:solidFill>
                  <a:srgbClr val="000000"/>
                </a:solidFill>
                <a:latin typeface="Poppins"/>
              </a:rPr>
              <a:t>Music</a:t>
            </a:r>
          </a:p>
        </p:txBody>
      </p:sp>
      <p:sp>
        <p:nvSpPr>
          <p:cNvPr id="15" name="TextBox 15"/>
          <p:cNvSpPr txBox="1"/>
          <p:nvPr/>
        </p:nvSpPr>
        <p:spPr>
          <a:xfrm>
            <a:off x="5736197" y="7891188"/>
            <a:ext cx="4057650" cy="1333500"/>
          </a:xfrm>
          <a:prstGeom prst="rect">
            <a:avLst/>
          </a:prstGeom>
        </p:spPr>
        <p:txBody>
          <a:bodyPr lIns="0" tIns="0" rIns="0" bIns="0" rtlCol="0" anchor="t">
            <a:spAutoFit/>
          </a:bodyPr>
          <a:lstStyle/>
          <a:p>
            <a:pPr marL="539749" lvl="1" indent="-269875" algn="l">
              <a:lnSpc>
                <a:spcPts val="2624"/>
              </a:lnSpc>
              <a:buFont typeface="Arial"/>
              <a:buChar char="•"/>
            </a:pPr>
            <a:r>
              <a:rPr lang="en-US" sz="2499" spc="-37">
                <a:solidFill>
                  <a:srgbClr val="000000"/>
                </a:solidFill>
                <a:latin typeface="Poppins"/>
              </a:rPr>
              <a:t>History</a:t>
            </a:r>
          </a:p>
          <a:p>
            <a:pPr marL="539749" lvl="1" indent="-269875" algn="l">
              <a:lnSpc>
                <a:spcPts val="2624"/>
              </a:lnSpc>
              <a:buFont typeface="Arial"/>
              <a:buChar char="•"/>
            </a:pPr>
            <a:r>
              <a:rPr lang="en-US" sz="2499" spc="-37">
                <a:solidFill>
                  <a:srgbClr val="000000"/>
                </a:solidFill>
                <a:latin typeface="Poppins"/>
              </a:rPr>
              <a:t>Geography</a:t>
            </a:r>
          </a:p>
          <a:p>
            <a:pPr marL="539749" lvl="1" indent="-269875" algn="l">
              <a:lnSpc>
                <a:spcPts val="2624"/>
              </a:lnSpc>
              <a:buFont typeface="Arial"/>
              <a:buChar char="•"/>
            </a:pPr>
            <a:r>
              <a:rPr lang="en-US" sz="2499" spc="-37">
                <a:solidFill>
                  <a:srgbClr val="000000"/>
                </a:solidFill>
                <a:latin typeface="Poppins"/>
              </a:rPr>
              <a:t>Music</a:t>
            </a:r>
          </a:p>
          <a:p>
            <a:pPr marL="539749" lvl="1" indent="-269875" algn="l">
              <a:lnSpc>
                <a:spcPts val="2624"/>
              </a:lnSpc>
              <a:buFont typeface="Arial"/>
              <a:buChar char="•"/>
            </a:pPr>
            <a:r>
              <a:rPr lang="en-US" sz="2499" spc="-37">
                <a:solidFill>
                  <a:srgbClr val="000000"/>
                </a:solidFill>
                <a:latin typeface="Poppins"/>
              </a:rPr>
              <a:t>Physical Education.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t="-38888" b="-38888"/>
            </a:stretch>
          </a:blipFill>
        </p:spPr>
      </p:sp>
      <p:grpSp>
        <p:nvGrpSpPr>
          <p:cNvPr id="3" name="Group 3"/>
          <p:cNvGrpSpPr/>
          <p:nvPr/>
        </p:nvGrpSpPr>
        <p:grpSpPr>
          <a:xfrm>
            <a:off x="1028700" y="1191781"/>
            <a:ext cx="11213089" cy="1211102"/>
            <a:chOff x="0" y="0"/>
            <a:chExt cx="6114366" cy="660400"/>
          </a:xfrm>
        </p:grpSpPr>
        <p:sp>
          <p:nvSpPr>
            <p:cNvPr id="4" name="Freeform 4"/>
            <p:cNvSpPr/>
            <p:nvPr/>
          </p:nvSpPr>
          <p:spPr>
            <a:xfrm>
              <a:off x="0" y="0"/>
              <a:ext cx="6114367" cy="660400"/>
            </a:xfrm>
            <a:custGeom>
              <a:avLst/>
              <a:gdLst/>
              <a:ahLst/>
              <a:cxnLst/>
              <a:rect l="l" t="t" r="r" b="b"/>
              <a:pathLst>
                <a:path w="6114367" h="660400">
                  <a:moveTo>
                    <a:pt x="5989906" y="660400"/>
                  </a:moveTo>
                  <a:lnTo>
                    <a:pt x="124460" y="660400"/>
                  </a:lnTo>
                  <a:cubicBezTo>
                    <a:pt x="55880" y="660400"/>
                    <a:pt x="0" y="604520"/>
                    <a:pt x="0" y="535940"/>
                  </a:cubicBezTo>
                  <a:lnTo>
                    <a:pt x="0" y="124460"/>
                  </a:lnTo>
                  <a:cubicBezTo>
                    <a:pt x="0" y="55880"/>
                    <a:pt x="55880" y="0"/>
                    <a:pt x="124460" y="0"/>
                  </a:cubicBezTo>
                  <a:lnTo>
                    <a:pt x="5989906" y="0"/>
                  </a:lnTo>
                  <a:cubicBezTo>
                    <a:pt x="6058486" y="0"/>
                    <a:pt x="6114367" y="55880"/>
                    <a:pt x="6114367" y="124460"/>
                  </a:cubicBezTo>
                  <a:lnTo>
                    <a:pt x="6114367" y="535940"/>
                  </a:lnTo>
                  <a:cubicBezTo>
                    <a:pt x="6114367" y="604520"/>
                    <a:pt x="6058486" y="660400"/>
                    <a:pt x="5989906" y="660400"/>
                  </a:cubicBezTo>
                  <a:close/>
                </a:path>
              </a:pathLst>
            </a:custGeom>
            <a:solidFill>
              <a:srgbClr val="FF1010"/>
            </a:solidFill>
          </p:spPr>
        </p:sp>
      </p:grpSp>
      <p:sp>
        <p:nvSpPr>
          <p:cNvPr id="5" name="Freeform 5"/>
          <p:cNvSpPr/>
          <p:nvPr/>
        </p:nvSpPr>
        <p:spPr>
          <a:xfrm>
            <a:off x="-3050646" y="8569621"/>
            <a:ext cx="6549221" cy="6025283"/>
          </a:xfrm>
          <a:custGeom>
            <a:avLst/>
            <a:gdLst/>
            <a:ahLst/>
            <a:cxnLst/>
            <a:rect l="l" t="t" r="r" b="b"/>
            <a:pathLst>
              <a:path w="6549221" h="6025283">
                <a:moveTo>
                  <a:pt x="0" y="0"/>
                </a:moveTo>
                <a:lnTo>
                  <a:pt x="6549221" y="0"/>
                </a:lnTo>
                <a:lnTo>
                  <a:pt x="6549221" y="6025284"/>
                </a:lnTo>
                <a:lnTo>
                  <a:pt x="0" y="6025284"/>
                </a:lnTo>
                <a:lnTo>
                  <a:pt x="0" y="0"/>
                </a:lnTo>
                <a:close/>
              </a:path>
            </a:pathLst>
          </a:custGeom>
          <a:blipFill>
            <a:blip r:embed="rId3"/>
            <a:stretch>
              <a:fillRect/>
            </a:stretch>
          </a:blipFill>
        </p:spPr>
      </p:sp>
      <p:sp>
        <p:nvSpPr>
          <p:cNvPr id="6" name="TextBox 6"/>
          <p:cNvSpPr txBox="1"/>
          <p:nvPr/>
        </p:nvSpPr>
        <p:spPr>
          <a:xfrm>
            <a:off x="1441264" y="1332194"/>
            <a:ext cx="12247658" cy="844550"/>
          </a:xfrm>
          <a:prstGeom prst="rect">
            <a:avLst/>
          </a:prstGeom>
        </p:spPr>
        <p:txBody>
          <a:bodyPr lIns="0" tIns="0" rIns="0" bIns="0" rtlCol="0" anchor="t">
            <a:spAutoFit/>
          </a:bodyPr>
          <a:lstStyle/>
          <a:p>
            <a:pPr algn="l">
              <a:lnSpc>
                <a:spcPts val="5800"/>
              </a:lnSpc>
            </a:pPr>
            <a:r>
              <a:rPr lang="en-US" sz="5000" spc="-75">
                <a:solidFill>
                  <a:srgbClr val="FFFFFF"/>
                </a:solidFill>
                <a:latin typeface="Bugaki Bold"/>
              </a:rPr>
              <a:t>National Curriculum Aims </a:t>
            </a:r>
          </a:p>
        </p:txBody>
      </p:sp>
      <p:sp>
        <p:nvSpPr>
          <p:cNvPr id="7" name="Freeform 7"/>
          <p:cNvSpPr/>
          <p:nvPr/>
        </p:nvSpPr>
        <p:spPr>
          <a:xfrm>
            <a:off x="7765022" y="-3516502"/>
            <a:ext cx="5923901" cy="5449989"/>
          </a:xfrm>
          <a:custGeom>
            <a:avLst/>
            <a:gdLst/>
            <a:ahLst/>
            <a:cxnLst/>
            <a:rect l="l" t="t" r="r" b="b"/>
            <a:pathLst>
              <a:path w="5923901" h="5449989">
                <a:moveTo>
                  <a:pt x="0" y="0"/>
                </a:moveTo>
                <a:lnTo>
                  <a:pt x="5923900" y="0"/>
                </a:lnTo>
                <a:lnTo>
                  <a:pt x="5923900" y="5449989"/>
                </a:lnTo>
                <a:lnTo>
                  <a:pt x="0" y="5449989"/>
                </a:lnTo>
                <a:lnTo>
                  <a:pt x="0" y="0"/>
                </a:lnTo>
                <a:close/>
              </a:path>
            </a:pathLst>
          </a:custGeom>
          <a:blipFill>
            <a:blip r:embed="rId3">
              <a:alphaModFix amt="9999"/>
            </a:blip>
            <a:stretch>
              <a:fillRect/>
            </a:stretch>
          </a:blipFill>
        </p:spPr>
      </p:sp>
      <p:sp>
        <p:nvSpPr>
          <p:cNvPr id="8" name="Freeform 8"/>
          <p:cNvSpPr/>
          <p:nvPr/>
        </p:nvSpPr>
        <p:spPr>
          <a:xfrm>
            <a:off x="15434535" y="389219"/>
            <a:ext cx="1824765" cy="1824765"/>
          </a:xfrm>
          <a:custGeom>
            <a:avLst/>
            <a:gdLst/>
            <a:ahLst/>
            <a:cxnLst/>
            <a:rect l="l" t="t" r="r" b="b"/>
            <a:pathLst>
              <a:path w="1824765" h="1824765">
                <a:moveTo>
                  <a:pt x="0" y="0"/>
                </a:moveTo>
                <a:lnTo>
                  <a:pt x="1824765" y="0"/>
                </a:lnTo>
                <a:lnTo>
                  <a:pt x="1824765" y="1824765"/>
                </a:lnTo>
                <a:lnTo>
                  <a:pt x="0" y="1824765"/>
                </a:lnTo>
                <a:lnTo>
                  <a:pt x="0" y="0"/>
                </a:lnTo>
                <a:close/>
              </a:path>
            </a:pathLst>
          </a:custGeom>
          <a:blipFill>
            <a:blip r:embed="rId4"/>
            <a:stretch>
              <a:fillRect/>
            </a:stretch>
          </a:blipFill>
        </p:spPr>
      </p:sp>
      <p:sp>
        <p:nvSpPr>
          <p:cNvPr id="9" name="Freeform 9"/>
          <p:cNvSpPr/>
          <p:nvPr/>
        </p:nvSpPr>
        <p:spPr>
          <a:xfrm>
            <a:off x="12241789" y="160665"/>
            <a:ext cx="2337387" cy="2281874"/>
          </a:xfrm>
          <a:custGeom>
            <a:avLst/>
            <a:gdLst/>
            <a:ahLst/>
            <a:cxnLst/>
            <a:rect l="l" t="t" r="r" b="b"/>
            <a:pathLst>
              <a:path w="2337387" h="2281874">
                <a:moveTo>
                  <a:pt x="0" y="0"/>
                </a:moveTo>
                <a:lnTo>
                  <a:pt x="2337387" y="0"/>
                </a:lnTo>
                <a:lnTo>
                  <a:pt x="2337387" y="2281874"/>
                </a:lnTo>
                <a:lnTo>
                  <a:pt x="0" y="228187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0" name="Freeform 10"/>
          <p:cNvSpPr/>
          <p:nvPr/>
        </p:nvSpPr>
        <p:spPr>
          <a:xfrm>
            <a:off x="8156805" y="3639098"/>
            <a:ext cx="987195" cy="956345"/>
          </a:xfrm>
          <a:custGeom>
            <a:avLst/>
            <a:gdLst/>
            <a:ahLst/>
            <a:cxnLst/>
            <a:rect l="l" t="t" r="r" b="b"/>
            <a:pathLst>
              <a:path w="987195" h="956345">
                <a:moveTo>
                  <a:pt x="0" y="0"/>
                </a:moveTo>
                <a:lnTo>
                  <a:pt x="987195" y="0"/>
                </a:lnTo>
                <a:lnTo>
                  <a:pt x="987195" y="956345"/>
                </a:lnTo>
                <a:lnTo>
                  <a:pt x="0" y="95634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1" name="Freeform 11"/>
          <p:cNvSpPr/>
          <p:nvPr/>
        </p:nvSpPr>
        <p:spPr>
          <a:xfrm>
            <a:off x="8032878" y="4979821"/>
            <a:ext cx="1111122" cy="994454"/>
          </a:xfrm>
          <a:custGeom>
            <a:avLst/>
            <a:gdLst/>
            <a:ahLst/>
            <a:cxnLst/>
            <a:rect l="l" t="t" r="r" b="b"/>
            <a:pathLst>
              <a:path w="1111122" h="994454">
                <a:moveTo>
                  <a:pt x="0" y="0"/>
                </a:moveTo>
                <a:lnTo>
                  <a:pt x="1111122" y="0"/>
                </a:lnTo>
                <a:lnTo>
                  <a:pt x="1111122" y="994454"/>
                </a:lnTo>
                <a:lnTo>
                  <a:pt x="0" y="99445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2" name="Freeform 12"/>
          <p:cNvSpPr/>
          <p:nvPr/>
        </p:nvSpPr>
        <p:spPr>
          <a:xfrm>
            <a:off x="8209484" y="6291570"/>
            <a:ext cx="757910" cy="1031170"/>
          </a:xfrm>
          <a:custGeom>
            <a:avLst/>
            <a:gdLst/>
            <a:ahLst/>
            <a:cxnLst/>
            <a:rect l="l" t="t" r="r" b="b"/>
            <a:pathLst>
              <a:path w="757910" h="1031170">
                <a:moveTo>
                  <a:pt x="0" y="0"/>
                </a:moveTo>
                <a:lnTo>
                  <a:pt x="757910" y="0"/>
                </a:lnTo>
                <a:lnTo>
                  <a:pt x="757910" y="1031170"/>
                </a:lnTo>
                <a:lnTo>
                  <a:pt x="0" y="103117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3" name="Freeform 13"/>
          <p:cNvSpPr/>
          <p:nvPr/>
        </p:nvSpPr>
        <p:spPr>
          <a:xfrm>
            <a:off x="8032878" y="7419191"/>
            <a:ext cx="1071146" cy="1071146"/>
          </a:xfrm>
          <a:custGeom>
            <a:avLst/>
            <a:gdLst/>
            <a:ahLst/>
            <a:cxnLst/>
            <a:rect l="l" t="t" r="r" b="b"/>
            <a:pathLst>
              <a:path w="1071146" h="1071146">
                <a:moveTo>
                  <a:pt x="0" y="0"/>
                </a:moveTo>
                <a:lnTo>
                  <a:pt x="1071146" y="0"/>
                </a:lnTo>
                <a:lnTo>
                  <a:pt x="1071146" y="1071146"/>
                </a:lnTo>
                <a:lnTo>
                  <a:pt x="0" y="107114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4" name="Freeform 14"/>
          <p:cNvSpPr/>
          <p:nvPr/>
        </p:nvSpPr>
        <p:spPr>
          <a:xfrm>
            <a:off x="8001972" y="8804662"/>
            <a:ext cx="1102053" cy="844448"/>
          </a:xfrm>
          <a:custGeom>
            <a:avLst/>
            <a:gdLst/>
            <a:ahLst/>
            <a:cxnLst/>
            <a:rect l="l" t="t" r="r" b="b"/>
            <a:pathLst>
              <a:path w="1102053" h="844448">
                <a:moveTo>
                  <a:pt x="0" y="0"/>
                </a:moveTo>
                <a:lnTo>
                  <a:pt x="1102052" y="0"/>
                </a:lnTo>
                <a:lnTo>
                  <a:pt x="1102052" y="844447"/>
                </a:lnTo>
                <a:lnTo>
                  <a:pt x="0" y="844447"/>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5" name="Freeform 15"/>
          <p:cNvSpPr/>
          <p:nvPr/>
        </p:nvSpPr>
        <p:spPr>
          <a:xfrm>
            <a:off x="1861328" y="5974275"/>
            <a:ext cx="5703765" cy="3802510"/>
          </a:xfrm>
          <a:custGeom>
            <a:avLst/>
            <a:gdLst/>
            <a:ahLst/>
            <a:cxnLst/>
            <a:rect l="l" t="t" r="r" b="b"/>
            <a:pathLst>
              <a:path w="5703765" h="3802510">
                <a:moveTo>
                  <a:pt x="0" y="0"/>
                </a:moveTo>
                <a:lnTo>
                  <a:pt x="5703765" y="0"/>
                </a:lnTo>
                <a:lnTo>
                  <a:pt x="5703765" y="3802510"/>
                </a:lnTo>
                <a:lnTo>
                  <a:pt x="0" y="3802510"/>
                </a:lnTo>
                <a:lnTo>
                  <a:pt x="0" y="0"/>
                </a:lnTo>
                <a:close/>
              </a:path>
            </a:pathLst>
          </a:custGeom>
          <a:blipFill>
            <a:blip r:embed="rId17"/>
            <a:stretch>
              <a:fillRect/>
            </a:stretch>
          </a:blipFill>
        </p:spPr>
      </p:sp>
      <p:sp>
        <p:nvSpPr>
          <p:cNvPr id="16" name="TextBox 16"/>
          <p:cNvSpPr txBox="1"/>
          <p:nvPr/>
        </p:nvSpPr>
        <p:spPr>
          <a:xfrm>
            <a:off x="754284" y="2679054"/>
            <a:ext cx="6567720" cy="4128101"/>
          </a:xfrm>
          <a:prstGeom prst="rect">
            <a:avLst/>
          </a:prstGeom>
        </p:spPr>
        <p:txBody>
          <a:bodyPr lIns="0" tIns="0" rIns="0" bIns="0" rtlCol="0" anchor="t">
            <a:spAutoFit/>
          </a:bodyPr>
          <a:lstStyle/>
          <a:p>
            <a:pPr marL="431801" lvl="1" indent="-215900" algn="l">
              <a:lnSpc>
                <a:spcPts val="2240"/>
              </a:lnSpc>
              <a:buFont typeface="Arial"/>
              <a:buChar char="•"/>
            </a:pPr>
            <a:r>
              <a:rPr lang="en-US" sz="2000" spc="-30" dirty="0">
                <a:solidFill>
                  <a:srgbClr val="000000"/>
                </a:solidFill>
                <a:latin typeface="Poppins"/>
              </a:rPr>
              <a:t>Deliver a broad, well-rounded curriculum that meets the needs of all learners, showing progress at an age and stage appropriate standard.</a:t>
            </a:r>
          </a:p>
          <a:p>
            <a:pPr marL="431801" lvl="1" indent="-215900" algn="l">
              <a:lnSpc>
                <a:spcPts val="2240"/>
              </a:lnSpc>
              <a:buFont typeface="Arial"/>
              <a:buChar char="•"/>
            </a:pPr>
            <a:r>
              <a:rPr lang="en-US" sz="2000" spc="-30" dirty="0">
                <a:solidFill>
                  <a:srgbClr val="000000"/>
                </a:solidFill>
                <a:latin typeface="Poppins"/>
              </a:rPr>
              <a:t>Build within our children a mixture of skills and knowledge, to develop the whole child in all areas of the curriculum.</a:t>
            </a:r>
          </a:p>
          <a:p>
            <a:pPr marL="431801" lvl="1" indent="-215900" algn="l">
              <a:lnSpc>
                <a:spcPts val="2240"/>
              </a:lnSpc>
              <a:buFont typeface="Arial"/>
              <a:buChar char="•"/>
            </a:pPr>
            <a:r>
              <a:rPr lang="en-US" sz="2000" spc="-30" dirty="0">
                <a:solidFill>
                  <a:srgbClr val="000000"/>
                </a:solidFill>
                <a:latin typeface="Poppins"/>
              </a:rPr>
              <a:t>Prepare children for all areas of life, both whilst in education and beyond.</a:t>
            </a:r>
          </a:p>
          <a:p>
            <a:pPr marL="431801" lvl="1" indent="-215900" algn="l">
              <a:lnSpc>
                <a:spcPts val="2240"/>
              </a:lnSpc>
              <a:buFont typeface="Arial"/>
              <a:buChar char="•"/>
            </a:pPr>
            <a:r>
              <a:rPr lang="en-US" sz="2000" spc="-30" dirty="0">
                <a:solidFill>
                  <a:srgbClr val="000000"/>
                </a:solidFill>
                <a:latin typeface="Poppins"/>
              </a:rPr>
              <a:t>Experience awe and wonder in all areas of the curriculum, encouraging questions, independent thinking and an inquisitive approach to life.</a:t>
            </a:r>
          </a:p>
          <a:p>
            <a:pPr algn="l">
              <a:lnSpc>
                <a:spcPts val="2792"/>
              </a:lnSpc>
            </a:pPr>
            <a:endParaRPr lang="en-US" sz="2000" spc="-30" dirty="0">
              <a:solidFill>
                <a:srgbClr val="000000"/>
              </a:solidFill>
              <a:latin typeface="Poppins"/>
            </a:endParaRPr>
          </a:p>
          <a:p>
            <a:pPr algn="l">
              <a:lnSpc>
                <a:spcPts val="2792"/>
              </a:lnSpc>
            </a:pPr>
            <a:endParaRPr lang="en-US" sz="2000" spc="-30" dirty="0">
              <a:solidFill>
                <a:srgbClr val="000000"/>
              </a:solidFill>
              <a:latin typeface="Poppins"/>
            </a:endParaRPr>
          </a:p>
          <a:p>
            <a:pPr algn="l">
              <a:lnSpc>
                <a:spcPts val="2792"/>
              </a:lnSpc>
            </a:pPr>
            <a:endParaRPr lang="en-US" sz="2000" spc="-30" dirty="0">
              <a:solidFill>
                <a:srgbClr val="000000"/>
              </a:solidFill>
              <a:latin typeface="Poppins"/>
            </a:endParaRPr>
          </a:p>
        </p:txBody>
      </p:sp>
      <p:sp>
        <p:nvSpPr>
          <p:cNvPr id="17" name="TextBox 17"/>
          <p:cNvSpPr txBox="1"/>
          <p:nvPr/>
        </p:nvSpPr>
        <p:spPr>
          <a:xfrm>
            <a:off x="9144000" y="2679054"/>
            <a:ext cx="7942779" cy="7014176"/>
          </a:xfrm>
          <a:prstGeom prst="rect">
            <a:avLst/>
          </a:prstGeom>
        </p:spPr>
        <p:txBody>
          <a:bodyPr lIns="0" tIns="0" rIns="0" bIns="0" rtlCol="0" anchor="t">
            <a:spAutoFit/>
          </a:bodyPr>
          <a:lstStyle/>
          <a:p>
            <a:pPr algn="l">
              <a:lnSpc>
                <a:spcPts val="2240"/>
              </a:lnSpc>
            </a:pPr>
            <a:r>
              <a:rPr lang="en-US" sz="2000" spc="-30">
                <a:solidFill>
                  <a:srgbClr val="000000"/>
                </a:solidFill>
                <a:latin typeface="Poppins"/>
              </a:rPr>
              <a:t>At Corpus Christi, our mission statement and the teaching of Jesus is at the centre of all we do.</a:t>
            </a:r>
          </a:p>
          <a:p>
            <a:pPr algn="l">
              <a:lnSpc>
                <a:spcPts val="2240"/>
              </a:lnSpc>
            </a:pPr>
            <a:r>
              <a:rPr lang="en-US" sz="2000" spc="-30">
                <a:solidFill>
                  <a:srgbClr val="000000"/>
                </a:solidFill>
                <a:latin typeface="Poppins"/>
              </a:rPr>
              <a:t>We intend to show this through our curriculum development:</a:t>
            </a:r>
          </a:p>
          <a:p>
            <a:pPr algn="l">
              <a:lnSpc>
                <a:spcPts val="2240"/>
              </a:lnSpc>
            </a:pPr>
            <a:endParaRPr lang="en-US" sz="2000" spc="-30">
              <a:solidFill>
                <a:srgbClr val="000000"/>
              </a:solidFill>
              <a:latin typeface="Poppins"/>
            </a:endParaRPr>
          </a:p>
          <a:p>
            <a:pPr algn="l">
              <a:lnSpc>
                <a:spcPts val="2240"/>
              </a:lnSpc>
            </a:pPr>
            <a:r>
              <a:rPr lang="en-US" sz="2000" spc="-30">
                <a:solidFill>
                  <a:srgbClr val="000000"/>
                </a:solidFill>
                <a:latin typeface="Poppins"/>
              </a:rPr>
              <a:t>Give opportunities to </a:t>
            </a:r>
            <a:r>
              <a:rPr lang="en-US" sz="2000" spc="-30">
                <a:solidFill>
                  <a:srgbClr val="FF1010"/>
                </a:solidFill>
                <a:latin typeface="Poppins"/>
              </a:rPr>
              <a:t>DISCOVER</a:t>
            </a:r>
            <a:r>
              <a:rPr lang="en-US" sz="2000" spc="-30">
                <a:solidFill>
                  <a:srgbClr val="000000"/>
                </a:solidFill>
                <a:latin typeface="Poppins"/>
              </a:rPr>
              <a:t> new facts, skills, talents and experiences, creating well rounded independent learners, well prepared for their journey through life.</a:t>
            </a:r>
          </a:p>
          <a:p>
            <a:pPr algn="l">
              <a:lnSpc>
                <a:spcPts val="2240"/>
              </a:lnSpc>
            </a:pPr>
            <a:r>
              <a:rPr lang="en-US" sz="2000" spc="-30">
                <a:solidFill>
                  <a:srgbClr val="000000"/>
                </a:solidFill>
                <a:latin typeface="Poppins"/>
              </a:rPr>
              <a:t> </a:t>
            </a:r>
          </a:p>
          <a:p>
            <a:pPr algn="l">
              <a:lnSpc>
                <a:spcPts val="2240"/>
              </a:lnSpc>
            </a:pPr>
            <a:r>
              <a:rPr lang="en-US" sz="2000" spc="-30">
                <a:solidFill>
                  <a:srgbClr val="000000"/>
                </a:solidFill>
                <a:latin typeface="Poppins"/>
              </a:rPr>
              <a:t>Teach children to </a:t>
            </a:r>
            <a:r>
              <a:rPr lang="en-US" sz="2000" spc="-30">
                <a:solidFill>
                  <a:srgbClr val="9B0399"/>
                </a:solidFill>
                <a:latin typeface="Poppins"/>
              </a:rPr>
              <a:t>RESPECT</a:t>
            </a:r>
            <a:r>
              <a:rPr lang="en-US" sz="2000" spc="-30">
                <a:solidFill>
                  <a:srgbClr val="000000"/>
                </a:solidFill>
                <a:latin typeface="Poppins"/>
              </a:rPr>
              <a:t> each other, those who are different and the world around them by exposing them to different ideas, cultures and aspects of society, ensuring they recognise that their choices can impact many things.</a:t>
            </a:r>
          </a:p>
          <a:p>
            <a:pPr algn="l">
              <a:lnSpc>
                <a:spcPts val="2240"/>
              </a:lnSpc>
            </a:pPr>
            <a:r>
              <a:rPr lang="en-US" sz="2000" spc="-30">
                <a:solidFill>
                  <a:srgbClr val="000000"/>
                </a:solidFill>
                <a:latin typeface="Poppins"/>
              </a:rPr>
              <a:t> </a:t>
            </a:r>
          </a:p>
          <a:p>
            <a:pPr algn="l">
              <a:lnSpc>
                <a:spcPts val="2240"/>
              </a:lnSpc>
            </a:pPr>
            <a:r>
              <a:rPr lang="en-US" sz="2000" spc="-30">
                <a:solidFill>
                  <a:srgbClr val="000000"/>
                </a:solidFill>
                <a:latin typeface="Poppins"/>
              </a:rPr>
              <a:t>Provide experiences to </a:t>
            </a:r>
            <a:r>
              <a:rPr lang="en-US" sz="2000" spc="-30">
                <a:solidFill>
                  <a:srgbClr val="133392"/>
                </a:solidFill>
                <a:latin typeface="Poppins"/>
              </a:rPr>
              <a:t>ENTHUSE</a:t>
            </a:r>
            <a:r>
              <a:rPr lang="en-US" sz="2000" spc="-30">
                <a:solidFill>
                  <a:srgbClr val="000000"/>
                </a:solidFill>
                <a:latin typeface="Poppins"/>
              </a:rPr>
              <a:t> and excite across all subjects, giving the children a chance to explore their interests and build their love of learning and life across all curriculum areas.</a:t>
            </a:r>
          </a:p>
          <a:p>
            <a:pPr algn="l">
              <a:lnSpc>
                <a:spcPts val="2240"/>
              </a:lnSpc>
            </a:pPr>
            <a:r>
              <a:rPr lang="en-US" sz="2000" spc="-30">
                <a:solidFill>
                  <a:srgbClr val="000000"/>
                </a:solidFill>
                <a:latin typeface="Poppins"/>
              </a:rPr>
              <a:t> </a:t>
            </a:r>
          </a:p>
          <a:p>
            <a:pPr algn="l">
              <a:lnSpc>
                <a:spcPts val="2240"/>
              </a:lnSpc>
            </a:pPr>
            <a:r>
              <a:rPr lang="en-US" sz="2000" spc="-30">
                <a:solidFill>
                  <a:srgbClr val="000000"/>
                </a:solidFill>
                <a:latin typeface="Poppins"/>
              </a:rPr>
              <a:t>Encourage high </a:t>
            </a:r>
            <a:r>
              <a:rPr lang="en-US" sz="2000" spc="-30">
                <a:solidFill>
                  <a:srgbClr val="0EBF35"/>
                </a:solidFill>
                <a:latin typeface="Poppins"/>
              </a:rPr>
              <a:t>ASPIRATIONS</a:t>
            </a:r>
            <a:r>
              <a:rPr lang="en-US" sz="2000" spc="-30">
                <a:solidFill>
                  <a:srgbClr val="000000"/>
                </a:solidFill>
                <a:latin typeface="Poppins"/>
              </a:rPr>
              <a:t> in both school and beyond, providing a strong foundation for our children to grow from and develop into useful and enhancing members of society and communities.</a:t>
            </a:r>
          </a:p>
          <a:p>
            <a:pPr algn="l">
              <a:lnSpc>
                <a:spcPts val="2240"/>
              </a:lnSpc>
            </a:pPr>
            <a:r>
              <a:rPr lang="en-US" sz="2000" spc="-30">
                <a:solidFill>
                  <a:srgbClr val="000000"/>
                </a:solidFill>
                <a:latin typeface="Poppins"/>
              </a:rPr>
              <a:t> </a:t>
            </a:r>
          </a:p>
          <a:p>
            <a:pPr algn="l">
              <a:lnSpc>
                <a:spcPts val="2240"/>
              </a:lnSpc>
            </a:pPr>
            <a:r>
              <a:rPr lang="en-US" sz="2000" spc="-30">
                <a:solidFill>
                  <a:srgbClr val="000000"/>
                </a:solidFill>
                <a:latin typeface="Poppins"/>
              </a:rPr>
              <a:t>Show ways our children can </a:t>
            </a:r>
            <a:r>
              <a:rPr lang="en-US" sz="2000" spc="-30">
                <a:solidFill>
                  <a:srgbClr val="F46E16"/>
                </a:solidFill>
                <a:latin typeface="Poppins"/>
              </a:rPr>
              <a:t>MAKE A DIFFERENCE</a:t>
            </a:r>
            <a:r>
              <a:rPr lang="en-US" sz="2000" spc="-30">
                <a:solidFill>
                  <a:srgbClr val="000000"/>
                </a:solidFill>
                <a:latin typeface="Poppins"/>
              </a:rPr>
              <a:t> to themselves, each other and outside, in big and small ways.</a:t>
            </a:r>
          </a:p>
          <a:p>
            <a:pPr algn="l">
              <a:lnSpc>
                <a:spcPts val="2792"/>
              </a:lnSpc>
            </a:pPr>
            <a:endParaRPr lang="en-US" sz="2000" spc="-30">
              <a:solidFill>
                <a:srgbClr val="000000"/>
              </a:solidFill>
              <a:latin typeface="Poppins"/>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t="-38888" b="-38888"/>
            </a:stretch>
          </a:blipFill>
        </p:spPr>
      </p:sp>
      <p:grpSp>
        <p:nvGrpSpPr>
          <p:cNvPr id="3" name="Group 3"/>
          <p:cNvGrpSpPr/>
          <p:nvPr/>
        </p:nvGrpSpPr>
        <p:grpSpPr>
          <a:xfrm>
            <a:off x="1028700" y="1191781"/>
            <a:ext cx="11213089" cy="1211102"/>
            <a:chOff x="0" y="0"/>
            <a:chExt cx="6114366" cy="660400"/>
          </a:xfrm>
        </p:grpSpPr>
        <p:sp>
          <p:nvSpPr>
            <p:cNvPr id="4" name="Freeform 4"/>
            <p:cNvSpPr/>
            <p:nvPr/>
          </p:nvSpPr>
          <p:spPr>
            <a:xfrm>
              <a:off x="0" y="0"/>
              <a:ext cx="6114367" cy="660400"/>
            </a:xfrm>
            <a:custGeom>
              <a:avLst/>
              <a:gdLst/>
              <a:ahLst/>
              <a:cxnLst/>
              <a:rect l="l" t="t" r="r" b="b"/>
              <a:pathLst>
                <a:path w="6114367" h="660400">
                  <a:moveTo>
                    <a:pt x="5989906" y="660400"/>
                  </a:moveTo>
                  <a:lnTo>
                    <a:pt x="124460" y="660400"/>
                  </a:lnTo>
                  <a:cubicBezTo>
                    <a:pt x="55880" y="660400"/>
                    <a:pt x="0" y="604520"/>
                    <a:pt x="0" y="535940"/>
                  </a:cubicBezTo>
                  <a:lnTo>
                    <a:pt x="0" y="124460"/>
                  </a:lnTo>
                  <a:cubicBezTo>
                    <a:pt x="0" y="55880"/>
                    <a:pt x="55880" y="0"/>
                    <a:pt x="124460" y="0"/>
                  </a:cubicBezTo>
                  <a:lnTo>
                    <a:pt x="5989906" y="0"/>
                  </a:lnTo>
                  <a:cubicBezTo>
                    <a:pt x="6058486" y="0"/>
                    <a:pt x="6114367" y="55880"/>
                    <a:pt x="6114367" y="124460"/>
                  </a:cubicBezTo>
                  <a:lnTo>
                    <a:pt x="6114367" y="535940"/>
                  </a:lnTo>
                  <a:cubicBezTo>
                    <a:pt x="6114367" y="604520"/>
                    <a:pt x="6058486" y="660400"/>
                    <a:pt x="5989906" y="660400"/>
                  </a:cubicBezTo>
                  <a:close/>
                </a:path>
              </a:pathLst>
            </a:custGeom>
            <a:solidFill>
              <a:srgbClr val="FF1010"/>
            </a:solidFill>
          </p:spPr>
        </p:sp>
      </p:grpSp>
      <p:sp>
        <p:nvSpPr>
          <p:cNvPr id="5" name="Freeform 5"/>
          <p:cNvSpPr/>
          <p:nvPr/>
        </p:nvSpPr>
        <p:spPr>
          <a:xfrm>
            <a:off x="-3050646" y="8569621"/>
            <a:ext cx="6549221" cy="6025283"/>
          </a:xfrm>
          <a:custGeom>
            <a:avLst/>
            <a:gdLst/>
            <a:ahLst/>
            <a:cxnLst/>
            <a:rect l="l" t="t" r="r" b="b"/>
            <a:pathLst>
              <a:path w="6549221" h="6025283">
                <a:moveTo>
                  <a:pt x="0" y="0"/>
                </a:moveTo>
                <a:lnTo>
                  <a:pt x="6549221" y="0"/>
                </a:lnTo>
                <a:lnTo>
                  <a:pt x="6549221" y="6025284"/>
                </a:lnTo>
                <a:lnTo>
                  <a:pt x="0" y="6025284"/>
                </a:lnTo>
                <a:lnTo>
                  <a:pt x="0" y="0"/>
                </a:lnTo>
                <a:close/>
              </a:path>
            </a:pathLst>
          </a:custGeom>
          <a:blipFill>
            <a:blip r:embed="rId3"/>
            <a:stretch>
              <a:fillRect/>
            </a:stretch>
          </a:blipFill>
        </p:spPr>
      </p:sp>
      <p:sp>
        <p:nvSpPr>
          <p:cNvPr id="6" name="TextBox 6"/>
          <p:cNvSpPr txBox="1"/>
          <p:nvPr/>
        </p:nvSpPr>
        <p:spPr>
          <a:xfrm>
            <a:off x="1441264" y="1332194"/>
            <a:ext cx="12247658" cy="844550"/>
          </a:xfrm>
          <a:prstGeom prst="rect">
            <a:avLst/>
          </a:prstGeom>
        </p:spPr>
        <p:txBody>
          <a:bodyPr lIns="0" tIns="0" rIns="0" bIns="0" rtlCol="0" anchor="t">
            <a:spAutoFit/>
          </a:bodyPr>
          <a:lstStyle/>
          <a:p>
            <a:pPr algn="l">
              <a:lnSpc>
                <a:spcPts val="5800"/>
              </a:lnSpc>
            </a:pPr>
            <a:r>
              <a:rPr lang="en-US" sz="5000" spc="-75">
                <a:solidFill>
                  <a:srgbClr val="FFFFFF"/>
                </a:solidFill>
                <a:latin typeface="Bugaki Bold"/>
              </a:rPr>
              <a:t>Religious Education </a:t>
            </a:r>
          </a:p>
        </p:txBody>
      </p:sp>
      <p:sp>
        <p:nvSpPr>
          <p:cNvPr id="7" name="Freeform 7"/>
          <p:cNvSpPr/>
          <p:nvPr/>
        </p:nvSpPr>
        <p:spPr>
          <a:xfrm>
            <a:off x="7765022" y="-3516502"/>
            <a:ext cx="5923901" cy="5449989"/>
          </a:xfrm>
          <a:custGeom>
            <a:avLst/>
            <a:gdLst/>
            <a:ahLst/>
            <a:cxnLst/>
            <a:rect l="l" t="t" r="r" b="b"/>
            <a:pathLst>
              <a:path w="5923901" h="5449989">
                <a:moveTo>
                  <a:pt x="0" y="0"/>
                </a:moveTo>
                <a:lnTo>
                  <a:pt x="5923900" y="0"/>
                </a:lnTo>
                <a:lnTo>
                  <a:pt x="5923900" y="5449989"/>
                </a:lnTo>
                <a:lnTo>
                  <a:pt x="0" y="5449989"/>
                </a:lnTo>
                <a:lnTo>
                  <a:pt x="0" y="0"/>
                </a:lnTo>
                <a:close/>
              </a:path>
            </a:pathLst>
          </a:custGeom>
          <a:blipFill>
            <a:blip r:embed="rId3">
              <a:alphaModFix amt="9999"/>
            </a:blip>
            <a:stretch>
              <a:fillRect/>
            </a:stretch>
          </a:blipFill>
        </p:spPr>
      </p:sp>
      <p:sp>
        <p:nvSpPr>
          <p:cNvPr id="8" name="Freeform 8"/>
          <p:cNvSpPr/>
          <p:nvPr/>
        </p:nvSpPr>
        <p:spPr>
          <a:xfrm>
            <a:off x="15434535" y="389219"/>
            <a:ext cx="1824765" cy="1824765"/>
          </a:xfrm>
          <a:custGeom>
            <a:avLst/>
            <a:gdLst/>
            <a:ahLst/>
            <a:cxnLst/>
            <a:rect l="l" t="t" r="r" b="b"/>
            <a:pathLst>
              <a:path w="1824765" h="1824765">
                <a:moveTo>
                  <a:pt x="0" y="0"/>
                </a:moveTo>
                <a:lnTo>
                  <a:pt x="1824765" y="0"/>
                </a:lnTo>
                <a:lnTo>
                  <a:pt x="1824765" y="1824765"/>
                </a:lnTo>
                <a:lnTo>
                  <a:pt x="0" y="1824765"/>
                </a:lnTo>
                <a:lnTo>
                  <a:pt x="0" y="0"/>
                </a:lnTo>
                <a:close/>
              </a:path>
            </a:pathLst>
          </a:custGeom>
          <a:blipFill>
            <a:blip r:embed="rId4"/>
            <a:stretch>
              <a:fillRect/>
            </a:stretch>
          </a:blipFill>
        </p:spPr>
      </p:sp>
      <p:sp>
        <p:nvSpPr>
          <p:cNvPr id="9" name="Freeform 9"/>
          <p:cNvSpPr/>
          <p:nvPr/>
        </p:nvSpPr>
        <p:spPr>
          <a:xfrm>
            <a:off x="12241789" y="160665"/>
            <a:ext cx="2337387" cy="2281874"/>
          </a:xfrm>
          <a:custGeom>
            <a:avLst/>
            <a:gdLst/>
            <a:ahLst/>
            <a:cxnLst/>
            <a:rect l="l" t="t" r="r" b="b"/>
            <a:pathLst>
              <a:path w="2337387" h="2281874">
                <a:moveTo>
                  <a:pt x="0" y="0"/>
                </a:moveTo>
                <a:lnTo>
                  <a:pt x="2337387" y="0"/>
                </a:lnTo>
                <a:lnTo>
                  <a:pt x="2337387" y="2281874"/>
                </a:lnTo>
                <a:lnTo>
                  <a:pt x="0" y="228187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0" name="Freeform 10"/>
          <p:cNvSpPr/>
          <p:nvPr/>
        </p:nvSpPr>
        <p:spPr>
          <a:xfrm>
            <a:off x="537371" y="2442539"/>
            <a:ext cx="3295327" cy="3295327"/>
          </a:xfrm>
          <a:custGeom>
            <a:avLst/>
            <a:gdLst/>
            <a:ahLst/>
            <a:cxnLst/>
            <a:rect l="l" t="t" r="r" b="b"/>
            <a:pathLst>
              <a:path w="3295327" h="3295327">
                <a:moveTo>
                  <a:pt x="0" y="0"/>
                </a:moveTo>
                <a:lnTo>
                  <a:pt x="3295327" y="0"/>
                </a:lnTo>
                <a:lnTo>
                  <a:pt x="3295327" y="3295327"/>
                </a:lnTo>
                <a:lnTo>
                  <a:pt x="0" y="329532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1" name="Freeform 11"/>
          <p:cNvSpPr/>
          <p:nvPr/>
        </p:nvSpPr>
        <p:spPr>
          <a:xfrm>
            <a:off x="1031459" y="7025971"/>
            <a:ext cx="2467116" cy="2565055"/>
          </a:xfrm>
          <a:custGeom>
            <a:avLst/>
            <a:gdLst/>
            <a:ahLst/>
            <a:cxnLst/>
            <a:rect l="l" t="t" r="r" b="b"/>
            <a:pathLst>
              <a:path w="2467116" h="2565055">
                <a:moveTo>
                  <a:pt x="0" y="0"/>
                </a:moveTo>
                <a:lnTo>
                  <a:pt x="2467116" y="0"/>
                </a:lnTo>
                <a:lnTo>
                  <a:pt x="2467116" y="2565054"/>
                </a:lnTo>
                <a:lnTo>
                  <a:pt x="0" y="256505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2" name="TextBox 12"/>
          <p:cNvSpPr txBox="1"/>
          <p:nvPr/>
        </p:nvSpPr>
        <p:spPr>
          <a:xfrm>
            <a:off x="3832698" y="2433014"/>
            <a:ext cx="13853537" cy="2515870"/>
          </a:xfrm>
          <a:prstGeom prst="rect">
            <a:avLst/>
          </a:prstGeom>
        </p:spPr>
        <p:txBody>
          <a:bodyPr lIns="0" tIns="0" rIns="0" bIns="0" rtlCol="0" anchor="t">
            <a:spAutoFit/>
          </a:bodyPr>
          <a:lstStyle/>
          <a:p>
            <a:pPr algn="l">
              <a:lnSpc>
                <a:spcPts val="2240"/>
              </a:lnSpc>
            </a:pPr>
            <a:r>
              <a:rPr lang="en-US" sz="2000" spc="-30">
                <a:solidFill>
                  <a:srgbClr val="000000"/>
                </a:solidFill>
                <a:latin typeface="Poppins"/>
              </a:rPr>
              <a:t>Corpus Christi is a Catholic School, and the religious education it provides is in conformity with the doctrines of the Catholic Church. </a:t>
            </a:r>
          </a:p>
          <a:p>
            <a:pPr algn="l">
              <a:lnSpc>
                <a:spcPts val="2240"/>
              </a:lnSpc>
            </a:pPr>
            <a:r>
              <a:rPr lang="en-US" sz="2000" spc="-30">
                <a:solidFill>
                  <a:srgbClr val="000000"/>
                </a:solidFill>
                <a:latin typeface="Poppins"/>
              </a:rPr>
              <a:t>Religious education is provided within the timetable according to the ‘Religious Educations Directory’ and syllabus, ‘To know you more clearly. The aim of the school is to interpret human knowledge to its pupils in the light of the Gospel with the school community contributing to the spiritual and moral formation of the pupils as well as to their intellectual and physical development. As a result, the withdrawal of pupils from  religious instruction and worship would not isolate them from the Catholic teaching which the school gives, and no specific arrangements for withdrawal are in operation at present.</a:t>
            </a:r>
          </a:p>
          <a:p>
            <a:pPr algn="l">
              <a:lnSpc>
                <a:spcPts val="2240"/>
              </a:lnSpc>
            </a:pPr>
            <a:endParaRPr lang="en-US" sz="2000" spc="-30">
              <a:solidFill>
                <a:srgbClr val="000000"/>
              </a:solidFill>
              <a:latin typeface="Poppins"/>
            </a:endParaRPr>
          </a:p>
        </p:txBody>
      </p:sp>
      <p:sp>
        <p:nvSpPr>
          <p:cNvPr id="13" name="TextBox 13"/>
          <p:cNvSpPr txBox="1"/>
          <p:nvPr/>
        </p:nvSpPr>
        <p:spPr>
          <a:xfrm>
            <a:off x="3832698" y="4653949"/>
            <a:ext cx="14455302" cy="5633051"/>
          </a:xfrm>
          <a:prstGeom prst="rect">
            <a:avLst/>
          </a:prstGeom>
        </p:spPr>
        <p:txBody>
          <a:bodyPr lIns="0" tIns="0" rIns="0" bIns="0" rtlCol="0" anchor="t">
            <a:spAutoFit/>
          </a:bodyPr>
          <a:lstStyle/>
          <a:p>
            <a:pPr algn="l">
              <a:lnSpc>
                <a:spcPts val="2240"/>
              </a:lnSpc>
            </a:pPr>
            <a:r>
              <a:rPr lang="en-US" sz="2000" spc="-30">
                <a:solidFill>
                  <a:srgbClr val="000000"/>
                </a:solidFill>
                <a:latin typeface="Poppins Bold"/>
              </a:rPr>
              <a:t>Relationships and Sex Education </a:t>
            </a:r>
            <a:r>
              <a:rPr lang="en-US" sz="2000" spc="-30">
                <a:solidFill>
                  <a:srgbClr val="000000"/>
                </a:solidFill>
                <a:latin typeface="Poppins"/>
              </a:rPr>
              <a:t>At Corpus Christi, we believe that parents are the prime educators of their children and we, as school, church and family work together to support you in educating your child. Our role is support you, not replace you. Our key objective in all things, including RSE, is the well-being of the child.</a:t>
            </a:r>
          </a:p>
          <a:p>
            <a:pPr algn="l">
              <a:lnSpc>
                <a:spcPts val="2240"/>
              </a:lnSpc>
            </a:pPr>
            <a:r>
              <a:rPr lang="en-US" sz="2000" spc="-30">
                <a:solidFill>
                  <a:srgbClr val="000000"/>
                </a:solidFill>
                <a:latin typeface="Poppins"/>
              </a:rPr>
              <a:t> RSE is the life long learning about physical, moral and emotional development. It covers all aspects of learning about relationships with people, including family and friends,, and the importance of marriage for family life, stable and loving relationships, respect a, love and care. It is also about the teaching of sex, sexuality and sexual health.</a:t>
            </a:r>
          </a:p>
          <a:p>
            <a:pPr algn="l">
              <a:lnSpc>
                <a:spcPts val="2240"/>
              </a:lnSpc>
            </a:pPr>
            <a:r>
              <a:rPr lang="en-US" sz="2000" spc="-30">
                <a:solidFill>
                  <a:srgbClr val="000000"/>
                </a:solidFill>
                <a:latin typeface="Poppins"/>
              </a:rPr>
              <a:t>RSE forms a part of PSHE, RE and Science curriculum. RSE plays a part in these subjects and they overlap to ensure the emotion, spiritual and biological aspects are taught together.</a:t>
            </a:r>
          </a:p>
          <a:p>
            <a:pPr algn="l">
              <a:lnSpc>
                <a:spcPts val="2240"/>
              </a:lnSpc>
            </a:pPr>
            <a:r>
              <a:rPr lang="en-US" sz="2000" spc="-30">
                <a:solidFill>
                  <a:srgbClr val="000000"/>
                </a:solidFill>
                <a:latin typeface="Poppins"/>
              </a:rPr>
              <a:t> </a:t>
            </a:r>
          </a:p>
          <a:p>
            <a:pPr algn="l">
              <a:lnSpc>
                <a:spcPts val="2240"/>
              </a:lnSpc>
            </a:pPr>
            <a:r>
              <a:rPr lang="en-US" sz="2000" spc="-30">
                <a:solidFill>
                  <a:srgbClr val="000000"/>
                </a:solidFill>
                <a:latin typeface="Poppins Bold"/>
              </a:rPr>
              <a:t>Journey in Love </a:t>
            </a:r>
            <a:r>
              <a:rPr lang="en-US" sz="2000" spc="-30">
                <a:solidFill>
                  <a:srgbClr val="000000"/>
                </a:solidFill>
                <a:latin typeface="Poppins"/>
              </a:rPr>
              <a:t>We use the Journey in Love scheme to support the teaching of RSE. It has been approved by the Bishops of England and Wales and approved and recommended by the Christian Education Department of Liverpool Archdiocese. </a:t>
            </a:r>
          </a:p>
          <a:p>
            <a:pPr algn="l">
              <a:lnSpc>
                <a:spcPts val="2240"/>
              </a:lnSpc>
            </a:pPr>
            <a:r>
              <a:rPr lang="en-US" sz="2000" spc="-30">
                <a:solidFill>
                  <a:srgbClr val="000000"/>
                </a:solidFill>
                <a:latin typeface="Poppins"/>
              </a:rPr>
              <a:t>It teaches these main areas: </a:t>
            </a:r>
          </a:p>
          <a:p>
            <a:pPr marL="431801" lvl="1" indent="-215900" algn="l">
              <a:lnSpc>
                <a:spcPts val="2240"/>
              </a:lnSpc>
              <a:buFont typeface="Arial"/>
              <a:buChar char="•"/>
            </a:pPr>
            <a:r>
              <a:rPr lang="en-US" sz="2000" spc="-30">
                <a:solidFill>
                  <a:srgbClr val="000000"/>
                </a:solidFill>
                <a:latin typeface="Poppins"/>
              </a:rPr>
              <a:t>Our journey begins at the moment of our conception.</a:t>
            </a:r>
          </a:p>
          <a:p>
            <a:pPr marL="431801" lvl="1" indent="-215900" algn="l">
              <a:lnSpc>
                <a:spcPts val="2240"/>
              </a:lnSpc>
              <a:buFont typeface="Arial"/>
              <a:buChar char="•"/>
            </a:pPr>
            <a:r>
              <a:rPr lang="en-US" sz="2000" spc="-30">
                <a:solidFill>
                  <a:srgbClr val="000000"/>
                </a:solidFill>
                <a:latin typeface="Poppins"/>
              </a:rPr>
              <a:t>God is at the heart of love.</a:t>
            </a:r>
          </a:p>
          <a:p>
            <a:pPr algn="l">
              <a:lnSpc>
                <a:spcPts val="2240"/>
              </a:lnSpc>
            </a:pPr>
            <a:r>
              <a:rPr lang="en-US" sz="2000" spc="-30">
                <a:solidFill>
                  <a:srgbClr val="000000"/>
                </a:solidFill>
                <a:latin typeface="Poppins"/>
              </a:rPr>
              <a:t> </a:t>
            </a:r>
          </a:p>
          <a:p>
            <a:pPr algn="l">
              <a:lnSpc>
                <a:spcPts val="2240"/>
              </a:lnSpc>
            </a:pPr>
            <a:r>
              <a:rPr lang="en-US" sz="2000" spc="-30">
                <a:solidFill>
                  <a:srgbClr val="000000"/>
                </a:solidFill>
                <a:latin typeface="Poppins"/>
              </a:rPr>
              <a:t>Puberty can be extremely confusing time for children, our message will be that even in this confusion, God is there.</a:t>
            </a:r>
          </a:p>
          <a:p>
            <a:pPr algn="l">
              <a:lnSpc>
                <a:spcPts val="2240"/>
              </a:lnSpc>
            </a:pPr>
            <a:r>
              <a:rPr lang="en-US" sz="2000" spc="-30">
                <a:solidFill>
                  <a:srgbClr val="000000"/>
                </a:solidFill>
                <a:latin typeface="Poppins"/>
              </a:rPr>
              <a:t>The sacrament of marriage publicly declares the commitment of each spouse to the other permanently and that it is Gods-given gift.</a:t>
            </a:r>
          </a:p>
          <a:p>
            <a:pPr algn="l">
              <a:lnSpc>
                <a:spcPts val="2792"/>
              </a:lnSpc>
            </a:pPr>
            <a:endParaRPr lang="en-US" sz="2000" spc="-30">
              <a:solidFill>
                <a:srgbClr val="000000"/>
              </a:solidFill>
              <a:latin typeface="Poppins"/>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t="-38888" b="-38888"/>
            </a:stretch>
          </a:blipFill>
        </p:spPr>
      </p:sp>
      <p:grpSp>
        <p:nvGrpSpPr>
          <p:cNvPr id="3" name="Group 3"/>
          <p:cNvGrpSpPr/>
          <p:nvPr/>
        </p:nvGrpSpPr>
        <p:grpSpPr>
          <a:xfrm>
            <a:off x="1028700" y="1191781"/>
            <a:ext cx="3333685" cy="1211102"/>
            <a:chOff x="0" y="0"/>
            <a:chExt cx="1817819" cy="660400"/>
          </a:xfrm>
        </p:grpSpPr>
        <p:sp>
          <p:nvSpPr>
            <p:cNvPr id="4" name="Freeform 4"/>
            <p:cNvSpPr/>
            <p:nvPr/>
          </p:nvSpPr>
          <p:spPr>
            <a:xfrm>
              <a:off x="0" y="0"/>
              <a:ext cx="1817819" cy="660400"/>
            </a:xfrm>
            <a:custGeom>
              <a:avLst/>
              <a:gdLst/>
              <a:ahLst/>
              <a:cxnLst/>
              <a:rect l="l" t="t" r="r" b="b"/>
              <a:pathLst>
                <a:path w="1817819" h="660400">
                  <a:moveTo>
                    <a:pt x="1693359" y="660400"/>
                  </a:moveTo>
                  <a:lnTo>
                    <a:pt x="124460" y="660400"/>
                  </a:lnTo>
                  <a:cubicBezTo>
                    <a:pt x="55880" y="660400"/>
                    <a:pt x="0" y="604520"/>
                    <a:pt x="0" y="535940"/>
                  </a:cubicBezTo>
                  <a:lnTo>
                    <a:pt x="0" y="124460"/>
                  </a:lnTo>
                  <a:cubicBezTo>
                    <a:pt x="0" y="55880"/>
                    <a:pt x="55880" y="0"/>
                    <a:pt x="124460" y="0"/>
                  </a:cubicBezTo>
                  <a:lnTo>
                    <a:pt x="1693359" y="0"/>
                  </a:lnTo>
                  <a:cubicBezTo>
                    <a:pt x="1761939" y="0"/>
                    <a:pt x="1817819" y="55880"/>
                    <a:pt x="1817819" y="124460"/>
                  </a:cubicBezTo>
                  <a:lnTo>
                    <a:pt x="1817819" y="535940"/>
                  </a:lnTo>
                  <a:cubicBezTo>
                    <a:pt x="1817819" y="604520"/>
                    <a:pt x="1761939" y="660400"/>
                    <a:pt x="1693359" y="660400"/>
                  </a:cubicBezTo>
                  <a:close/>
                </a:path>
              </a:pathLst>
            </a:custGeom>
            <a:solidFill>
              <a:srgbClr val="FF1010"/>
            </a:solidFill>
          </p:spPr>
        </p:sp>
      </p:grpSp>
      <p:sp>
        <p:nvSpPr>
          <p:cNvPr id="5" name="Freeform 5"/>
          <p:cNvSpPr/>
          <p:nvPr/>
        </p:nvSpPr>
        <p:spPr>
          <a:xfrm>
            <a:off x="-3050646" y="8569621"/>
            <a:ext cx="6549221" cy="6025283"/>
          </a:xfrm>
          <a:custGeom>
            <a:avLst/>
            <a:gdLst/>
            <a:ahLst/>
            <a:cxnLst/>
            <a:rect l="l" t="t" r="r" b="b"/>
            <a:pathLst>
              <a:path w="6549221" h="6025283">
                <a:moveTo>
                  <a:pt x="0" y="0"/>
                </a:moveTo>
                <a:lnTo>
                  <a:pt x="6549221" y="0"/>
                </a:lnTo>
                <a:lnTo>
                  <a:pt x="6549221" y="6025284"/>
                </a:lnTo>
                <a:lnTo>
                  <a:pt x="0" y="6025284"/>
                </a:lnTo>
                <a:lnTo>
                  <a:pt x="0" y="0"/>
                </a:lnTo>
                <a:close/>
              </a:path>
            </a:pathLst>
          </a:custGeom>
          <a:blipFill>
            <a:blip r:embed="rId3"/>
            <a:stretch>
              <a:fillRect/>
            </a:stretch>
          </a:blipFill>
        </p:spPr>
      </p:sp>
      <p:sp>
        <p:nvSpPr>
          <p:cNvPr id="6" name="Freeform 6"/>
          <p:cNvSpPr/>
          <p:nvPr/>
        </p:nvSpPr>
        <p:spPr>
          <a:xfrm>
            <a:off x="7765022" y="-3516502"/>
            <a:ext cx="5923901" cy="5449989"/>
          </a:xfrm>
          <a:custGeom>
            <a:avLst/>
            <a:gdLst/>
            <a:ahLst/>
            <a:cxnLst/>
            <a:rect l="l" t="t" r="r" b="b"/>
            <a:pathLst>
              <a:path w="5923901" h="5449989">
                <a:moveTo>
                  <a:pt x="0" y="0"/>
                </a:moveTo>
                <a:lnTo>
                  <a:pt x="5923900" y="0"/>
                </a:lnTo>
                <a:lnTo>
                  <a:pt x="5923900" y="5449989"/>
                </a:lnTo>
                <a:lnTo>
                  <a:pt x="0" y="5449989"/>
                </a:lnTo>
                <a:lnTo>
                  <a:pt x="0" y="0"/>
                </a:lnTo>
                <a:close/>
              </a:path>
            </a:pathLst>
          </a:custGeom>
          <a:blipFill>
            <a:blip r:embed="rId3">
              <a:alphaModFix amt="9999"/>
            </a:blip>
            <a:stretch>
              <a:fillRect/>
            </a:stretch>
          </a:blipFill>
        </p:spPr>
      </p:sp>
      <p:sp>
        <p:nvSpPr>
          <p:cNvPr id="7" name="Freeform 7"/>
          <p:cNvSpPr/>
          <p:nvPr/>
        </p:nvSpPr>
        <p:spPr>
          <a:xfrm>
            <a:off x="15434535" y="389219"/>
            <a:ext cx="1824765" cy="1824765"/>
          </a:xfrm>
          <a:custGeom>
            <a:avLst/>
            <a:gdLst/>
            <a:ahLst/>
            <a:cxnLst/>
            <a:rect l="l" t="t" r="r" b="b"/>
            <a:pathLst>
              <a:path w="1824765" h="1824765">
                <a:moveTo>
                  <a:pt x="0" y="0"/>
                </a:moveTo>
                <a:lnTo>
                  <a:pt x="1824765" y="0"/>
                </a:lnTo>
                <a:lnTo>
                  <a:pt x="1824765" y="1824765"/>
                </a:lnTo>
                <a:lnTo>
                  <a:pt x="0" y="1824765"/>
                </a:lnTo>
                <a:lnTo>
                  <a:pt x="0" y="0"/>
                </a:lnTo>
                <a:close/>
              </a:path>
            </a:pathLst>
          </a:custGeom>
          <a:blipFill>
            <a:blip r:embed="rId4"/>
            <a:stretch>
              <a:fillRect/>
            </a:stretch>
          </a:blipFill>
        </p:spPr>
      </p:sp>
      <p:sp>
        <p:nvSpPr>
          <p:cNvPr id="8" name="Freeform 8"/>
          <p:cNvSpPr/>
          <p:nvPr/>
        </p:nvSpPr>
        <p:spPr>
          <a:xfrm>
            <a:off x="562490" y="2667919"/>
            <a:ext cx="2936085" cy="3355526"/>
          </a:xfrm>
          <a:custGeom>
            <a:avLst/>
            <a:gdLst/>
            <a:ahLst/>
            <a:cxnLst/>
            <a:rect l="l" t="t" r="r" b="b"/>
            <a:pathLst>
              <a:path w="2936085" h="3355526">
                <a:moveTo>
                  <a:pt x="0" y="0"/>
                </a:moveTo>
                <a:lnTo>
                  <a:pt x="2936085" y="0"/>
                </a:lnTo>
                <a:lnTo>
                  <a:pt x="2936085" y="3355526"/>
                </a:lnTo>
                <a:lnTo>
                  <a:pt x="0" y="335552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Freeform 9"/>
          <p:cNvSpPr/>
          <p:nvPr/>
        </p:nvSpPr>
        <p:spPr>
          <a:xfrm>
            <a:off x="12241789" y="160665"/>
            <a:ext cx="2337387" cy="2281874"/>
          </a:xfrm>
          <a:custGeom>
            <a:avLst/>
            <a:gdLst/>
            <a:ahLst/>
            <a:cxnLst/>
            <a:rect l="l" t="t" r="r" b="b"/>
            <a:pathLst>
              <a:path w="2337387" h="2281874">
                <a:moveTo>
                  <a:pt x="0" y="0"/>
                </a:moveTo>
                <a:lnTo>
                  <a:pt x="2337387" y="0"/>
                </a:lnTo>
                <a:lnTo>
                  <a:pt x="2337387" y="2281874"/>
                </a:lnTo>
                <a:lnTo>
                  <a:pt x="0" y="228187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0" name="TextBox 10"/>
          <p:cNvSpPr txBox="1"/>
          <p:nvPr/>
        </p:nvSpPr>
        <p:spPr>
          <a:xfrm>
            <a:off x="3498575" y="2662741"/>
            <a:ext cx="14789425" cy="6721407"/>
          </a:xfrm>
          <a:prstGeom prst="rect">
            <a:avLst/>
          </a:prstGeom>
        </p:spPr>
        <p:txBody>
          <a:bodyPr lIns="0" tIns="0" rIns="0" bIns="0" rtlCol="0" anchor="t">
            <a:spAutoFit/>
          </a:bodyPr>
          <a:lstStyle/>
          <a:p>
            <a:pPr algn="l">
              <a:lnSpc>
                <a:spcPts val="2792"/>
              </a:lnSpc>
            </a:pPr>
            <a:r>
              <a:rPr lang="en-US" sz="2493" spc="-37">
                <a:solidFill>
                  <a:srgbClr val="000000"/>
                </a:solidFill>
                <a:latin typeface="Poppins"/>
              </a:rPr>
              <a:t>The development of language is of utmost importance as without language, any development in other areas is limited. Therefore, much emphasis is placed on teaching the following:</a:t>
            </a:r>
          </a:p>
          <a:p>
            <a:pPr algn="l">
              <a:lnSpc>
                <a:spcPts val="2792"/>
              </a:lnSpc>
            </a:pPr>
            <a:r>
              <a:rPr lang="en-US" sz="2493" spc="-37">
                <a:solidFill>
                  <a:srgbClr val="000000"/>
                </a:solidFill>
                <a:latin typeface="Poppins Bold"/>
              </a:rPr>
              <a:t> </a:t>
            </a:r>
          </a:p>
          <a:p>
            <a:pPr marL="538305" lvl="1" indent="-269153" algn="l">
              <a:lnSpc>
                <a:spcPts val="2792"/>
              </a:lnSpc>
              <a:buFont typeface="Arial"/>
              <a:buChar char="•"/>
            </a:pPr>
            <a:r>
              <a:rPr lang="en-US" sz="2493" spc="-37">
                <a:solidFill>
                  <a:srgbClr val="000000"/>
                </a:solidFill>
                <a:latin typeface="Poppins"/>
              </a:rPr>
              <a:t>Speaking &amp; listening skills-through discussion across the curriculum, role play, drama, reading aloud, sharing texts and presentations and productions.</a:t>
            </a:r>
          </a:p>
          <a:p>
            <a:pPr marL="538305" lvl="1" indent="-269153" algn="l">
              <a:lnSpc>
                <a:spcPts val="2792"/>
              </a:lnSpc>
              <a:buFont typeface="Arial"/>
              <a:buChar char="•"/>
            </a:pPr>
            <a:r>
              <a:rPr lang="en-US" sz="2493" spc="-37">
                <a:solidFill>
                  <a:srgbClr val="000000"/>
                </a:solidFill>
                <a:latin typeface="Poppins"/>
              </a:rPr>
              <a:t> Reading skills-through phonics, individual, group and class work, using a variety of materials, including , class readers, poetry and prose and information texts. A variety of I.T. programs are used to enrich the curriculum.</a:t>
            </a:r>
          </a:p>
          <a:p>
            <a:pPr marL="538305" lvl="1" indent="-269153" algn="l">
              <a:lnSpc>
                <a:spcPts val="2792"/>
              </a:lnSpc>
              <a:buFont typeface="Arial"/>
              <a:buChar char="•"/>
            </a:pPr>
            <a:r>
              <a:rPr lang="en-US" sz="2493" spc="-37">
                <a:solidFill>
                  <a:srgbClr val="000000"/>
                </a:solidFill>
                <a:latin typeface="Poppins"/>
              </a:rPr>
              <a:t>Understanding of books-through shared text work teaching: knowledge about books, grammar, sentence construction, comprehension, inference and referencing skills. Read Write Inc is used throughout school and this is a starting point for all children.</a:t>
            </a:r>
          </a:p>
          <a:p>
            <a:pPr marL="538305" lvl="1" indent="-269153" algn="l">
              <a:lnSpc>
                <a:spcPts val="2792"/>
              </a:lnSpc>
              <a:buFont typeface="Arial"/>
              <a:buChar char="•"/>
            </a:pPr>
            <a:r>
              <a:rPr lang="en-US" sz="2493" spc="-37">
                <a:solidFill>
                  <a:srgbClr val="000000"/>
                </a:solidFill>
                <a:latin typeface="Poppins"/>
              </a:rPr>
              <a:t> Writing skills –through modelling, guided writing and talk for writing, focus on tasks which have a real purpose. Composition of stories, poems, lists and instructions are some examples and many more opportunities arise through Curriculum 2014. accounts etc. and grammar and spelling exercises.</a:t>
            </a:r>
          </a:p>
          <a:p>
            <a:pPr marL="538305" lvl="1" indent="-269153" algn="l">
              <a:lnSpc>
                <a:spcPts val="2792"/>
              </a:lnSpc>
              <a:buFont typeface="Arial"/>
              <a:buChar char="•"/>
            </a:pPr>
            <a:r>
              <a:rPr lang="en-US" sz="2493" spc="-37">
                <a:solidFill>
                  <a:srgbClr val="000000"/>
                </a:solidFill>
                <a:latin typeface="Poppins"/>
              </a:rPr>
              <a:t>· Handwriting skills-through learning, practising and perfecting (a) print script (b) cursive script. </a:t>
            </a:r>
          </a:p>
          <a:p>
            <a:pPr algn="l">
              <a:lnSpc>
                <a:spcPts val="2792"/>
              </a:lnSpc>
            </a:pPr>
            <a:r>
              <a:rPr lang="en-US" sz="2493" spc="-37">
                <a:solidFill>
                  <a:srgbClr val="000000"/>
                </a:solidFill>
                <a:latin typeface="Poppins Bold"/>
              </a:rPr>
              <a:t> </a:t>
            </a:r>
          </a:p>
          <a:p>
            <a:pPr algn="l">
              <a:lnSpc>
                <a:spcPts val="2792"/>
              </a:lnSpc>
            </a:pPr>
            <a:endParaRPr lang="en-US" sz="2493" spc="-37">
              <a:solidFill>
                <a:srgbClr val="000000"/>
              </a:solidFill>
              <a:latin typeface="Poppins Bold"/>
            </a:endParaRPr>
          </a:p>
        </p:txBody>
      </p:sp>
      <p:sp>
        <p:nvSpPr>
          <p:cNvPr id="11" name="Freeform 11"/>
          <p:cNvSpPr/>
          <p:nvPr/>
        </p:nvSpPr>
        <p:spPr>
          <a:xfrm>
            <a:off x="912594" y="6405059"/>
            <a:ext cx="1782948" cy="1782948"/>
          </a:xfrm>
          <a:custGeom>
            <a:avLst/>
            <a:gdLst/>
            <a:ahLst/>
            <a:cxnLst/>
            <a:rect l="l" t="t" r="r" b="b"/>
            <a:pathLst>
              <a:path w="1782948" h="1782948">
                <a:moveTo>
                  <a:pt x="0" y="0"/>
                </a:moveTo>
                <a:lnTo>
                  <a:pt x="1782948" y="0"/>
                </a:lnTo>
                <a:lnTo>
                  <a:pt x="1782948" y="1782948"/>
                </a:lnTo>
                <a:lnTo>
                  <a:pt x="0" y="178294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2" name="Freeform 12"/>
          <p:cNvSpPr/>
          <p:nvPr/>
        </p:nvSpPr>
        <p:spPr>
          <a:xfrm>
            <a:off x="4920549" y="83004"/>
            <a:ext cx="2844473" cy="2584915"/>
          </a:xfrm>
          <a:custGeom>
            <a:avLst/>
            <a:gdLst/>
            <a:ahLst/>
            <a:cxnLst/>
            <a:rect l="l" t="t" r="r" b="b"/>
            <a:pathLst>
              <a:path w="2844473" h="2584915">
                <a:moveTo>
                  <a:pt x="0" y="0"/>
                </a:moveTo>
                <a:lnTo>
                  <a:pt x="2844473" y="0"/>
                </a:lnTo>
                <a:lnTo>
                  <a:pt x="2844473" y="2584915"/>
                </a:lnTo>
                <a:lnTo>
                  <a:pt x="0" y="258491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3" name="TextBox 13"/>
          <p:cNvSpPr txBox="1"/>
          <p:nvPr/>
        </p:nvSpPr>
        <p:spPr>
          <a:xfrm>
            <a:off x="1441264" y="1332194"/>
            <a:ext cx="2653754" cy="844550"/>
          </a:xfrm>
          <a:prstGeom prst="rect">
            <a:avLst/>
          </a:prstGeom>
        </p:spPr>
        <p:txBody>
          <a:bodyPr lIns="0" tIns="0" rIns="0" bIns="0" rtlCol="0" anchor="t">
            <a:spAutoFit/>
          </a:bodyPr>
          <a:lstStyle/>
          <a:p>
            <a:pPr algn="l">
              <a:lnSpc>
                <a:spcPts val="5800"/>
              </a:lnSpc>
            </a:pPr>
            <a:r>
              <a:rPr lang="en-US" sz="5000" spc="-75">
                <a:solidFill>
                  <a:srgbClr val="FFFFFF"/>
                </a:solidFill>
                <a:latin typeface="Bugaki Bold"/>
              </a:rPr>
              <a:t>English</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t="-38888" b="-38888"/>
            </a:stretch>
          </a:blipFill>
        </p:spPr>
      </p:sp>
      <p:grpSp>
        <p:nvGrpSpPr>
          <p:cNvPr id="3" name="Group 3"/>
          <p:cNvGrpSpPr/>
          <p:nvPr/>
        </p:nvGrpSpPr>
        <p:grpSpPr>
          <a:xfrm>
            <a:off x="1028700" y="1191781"/>
            <a:ext cx="3333685" cy="1211102"/>
            <a:chOff x="0" y="0"/>
            <a:chExt cx="1817819" cy="660400"/>
          </a:xfrm>
        </p:grpSpPr>
        <p:sp>
          <p:nvSpPr>
            <p:cNvPr id="4" name="Freeform 4"/>
            <p:cNvSpPr/>
            <p:nvPr/>
          </p:nvSpPr>
          <p:spPr>
            <a:xfrm>
              <a:off x="0" y="0"/>
              <a:ext cx="1817819" cy="660400"/>
            </a:xfrm>
            <a:custGeom>
              <a:avLst/>
              <a:gdLst/>
              <a:ahLst/>
              <a:cxnLst/>
              <a:rect l="l" t="t" r="r" b="b"/>
              <a:pathLst>
                <a:path w="1817819" h="660400">
                  <a:moveTo>
                    <a:pt x="1693359" y="660400"/>
                  </a:moveTo>
                  <a:lnTo>
                    <a:pt x="124460" y="660400"/>
                  </a:lnTo>
                  <a:cubicBezTo>
                    <a:pt x="55880" y="660400"/>
                    <a:pt x="0" y="604520"/>
                    <a:pt x="0" y="535940"/>
                  </a:cubicBezTo>
                  <a:lnTo>
                    <a:pt x="0" y="124460"/>
                  </a:lnTo>
                  <a:cubicBezTo>
                    <a:pt x="0" y="55880"/>
                    <a:pt x="55880" y="0"/>
                    <a:pt x="124460" y="0"/>
                  </a:cubicBezTo>
                  <a:lnTo>
                    <a:pt x="1693359" y="0"/>
                  </a:lnTo>
                  <a:cubicBezTo>
                    <a:pt x="1761939" y="0"/>
                    <a:pt x="1817819" y="55880"/>
                    <a:pt x="1817819" y="124460"/>
                  </a:cubicBezTo>
                  <a:lnTo>
                    <a:pt x="1817819" y="535940"/>
                  </a:lnTo>
                  <a:cubicBezTo>
                    <a:pt x="1817819" y="604520"/>
                    <a:pt x="1761939" y="660400"/>
                    <a:pt x="1693359" y="660400"/>
                  </a:cubicBezTo>
                  <a:close/>
                </a:path>
              </a:pathLst>
            </a:custGeom>
            <a:solidFill>
              <a:srgbClr val="FF1010"/>
            </a:solidFill>
          </p:spPr>
        </p:sp>
      </p:grpSp>
      <p:sp>
        <p:nvSpPr>
          <p:cNvPr id="5" name="Freeform 5"/>
          <p:cNvSpPr/>
          <p:nvPr/>
        </p:nvSpPr>
        <p:spPr>
          <a:xfrm>
            <a:off x="-3050646" y="8569621"/>
            <a:ext cx="6549221" cy="6025283"/>
          </a:xfrm>
          <a:custGeom>
            <a:avLst/>
            <a:gdLst/>
            <a:ahLst/>
            <a:cxnLst/>
            <a:rect l="l" t="t" r="r" b="b"/>
            <a:pathLst>
              <a:path w="6549221" h="6025283">
                <a:moveTo>
                  <a:pt x="0" y="0"/>
                </a:moveTo>
                <a:lnTo>
                  <a:pt x="6549221" y="0"/>
                </a:lnTo>
                <a:lnTo>
                  <a:pt x="6549221" y="6025284"/>
                </a:lnTo>
                <a:lnTo>
                  <a:pt x="0" y="6025284"/>
                </a:lnTo>
                <a:lnTo>
                  <a:pt x="0" y="0"/>
                </a:lnTo>
                <a:close/>
              </a:path>
            </a:pathLst>
          </a:custGeom>
          <a:blipFill>
            <a:blip r:embed="rId3"/>
            <a:stretch>
              <a:fillRect/>
            </a:stretch>
          </a:blipFill>
        </p:spPr>
      </p:sp>
      <p:sp>
        <p:nvSpPr>
          <p:cNvPr id="6" name="Freeform 6"/>
          <p:cNvSpPr/>
          <p:nvPr/>
        </p:nvSpPr>
        <p:spPr>
          <a:xfrm>
            <a:off x="7765022" y="-3516502"/>
            <a:ext cx="5923901" cy="5449989"/>
          </a:xfrm>
          <a:custGeom>
            <a:avLst/>
            <a:gdLst/>
            <a:ahLst/>
            <a:cxnLst/>
            <a:rect l="l" t="t" r="r" b="b"/>
            <a:pathLst>
              <a:path w="5923901" h="5449989">
                <a:moveTo>
                  <a:pt x="0" y="0"/>
                </a:moveTo>
                <a:lnTo>
                  <a:pt x="5923900" y="0"/>
                </a:lnTo>
                <a:lnTo>
                  <a:pt x="5923900" y="5449989"/>
                </a:lnTo>
                <a:lnTo>
                  <a:pt x="0" y="5449989"/>
                </a:lnTo>
                <a:lnTo>
                  <a:pt x="0" y="0"/>
                </a:lnTo>
                <a:close/>
              </a:path>
            </a:pathLst>
          </a:custGeom>
          <a:blipFill>
            <a:blip r:embed="rId3">
              <a:alphaModFix amt="9999"/>
            </a:blip>
            <a:stretch>
              <a:fillRect/>
            </a:stretch>
          </a:blipFill>
        </p:spPr>
      </p:sp>
      <p:sp>
        <p:nvSpPr>
          <p:cNvPr id="7" name="Freeform 7"/>
          <p:cNvSpPr/>
          <p:nvPr/>
        </p:nvSpPr>
        <p:spPr>
          <a:xfrm>
            <a:off x="15434535" y="389219"/>
            <a:ext cx="1824765" cy="1824765"/>
          </a:xfrm>
          <a:custGeom>
            <a:avLst/>
            <a:gdLst/>
            <a:ahLst/>
            <a:cxnLst/>
            <a:rect l="l" t="t" r="r" b="b"/>
            <a:pathLst>
              <a:path w="1824765" h="1824765">
                <a:moveTo>
                  <a:pt x="0" y="0"/>
                </a:moveTo>
                <a:lnTo>
                  <a:pt x="1824765" y="0"/>
                </a:lnTo>
                <a:lnTo>
                  <a:pt x="1824765" y="1824765"/>
                </a:lnTo>
                <a:lnTo>
                  <a:pt x="0" y="1824765"/>
                </a:lnTo>
                <a:lnTo>
                  <a:pt x="0" y="0"/>
                </a:lnTo>
                <a:close/>
              </a:path>
            </a:pathLst>
          </a:custGeom>
          <a:blipFill>
            <a:blip r:embed="rId4"/>
            <a:stretch>
              <a:fillRect/>
            </a:stretch>
          </a:blipFill>
        </p:spPr>
      </p:sp>
      <p:sp>
        <p:nvSpPr>
          <p:cNvPr id="8" name="Freeform 8"/>
          <p:cNvSpPr/>
          <p:nvPr/>
        </p:nvSpPr>
        <p:spPr>
          <a:xfrm>
            <a:off x="12241789" y="160665"/>
            <a:ext cx="2337387" cy="2281874"/>
          </a:xfrm>
          <a:custGeom>
            <a:avLst/>
            <a:gdLst/>
            <a:ahLst/>
            <a:cxnLst/>
            <a:rect l="l" t="t" r="r" b="b"/>
            <a:pathLst>
              <a:path w="2337387" h="2281874">
                <a:moveTo>
                  <a:pt x="0" y="0"/>
                </a:moveTo>
                <a:lnTo>
                  <a:pt x="2337387" y="0"/>
                </a:lnTo>
                <a:lnTo>
                  <a:pt x="2337387" y="2281874"/>
                </a:lnTo>
                <a:lnTo>
                  <a:pt x="0" y="228187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TextBox 9"/>
          <p:cNvSpPr txBox="1"/>
          <p:nvPr/>
        </p:nvSpPr>
        <p:spPr>
          <a:xfrm>
            <a:off x="3498575" y="2402883"/>
            <a:ext cx="14789425" cy="7778682"/>
          </a:xfrm>
          <a:prstGeom prst="rect">
            <a:avLst/>
          </a:prstGeom>
        </p:spPr>
        <p:txBody>
          <a:bodyPr lIns="0" tIns="0" rIns="0" bIns="0" rtlCol="0" anchor="t">
            <a:spAutoFit/>
          </a:bodyPr>
          <a:lstStyle/>
          <a:p>
            <a:pPr algn="l">
              <a:lnSpc>
                <a:spcPts val="2792"/>
              </a:lnSpc>
            </a:pPr>
            <a:r>
              <a:rPr lang="en-US" sz="2493" spc="-37">
                <a:solidFill>
                  <a:srgbClr val="000000"/>
                </a:solidFill>
                <a:latin typeface="Poppins"/>
              </a:rPr>
              <a:t>Corpus Christi follow the National Curriculum and use White Rose Maths to meet all expectations.</a:t>
            </a:r>
          </a:p>
          <a:p>
            <a:pPr algn="l">
              <a:lnSpc>
                <a:spcPts val="2792"/>
              </a:lnSpc>
            </a:pPr>
            <a:r>
              <a:rPr lang="en-US" sz="2493" spc="-37">
                <a:solidFill>
                  <a:srgbClr val="000000"/>
                </a:solidFill>
                <a:latin typeface="Poppins"/>
              </a:rPr>
              <a:t> </a:t>
            </a:r>
          </a:p>
          <a:p>
            <a:pPr algn="l">
              <a:lnSpc>
                <a:spcPts val="2792"/>
              </a:lnSpc>
            </a:pPr>
            <a:r>
              <a:rPr lang="en-US" sz="2493" spc="-37">
                <a:solidFill>
                  <a:srgbClr val="000000"/>
                </a:solidFill>
                <a:latin typeface="Poppins"/>
              </a:rPr>
              <a:t>Emphasis is given to practical experiences, particularly across Key Stage 1, thus enabling the development of mathematical knowledge. The children are taught to record their work in various formats.</a:t>
            </a:r>
          </a:p>
          <a:p>
            <a:pPr algn="l">
              <a:lnSpc>
                <a:spcPts val="2792"/>
              </a:lnSpc>
            </a:pPr>
            <a:r>
              <a:rPr lang="en-US" sz="2493" spc="-37">
                <a:solidFill>
                  <a:srgbClr val="000000"/>
                </a:solidFill>
                <a:latin typeface="Poppins"/>
              </a:rPr>
              <a:t> </a:t>
            </a:r>
          </a:p>
          <a:p>
            <a:pPr algn="l">
              <a:lnSpc>
                <a:spcPts val="2792"/>
              </a:lnSpc>
            </a:pPr>
            <a:r>
              <a:rPr lang="en-US" sz="2493" spc="-37">
                <a:solidFill>
                  <a:srgbClr val="000000"/>
                </a:solidFill>
                <a:latin typeface="Poppins"/>
              </a:rPr>
              <a:t>The children are taught the four rules of number, shape, time, money and measurement with emphasis on using correct mathematical language and applying these skills to real life situations in individual, group and whole class situations.</a:t>
            </a:r>
          </a:p>
          <a:p>
            <a:pPr algn="l">
              <a:lnSpc>
                <a:spcPts val="2792"/>
              </a:lnSpc>
            </a:pPr>
            <a:r>
              <a:rPr lang="en-US" sz="2493" spc="-37">
                <a:solidFill>
                  <a:srgbClr val="000000"/>
                </a:solidFill>
                <a:latin typeface="Poppins"/>
              </a:rPr>
              <a:t> </a:t>
            </a:r>
          </a:p>
          <a:p>
            <a:pPr algn="l">
              <a:lnSpc>
                <a:spcPts val="2792"/>
              </a:lnSpc>
            </a:pPr>
            <a:r>
              <a:rPr lang="en-US" sz="2493" spc="-37">
                <a:solidFill>
                  <a:srgbClr val="000000"/>
                </a:solidFill>
                <a:latin typeface="Poppins"/>
              </a:rPr>
              <a:t>Throughout Key Stage 2 much of the work allows levels of differentiation and we are keen to focus on higher order skills as the children approach year 6.</a:t>
            </a:r>
          </a:p>
          <a:p>
            <a:pPr algn="l">
              <a:lnSpc>
                <a:spcPts val="2792"/>
              </a:lnSpc>
            </a:pPr>
            <a:r>
              <a:rPr lang="en-US" sz="2493" spc="-37">
                <a:solidFill>
                  <a:srgbClr val="000000"/>
                </a:solidFill>
                <a:latin typeface="Poppins"/>
              </a:rPr>
              <a:t> </a:t>
            </a:r>
          </a:p>
          <a:p>
            <a:pPr algn="l">
              <a:lnSpc>
                <a:spcPts val="2792"/>
              </a:lnSpc>
            </a:pPr>
            <a:r>
              <a:rPr lang="en-US" sz="2493" spc="-37">
                <a:solidFill>
                  <a:srgbClr val="000000"/>
                </a:solidFill>
                <a:latin typeface="Poppins"/>
              </a:rPr>
              <a:t>Before leaving our school we would expect the vast majority of children to have a wide mathematical vocabulary and should have knowledge of money, fractions, decimals, percentages, handling data and geometry. Children are given a range of opportunities to work with mathematical apparatus and  investigations requiring logic, reasoning and communication.</a:t>
            </a:r>
          </a:p>
          <a:p>
            <a:pPr algn="l">
              <a:lnSpc>
                <a:spcPts val="2792"/>
              </a:lnSpc>
            </a:pPr>
            <a:r>
              <a:rPr lang="en-US" sz="2493" spc="-37">
                <a:solidFill>
                  <a:srgbClr val="000000"/>
                </a:solidFill>
                <a:latin typeface="Poppins"/>
              </a:rPr>
              <a:t> </a:t>
            </a:r>
          </a:p>
          <a:p>
            <a:pPr algn="l">
              <a:lnSpc>
                <a:spcPts val="2792"/>
              </a:lnSpc>
            </a:pPr>
            <a:r>
              <a:rPr lang="en-US" sz="2493" spc="-37">
                <a:solidFill>
                  <a:srgbClr val="000000"/>
                </a:solidFill>
                <a:latin typeface="Poppins"/>
              </a:rPr>
              <a:t>All Mathematical work is linked to the Programme of Study and Key Learning Objectives of Curriculum 2014. </a:t>
            </a:r>
          </a:p>
        </p:txBody>
      </p:sp>
      <p:sp>
        <p:nvSpPr>
          <p:cNvPr id="10" name="Freeform 10"/>
          <p:cNvSpPr/>
          <p:nvPr/>
        </p:nvSpPr>
        <p:spPr>
          <a:xfrm>
            <a:off x="5557917" y="262038"/>
            <a:ext cx="4414209" cy="1859486"/>
          </a:xfrm>
          <a:custGeom>
            <a:avLst/>
            <a:gdLst/>
            <a:ahLst/>
            <a:cxnLst/>
            <a:rect l="l" t="t" r="r" b="b"/>
            <a:pathLst>
              <a:path w="4414209" h="1859486">
                <a:moveTo>
                  <a:pt x="0" y="0"/>
                </a:moveTo>
                <a:lnTo>
                  <a:pt x="4414209" y="0"/>
                </a:lnTo>
                <a:lnTo>
                  <a:pt x="4414209" y="1859485"/>
                </a:lnTo>
                <a:lnTo>
                  <a:pt x="0" y="185948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1" name="Freeform 11"/>
          <p:cNvSpPr/>
          <p:nvPr/>
        </p:nvSpPr>
        <p:spPr>
          <a:xfrm rot="-1419202">
            <a:off x="-363954" y="3408449"/>
            <a:ext cx="3465818" cy="2703338"/>
          </a:xfrm>
          <a:custGeom>
            <a:avLst/>
            <a:gdLst/>
            <a:ahLst/>
            <a:cxnLst/>
            <a:rect l="l" t="t" r="r" b="b"/>
            <a:pathLst>
              <a:path w="3465818" h="2703338">
                <a:moveTo>
                  <a:pt x="0" y="0"/>
                </a:moveTo>
                <a:lnTo>
                  <a:pt x="3465819" y="0"/>
                </a:lnTo>
                <a:lnTo>
                  <a:pt x="3465819" y="2703338"/>
                </a:lnTo>
                <a:lnTo>
                  <a:pt x="0" y="270333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2" name="TextBox 12"/>
          <p:cNvSpPr txBox="1"/>
          <p:nvPr/>
        </p:nvSpPr>
        <p:spPr>
          <a:xfrm>
            <a:off x="1441264" y="1332194"/>
            <a:ext cx="2653754" cy="844550"/>
          </a:xfrm>
          <a:prstGeom prst="rect">
            <a:avLst/>
          </a:prstGeom>
        </p:spPr>
        <p:txBody>
          <a:bodyPr lIns="0" tIns="0" rIns="0" bIns="0" rtlCol="0" anchor="t">
            <a:spAutoFit/>
          </a:bodyPr>
          <a:lstStyle/>
          <a:p>
            <a:pPr algn="l">
              <a:lnSpc>
                <a:spcPts val="5800"/>
              </a:lnSpc>
            </a:pPr>
            <a:r>
              <a:rPr lang="en-US" sz="5000" spc="-75">
                <a:solidFill>
                  <a:srgbClr val="FFFFFF"/>
                </a:solidFill>
                <a:latin typeface="Bugaki Bold"/>
              </a:rPr>
              <a:t>Maths</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t="-38888" b="-38888"/>
            </a:stretch>
          </a:blipFill>
        </p:spPr>
      </p:sp>
      <p:grpSp>
        <p:nvGrpSpPr>
          <p:cNvPr id="3" name="Group 3"/>
          <p:cNvGrpSpPr/>
          <p:nvPr/>
        </p:nvGrpSpPr>
        <p:grpSpPr>
          <a:xfrm>
            <a:off x="1028700" y="1191781"/>
            <a:ext cx="3333685" cy="1211102"/>
            <a:chOff x="0" y="0"/>
            <a:chExt cx="1817819" cy="660400"/>
          </a:xfrm>
        </p:grpSpPr>
        <p:sp>
          <p:nvSpPr>
            <p:cNvPr id="4" name="Freeform 4"/>
            <p:cNvSpPr/>
            <p:nvPr/>
          </p:nvSpPr>
          <p:spPr>
            <a:xfrm>
              <a:off x="0" y="0"/>
              <a:ext cx="1817819" cy="660400"/>
            </a:xfrm>
            <a:custGeom>
              <a:avLst/>
              <a:gdLst/>
              <a:ahLst/>
              <a:cxnLst/>
              <a:rect l="l" t="t" r="r" b="b"/>
              <a:pathLst>
                <a:path w="1817819" h="660400">
                  <a:moveTo>
                    <a:pt x="1693359" y="660400"/>
                  </a:moveTo>
                  <a:lnTo>
                    <a:pt x="124460" y="660400"/>
                  </a:lnTo>
                  <a:cubicBezTo>
                    <a:pt x="55880" y="660400"/>
                    <a:pt x="0" y="604520"/>
                    <a:pt x="0" y="535940"/>
                  </a:cubicBezTo>
                  <a:lnTo>
                    <a:pt x="0" y="124460"/>
                  </a:lnTo>
                  <a:cubicBezTo>
                    <a:pt x="0" y="55880"/>
                    <a:pt x="55880" y="0"/>
                    <a:pt x="124460" y="0"/>
                  </a:cubicBezTo>
                  <a:lnTo>
                    <a:pt x="1693359" y="0"/>
                  </a:lnTo>
                  <a:cubicBezTo>
                    <a:pt x="1761939" y="0"/>
                    <a:pt x="1817819" y="55880"/>
                    <a:pt x="1817819" y="124460"/>
                  </a:cubicBezTo>
                  <a:lnTo>
                    <a:pt x="1817819" y="535940"/>
                  </a:lnTo>
                  <a:cubicBezTo>
                    <a:pt x="1817819" y="604520"/>
                    <a:pt x="1761939" y="660400"/>
                    <a:pt x="1693359" y="660400"/>
                  </a:cubicBezTo>
                  <a:close/>
                </a:path>
              </a:pathLst>
            </a:custGeom>
            <a:solidFill>
              <a:srgbClr val="FF1010"/>
            </a:solidFill>
          </p:spPr>
        </p:sp>
      </p:grpSp>
      <p:sp>
        <p:nvSpPr>
          <p:cNvPr id="5" name="Freeform 5"/>
          <p:cNvSpPr/>
          <p:nvPr/>
        </p:nvSpPr>
        <p:spPr>
          <a:xfrm>
            <a:off x="-3050646" y="8569621"/>
            <a:ext cx="6549221" cy="6025283"/>
          </a:xfrm>
          <a:custGeom>
            <a:avLst/>
            <a:gdLst/>
            <a:ahLst/>
            <a:cxnLst/>
            <a:rect l="l" t="t" r="r" b="b"/>
            <a:pathLst>
              <a:path w="6549221" h="6025283">
                <a:moveTo>
                  <a:pt x="0" y="0"/>
                </a:moveTo>
                <a:lnTo>
                  <a:pt x="6549221" y="0"/>
                </a:lnTo>
                <a:lnTo>
                  <a:pt x="6549221" y="6025284"/>
                </a:lnTo>
                <a:lnTo>
                  <a:pt x="0" y="6025284"/>
                </a:lnTo>
                <a:lnTo>
                  <a:pt x="0" y="0"/>
                </a:lnTo>
                <a:close/>
              </a:path>
            </a:pathLst>
          </a:custGeom>
          <a:blipFill>
            <a:blip r:embed="rId3"/>
            <a:stretch>
              <a:fillRect/>
            </a:stretch>
          </a:blipFill>
        </p:spPr>
      </p:sp>
      <p:sp>
        <p:nvSpPr>
          <p:cNvPr id="6" name="Freeform 6"/>
          <p:cNvSpPr/>
          <p:nvPr/>
        </p:nvSpPr>
        <p:spPr>
          <a:xfrm>
            <a:off x="7765022" y="-3516502"/>
            <a:ext cx="5923901" cy="5449989"/>
          </a:xfrm>
          <a:custGeom>
            <a:avLst/>
            <a:gdLst/>
            <a:ahLst/>
            <a:cxnLst/>
            <a:rect l="l" t="t" r="r" b="b"/>
            <a:pathLst>
              <a:path w="5923901" h="5449989">
                <a:moveTo>
                  <a:pt x="0" y="0"/>
                </a:moveTo>
                <a:lnTo>
                  <a:pt x="5923900" y="0"/>
                </a:lnTo>
                <a:lnTo>
                  <a:pt x="5923900" y="5449989"/>
                </a:lnTo>
                <a:lnTo>
                  <a:pt x="0" y="5449989"/>
                </a:lnTo>
                <a:lnTo>
                  <a:pt x="0" y="0"/>
                </a:lnTo>
                <a:close/>
              </a:path>
            </a:pathLst>
          </a:custGeom>
          <a:blipFill>
            <a:blip r:embed="rId3">
              <a:alphaModFix amt="9999"/>
            </a:blip>
            <a:stretch>
              <a:fillRect/>
            </a:stretch>
          </a:blipFill>
        </p:spPr>
      </p:sp>
      <p:sp>
        <p:nvSpPr>
          <p:cNvPr id="7" name="Freeform 7"/>
          <p:cNvSpPr/>
          <p:nvPr/>
        </p:nvSpPr>
        <p:spPr>
          <a:xfrm>
            <a:off x="15434535" y="389219"/>
            <a:ext cx="1824765" cy="1824765"/>
          </a:xfrm>
          <a:custGeom>
            <a:avLst/>
            <a:gdLst/>
            <a:ahLst/>
            <a:cxnLst/>
            <a:rect l="l" t="t" r="r" b="b"/>
            <a:pathLst>
              <a:path w="1824765" h="1824765">
                <a:moveTo>
                  <a:pt x="0" y="0"/>
                </a:moveTo>
                <a:lnTo>
                  <a:pt x="1824765" y="0"/>
                </a:lnTo>
                <a:lnTo>
                  <a:pt x="1824765" y="1824765"/>
                </a:lnTo>
                <a:lnTo>
                  <a:pt x="0" y="1824765"/>
                </a:lnTo>
                <a:lnTo>
                  <a:pt x="0" y="0"/>
                </a:lnTo>
                <a:close/>
              </a:path>
            </a:pathLst>
          </a:custGeom>
          <a:blipFill>
            <a:blip r:embed="rId4"/>
            <a:stretch>
              <a:fillRect/>
            </a:stretch>
          </a:blipFill>
        </p:spPr>
      </p:sp>
      <p:sp>
        <p:nvSpPr>
          <p:cNvPr id="8" name="Freeform 8"/>
          <p:cNvSpPr/>
          <p:nvPr/>
        </p:nvSpPr>
        <p:spPr>
          <a:xfrm>
            <a:off x="12241789" y="160665"/>
            <a:ext cx="2337387" cy="2281874"/>
          </a:xfrm>
          <a:custGeom>
            <a:avLst/>
            <a:gdLst/>
            <a:ahLst/>
            <a:cxnLst/>
            <a:rect l="l" t="t" r="r" b="b"/>
            <a:pathLst>
              <a:path w="2337387" h="2281874">
                <a:moveTo>
                  <a:pt x="0" y="0"/>
                </a:moveTo>
                <a:lnTo>
                  <a:pt x="2337387" y="0"/>
                </a:lnTo>
                <a:lnTo>
                  <a:pt x="2337387" y="2281874"/>
                </a:lnTo>
                <a:lnTo>
                  <a:pt x="0" y="228187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TextBox 9"/>
          <p:cNvSpPr txBox="1"/>
          <p:nvPr/>
        </p:nvSpPr>
        <p:spPr>
          <a:xfrm>
            <a:off x="3498575" y="2402883"/>
            <a:ext cx="14789425" cy="7426257"/>
          </a:xfrm>
          <a:prstGeom prst="rect">
            <a:avLst/>
          </a:prstGeom>
        </p:spPr>
        <p:txBody>
          <a:bodyPr lIns="0" tIns="0" rIns="0" bIns="0" rtlCol="0" anchor="t">
            <a:spAutoFit/>
          </a:bodyPr>
          <a:lstStyle/>
          <a:p>
            <a:pPr algn="l">
              <a:lnSpc>
                <a:spcPts val="2792"/>
              </a:lnSpc>
            </a:pPr>
            <a:r>
              <a:rPr lang="en-US" sz="2493" spc="-37">
                <a:solidFill>
                  <a:srgbClr val="000000"/>
                </a:solidFill>
                <a:latin typeface="Poppins"/>
              </a:rPr>
              <a:t>Science begins in the Early Years with the children developing their  ability to observe, investigate and experiment. They are encouraged to ask questions and discover answers through practical activities. Topics include the environment, plant and animal life, themselves, types and uses of materials, electricity, forces, light and sound. The children are taught to record their findings in various ways including verbal accounts. All the children’s work is related to Curriculum 2014 Programmes of Study for Science. </a:t>
            </a:r>
          </a:p>
          <a:p>
            <a:pPr algn="l">
              <a:lnSpc>
                <a:spcPts val="2792"/>
              </a:lnSpc>
            </a:pPr>
            <a:r>
              <a:rPr lang="en-US" sz="2493" spc="-37">
                <a:solidFill>
                  <a:srgbClr val="000000"/>
                </a:solidFill>
                <a:latin typeface="Poppins"/>
              </a:rPr>
              <a:t>The emphasis in our teaching of Science is on first-hand experience and we encourage the children to increasingly take control of their own learning. There are four types of practical Science:</a:t>
            </a:r>
          </a:p>
          <a:p>
            <a:pPr marL="538305" lvl="1" indent="-269153" algn="l">
              <a:lnSpc>
                <a:spcPts val="2792"/>
              </a:lnSpc>
              <a:buFont typeface="Arial"/>
              <a:buChar char="•"/>
            </a:pPr>
            <a:r>
              <a:rPr lang="en-US" sz="2493" spc="-37">
                <a:solidFill>
                  <a:srgbClr val="000000"/>
                </a:solidFill>
                <a:latin typeface="Poppins"/>
              </a:rPr>
              <a:t>Observation</a:t>
            </a:r>
          </a:p>
          <a:p>
            <a:pPr marL="538305" lvl="1" indent="-269153" algn="l">
              <a:lnSpc>
                <a:spcPts val="2792"/>
              </a:lnSpc>
              <a:buFont typeface="Arial"/>
              <a:buChar char="•"/>
            </a:pPr>
            <a:r>
              <a:rPr lang="en-US" sz="2493" spc="-37">
                <a:solidFill>
                  <a:srgbClr val="000000"/>
                </a:solidFill>
                <a:latin typeface="Poppins"/>
              </a:rPr>
              <a:t>Skill development</a:t>
            </a:r>
          </a:p>
          <a:p>
            <a:pPr marL="538305" lvl="1" indent="-269153" algn="l">
              <a:lnSpc>
                <a:spcPts val="2792"/>
              </a:lnSpc>
              <a:buFont typeface="Arial"/>
              <a:buChar char="•"/>
            </a:pPr>
            <a:r>
              <a:rPr lang="en-US" sz="2493" spc="-37">
                <a:solidFill>
                  <a:srgbClr val="000000"/>
                </a:solidFill>
                <a:latin typeface="Poppins"/>
              </a:rPr>
              <a:t> Illustrative Science or experiments where the teacher decides what the children are to do</a:t>
            </a:r>
          </a:p>
          <a:p>
            <a:pPr marL="538305" lvl="1" indent="-269153" algn="l">
              <a:lnSpc>
                <a:spcPts val="2792"/>
              </a:lnSpc>
              <a:buFont typeface="Arial"/>
              <a:buChar char="•"/>
            </a:pPr>
            <a:r>
              <a:rPr lang="en-US" sz="2493" spc="-37">
                <a:solidFill>
                  <a:srgbClr val="000000"/>
                </a:solidFill>
                <a:latin typeface="Poppins"/>
              </a:rPr>
              <a:t>Investigative Science where the children are given the practice in devising and exploring questions of their own within a given criteria.</a:t>
            </a:r>
          </a:p>
          <a:p>
            <a:pPr algn="l">
              <a:lnSpc>
                <a:spcPts val="2792"/>
              </a:lnSpc>
            </a:pPr>
            <a:r>
              <a:rPr lang="en-US" sz="2493" spc="-37">
                <a:solidFill>
                  <a:srgbClr val="000000"/>
                </a:solidFill>
                <a:latin typeface="Poppins"/>
              </a:rPr>
              <a:t> </a:t>
            </a:r>
          </a:p>
          <a:p>
            <a:pPr algn="l">
              <a:lnSpc>
                <a:spcPts val="2792"/>
              </a:lnSpc>
            </a:pPr>
            <a:r>
              <a:rPr lang="en-US" sz="2493" spc="-37">
                <a:solidFill>
                  <a:srgbClr val="000000"/>
                </a:solidFill>
                <a:latin typeface="Poppins"/>
              </a:rPr>
              <a:t>The children are encouraged to predict and hypothesise and to gain knowledge and understanding through observation, exploration and investigation. Importance is placed on the children recording their work scientifically, using a wide variety of methods including diagrams, graphs and tables.</a:t>
            </a:r>
          </a:p>
          <a:p>
            <a:pPr algn="l">
              <a:lnSpc>
                <a:spcPts val="2792"/>
              </a:lnSpc>
            </a:pPr>
            <a:r>
              <a:rPr lang="en-US" sz="2493" spc="-37">
                <a:solidFill>
                  <a:srgbClr val="000000"/>
                </a:solidFill>
                <a:latin typeface="Poppins"/>
              </a:rPr>
              <a:t> </a:t>
            </a:r>
          </a:p>
          <a:p>
            <a:pPr algn="l">
              <a:lnSpc>
                <a:spcPts val="2792"/>
              </a:lnSpc>
            </a:pPr>
            <a:endParaRPr lang="en-US" sz="2493" spc="-37">
              <a:solidFill>
                <a:srgbClr val="000000"/>
              </a:solidFill>
              <a:latin typeface="Poppins"/>
            </a:endParaRPr>
          </a:p>
        </p:txBody>
      </p:sp>
      <p:sp>
        <p:nvSpPr>
          <p:cNvPr id="10" name="Freeform 10"/>
          <p:cNvSpPr/>
          <p:nvPr/>
        </p:nvSpPr>
        <p:spPr>
          <a:xfrm>
            <a:off x="307872" y="4800600"/>
            <a:ext cx="2460269" cy="2057400"/>
          </a:xfrm>
          <a:custGeom>
            <a:avLst/>
            <a:gdLst/>
            <a:ahLst/>
            <a:cxnLst/>
            <a:rect l="l" t="t" r="r" b="b"/>
            <a:pathLst>
              <a:path w="2460269" h="2057400">
                <a:moveTo>
                  <a:pt x="0" y="0"/>
                </a:moveTo>
                <a:lnTo>
                  <a:pt x="2460269" y="0"/>
                </a:lnTo>
                <a:lnTo>
                  <a:pt x="2460269" y="2057400"/>
                </a:lnTo>
                <a:lnTo>
                  <a:pt x="0" y="20574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1" name="Freeform 11"/>
          <p:cNvSpPr/>
          <p:nvPr/>
        </p:nvSpPr>
        <p:spPr>
          <a:xfrm rot="1020136">
            <a:off x="832660" y="2442539"/>
            <a:ext cx="1862882" cy="2057400"/>
          </a:xfrm>
          <a:custGeom>
            <a:avLst/>
            <a:gdLst/>
            <a:ahLst/>
            <a:cxnLst/>
            <a:rect l="l" t="t" r="r" b="b"/>
            <a:pathLst>
              <a:path w="1862882" h="2057400">
                <a:moveTo>
                  <a:pt x="0" y="0"/>
                </a:moveTo>
                <a:lnTo>
                  <a:pt x="1862882" y="0"/>
                </a:lnTo>
                <a:lnTo>
                  <a:pt x="1862882" y="2057400"/>
                </a:lnTo>
                <a:lnTo>
                  <a:pt x="0" y="20574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2" name="Freeform 12"/>
          <p:cNvSpPr/>
          <p:nvPr/>
        </p:nvSpPr>
        <p:spPr>
          <a:xfrm>
            <a:off x="5651640" y="535504"/>
            <a:ext cx="1620351" cy="1641240"/>
          </a:xfrm>
          <a:custGeom>
            <a:avLst/>
            <a:gdLst/>
            <a:ahLst/>
            <a:cxnLst/>
            <a:rect l="l" t="t" r="r" b="b"/>
            <a:pathLst>
              <a:path w="1620351" h="1641240">
                <a:moveTo>
                  <a:pt x="0" y="0"/>
                </a:moveTo>
                <a:lnTo>
                  <a:pt x="1620352" y="0"/>
                </a:lnTo>
                <a:lnTo>
                  <a:pt x="1620352" y="1641240"/>
                </a:lnTo>
                <a:lnTo>
                  <a:pt x="0" y="164124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3" name="Freeform 13"/>
          <p:cNvSpPr/>
          <p:nvPr/>
        </p:nvSpPr>
        <p:spPr>
          <a:xfrm>
            <a:off x="9144000" y="160665"/>
            <a:ext cx="1577706" cy="2242218"/>
          </a:xfrm>
          <a:custGeom>
            <a:avLst/>
            <a:gdLst/>
            <a:ahLst/>
            <a:cxnLst/>
            <a:rect l="l" t="t" r="r" b="b"/>
            <a:pathLst>
              <a:path w="1577706" h="2242218">
                <a:moveTo>
                  <a:pt x="0" y="0"/>
                </a:moveTo>
                <a:lnTo>
                  <a:pt x="1577706" y="0"/>
                </a:lnTo>
                <a:lnTo>
                  <a:pt x="1577706" y="2242218"/>
                </a:lnTo>
                <a:lnTo>
                  <a:pt x="0" y="224221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4" name="TextBox 14"/>
          <p:cNvSpPr txBox="1"/>
          <p:nvPr/>
        </p:nvSpPr>
        <p:spPr>
          <a:xfrm>
            <a:off x="1441264" y="1332194"/>
            <a:ext cx="2653754" cy="844550"/>
          </a:xfrm>
          <a:prstGeom prst="rect">
            <a:avLst/>
          </a:prstGeom>
        </p:spPr>
        <p:txBody>
          <a:bodyPr lIns="0" tIns="0" rIns="0" bIns="0" rtlCol="0" anchor="t">
            <a:spAutoFit/>
          </a:bodyPr>
          <a:lstStyle/>
          <a:p>
            <a:pPr algn="l">
              <a:lnSpc>
                <a:spcPts val="5800"/>
              </a:lnSpc>
            </a:pPr>
            <a:r>
              <a:rPr lang="en-US" sz="5000" spc="-75">
                <a:solidFill>
                  <a:srgbClr val="FFFFFF"/>
                </a:solidFill>
                <a:latin typeface="Bugaki Bold"/>
              </a:rPr>
              <a:t>Science</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t="-38888" b="-38888"/>
            </a:stretch>
          </a:blipFill>
        </p:spPr>
      </p:sp>
      <p:grpSp>
        <p:nvGrpSpPr>
          <p:cNvPr id="3" name="Group 3"/>
          <p:cNvGrpSpPr/>
          <p:nvPr/>
        </p:nvGrpSpPr>
        <p:grpSpPr>
          <a:xfrm>
            <a:off x="1028700" y="428875"/>
            <a:ext cx="7638174" cy="2013664"/>
            <a:chOff x="0" y="0"/>
            <a:chExt cx="4165007" cy="1098027"/>
          </a:xfrm>
        </p:grpSpPr>
        <p:sp>
          <p:nvSpPr>
            <p:cNvPr id="4" name="Freeform 4"/>
            <p:cNvSpPr/>
            <p:nvPr/>
          </p:nvSpPr>
          <p:spPr>
            <a:xfrm>
              <a:off x="0" y="0"/>
              <a:ext cx="4165007" cy="1098027"/>
            </a:xfrm>
            <a:custGeom>
              <a:avLst/>
              <a:gdLst/>
              <a:ahLst/>
              <a:cxnLst/>
              <a:rect l="l" t="t" r="r" b="b"/>
              <a:pathLst>
                <a:path w="4165007" h="1098027">
                  <a:moveTo>
                    <a:pt x="4040547" y="1098027"/>
                  </a:moveTo>
                  <a:lnTo>
                    <a:pt x="124460" y="1098027"/>
                  </a:lnTo>
                  <a:cubicBezTo>
                    <a:pt x="55880" y="1098027"/>
                    <a:pt x="0" y="1042147"/>
                    <a:pt x="0" y="973567"/>
                  </a:cubicBezTo>
                  <a:lnTo>
                    <a:pt x="0" y="124460"/>
                  </a:lnTo>
                  <a:cubicBezTo>
                    <a:pt x="0" y="55880"/>
                    <a:pt x="55880" y="0"/>
                    <a:pt x="124460" y="0"/>
                  </a:cubicBezTo>
                  <a:lnTo>
                    <a:pt x="4040547" y="0"/>
                  </a:lnTo>
                  <a:cubicBezTo>
                    <a:pt x="4109127" y="0"/>
                    <a:pt x="4165007" y="55880"/>
                    <a:pt x="4165007" y="124460"/>
                  </a:cubicBezTo>
                  <a:lnTo>
                    <a:pt x="4165007" y="973567"/>
                  </a:lnTo>
                  <a:cubicBezTo>
                    <a:pt x="4165007" y="1042147"/>
                    <a:pt x="4109127" y="1098027"/>
                    <a:pt x="4040547" y="1098027"/>
                  </a:cubicBezTo>
                  <a:close/>
                </a:path>
              </a:pathLst>
            </a:custGeom>
            <a:solidFill>
              <a:srgbClr val="FF1010"/>
            </a:solidFill>
          </p:spPr>
        </p:sp>
      </p:grpSp>
      <p:sp>
        <p:nvSpPr>
          <p:cNvPr id="5" name="Freeform 5"/>
          <p:cNvSpPr/>
          <p:nvPr/>
        </p:nvSpPr>
        <p:spPr>
          <a:xfrm>
            <a:off x="-3050646" y="8569621"/>
            <a:ext cx="6549221" cy="6025283"/>
          </a:xfrm>
          <a:custGeom>
            <a:avLst/>
            <a:gdLst/>
            <a:ahLst/>
            <a:cxnLst/>
            <a:rect l="l" t="t" r="r" b="b"/>
            <a:pathLst>
              <a:path w="6549221" h="6025283">
                <a:moveTo>
                  <a:pt x="0" y="0"/>
                </a:moveTo>
                <a:lnTo>
                  <a:pt x="6549221" y="0"/>
                </a:lnTo>
                <a:lnTo>
                  <a:pt x="6549221" y="6025284"/>
                </a:lnTo>
                <a:lnTo>
                  <a:pt x="0" y="6025284"/>
                </a:lnTo>
                <a:lnTo>
                  <a:pt x="0" y="0"/>
                </a:lnTo>
                <a:close/>
              </a:path>
            </a:pathLst>
          </a:custGeom>
          <a:blipFill>
            <a:blip r:embed="rId3"/>
            <a:stretch>
              <a:fillRect/>
            </a:stretch>
          </a:blipFill>
        </p:spPr>
      </p:sp>
      <p:sp>
        <p:nvSpPr>
          <p:cNvPr id="6" name="TextBox 6"/>
          <p:cNvSpPr txBox="1"/>
          <p:nvPr/>
        </p:nvSpPr>
        <p:spPr>
          <a:xfrm>
            <a:off x="1162824" y="636009"/>
            <a:ext cx="7769799" cy="1493999"/>
          </a:xfrm>
          <a:prstGeom prst="rect">
            <a:avLst/>
          </a:prstGeom>
        </p:spPr>
        <p:txBody>
          <a:bodyPr lIns="0" tIns="0" rIns="0" bIns="0" rtlCol="0" anchor="t">
            <a:spAutoFit/>
          </a:bodyPr>
          <a:lstStyle/>
          <a:p>
            <a:pPr algn="l">
              <a:lnSpc>
                <a:spcPts val="5800"/>
              </a:lnSpc>
            </a:pPr>
            <a:r>
              <a:rPr lang="en-US" sz="5000" spc="-75" dirty="0">
                <a:solidFill>
                  <a:srgbClr val="FFFFFF"/>
                </a:solidFill>
                <a:latin typeface="Bugaki Bold"/>
              </a:rPr>
              <a:t>National Curriculum </a:t>
            </a:r>
          </a:p>
          <a:p>
            <a:pPr algn="l">
              <a:lnSpc>
                <a:spcPts val="5800"/>
              </a:lnSpc>
            </a:pPr>
            <a:r>
              <a:rPr lang="en-US" sz="5000" spc="-75" dirty="0">
                <a:solidFill>
                  <a:srgbClr val="FFFFFF"/>
                </a:solidFill>
                <a:latin typeface="Bugaki Bold"/>
              </a:rPr>
              <a:t>Foundation Subjects </a:t>
            </a:r>
          </a:p>
        </p:txBody>
      </p:sp>
      <p:sp>
        <p:nvSpPr>
          <p:cNvPr id="7" name="Freeform 7"/>
          <p:cNvSpPr/>
          <p:nvPr/>
        </p:nvSpPr>
        <p:spPr>
          <a:xfrm>
            <a:off x="7765022" y="-3516502"/>
            <a:ext cx="5923901" cy="5449989"/>
          </a:xfrm>
          <a:custGeom>
            <a:avLst/>
            <a:gdLst/>
            <a:ahLst/>
            <a:cxnLst/>
            <a:rect l="l" t="t" r="r" b="b"/>
            <a:pathLst>
              <a:path w="5923901" h="5449989">
                <a:moveTo>
                  <a:pt x="0" y="0"/>
                </a:moveTo>
                <a:lnTo>
                  <a:pt x="5923900" y="0"/>
                </a:lnTo>
                <a:lnTo>
                  <a:pt x="5923900" y="5449989"/>
                </a:lnTo>
                <a:lnTo>
                  <a:pt x="0" y="5449989"/>
                </a:lnTo>
                <a:lnTo>
                  <a:pt x="0" y="0"/>
                </a:lnTo>
                <a:close/>
              </a:path>
            </a:pathLst>
          </a:custGeom>
          <a:blipFill>
            <a:blip r:embed="rId3">
              <a:alphaModFix amt="9999"/>
            </a:blip>
            <a:stretch>
              <a:fillRect/>
            </a:stretch>
          </a:blipFill>
        </p:spPr>
      </p:sp>
      <p:sp>
        <p:nvSpPr>
          <p:cNvPr id="8" name="Freeform 8"/>
          <p:cNvSpPr/>
          <p:nvPr/>
        </p:nvSpPr>
        <p:spPr>
          <a:xfrm>
            <a:off x="15434535" y="389219"/>
            <a:ext cx="1824765" cy="1824765"/>
          </a:xfrm>
          <a:custGeom>
            <a:avLst/>
            <a:gdLst/>
            <a:ahLst/>
            <a:cxnLst/>
            <a:rect l="l" t="t" r="r" b="b"/>
            <a:pathLst>
              <a:path w="1824765" h="1824765">
                <a:moveTo>
                  <a:pt x="0" y="0"/>
                </a:moveTo>
                <a:lnTo>
                  <a:pt x="1824765" y="0"/>
                </a:lnTo>
                <a:lnTo>
                  <a:pt x="1824765" y="1824765"/>
                </a:lnTo>
                <a:lnTo>
                  <a:pt x="0" y="1824765"/>
                </a:lnTo>
                <a:lnTo>
                  <a:pt x="0" y="0"/>
                </a:lnTo>
                <a:close/>
              </a:path>
            </a:pathLst>
          </a:custGeom>
          <a:blipFill>
            <a:blip r:embed="rId4"/>
            <a:stretch>
              <a:fillRect/>
            </a:stretch>
          </a:blipFill>
        </p:spPr>
      </p:sp>
      <p:sp>
        <p:nvSpPr>
          <p:cNvPr id="9" name="Freeform 9"/>
          <p:cNvSpPr/>
          <p:nvPr/>
        </p:nvSpPr>
        <p:spPr>
          <a:xfrm>
            <a:off x="12241789" y="160665"/>
            <a:ext cx="2337387" cy="2281874"/>
          </a:xfrm>
          <a:custGeom>
            <a:avLst/>
            <a:gdLst/>
            <a:ahLst/>
            <a:cxnLst/>
            <a:rect l="l" t="t" r="r" b="b"/>
            <a:pathLst>
              <a:path w="2337387" h="2281874">
                <a:moveTo>
                  <a:pt x="0" y="0"/>
                </a:moveTo>
                <a:lnTo>
                  <a:pt x="2337387" y="0"/>
                </a:lnTo>
                <a:lnTo>
                  <a:pt x="2337387" y="2281874"/>
                </a:lnTo>
                <a:lnTo>
                  <a:pt x="0" y="228187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0" name="Freeform 10"/>
          <p:cNvSpPr/>
          <p:nvPr/>
        </p:nvSpPr>
        <p:spPr>
          <a:xfrm>
            <a:off x="0" y="3448680"/>
            <a:ext cx="3097322" cy="4114800"/>
          </a:xfrm>
          <a:custGeom>
            <a:avLst/>
            <a:gdLst/>
            <a:ahLst/>
            <a:cxnLst/>
            <a:rect l="l" t="t" r="r" b="b"/>
            <a:pathLst>
              <a:path w="3097322" h="4114800">
                <a:moveTo>
                  <a:pt x="0" y="0"/>
                </a:moveTo>
                <a:lnTo>
                  <a:pt x="3097322" y="0"/>
                </a:lnTo>
                <a:lnTo>
                  <a:pt x="3097322"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1" name="Freeform 11"/>
          <p:cNvSpPr/>
          <p:nvPr/>
        </p:nvSpPr>
        <p:spPr>
          <a:xfrm>
            <a:off x="14441022" y="2442539"/>
            <a:ext cx="4183033" cy="2788689"/>
          </a:xfrm>
          <a:custGeom>
            <a:avLst/>
            <a:gdLst/>
            <a:ahLst/>
            <a:cxnLst/>
            <a:rect l="l" t="t" r="r" b="b"/>
            <a:pathLst>
              <a:path w="4183033" h="2788689">
                <a:moveTo>
                  <a:pt x="0" y="0"/>
                </a:moveTo>
                <a:lnTo>
                  <a:pt x="4183034" y="0"/>
                </a:lnTo>
                <a:lnTo>
                  <a:pt x="4183034" y="2788689"/>
                </a:lnTo>
                <a:lnTo>
                  <a:pt x="0" y="2788689"/>
                </a:lnTo>
                <a:lnTo>
                  <a:pt x="0" y="0"/>
                </a:lnTo>
                <a:close/>
              </a:path>
            </a:pathLst>
          </a:custGeom>
          <a:blipFill>
            <a:blip r:embed="rId9"/>
            <a:stretch>
              <a:fillRect/>
            </a:stretch>
          </a:blipFill>
        </p:spPr>
      </p:sp>
      <p:sp>
        <p:nvSpPr>
          <p:cNvPr id="12" name="Freeform 12"/>
          <p:cNvSpPr/>
          <p:nvPr/>
        </p:nvSpPr>
        <p:spPr>
          <a:xfrm>
            <a:off x="11591616" y="4767072"/>
            <a:ext cx="4194612" cy="2796408"/>
          </a:xfrm>
          <a:custGeom>
            <a:avLst/>
            <a:gdLst/>
            <a:ahLst/>
            <a:cxnLst/>
            <a:rect l="l" t="t" r="r" b="b"/>
            <a:pathLst>
              <a:path w="4194612" h="2796408">
                <a:moveTo>
                  <a:pt x="0" y="0"/>
                </a:moveTo>
                <a:lnTo>
                  <a:pt x="4194612" y="0"/>
                </a:lnTo>
                <a:lnTo>
                  <a:pt x="4194612" y="2796408"/>
                </a:lnTo>
                <a:lnTo>
                  <a:pt x="0" y="2796408"/>
                </a:lnTo>
                <a:lnTo>
                  <a:pt x="0" y="0"/>
                </a:lnTo>
                <a:close/>
              </a:path>
            </a:pathLst>
          </a:custGeom>
          <a:blipFill>
            <a:blip r:embed="rId10"/>
            <a:stretch>
              <a:fillRect/>
            </a:stretch>
          </a:blipFill>
        </p:spPr>
      </p:sp>
      <p:sp>
        <p:nvSpPr>
          <p:cNvPr id="13" name="Freeform 13"/>
          <p:cNvSpPr/>
          <p:nvPr/>
        </p:nvSpPr>
        <p:spPr>
          <a:xfrm>
            <a:off x="14111645" y="7316559"/>
            <a:ext cx="4176355" cy="2784237"/>
          </a:xfrm>
          <a:custGeom>
            <a:avLst/>
            <a:gdLst/>
            <a:ahLst/>
            <a:cxnLst/>
            <a:rect l="l" t="t" r="r" b="b"/>
            <a:pathLst>
              <a:path w="4176355" h="2784237">
                <a:moveTo>
                  <a:pt x="0" y="0"/>
                </a:moveTo>
                <a:lnTo>
                  <a:pt x="4176355" y="0"/>
                </a:lnTo>
                <a:lnTo>
                  <a:pt x="4176355" y="2784237"/>
                </a:lnTo>
                <a:lnTo>
                  <a:pt x="0" y="2784237"/>
                </a:lnTo>
                <a:lnTo>
                  <a:pt x="0" y="0"/>
                </a:lnTo>
                <a:close/>
              </a:path>
            </a:pathLst>
          </a:custGeom>
          <a:blipFill>
            <a:blip r:embed="rId11"/>
            <a:stretch>
              <a:fillRect/>
            </a:stretch>
          </a:blipFill>
        </p:spPr>
      </p:sp>
      <p:sp>
        <p:nvSpPr>
          <p:cNvPr id="14" name="TextBox 14"/>
          <p:cNvSpPr txBox="1"/>
          <p:nvPr/>
        </p:nvSpPr>
        <p:spPr>
          <a:xfrm>
            <a:off x="3498575" y="2667919"/>
            <a:ext cx="8047390" cy="7778682"/>
          </a:xfrm>
          <a:prstGeom prst="rect">
            <a:avLst/>
          </a:prstGeom>
        </p:spPr>
        <p:txBody>
          <a:bodyPr lIns="0" tIns="0" rIns="0" bIns="0" rtlCol="0" anchor="t">
            <a:spAutoFit/>
          </a:bodyPr>
          <a:lstStyle/>
          <a:p>
            <a:pPr algn="ctr">
              <a:lnSpc>
                <a:spcPts val="2792"/>
              </a:lnSpc>
            </a:pPr>
            <a:r>
              <a:rPr lang="en-US" sz="2493" spc="-37">
                <a:solidFill>
                  <a:srgbClr val="000000"/>
                </a:solidFill>
                <a:latin typeface="Poppins"/>
              </a:rPr>
              <a:t>Throughout Key Stage 1 and 2 we employ a blocked-curricular approach to our Foundation Subjects. History, Geography, Art, Design Technology, Music, computing and Languages are taught using one key theme throughout a half term.</a:t>
            </a:r>
          </a:p>
          <a:p>
            <a:pPr algn="ctr">
              <a:lnSpc>
                <a:spcPts val="2792"/>
              </a:lnSpc>
            </a:pPr>
            <a:endParaRPr lang="en-US" sz="2493" spc="-37">
              <a:solidFill>
                <a:srgbClr val="000000"/>
              </a:solidFill>
              <a:latin typeface="Poppins"/>
            </a:endParaRPr>
          </a:p>
          <a:p>
            <a:pPr algn="ctr">
              <a:lnSpc>
                <a:spcPts val="2792"/>
              </a:lnSpc>
            </a:pPr>
            <a:r>
              <a:rPr lang="en-US" sz="2493" spc="-37">
                <a:solidFill>
                  <a:srgbClr val="000000"/>
                </a:solidFill>
                <a:latin typeface="Poppins"/>
              </a:rPr>
              <a:t>Children are encouraged to be creative problem solvers by designing, making and evaluating technology projects linked to a time of historical importance or a geographical feature.</a:t>
            </a:r>
          </a:p>
          <a:p>
            <a:pPr algn="ctr">
              <a:lnSpc>
                <a:spcPts val="2792"/>
              </a:lnSpc>
            </a:pPr>
            <a:endParaRPr lang="en-US" sz="2493" spc="-37">
              <a:solidFill>
                <a:srgbClr val="000000"/>
              </a:solidFill>
              <a:latin typeface="Poppins"/>
            </a:endParaRPr>
          </a:p>
          <a:p>
            <a:pPr algn="ctr">
              <a:lnSpc>
                <a:spcPts val="2792"/>
              </a:lnSpc>
            </a:pPr>
            <a:r>
              <a:rPr lang="en-US" sz="2493" spc="-37">
                <a:solidFill>
                  <a:srgbClr val="000000"/>
                </a:solidFill>
                <a:latin typeface="Poppins"/>
              </a:rPr>
              <a:t>Drawing, sketching, painting and use of colour are explored so that pupils can express themselves in a variety of dimensions from a range of themes, </a:t>
            </a:r>
          </a:p>
          <a:p>
            <a:pPr algn="ctr">
              <a:lnSpc>
                <a:spcPts val="2792"/>
              </a:lnSpc>
            </a:pPr>
            <a:r>
              <a:rPr lang="en-US" sz="2493" spc="-37">
                <a:solidFill>
                  <a:srgbClr val="000000"/>
                </a:solidFill>
                <a:latin typeface="Poppins"/>
              </a:rPr>
              <a:t>cultures and inspirations.</a:t>
            </a:r>
          </a:p>
          <a:p>
            <a:pPr algn="ctr">
              <a:lnSpc>
                <a:spcPts val="2792"/>
              </a:lnSpc>
            </a:pPr>
            <a:endParaRPr lang="en-US" sz="2493" spc="-37">
              <a:solidFill>
                <a:srgbClr val="000000"/>
              </a:solidFill>
              <a:latin typeface="Poppins"/>
            </a:endParaRPr>
          </a:p>
          <a:p>
            <a:pPr algn="ctr">
              <a:lnSpc>
                <a:spcPts val="2792"/>
              </a:lnSpc>
            </a:pPr>
            <a:r>
              <a:rPr lang="en-US" sz="2493" spc="-37">
                <a:solidFill>
                  <a:srgbClr val="000000"/>
                </a:solidFill>
                <a:latin typeface="Poppins"/>
              </a:rPr>
              <a:t>Children are encouraged to ask questions. Our carefully chosen topics are </a:t>
            </a:r>
          </a:p>
          <a:p>
            <a:pPr algn="ctr">
              <a:lnSpc>
                <a:spcPts val="2792"/>
              </a:lnSpc>
            </a:pPr>
            <a:r>
              <a:rPr lang="en-US" sz="2493" spc="-37">
                <a:solidFill>
                  <a:srgbClr val="000000"/>
                </a:solidFill>
                <a:latin typeface="Poppins"/>
              </a:rPr>
              <a:t>designed to boost independent thinking skills, creative and practical abilities and self-evaluation skills to develop the children’s enquiring minds.</a:t>
            </a:r>
          </a:p>
          <a:p>
            <a:pPr algn="l">
              <a:lnSpc>
                <a:spcPts val="2792"/>
              </a:lnSpc>
            </a:pPr>
            <a:endParaRPr lang="en-US" sz="2493" spc="-37">
              <a:solidFill>
                <a:srgbClr val="000000"/>
              </a:solidFill>
              <a:latin typeface="Poppin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1191781"/>
            <a:ext cx="6186188" cy="1211102"/>
            <a:chOff x="0" y="0"/>
            <a:chExt cx="3373256" cy="660400"/>
          </a:xfrm>
        </p:grpSpPr>
        <p:sp>
          <p:nvSpPr>
            <p:cNvPr id="3" name="Freeform 3"/>
            <p:cNvSpPr/>
            <p:nvPr/>
          </p:nvSpPr>
          <p:spPr>
            <a:xfrm>
              <a:off x="0" y="0"/>
              <a:ext cx="3373257" cy="660400"/>
            </a:xfrm>
            <a:custGeom>
              <a:avLst/>
              <a:gdLst/>
              <a:ahLst/>
              <a:cxnLst/>
              <a:rect l="l" t="t" r="r" b="b"/>
              <a:pathLst>
                <a:path w="3373257" h="660400">
                  <a:moveTo>
                    <a:pt x="3248796" y="660400"/>
                  </a:moveTo>
                  <a:lnTo>
                    <a:pt x="124460" y="660400"/>
                  </a:lnTo>
                  <a:cubicBezTo>
                    <a:pt x="55880" y="660400"/>
                    <a:pt x="0" y="604520"/>
                    <a:pt x="0" y="535940"/>
                  </a:cubicBezTo>
                  <a:lnTo>
                    <a:pt x="0" y="124460"/>
                  </a:lnTo>
                  <a:cubicBezTo>
                    <a:pt x="0" y="55880"/>
                    <a:pt x="55880" y="0"/>
                    <a:pt x="124460" y="0"/>
                  </a:cubicBezTo>
                  <a:lnTo>
                    <a:pt x="3248796" y="0"/>
                  </a:lnTo>
                  <a:cubicBezTo>
                    <a:pt x="3317376" y="0"/>
                    <a:pt x="3373257" y="55880"/>
                    <a:pt x="3373257" y="124460"/>
                  </a:cubicBezTo>
                  <a:lnTo>
                    <a:pt x="3373257" y="535940"/>
                  </a:lnTo>
                  <a:cubicBezTo>
                    <a:pt x="3373257" y="604520"/>
                    <a:pt x="3317376" y="660400"/>
                    <a:pt x="3248796" y="660400"/>
                  </a:cubicBezTo>
                  <a:close/>
                </a:path>
              </a:pathLst>
            </a:custGeom>
            <a:solidFill>
              <a:srgbClr val="FF1010"/>
            </a:solidFill>
          </p:spPr>
        </p:sp>
      </p:grpSp>
      <p:sp>
        <p:nvSpPr>
          <p:cNvPr id="4" name="Freeform 4"/>
          <p:cNvSpPr/>
          <p:nvPr/>
        </p:nvSpPr>
        <p:spPr>
          <a:xfrm>
            <a:off x="7996542" y="2574333"/>
            <a:ext cx="9262758" cy="5449775"/>
          </a:xfrm>
          <a:custGeom>
            <a:avLst/>
            <a:gdLst/>
            <a:ahLst/>
            <a:cxnLst/>
            <a:rect l="l" t="t" r="r" b="b"/>
            <a:pathLst>
              <a:path w="9262758" h="5449775">
                <a:moveTo>
                  <a:pt x="0" y="0"/>
                </a:moveTo>
                <a:lnTo>
                  <a:pt x="9262758" y="0"/>
                </a:lnTo>
                <a:lnTo>
                  <a:pt x="9262758" y="5449775"/>
                </a:lnTo>
                <a:lnTo>
                  <a:pt x="0" y="5449775"/>
                </a:lnTo>
                <a:lnTo>
                  <a:pt x="0" y="0"/>
                </a:lnTo>
                <a:close/>
              </a:path>
            </a:pathLst>
          </a:custGeom>
          <a:blipFill>
            <a:blip r:embed="rId2"/>
            <a:stretch>
              <a:fillRect/>
            </a:stretch>
          </a:blipFill>
        </p:spPr>
      </p:sp>
      <p:sp>
        <p:nvSpPr>
          <p:cNvPr id="5" name="Freeform 5"/>
          <p:cNvSpPr/>
          <p:nvPr/>
        </p:nvSpPr>
        <p:spPr>
          <a:xfrm>
            <a:off x="15141250" y="8407847"/>
            <a:ext cx="5923901" cy="5449989"/>
          </a:xfrm>
          <a:custGeom>
            <a:avLst/>
            <a:gdLst/>
            <a:ahLst/>
            <a:cxnLst/>
            <a:rect l="l" t="t" r="r" b="b"/>
            <a:pathLst>
              <a:path w="5923901" h="5449989">
                <a:moveTo>
                  <a:pt x="0" y="0"/>
                </a:moveTo>
                <a:lnTo>
                  <a:pt x="5923900" y="0"/>
                </a:lnTo>
                <a:lnTo>
                  <a:pt x="5923900" y="5449989"/>
                </a:lnTo>
                <a:lnTo>
                  <a:pt x="0" y="5449989"/>
                </a:lnTo>
                <a:lnTo>
                  <a:pt x="0" y="0"/>
                </a:lnTo>
                <a:close/>
              </a:path>
            </a:pathLst>
          </a:custGeom>
          <a:blipFill>
            <a:blip r:embed="rId3"/>
            <a:stretch>
              <a:fillRect/>
            </a:stretch>
          </a:blipFill>
        </p:spPr>
      </p:sp>
      <p:grpSp>
        <p:nvGrpSpPr>
          <p:cNvPr id="6" name="Group 6"/>
          <p:cNvGrpSpPr/>
          <p:nvPr/>
        </p:nvGrpSpPr>
        <p:grpSpPr>
          <a:xfrm>
            <a:off x="8203778" y="2753094"/>
            <a:ext cx="8753036" cy="4961430"/>
            <a:chOff x="0" y="0"/>
            <a:chExt cx="2679060" cy="1518555"/>
          </a:xfrm>
        </p:grpSpPr>
        <p:sp>
          <p:nvSpPr>
            <p:cNvPr id="7" name="Freeform 7"/>
            <p:cNvSpPr/>
            <p:nvPr/>
          </p:nvSpPr>
          <p:spPr>
            <a:xfrm>
              <a:off x="0" y="0"/>
              <a:ext cx="2679060" cy="1518555"/>
            </a:xfrm>
            <a:custGeom>
              <a:avLst/>
              <a:gdLst/>
              <a:ahLst/>
              <a:cxnLst/>
              <a:rect l="l" t="t" r="r" b="b"/>
              <a:pathLst>
                <a:path w="2679060" h="1518555">
                  <a:moveTo>
                    <a:pt x="0" y="0"/>
                  </a:moveTo>
                  <a:lnTo>
                    <a:pt x="2679060" y="0"/>
                  </a:lnTo>
                  <a:lnTo>
                    <a:pt x="2679060" y="1518555"/>
                  </a:lnTo>
                  <a:lnTo>
                    <a:pt x="0" y="1518555"/>
                  </a:lnTo>
                  <a:close/>
                </a:path>
              </a:pathLst>
            </a:custGeom>
            <a:solidFill>
              <a:srgbClr val="133392"/>
            </a:solidFill>
          </p:spPr>
        </p:sp>
        <p:sp>
          <p:nvSpPr>
            <p:cNvPr id="8" name="TextBox 8"/>
            <p:cNvSpPr txBox="1"/>
            <p:nvPr/>
          </p:nvSpPr>
          <p:spPr>
            <a:xfrm>
              <a:off x="0" y="-38100"/>
              <a:ext cx="2679060" cy="1556655"/>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8487769" y="3039327"/>
            <a:ext cx="8185054" cy="4388963"/>
            <a:chOff x="0" y="0"/>
            <a:chExt cx="2736303" cy="1467251"/>
          </a:xfrm>
        </p:grpSpPr>
        <p:sp>
          <p:nvSpPr>
            <p:cNvPr id="10" name="Freeform 10"/>
            <p:cNvSpPr/>
            <p:nvPr/>
          </p:nvSpPr>
          <p:spPr>
            <a:xfrm>
              <a:off x="0" y="0"/>
              <a:ext cx="2736303" cy="1467251"/>
            </a:xfrm>
            <a:custGeom>
              <a:avLst/>
              <a:gdLst/>
              <a:ahLst/>
              <a:cxnLst/>
              <a:rect l="l" t="t" r="r" b="b"/>
              <a:pathLst>
                <a:path w="2736303" h="1467251">
                  <a:moveTo>
                    <a:pt x="0" y="0"/>
                  </a:moveTo>
                  <a:lnTo>
                    <a:pt x="2736303" y="0"/>
                  </a:lnTo>
                  <a:lnTo>
                    <a:pt x="2736303" y="1467251"/>
                  </a:lnTo>
                  <a:lnTo>
                    <a:pt x="0" y="1467251"/>
                  </a:lnTo>
                  <a:close/>
                </a:path>
              </a:pathLst>
            </a:custGeom>
            <a:solidFill>
              <a:srgbClr val="FFFFFF"/>
            </a:solidFill>
          </p:spPr>
        </p:sp>
        <p:sp>
          <p:nvSpPr>
            <p:cNvPr id="11" name="TextBox 11"/>
            <p:cNvSpPr txBox="1"/>
            <p:nvPr/>
          </p:nvSpPr>
          <p:spPr>
            <a:xfrm>
              <a:off x="0" y="-38100"/>
              <a:ext cx="2736303" cy="1505351"/>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a:off x="8987300" y="3347744"/>
            <a:ext cx="7685524" cy="3902954"/>
            <a:chOff x="0" y="0"/>
            <a:chExt cx="10247365" cy="5203938"/>
          </a:xfrm>
        </p:grpSpPr>
        <p:pic>
          <p:nvPicPr>
            <p:cNvPr id="13" name="Picture 13"/>
            <p:cNvPicPr>
              <a:picLocks noChangeAspect="1"/>
            </p:cNvPicPr>
            <p:nvPr/>
          </p:nvPicPr>
          <p:blipFill>
            <a:blip r:embed="rId4"/>
            <a:srcRect t="1976" b="1976"/>
            <a:stretch>
              <a:fillRect/>
            </a:stretch>
          </p:blipFill>
          <p:spPr>
            <a:xfrm>
              <a:off x="0" y="0"/>
              <a:ext cx="10247365" cy="5203938"/>
            </a:xfrm>
            <a:prstGeom prst="rect">
              <a:avLst/>
            </a:prstGeom>
          </p:spPr>
        </p:pic>
      </p:grpSp>
      <p:sp>
        <p:nvSpPr>
          <p:cNvPr id="14" name="Freeform 14"/>
          <p:cNvSpPr/>
          <p:nvPr/>
        </p:nvSpPr>
        <p:spPr>
          <a:xfrm>
            <a:off x="-2679636" y="8407847"/>
            <a:ext cx="6549221" cy="6025283"/>
          </a:xfrm>
          <a:custGeom>
            <a:avLst/>
            <a:gdLst/>
            <a:ahLst/>
            <a:cxnLst/>
            <a:rect l="l" t="t" r="r" b="b"/>
            <a:pathLst>
              <a:path w="6549221" h="6025283">
                <a:moveTo>
                  <a:pt x="0" y="0"/>
                </a:moveTo>
                <a:lnTo>
                  <a:pt x="6549221" y="0"/>
                </a:lnTo>
                <a:lnTo>
                  <a:pt x="6549221" y="6025284"/>
                </a:lnTo>
                <a:lnTo>
                  <a:pt x="0" y="6025284"/>
                </a:lnTo>
                <a:lnTo>
                  <a:pt x="0" y="0"/>
                </a:lnTo>
                <a:close/>
              </a:path>
            </a:pathLst>
          </a:custGeom>
          <a:blipFill>
            <a:blip r:embed="rId3"/>
            <a:stretch>
              <a:fillRect/>
            </a:stretch>
          </a:blipFill>
        </p:spPr>
      </p:sp>
      <p:sp>
        <p:nvSpPr>
          <p:cNvPr id="15" name="Freeform 15"/>
          <p:cNvSpPr/>
          <p:nvPr/>
        </p:nvSpPr>
        <p:spPr>
          <a:xfrm>
            <a:off x="7765022" y="-3516502"/>
            <a:ext cx="5923901" cy="5449989"/>
          </a:xfrm>
          <a:custGeom>
            <a:avLst/>
            <a:gdLst/>
            <a:ahLst/>
            <a:cxnLst/>
            <a:rect l="l" t="t" r="r" b="b"/>
            <a:pathLst>
              <a:path w="5923901" h="5449989">
                <a:moveTo>
                  <a:pt x="0" y="0"/>
                </a:moveTo>
                <a:lnTo>
                  <a:pt x="5923900" y="0"/>
                </a:lnTo>
                <a:lnTo>
                  <a:pt x="5923900" y="5449989"/>
                </a:lnTo>
                <a:lnTo>
                  <a:pt x="0" y="5449989"/>
                </a:lnTo>
                <a:lnTo>
                  <a:pt x="0" y="0"/>
                </a:lnTo>
                <a:close/>
              </a:path>
            </a:pathLst>
          </a:custGeom>
          <a:blipFill>
            <a:blip r:embed="rId3">
              <a:alphaModFix amt="9999"/>
            </a:blip>
            <a:stretch>
              <a:fillRect/>
            </a:stretch>
          </a:blipFill>
        </p:spPr>
      </p:sp>
      <p:sp>
        <p:nvSpPr>
          <p:cNvPr id="16" name="Freeform 16"/>
          <p:cNvSpPr/>
          <p:nvPr/>
        </p:nvSpPr>
        <p:spPr>
          <a:xfrm>
            <a:off x="15132050" y="505537"/>
            <a:ext cx="1824765" cy="1824765"/>
          </a:xfrm>
          <a:custGeom>
            <a:avLst/>
            <a:gdLst/>
            <a:ahLst/>
            <a:cxnLst/>
            <a:rect l="l" t="t" r="r" b="b"/>
            <a:pathLst>
              <a:path w="1824765" h="1824765">
                <a:moveTo>
                  <a:pt x="0" y="0"/>
                </a:moveTo>
                <a:lnTo>
                  <a:pt x="1824764" y="0"/>
                </a:lnTo>
                <a:lnTo>
                  <a:pt x="1824764" y="1824765"/>
                </a:lnTo>
                <a:lnTo>
                  <a:pt x="0" y="1824765"/>
                </a:lnTo>
                <a:lnTo>
                  <a:pt x="0" y="0"/>
                </a:lnTo>
                <a:close/>
              </a:path>
            </a:pathLst>
          </a:custGeom>
          <a:blipFill>
            <a:blip r:embed="rId5"/>
            <a:stretch>
              <a:fillRect/>
            </a:stretch>
          </a:blipFill>
        </p:spPr>
      </p:sp>
      <p:sp>
        <p:nvSpPr>
          <p:cNvPr id="17" name="TextBox 17"/>
          <p:cNvSpPr txBox="1"/>
          <p:nvPr/>
        </p:nvSpPr>
        <p:spPr>
          <a:xfrm>
            <a:off x="1152718" y="1461352"/>
            <a:ext cx="8560942" cy="844550"/>
          </a:xfrm>
          <a:prstGeom prst="rect">
            <a:avLst/>
          </a:prstGeom>
        </p:spPr>
        <p:txBody>
          <a:bodyPr lIns="0" tIns="0" rIns="0" bIns="0" rtlCol="0" anchor="t">
            <a:spAutoFit/>
          </a:bodyPr>
          <a:lstStyle/>
          <a:p>
            <a:pPr algn="l">
              <a:lnSpc>
                <a:spcPts val="5800"/>
              </a:lnSpc>
            </a:pPr>
            <a:r>
              <a:rPr lang="en-US" sz="5000" spc="-75">
                <a:solidFill>
                  <a:srgbClr val="FFFFFF"/>
                </a:solidFill>
                <a:latin typeface="Bugaki Bold"/>
              </a:rPr>
              <a:t>Our School Aims </a:t>
            </a:r>
          </a:p>
        </p:txBody>
      </p:sp>
      <p:sp>
        <p:nvSpPr>
          <p:cNvPr id="18" name="TextBox 18"/>
          <p:cNvSpPr txBox="1"/>
          <p:nvPr/>
        </p:nvSpPr>
        <p:spPr>
          <a:xfrm>
            <a:off x="1028700" y="2695487"/>
            <a:ext cx="6736322" cy="5632889"/>
          </a:xfrm>
          <a:prstGeom prst="rect">
            <a:avLst/>
          </a:prstGeom>
        </p:spPr>
        <p:txBody>
          <a:bodyPr lIns="0" tIns="0" rIns="0" bIns="0" rtlCol="0" anchor="t">
            <a:spAutoFit/>
          </a:bodyPr>
          <a:lstStyle/>
          <a:p>
            <a:pPr algn="l">
              <a:lnSpc>
                <a:spcPts val="2899"/>
              </a:lnSpc>
            </a:pPr>
            <a:r>
              <a:rPr lang="en-US" sz="2400" spc="-77" dirty="0">
                <a:solidFill>
                  <a:srgbClr val="000000"/>
                </a:solidFill>
                <a:latin typeface="Poppins Medium"/>
              </a:rPr>
              <a:t>Corpus Christi aims to ‘Make a Difference’, inspired by the life, and teaching of Jesus Christ.</a:t>
            </a:r>
          </a:p>
          <a:p>
            <a:pPr algn="l">
              <a:lnSpc>
                <a:spcPts val="2899"/>
              </a:lnSpc>
            </a:pPr>
            <a:endParaRPr lang="en-US" sz="2400" spc="-77" dirty="0">
              <a:solidFill>
                <a:srgbClr val="000000"/>
              </a:solidFill>
              <a:latin typeface="Poppins Medium"/>
            </a:endParaRPr>
          </a:p>
          <a:p>
            <a:pPr algn="l">
              <a:lnSpc>
                <a:spcPts val="2899"/>
              </a:lnSpc>
            </a:pPr>
            <a:r>
              <a:rPr lang="en-US" sz="2400" spc="-77" dirty="0">
                <a:solidFill>
                  <a:srgbClr val="000000"/>
                </a:solidFill>
                <a:latin typeface="Poppins Medium"/>
              </a:rPr>
              <a:t>The school </a:t>
            </a:r>
            <a:r>
              <a:rPr lang="en-US" sz="2400" spc="-77" dirty="0" err="1">
                <a:solidFill>
                  <a:srgbClr val="000000"/>
                </a:solidFill>
                <a:latin typeface="Poppins Medium"/>
              </a:rPr>
              <a:t>recognises</a:t>
            </a:r>
            <a:r>
              <a:rPr lang="en-US" sz="2400" spc="-77" dirty="0">
                <a:solidFill>
                  <a:srgbClr val="000000"/>
                </a:solidFill>
                <a:latin typeface="Poppins Medium"/>
              </a:rPr>
              <a:t> each child’s uniqueness by providing a broad, varied and balanced curriculum which fosters individually their spiritual, social, physical and intellectual development. </a:t>
            </a:r>
          </a:p>
          <a:p>
            <a:pPr algn="l">
              <a:lnSpc>
                <a:spcPts val="2899"/>
              </a:lnSpc>
            </a:pPr>
            <a:endParaRPr lang="en-US" sz="2400" spc="-77" dirty="0">
              <a:solidFill>
                <a:srgbClr val="000000"/>
              </a:solidFill>
              <a:latin typeface="Poppins Medium"/>
            </a:endParaRPr>
          </a:p>
          <a:p>
            <a:pPr algn="l">
              <a:lnSpc>
                <a:spcPts val="2899"/>
              </a:lnSpc>
            </a:pPr>
            <a:r>
              <a:rPr lang="en-US" sz="2400" spc="-77" dirty="0">
                <a:solidFill>
                  <a:srgbClr val="000000"/>
                </a:solidFill>
                <a:latin typeface="Poppins Medium"/>
              </a:rPr>
              <a:t>We encourage everyone to  do their best.</a:t>
            </a:r>
          </a:p>
          <a:p>
            <a:pPr algn="l">
              <a:lnSpc>
                <a:spcPts val="2899"/>
              </a:lnSpc>
            </a:pPr>
            <a:r>
              <a:rPr lang="en-US" sz="2400" spc="-77" dirty="0">
                <a:solidFill>
                  <a:srgbClr val="000000"/>
                </a:solidFill>
                <a:latin typeface="Poppins Medium"/>
              </a:rPr>
              <a:t>The school values all members of the school community including staff, children, parents, </a:t>
            </a:r>
          </a:p>
          <a:p>
            <a:pPr algn="l">
              <a:lnSpc>
                <a:spcPts val="2899"/>
              </a:lnSpc>
            </a:pPr>
            <a:r>
              <a:rPr lang="en-US" sz="2400" spc="-77" dirty="0">
                <a:solidFill>
                  <a:srgbClr val="000000"/>
                </a:solidFill>
                <a:latin typeface="Poppins Medium"/>
              </a:rPr>
              <a:t>governors, parishioners and visitors.</a:t>
            </a:r>
          </a:p>
          <a:p>
            <a:pPr algn="just">
              <a:lnSpc>
                <a:spcPts val="3479"/>
              </a:lnSpc>
            </a:pPr>
            <a:endParaRPr lang="en-US" sz="2499" spc="-77" dirty="0">
              <a:solidFill>
                <a:srgbClr val="000000"/>
              </a:solidFill>
              <a:latin typeface="Poppins Medium"/>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t="-38888" b="-38888"/>
            </a:stretch>
          </a:blipFill>
        </p:spPr>
      </p:sp>
      <p:grpSp>
        <p:nvGrpSpPr>
          <p:cNvPr id="3" name="Group 3"/>
          <p:cNvGrpSpPr/>
          <p:nvPr/>
        </p:nvGrpSpPr>
        <p:grpSpPr>
          <a:xfrm>
            <a:off x="445040" y="536993"/>
            <a:ext cx="15265130" cy="1396493"/>
            <a:chOff x="0" y="0"/>
            <a:chExt cx="8323897" cy="761491"/>
          </a:xfrm>
        </p:grpSpPr>
        <p:sp>
          <p:nvSpPr>
            <p:cNvPr id="4" name="Freeform 4"/>
            <p:cNvSpPr/>
            <p:nvPr/>
          </p:nvSpPr>
          <p:spPr>
            <a:xfrm>
              <a:off x="0" y="0"/>
              <a:ext cx="8323897" cy="761492"/>
            </a:xfrm>
            <a:custGeom>
              <a:avLst/>
              <a:gdLst/>
              <a:ahLst/>
              <a:cxnLst/>
              <a:rect l="l" t="t" r="r" b="b"/>
              <a:pathLst>
                <a:path w="8323897" h="761492">
                  <a:moveTo>
                    <a:pt x="8199437" y="761491"/>
                  </a:moveTo>
                  <a:lnTo>
                    <a:pt x="124460" y="761491"/>
                  </a:lnTo>
                  <a:cubicBezTo>
                    <a:pt x="55880" y="761491"/>
                    <a:pt x="0" y="705611"/>
                    <a:pt x="0" y="637031"/>
                  </a:cubicBezTo>
                  <a:lnTo>
                    <a:pt x="0" y="124460"/>
                  </a:lnTo>
                  <a:cubicBezTo>
                    <a:pt x="0" y="55880"/>
                    <a:pt x="55880" y="0"/>
                    <a:pt x="124460" y="0"/>
                  </a:cubicBezTo>
                  <a:lnTo>
                    <a:pt x="8199438" y="0"/>
                  </a:lnTo>
                  <a:cubicBezTo>
                    <a:pt x="8268017" y="0"/>
                    <a:pt x="8323897" y="55880"/>
                    <a:pt x="8323897" y="124460"/>
                  </a:cubicBezTo>
                  <a:lnTo>
                    <a:pt x="8323897" y="637032"/>
                  </a:lnTo>
                  <a:cubicBezTo>
                    <a:pt x="8323897" y="705611"/>
                    <a:pt x="8268017" y="761492"/>
                    <a:pt x="8199438" y="761492"/>
                  </a:cubicBezTo>
                  <a:close/>
                </a:path>
              </a:pathLst>
            </a:custGeom>
            <a:solidFill>
              <a:srgbClr val="FF1010"/>
            </a:solidFill>
          </p:spPr>
        </p:sp>
      </p:grpSp>
      <p:sp>
        <p:nvSpPr>
          <p:cNvPr id="5" name="Freeform 5"/>
          <p:cNvSpPr/>
          <p:nvPr/>
        </p:nvSpPr>
        <p:spPr>
          <a:xfrm>
            <a:off x="-3050646" y="8569621"/>
            <a:ext cx="6549221" cy="6025283"/>
          </a:xfrm>
          <a:custGeom>
            <a:avLst/>
            <a:gdLst/>
            <a:ahLst/>
            <a:cxnLst/>
            <a:rect l="l" t="t" r="r" b="b"/>
            <a:pathLst>
              <a:path w="6549221" h="6025283">
                <a:moveTo>
                  <a:pt x="0" y="0"/>
                </a:moveTo>
                <a:lnTo>
                  <a:pt x="6549221" y="0"/>
                </a:lnTo>
                <a:lnTo>
                  <a:pt x="6549221" y="6025284"/>
                </a:lnTo>
                <a:lnTo>
                  <a:pt x="0" y="6025284"/>
                </a:lnTo>
                <a:lnTo>
                  <a:pt x="0" y="0"/>
                </a:lnTo>
                <a:close/>
              </a:path>
            </a:pathLst>
          </a:custGeom>
          <a:blipFill>
            <a:blip r:embed="rId3"/>
            <a:stretch>
              <a:fillRect/>
            </a:stretch>
          </a:blipFill>
        </p:spPr>
      </p:sp>
      <p:sp>
        <p:nvSpPr>
          <p:cNvPr id="6" name="TextBox 6"/>
          <p:cNvSpPr txBox="1"/>
          <p:nvPr/>
        </p:nvSpPr>
        <p:spPr>
          <a:xfrm>
            <a:off x="748168" y="636009"/>
            <a:ext cx="14962002" cy="844550"/>
          </a:xfrm>
          <a:prstGeom prst="rect">
            <a:avLst/>
          </a:prstGeom>
        </p:spPr>
        <p:txBody>
          <a:bodyPr lIns="0" tIns="0" rIns="0" bIns="0" rtlCol="0" anchor="t">
            <a:spAutoFit/>
          </a:bodyPr>
          <a:lstStyle/>
          <a:p>
            <a:pPr algn="l">
              <a:lnSpc>
                <a:spcPts val="5800"/>
              </a:lnSpc>
            </a:pPr>
            <a:r>
              <a:rPr lang="en-US" sz="5000" spc="-75">
                <a:solidFill>
                  <a:srgbClr val="FFFFFF"/>
                </a:solidFill>
                <a:latin typeface="Bugaki Bold"/>
              </a:rPr>
              <a:t>National Curriculum Foundation Subjects</a:t>
            </a:r>
          </a:p>
        </p:txBody>
      </p:sp>
      <p:sp>
        <p:nvSpPr>
          <p:cNvPr id="7" name="Freeform 7"/>
          <p:cNvSpPr/>
          <p:nvPr/>
        </p:nvSpPr>
        <p:spPr>
          <a:xfrm>
            <a:off x="7765022" y="-3516502"/>
            <a:ext cx="5923901" cy="5449989"/>
          </a:xfrm>
          <a:custGeom>
            <a:avLst/>
            <a:gdLst/>
            <a:ahLst/>
            <a:cxnLst/>
            <a:rect l="l" t="t" r="r" b="b"/>
            <a:pathLst>
              <a:path w="5923901" h="5449989">
                <a:moveTo>
                  <a:pt x="0" y="0"/>
                </a:moveTo>
                <a:lnTo>
                  <a:pt x="5923900" y="0"/>
                </a:lnTo>
                <a:lnTo>
                  <a:pt x="5923900" y="5449989"/>
                </a:lnTo>
                <a:lnTo>
                  <a:pt x="0" y="5449989"/>
                </a:lnTo>
                <a:lnTo>
                  <a:pt x="0" y="0"/>
                </a:lnTo>
                <a:close/>
              </a:path>
            </a:pathLst>
          </a:custGeom>
          <a:blipFill>
            <a:blip r:embed="rId3">
              <a:alphaModFix amt="9999"/>
            </a:blip>
            <a:stretch>
              <a:fillRect/>
            </a:stretch>
          </a:blipFill>
        </p:spPr>
      </p:sp>
      <p:sp>
        <p:nvSpPr>
          <p:cNvPr id="8" name="Freeform 8"/>
          <p:cNvSpPr/>
          <p:nvPr/>
        </p:nvSpPr>
        <p:spPr>
          <a:xfrm>
            <a:off x="15434535" y="389219"/>
            <a:ext cx="1824765" cy="1824765"/>
          </a:xfrm>
          <a:custGeom>
            <a:avLst/>
            <a:gdLst/>
            <a:ahLst/>
            <a:cxnLst/>
            <a:rect l="l" t="t" r="r" b="b"/>
            <a:pathLst>
              <a:path w="1824765" h="1824765">
                <a:moveTo>
                  <a:pt x="0" y="0"/>
                </a:moveTo>
                <a:lnTo>
                  <a:pt x="1824765" y="0"/>
                </a:lnTo>
                <a:lnTo>
                  <a:pt x="1824765" y="1824765"/>
                </a:lnTo>
                <a:lnTo>
                  <a:pt x="0" y="1824765"/>
                </a:lnTo>
                <a:lnTo>
                  <a:pt x="0" y="0"/>
                </a:lnTo>
                <a:close/>
              </a:path>
            </a:pathLst>
          </a:custGeom>
          <a:blipFill>
            <a:blip r:embed="rId4"/>
            <a:stretch>
              <a:fillRect/>
            </a:stretch>
          </a:blipFill>
        </p:spPr>
      </p:sp>
      <p:sp>
        <p:nvSpPr>
          <p:cNvPr id="9" name="Freeform 9"/>
          <p:cNvSpPr/>
          <p:nvPr/>
        </p:nvSpPr>
        <p:spPr>
          <a:xfrm>
            <a:off x="223965" y="2175488"/>
            <a:ext cx="3191411" cy="2968012"/>
          </a:xfrm>
          <a:custGeom>
            <a:avLst/>
            <a:gdLst/>
            <a:ahLst/>
            <a:cxnLst/>
            <a:rect l="l" t="t" r="r" b="b"/>
            <a:pathLst>
              <a:path w="3191411" h="2968012">
                <a:moveTo>
                  <a:pt x="0" y="0"/>
                </a:moveTo>
                <a:lnTo>
                  <a:pt x="3191410" y="0"/>
                </a:lnTo>
                <a:lnTo>
                  <a:pt x="3191410" y="2968012"/>
                </a:lnTo>
                <a:lnTo>
                  <a:pt x="0" y="29680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0" name="Freeform 10"/>
          <p:cNvSpPr/>
          <p:nvPr/>
        </p:nvSpPr>
        <p:spPr>
          <a:xfrm>
            <a:off x="12441953" y="6172200"/>
            <a:ext cx="5985164" cy="4114800"/>
          </a:xfrm>
          <a:custGeom>
            <a:avLst/>
            <a:gdLst/>
            <a:ahLst/>
            <a:cxnLst/>
            <a:rect l="l" t="t" r="r" b="b"/>
            <a:pathLst>
              <a:path w="5985164" h="4114800">
                <a:moveTo>
                  <a:pt x="0" y="0"/>
                </a:moveTo>
                <a:lnTo>
                  <a:pt x="5985164" y="0"/>
                </a:lnTo>
                <a:lnTo>
                  <a:pt x="5985164"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1" name="TextBox 11"/>
          <p:cNvSpPr txBox="1"/>
          <p:nvPr/>
        </p:nvSpPr>
        <p:spPr>
          <a:xfrm>
            <a:off x="3498575" y="2120572"/>
            <a:ext cx="13760725" cy="3896995"/>
          </a:xfrm>
          <a:prstGeom prst="rect">
            <a:avLst/>
          </a:prstGeom>
        </p:spPr>
        <p:txBody>
          <a:bodyPr lIns="0" tIns="0" rIns="0" bIns="0" rtlCol="0" anchor="t">
            <a:spAutoFit/>
          </a:bodyPr>
          <a:lstStyle/>
          <a:p>
            <a:pPr algn="l">
              <a:lnSpc>
                <a:spcPts val="2240"/>
              </a:lnSpc>
            </a:pPr>
            <a:r>
              <a:rPr lang="en-US" sz="2000" spc="-30">
                <a:solidFill>
                  <a:srgbClr val="000000"/>
                </a:solidFill>
                <a:latin typeface="Poppins Bold"/>
              </a:rPr>
              <a:t>Computing </a:t>
            </a:r>
            <a:r>
              <a:rPr lang="en-US" sz="2000" spc="-30">
                <a:solidFill>
                  <a:srgbClr val="000000"/>
                </a:solidFill>
                <a:latin typeface="Poppins"/>
              </a:rPr>
              <a:t>The knowledge, skills and understanding in the programmes of study </a:t>
            </a:r>
          </a:p>
          <a:p>
            <a:pPr algn="l">
              <a:lnSpc>
                <a:spcPts val="2240"/>
              </a:lnSpc>
            </a:pPr>
            <a:r>
              <a:rPr lang="en-US" sz="2000" spc="-30">
                <a:solidFill>
                  <a:srgbClr val="000000"/>
                </a:solidFill>
                <a:latin typeface="Poppins"/>
              </a:rPr>
              <a:t>from the teaching of computing identify the three aspects:</a:t>
            </a:r>
          </a:p>
          <a:p>
            <a:pPr marL="431801" lvl="1" indent="-215900" algn="l">
              <a:lnSpc>
                <a:spcPts val="2240"/>
              </a:lnSpc>
              <a:buFont typeface="Arial"/>
              <a:buChar char="•"/>
            </a:pPr>
            <a:r>
              <a:rPr lang="en-US" sz="2000" spc="-30">
                <a:solidFill>
                  <a:srgbClr val="000000"/>
                </a:solidFill>
                <a:latin typeface="Poppins"/>
              </a:rPr>
              <a:t>Programming</a:t>
            </a:r>
          </a:p>
          <a:p>
            <a:pPr marL="431801" lvl="1" indent="-215900" algn="l">
              <a:lnSpc>
                <a:spcPts val="2240"/>
              </a:lnSpc>
              <a:buFont typeface="Arial"/>
              <a:buChar char="•"/>
            </a:pPr>
            <a:r>
              <a:rPr lang="en-US" sz="2000" spc="-30">
                <a:solidFill>
                  <a:srgbClr val="000000"/>
                </a:solidFill>
                <a:latin typeface="Poppins"/>
              </a:rPr>
              <a:t>Networking</a:t>
            </a:r>
          </a:p>
          <a:p>
            <a:pPr marL="431801" lvl="1" indent="-215900" algn="l">
              <a:lnSpc>
                <a:spcPts val="2240"/>
              </a:lnSpc>
              <a:buFont typeface="Arial"/>
              <a:buChar char="•"/>
            </a:pPr>
            <a:r>
              <a:rPr lang="en-US" sz="2000" spc="-30">
                <a:solidFill>
                  <a:srgbClr val="000000"/>
                </a:solidFill>
                <a:latin typeface="Poppins"/>
              </a:rPr>
              <a:t>Safety</a:t>
            </a:r>
          </a:p>
          <a:p>
            <a:pPr algn="l">
              <a:lnSpc>
                <a:spcPts val="2240"/>
              </a:lnSpc>
            </a:pPr>
            <a:r>
              <a:rPr lang="en-US" sz="2000" spc="-30">
                <a:solidFill>
                  <a:srgbClr val="000000"/>
                </a:solidFill>
                <a:latin typeface="Poppins"/>
              </a:rPr>
              <a:t>Computing provides opportunities for pupils to develop the key skills of communication, application of number, working with others,  improving own learning and performance, and problem solving through modelling real situations and developing solutions. ICT prepares pupils to participate in a rapidly changing world in which work and other activities are increasingly transformed by access to varied and developing technology. Children are encouraged to remember the rules of staying safe and being sensible when using online resources.</a:t>
            </a:r>
            <a:r>
              <a:rPr lang="en-US" sz="2000" spc="-30">
                <a:solidFill>
                  <a:srgbClr val="000000"/>
                </a:solidFill>
                <a:latin typeface="Poppins Bold"/>
              </a:rPr>
              <a:t> </a:t>
            </a:r>
          </a:p>
          <a:p>
            <a:pPr algn="l">
              <a:lnSpc>
                <a:spcPts val="2240"/>
              </a:lnSpc>
            </a:pPr>
            <a:endParaRPr lang="en-US" sz="2000" spc="-30">
              <a:solidFill>
                <a:srgbClr val="000000"/>
              </a:solidFill>
              <a:latin typeface="Poppins Bold"/>
            </a:endParaRPr>
          </a:p>
          <a:p>
            <a:pPr algn="l">
              <a:lnSpc>
                <a:spcPts val="2240"/>
              </a:lnSpc>
            </a:pPr>
            <a:r>
              <a:rPr lang="en-US" sz="2000" spc="-30">
                <a:solidFill>
                  <a:srgbClr val="000000"/>
                </a:solidFill>
                <a:latin typeface="Poppins"/>
              </a:rPr>
              <a:t>Corpus Christi has a fully equipped computer suite, bank of laptops and iPads to facilitate the computing curriculum. </a:t>
            </a:r>
          </a:p>
          <a:p>
            <a:pPr algn="l">
              <a:lnSpc>
                <a:spcPts val="2240"/>
              </a:lnSpc>
            </a:pPr>
            <a:endParaRPr lang="en-US" sz="2000" spc="-30">
              <a:solidFill>
                <a:srgbClr val="000000"/>
              </a:solidFill>
              <a:latin typeface="Poppins"/>
            </a:endParaRPr>
          </a:p>
        </p:txBody>
      </p:sp>
      <p:sp>
        <p:nvSpPr>
          <p:cNvPr id="12" name="TextBox 12"/>
          <p:cNvSpPr txBox="1"/>
          <p:nvPr/>
        </p:nvSpPr>
        <p:spPr>
          <a:xfrm>
            <a:off x="223965" y="6112453"/>
            <a:ext cx="14595798" cy="3896995"/>
          </a:xfrm>
          <a:prstGeom prst="rect">
            <a:avLst/>
          </a:prstGeom>
        </p:spPr>
        <p:txBody>
          <a:bodyPr lIns="0" tIns="0" rIns="0" bIns="0" rtlCol="0" anchor="t">
            <a:spAutoFit/>
          </a:bodyPr>
          <a:lstStyle/>
          <a:p>
            <a:pPr algn="l">
              <a:lnSpc>
                <a:spcPts val="2240"/>
              </a:lnSpc>
            </a:pPr>
            <a:r>
              <a:rPr lang="en-US" sz="2000" spc="-30">
                <a:solidFill>
                  <a:srgbClr val="000000"/>
                </a:solidFill>
                <a:latin typeface="Poppins Bold"/>
              </a:rPr>
              <a:t>Physical Education </a:t>
            </a:r>
            <a:r>
              <a:rPr lang="en-US" sz="2000" spc="-30">
                <a:solidFill>
                  <a:srgbClr val="000000"/>
                </a:solidFill>
                <a:latin typeface="Poppins"/>
              </a:rPr>
              <a:t>- The school offers a broad and balanced programme in order to:</a:t>
            </a:r>
          </a:p>
          <a:p>
            <a:pPr marL="431801" lvl="1" indent="-215900" algn="l">
              <a:lnSpc>
                <a:spcPts val="2240"/>
              </a:lnSpc>
              <a:buFont typeface="Arial"/>
              <a:buChar char="•"/>
            </a:pPr>
            <a:r>
              <a:rPr lang="en-US" sz="2000" spc="-30">
                <a:solidFill>
                  <a:srgbClr val="000000"/>
                </a:solidFill>
                <a:latin typeface="Poppins"/>
              </a:rPr>
              <a:t>develop competence to excel in a broad range of physical activities</a:t>
            </a:r>
          </a:p>
          <a:p>
            <a:pPr marL="431801" lvl="1" indent="-215900" algn="l">
              <a:lnSpc>
                <a:spcPts val="2240"/>
              </a:lnSpc>
              <a:buFont typeface="Arial"/>
              <a:buChar char="•"/>
            </a:pPr>
            <a:r>
              <a:rPr lang="en-US" sz="2000" spc="-30">
                <a:solidFill>
                  <a:srgbClr val="000000"/>
                </a:solidFill>
                <a:latin typeface="Poppins"/>
              </a:rPr>
              <a:t>Provide children with enjoyable experiences that will encourage a  lifelong interest in sport</a:t>
            </a:r>
          </a:p>
          <a:p>
            <a:pPr marL="431801" lvl="1" indent="-215900" algn="l">
              <a:lnSpc>
                <a:spcPts val="2240"/>
              </a:lnSpc>
              <a:buFont typeface="Arial"/>
              <a:buChar char="•"/>
            </a:pPr>
            <a:r>
              <a:rPr lang="en-US" sz="2000" spc="-30">
                <a:solidFill>
                  <a:srgbClr val="000000"/>
                </a:solidFill>
                <a:latin typeface="Poppins"/>
              </a:rPr>
              <a:t>Provide challenging activities that can be of a competitive or co-operative nature</a:t>
            </a:r>
          </a:p>
          <a:p>
            <a:pPr marL="431801" lvl="1" indent="-215900" algn="l">
              <a:lnSpc>
                <a:spcPts val="2240"/>
              </a:lnSpc>
              <a:buFont typeface="Arial"/>
              <a:buChar char="•"/>
            </a:pPr>
            <a:r>
              <a:rPr lang="en-US" sz="2000" spc="-30">
                <a:solidFill>
                  <a:srgbClr val="000000"/>
                </a:solidFill>
                <a:latin typeface="Poppins"/>
              </a:rPr>
              <a:t>Instill in the pupils a sense of fair play and respect for others</a:t>
            </a:r>
          </a:p>
          <a:p>
            <a:pPr marL="431801" lvl="1" indent="-215900" algn="l">
              <a:lnSpc>
                <a:spcPts val="2240"/>
              </a:lnSpc>
              <a:buFont typeface="Arial"/>
              <a:buChar char="•"/>
            </a:pPr>
            <a:r>
              <a:rPr lang="en-US" sz="2000" spc="-30">
                <a:solidFill>
                  <a:srgbClr val="000000"/>
                </a:solidFill>
                <a:latin typeface="Poppins"/>
              </a:rPr>
              <a:t>Promote positive attitudes to health and fitness</a:t>
            </a:r>
          </a:p>
          <a:p>
            <a:pPr algn="l">
              <a:lnSpc>
                <a:spcPts val="2240"/>
              </a:lnSpc>
            </a:pPr>
            <a:r>
              <a:rPr lang="en-US" sz="2000" spc="-30">
                <a:solidFill>
                  <a:srgbClr val="000000"/>
                </a:solidFill>
                <a:latin typeface="Poppins"/>
              </a:rPr>
              <a:t>At Key Stage 1, the children will master basic movements including running, jumping, throwing and catching as well as developing balance, agility and co-ordination, and begin to apply these in a range of activities, By participating in team games using simple tactics for attacking and defending, and perform dances using simple movement and pattern.</a:t>
            </a:r>
          </a:p>
          <a:p>
            <a:pPr algn="l">
              <a:lnSpc>
                <a:spcPts val="2240"/>
              </a:lnSpc>
            </a:pPr>
            <a:r>
              <a:rPr lang="en-US" sz="2000" spc="-30">
                <a:solidFill>
                  <a:srgbClr val="000000"/>
                </a:solidFill>
                <a:latin typeface="Poppins"/>
              </a:rPr>
              <a:t>At Key Stage 2, the pupils will be taught to use running, jumping, throwing and catching in isolation and in combination, play competitive games, modified where appropriate and apply basic principles suitable for attacking and defending, develop flexibility, strength, technique, control and balance, perform dances using a range of movement patterns and take part in outdoor and adventurous activity challenges both individually and within a team.</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t="-38888" b="-38888"/>
            </a:stretch>
          </a:blipFill>
        </p:spPr>
      </p:sp>
      <p:grpSp>
        <p:nvGrpSpPr>
          <p:cNvPr id="3" name="Group 3"/>
          <p:cNvGrpSpPr/>
          <p:nvPr/>
        </p:nvGrpSpPr>
        <p:grpSpPr>
          <a:xfrm>
            <a:off x="223965" y="1191781"/>
            <a:ext cx="15210571" cy="1211102"/>
            <a:chOff x="0" y="0"/>
            <a:chExt cx="8294147" cy="660400"/>
          </a:xfrm>
        </p:grpSpPr>
        <p:sp>
          <p:nvSpPr>
            <p:cNvPr id="4" name="Freeform 4"/>
            <p:cNvSpPr/>
            <p:nvPr/>
          </p:nvSpPr>
          <p:spPr>
            <a:xfrm>
              <a:off x="0" y="0"/>
              <a:ext cx="8294147" cy="660400"/>
            </a:xfrm>
            <a:custGeom>
              <a:avLst/>
              <a:gdLst/>
              <a:ahLst/>
              <a:cxnLst/>
              <a:rect l="l" t="t" r="r" b="b"/>
              <a:pathLst>
                <a:path w="8294147" h="660400">
                  <a:moveTo>
                    <a:pt x="8169687" y="660400"/>
                  </a:moveTo>
                  <a:lnTo>
                    <a:pt x="124460" y="660400"/>
                  </a:lnTo>
                  <a:cubicBezTo>
                    <a:pt x="55880" y="660400"/>
                    <a:pt x="0" y="604520"/>
                    <a:pt x="0" y="535940"/>
                  </a:cubicBezTo>
                  <a:lnTo>
                    <a:pt x="0" y="124460"/>
                  </a:lnTo>
                  <a:cubicBezTo>
                    <a:pt x="0" y="55880"/>
                    <a:pt x="55880" y="0"/>
                    <a:pt x="124460" y="0"/>
                  </a:cubicBezTo>
                  <a:lnTo>
                    <a:pt x="8169687" y="0"/>
                  </a:lnTo>
                  <a:cubicBezTo>
                    <a:pt x="8238267" y="0"/>
                    <a:pt x="8294147" y="55880"/>
                    <a:pt x="8294147" y="124460"/>
                  </a:cubicBezTo>
                  <a:lnTo>
                    <a:pt x="8294147" y="535940"/>
                  </a:lnTo>
                  <a:cubicBezTo>
                    <a:pt x="8294147" y="604520"/>
                    <a:pt x="8238267" y="660400"/>
                    <a:pt x="8169687" y="660400"/>
                  </a:cubicBezTo>
                  <a:close/>
                </a:path>
              </a:pathLst>
            </a:custGeom>
            <a:solidFill>
              <a:srgbClr val="FF1010"/>
            </a:solidFill>
          </p:spPr>
        </p:sp>
      </p:grpSp>
      <p:sp>
        <p:nvSpPr>
          <p:cNvPr id="5" name="Freeform 5"/>
          <p:cNvSpPr/>
          <p:nvPr/>
        </p:nvSpPr>
        <p:spPr>
          <a:xfrm>
            <a:off x="-4290923" y="9007366"/>
            <a:ext cx="6549221" cy="6025283"/>
          </a:xfrm>
          <a:custGeom>
            <a:avLst/>
            <a:gdLst/>
            <a:ahLst/>
            <a:cxnLst/>
            <a:rect l="l" t="t" r="r" b="b"/>
            <a:pathLst>
              <a:path w="6549221" h="6025283">
                <a:moveTo>
                  <a:pt x="0" y="0"/>
                </a:moveTo>
                <a:lnTo>
                  <a:pt x="6549222" y="0"/>
                </a:lnTo>
                <a:lnTo>
                  <a:pt x="6549222" y="6025283"/>
                </a:lnTo>
                <a:lnTo>
                  <a:pt x="0" y="6025283"/>
                </a:lnTo>
                <a:lnTo>
                  <a:pt x="0" y="0"/>
                </a:lnTo>
                <a:close/>
              </a:path>
            </a:pathLst>
          </a:custGeom>
          <a:blipFill>
            <a:blip r:embed="rId3"/>
            <a:stretch>
              <a:fillRect/>
            </a:stretch>
          </a:blipFill>
        </p:spPr>
      </p:sp>
      <p:sp>
        <p:nvSpPr>
          <p:cNvPr id="6" name="TextBox 6"/>
          <p:cNvSpPr txBox="1"/>
          <p:nvPr/>
        </p:nvSpPr>
        <p:spPr>
          <a:xfrm>
            <a:off x="562490" y="1332194"/>
            <a:ext cx="15096283" cy="844550"/>
          </a:xfrm>
          <a:prstGeom prst="rect">
            <a:avLst/>
          </a:prstGeom>
        </p:spPr>
        <p:txBody>
          <a:bodyPr lIns="0" tIns="0" rIns="0" bIns="0" rtlCol="0" anchor="t">
            <a:spAutoFit/>
          </a:bodyPr>
          <a:lstStyle/>
          <a:p>
            <a:pPr algn="l">
              <a:lnSpc>
                <a:spcPts val="5800"/>
              </a:lnSpc>
            </a:pPr>
            <a:r>
              <a:rPr lang="en-US" sz="5000" spc="-75">
                <a:solidFill>
                  <a:srgbClr val="FFFFFF"/>
                </a:solidFill>
                <a:latin typeface="Bugaki Bold"/>
              </a:rPr>
              <a:t>National Curriculum Foundation Subjects</a:t>
            </a:r>
          </a:p>
        </p:txBody>
      </p:sp>
      <p:sp>
        <p:nvSpPr>
          <p:cNvPr id="7" name="Freeform 7"/>
          <p:cNvSpPr/>
          <p:nvPr/>
        </p:nvSpPr>
        <p:spPr>
          <a:xfrm>
            <a:off x="7765022" y="-3516502"/>
            <a:ext cx="5923901" cy="5449989"/>
          </a:xfrm>
          <a:custGeom>
            <a:avLst/>
            <a:gdLst/>
            <a:ahLst/>
            <a:cxnLst/>
            <a:rect l="l" t="t" r="r" b="b"/>
            <a:pathLst>
              <a:path w="5923901" h="5449989">
                <a:moveTo>
                  <a:pt x="0" y="0"/>
                </a:moveTo>
                <a:lnTo>
                  <a:pt x="5923900" y="0"/>
                </a:lnTo>
                <a:lnTo>
                  <a:pt x="5923900" y="5449989"/>
                </a:lnTo>
                <a:lnTo>
                  <a:pt x="0" y="5449989"/>
                </a:lnTo>
                <a:lnTo>
                  <a:pt x="0" y="0"/>
                </a:lnTo>
                <a:close/>
              </a:path>
            </a:pathLst>
          </a:custGeom>
          <a:blipFill>
            <a:blip r:embed="rId3">
              <a:alphaModFix amt="9999"/>
            </a:blip>
            <a:stretch>
              <a:fillRect/>
            </a:stretch>
          </a:blipFill>
        </p:spPr>
      </p:sp>
      <p:sp>
        <p:nvSpPr>
          <p:cNvPr id="8" name="Freeform 8"/>
          <p:cNvSpPr/>
          <p:nvPr/>
        </p:nvSpPr>
        <p:spPr>
          <a:xfrm>
            <a:off x="15434535" y="389219"/>
            <a:ext cx="1824765" cy="1824765"/>
          </a:xfrm>
          <a:custGeom>
            <a:avLst/>
            <a:gdLst/>
            <a:ahLst/>
            <a:cxnLst/>
            <a:rect l="l" t="t" r="r" b="b"/>
            <a:pathLst>
              <a:path w="1824765" h="1824765">
                <a:moveTo>
                  <a:pt x="0" y="0"/>
                </a:moveTo>
                <a:lnTo>
                  <a:pt x="1824765" y="0"/>
                </a:lnTo>
                <a:lnTo>
                  <a:pt x="1824765" y="1824765"/>
                </a:lnTo>
                <a:lnTo>
                  <a:pt x="0" y="1824765"/>
                </a:lnTo>
                <a:lnTo>
                  <a:pt x="0" y="0"/>
                </a:lnTo>
                <a:close/>
              </a:path>
            </a:pathLst>
          </a:custGeom>
          <a:blipFill>
            <a:blip r:embed="rId4"/>
            <a:stretch>
              <a:fillRect/>
            </a:stretch>
          </a:blipFill>
        </p:spPr>
      </p:sp>
      <p:sp>
        <p:nvSpPr>
          <p:cNvPr id="9" name="Freeform 9"/>
          <p:cNvSpPr/>
          <p:nvPr/>
        </p:nvSpPr>
        <p:spPr>
          <a:xfrm>
            <a:off x="223965" y="2721972"/>
            <a:ext cx="2810330" cy="3234913"/>
          </a:xfrm>
          <a:custGeom>
            <a:avLst/>
            <a:gdLst/>
            <a:ahLst/>
            <a:cxnLst/>
            <a:rect l="l" t="t" r="r" b="b"/>
            <a:pathLst>
              <a:path w="2810330" h="3234913">
                <a:moveTo>
                  <a:pt x="0" y="0"/>
                </a:moveTo>
                <a:lnTo>
                  <a:pt x="2810330" y="0"/>
                </a:lnTo>
                <a:lnTo>
                  <a:pt x="2810330" y="3234912"/>
                </a:lnTo>
                <a:lnTo>
                  <a:pt x="0" y="32349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0" name="Freeform 10"/>
          <p:cNvSpPr/>
          <p:nvPr/>
        </p:nvSpPr>
        <p:spPr>
          <a:xfrm>
            <a:off x="13688922" y="5513483"/>
            <a:ext cx="4527978" cy="4114800"/>
          </a:xfrm>
          <a:custGeom>
            <a:avLst/>
            <a:gdLst/>
            <a:ahLst/>
            <a:cxnLst/>
            <a:rect l="l" t="t" r="r" b="b"/>
            <a:pathLst>
              <a:path w="4527978" h="4114800">
                <a:moveTo>
                  <a:pt x="0" y="0"/>
                </a:moveTo>
                <a:lnTo>
                  <a:pt x="4527978" y="0"/>
                </a:lnTo>
                <a:lnTo>
                  <a:pt x="4527978"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1" name="TextBox 11"/>
          <p:cNvSpPr txBox="1"/>
          <p:nvPr/>
        </p:nvSpPr>
        <p:spPr>
          <a:xfrm>
            <a:off x="3034295" y="2668751"/>
            <a:ext cx="15016728" cy="2844732"/>
          </a:xfrm>
          <a:prstGeom prst="rect">
            <a:avLst/>
          </a:prstGeom>
        </p:spPr>
        <p:txBody>
          <a:bodyPr lIns="0" tIns="0" rIns="0" bIns="0" rtlCol="0" anchor="t">
            <a:spAutoFit/>
          </a:bodyPr>
          <a:lstStyle/>
          <a:p>
            <a:pPr algn="l">
              <a:lnSpc>
                <a:spcPts val="2792"/>
              </a:lnSpc>
            </a:pPr>
            <a:r>
              <a:rPr lang="en-US" sz="2493" spc="-37">
                <a:solidFill>
                  <a:srgbClr val="000000"/>
                </a:solidFill>
                <a:latin typeface="Poppins Bold"/>
              </a:rPr>
              <a:t>Music</a:t>
            </a:r>
            <a:r>
              <a:rPr lang="en-US" sz="2493" spc="-37">
                <a:solidFill>
                  <a:srgbClr val="000000"/>
                </a:solidFill>
                <a:latin typeface="Poppins"/>
              </a:rPr>
              <a:t> At Corpus Christi, our main aim is to encourage understanding, enjoyment and sensitivity for music. We offer a wide range of opportunities for the children to:</a:t>
            </a:r>
          </a:p>
          <a:p>
            <a:pPr marL="538305" lvl="1" indent="-269153" algn="l">
              <a:lnSpc>
                <a:spcPts val="2792"/>
              </a:lnSpc>
              <a:buFont typeface="Arial"/>
              <a:buChar char="•"/>
            </a:pPr>
            <a:r>
              <a:rPr lang="en-US" sz="2493" spc="-37">
                <a:solidFill>
                  <a:srgbClr val="000000"/>
                </a:solidFill>
                <a:latin typeface="Poppins"/>
              </a:rPr>
              <a:t>Know and understand how sounds are made and then organised into musical structures</a:t>
            </a:r>
          </a:p>
          <a:p>
            <a:pPr marL="538305" lvl="1" indent="-269153" algn="l">
              <a:lnSpc>
                <a:spcPts val="2792"/>
              </a:lnSpc>
              <a:buFont typeface="Arial"/>
              <a:buChar char="•"/>
            </a:pPr>
            <a:r>
              <a:rPr lang="en-US" sz="2493" spc="-37">
                <a:solidFill>
                  <a:srgbClr val="000000"/>
                </a:solidFill>
                <a:latin typeface="Poppins"/>
              </a:rPr>
              <a:t>Know how music is made through a variety of instruments</a:t>
            </a:r>
          </a:p>
          <a:p>
            <a:pPr marL="538305" lvl="1" indent="-269153" algn="l">
              <a:lnSpc>
                <a:spcPts val="2792"/>
              </a:lnSpc>
              <a:buFont typeface="Arial"/>
              <a:buChar char="•"/>
            </a:pPr>
            <a:r>
              <a:rPr lang="en-US" sz="2493" spc="-37">
                <a:solidFill>
                  <a:srgbClr val="000000"/>
                </a:solidFill>
                <a:latin typeface="Poppins"/>
              </a:rPr>
              <a:t>Know how music is composed and written down</a:t>
            </a:r>
          </a:p>
          <a:p>
            <a:pPr marL="538305" lvl="1" indent="-269153" algn="l">
              <a:lnSpc>
                <a:spcPts val="2792"/>
              </a:lnSpc>
              <a:buFont typeface="Arial"/>
              <a:buChar char="•"/>
            </a:pPr>
            <a:r>
              <a:rPr lang="en-US" sz="2493" spc="-37">
                <a:solidFill>
                  <a:srgbClr val="000000"/>
                </a:solidFill>
                <a:latin typeface="Poppins"/>
              </a:rPr>
              <a:t>Know how music is influenced by the time, place and purpose for which it was written</a:t>
            </a:r>
          </a:p>
          <a:p>
            <a:pPr marL="538305" lvl="1" indent="-269153" algn="l">
              <a:lnSpc>
                <a:spcPts val="2792"/>
              </a:lnSpc>
              <a:buFont typeface="Arial"/>
              <a:buChar char="•"/>
            </a:pPr>
            <a:r>
              <a:rPr lang="en-US" sz="2493" spc="-37">
                <a:solidFill>
                  <a:srgbClr val="000000"/>
                </a:solidFill>
                <a:latin typeface="Poppins"/>
              </a:rPr>
              <a:t>Develop the interrelated skills of performing, composing and appreciating music</a:t>
            </a:r>
          </a:p>
          <a:p>
            <a:pPr marL="538305" lvl="1" indent="-269153" algn="l">
              <a:lnSpc>
                <a:spcPts val="2792"/>
              </a:lnSpc>
              <a:buFont typeface="Arial"/>
              <a:buChar char="•"/>
            </a:pPr>
            <a:r>
              <a:rPr lang="en-US" sz="2493" spc="-37">
                <a:solidFill>
                  <a:srgbClr val="000000"/>
                </a:solidFill>
                <a:latin typeface="Poppins"/>
              </a:rPr>
              <a:t>Music to influence emotions and to develop personal preferences.</a:t>
            </a:r>
          </a:p>
        </p:txBody>
      </p:sp>
      <p:sp>
        <p:nvSpPr>
          <p:cNvPr id="12" name="TextBox 12"/>
          <p:cNvSpPr txBox="1"/>
          <p:nvPr/>
        </p:nvSpPr>
        <p:spPr>
          <a:xfrm>
            <a:off x="562490" y="6484201"/>
            <a:ext cx="14242555" cy="3197157"/>
          </a:xfrm>
          <a:prstGeom prst="rect">
            <a:avLst/>
          </a:prstGeom>
        </p:spPr>
        <p:txBody>
          <a:bodyPr lIns="0" tIns="0" rIns="0" bIns="0" rtlCol="0" anchor="t">
            <a:spAutoFit/>
          </a:bodyPr>
          <a:lstStyle/>
          <a:p>
            <a:pPr algn="l">
              <a:lnSpc>
                <a:spcPts val="2792"/>
              </a:lnSpc>
            </a:pPr>
            <a:r>
              <a:rPr lang="en-US" sz="2493" spc="-37">
                <a:solidFill>
                  <a:srgbClr val="000000"/>
                </a:solidFill>
                <a:latin typeface="Poppins Bold"/>
              </a:rPr>
              <a:t>Languages </a:t>
            </a:r>
            <a:r>
              <a:rPr lang="en-US" sz="2493" spc="-37">
                <a:solidFill>
                  <a:srgbClr val="000000"/>
                </a:solidFill>
                <a:latin typeface="Poppins"/>
              </a:rPr>
              <a:t> The main aim of teaching languages is to develop children’s linguistic </a:t>
            </a:r>
          </a:p>
          <a:p>
            <a:pPr algn="l">
              <a:lnSpc>
                <a:spcPts val="2792"/>
              </a:lnSpc>
            </a:pPr>
            <a:r>
              <a:rPr lang="en-US" sz="2493" spc="-37">
                <a:solidFill>
                  <a:srgbClr val="000000"/>
                </a:solidFill>
                <a:latin typeface="Poppins"/>
              </a:rPr>
              <a:t>competence. We offer opportunities for children to:</a:t>
            </a:r>
          </a:p>
          <a:p>
            <a:pPr marL="538305" lvl="1" indent="-269153" algn="l">
              <a:lnSpc>
                <a:spcPts val="2792"/>
              </a:lnSpc>
              <a:buFont typeface="Arial"/>
              <a:buChar char="•"/>
            </a:pPr>
            <a:r>
              <a:rPr lang="en-US" sz="2493" spc="-37">
                <a:solidFill>
                  <a:srgbClr val="000000"/>
                </a:solidFill>
                <a:latin typeface="Poppins"/>
              </a:rPr>
              <a:t>Become increasingly familiar with written and spoken forms of Spanish</a:t>
            </a:r>
          </a:p>
          <a:p>
            <a:pPr marL="538305" lvl="1" indent="-269153" algn="l">
              <a:lnSpc>
                <a:spcPts val="2792"/>
              </a:lnSpc>
              <a:buFont typeface="Arial"/>
              <a:buChar char="•"/>
            </a:pPr>
            <a:r>
              <a:rPr lang="en-US" sz="2493" spc="-37">
                <a:solidFill>
                  <a:srgbClr val="000000"/>
                </a:solidFill>
                <a:latin typeface="Poppins"/>
              </a:rPr>
              <a:t>Understand and communicate in this language</a:t>
            </a:r>
          </a:p>
          <a:p>
            <a:pPr marL="538305" lvl="1" indent="-269153" algn="l">
              <a:lnSpc>
                <a:spcPts val="2792"/>
              </a:lnSpc>
              <a:buFont typeface="Arial"/>
              <a:buChar char="•"/>
            </a:pPr>
            <a:r>
              <a:rPr lang="en-US" sz="2493" spc="-37">
                <a:solidFill>
                  <a:srgbClr val="000000"/>
                </a:solidFill>
                <a:latin typeface="Poppins"/>
              </a:rPr>
              <a:t>Make comparisons between Spanish and English</a:t>
            </a:r>
          </a:p>
          <a:p>
            <a:pPr marL="538305" lvl="1" indent="-269153" algn="l">
              <a:lnSpc>
                <a:spcPts val="2792"/>
              </a:lnSpc>
              <a:buFont typeface="Arial"/>
              <a:buChar char="•"/>
            </a:pPr>
            <a:r>
              <a:rPr lang="en-US" sz="2493" spc="-37">
                <a:solidFill>
                  <a:srgbClr val="000000"/>
                </a:solidFill>
                <a:latin typeface="Poppins"/>
              </a:rPr>
              <a:t>Increase their cultural awareness by learning about different countries and their people</a:t>
            </a:r>
          </a:p>
          <a:p>
            <a:pPr marL="538305" lvl="1" indent="-269153" algn="l">
              <a:lnSpc>
                <a:spcPts val="2792"/>
              </a:lnSpc>
              <a:buFont typeface="Arial"/>
              <a:buChar char="•"/>
            </a:pPr>
            <a:r>
              <a:rPr lang="en-US" sz="2493" spc="-37">
                <a:solidFill>
                  <a:srgbClr val="000000"/>
                </a:solidFill>
                <a:latin typeface="Poppins"/>
              </a:rPr>
              <a:t>Develop positive attitudes towards language teaching</a:t>
            </a:r>
          </a:p>
          <a:p>
            <a:pPr marL="538305" lvl="1" indent="-269153" algn="l">
              <a:lnSpc>
                <a:spcPts val="2792"/>
              </a:lnSpc>
              <a:buFont typeface="Arial"/>
              <a:buChar char="•"/>
            </a:pPr>
            <a:r>
              <a:rPr lang="en-US" sz="2493" spc="-37">
                <a:solidFill>
                  <a:srgbClr val="000000"/>
                </a:solidFill>
                <a:latin typeface="Poppins"/>
              </a:rPr>
              <a:t>To express themselves in speech and in writing</a:t>
            </a:r>
          </a:p>
          <a:p>
            <a:pPr marL="538305" lvl="1" indent="-269153" algn="l">
              <a:lnSpc>
                <a:spcPts val="2792"/>
              </a:lnSpc>
              <a:buFont typeface="Arial"/>
              <a:buChar char="•"/>
            </a:pPr>
            <a:r>
              <a:rPr lang="en-US" sz="2493" spc="-37">
                <a:solidFill>
                  <a:srgbClr val="000000"/>
                </a:solidFill>
                <a:latin typeface="Poppins"/>
              </a:rPr>
              <a:t>Form a basis for study at Secondary level.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t="-38888" b="-38888"/>
            </a:stretch>
          </a:blipFill>
        </p:spPr>
      </p:sp>
      <p:grpSp>
        <p:nvGrpSpPr>
          <p:cNvPr id="3" name="Group 3"/>
          <p:cNvGrpSpPr/>
          <p:nvPr/>
        </p:nvGrpSpPr>
        <p:grpSpPr>
          <a:xfrm>
            <a:off x="1028700" y="1191781"/>
            <a:ext cx="8102839" cy="1211102"/>
            <a:chOff x="0" y="0"/>
            <a:chExt cx="4418383" cy="660400"/>
          </a:xfrm>
        </p:grpSpPr>
        <p:sp>
          <p:nvSpPr>
            <p:cNvPr id="4" name="Freeform 4"/>
            <p:cNvSpPr/>
            <p:nvPr/>
          </p:nvSpPr>
          <p:spPr>
            <a:xfrm>
              <a:off x="0" y="0"/>
              <a:ext cx="4418383" cy="660400"/>
            </a:xfrm>
            <a:custGeom>
              <a:avLst/>
              <a:gdLst/>
              <a:ahLst/>
              <a:cxnLst/>
              <a:rect l="l" t="t" r="r" b="b"/>
              <a:pathLst>
                <a:path w="4418383" h="660400">
                  <a:moveTo>
                    <a:pt x="4293923" y="660400"/>
                  </a:moveTo>
                  <a:lnTo>
                    <a:pt x="124460" y="660400"/>
                  </a:lnTo>
                  <a:cubicBezTo>
                    <a:pt x="55880" y="660400"/>
                    <a:pt x="0" y="604520"/>
                    <a:pt x="0" y="535940"/>
                  </a:cubicBezTo>
                  <a:lnTo>
                    <a:pt x="0" y="124460"/>
                  </a:lnTo>
                  <a:cubicBezTo>
                    <a:pt x="0" y="55880"/>
                    <a:pt x="55880" y="0"/>
                    <a:pt x="124460" y="0"/>
                  </a:cubicBezTo>
                  <a:lnTo>
                    <a:pt x="4293924" y="0"/>
                  </a:lnTo>
                  <a:cubicBezTo>
                    <a:pt x="4362503" y="0"/>
                    <a:pt x="4418383" y="55880"/>
                    <a:pt x="4418383" y="124460"/>
                  </a:cubicBezTo>
                  <a:lnTo>
                    <a:pt x="4418383" y="535940"/>
                  </a:lnTo>
                  <a:cubicBezTo>
                    <a:pt x="4418383" y="604520"/>
                    <a:pt x="4362503" y="660400"/>
                    <a:pt x="4293924" y="660400"/>
                  </a:cubicBezTo>
                  <a:close/>
                </a:path>
              </a:pathLst>
            </a:custGeom>
            <a:solidFill>
              <a:srgbClr val="FF1010"/>
            </a:solidFill>
          </p:spPr>
        </p:sp>
      </p:grpSp>
      <p:sp>
        <p:nvSpPr>
          <p:cNvPr id="5" name="Freeform 5"/>
          <p:cNvSpPr/>
          <p:nvPr/>
        </p:nvSpPr>
        <p:spPr>
          <a:xfrm>
            <a:off x="15794666" y="343147"/>
            <a:ext cx="1697267" cy="1697267"/>
          </a:xfrm>
          <a:custGeom>
            <a:avLst/>
            <a:gdLst/>
            <a:ahLst/>
            <a:cxnLst/>
            <a:rect l="l" t="t" r="r" b="b"/>
            <a:pathLst>
              <a:path w="1697267" h="1697267">
                <a:moveTo>
                  <a:pt x="0" y="0"/>
                </a:moveTo>
                <a:lnTo>
                  <a:pt x="1697267" y="0"/>
                </a:lnTo>
                <a:lnTo>
                  <a:pt x="1697267" y="1697267"/>
                </a:lnTo>
                <a:lnTo>
                  <a:pt x="0" y="1697267"/>
                </a:lnTo>
                <a:lnTo>
                  <a:pt x="0" y="0"/>
                </a:lnTo>
                <a:close/>
              </a:path>
            </a:pathLst>
          </a:custGeom>
          <a:blipFill>
            <a:blip r:embed="rId3"/>
            <a:stretch>
              <a:fillRect/>
            </a:stretch>
          </a:blipFill>
        </p:spPr>
      </p:sp>
      <p:sp>
        <p:nvSpPr>
          <p:cNvPr id="6" name="Freeform 6"/>
          <p:cNvSpPr/>
          <p:nvPr/>
        </p:nvSpPr>
        <p:spPr>
          <a:xfrm>
            <a:off x="1028700" y="7929294"/>
            <a:ext cx="6841382" cy="2357706"/>
          </a:xfrm>
          <a:custGeom>
            <a:avLst/>
            <a:gdLst/>
            <a:ahLst/>
            <a:cxnLst/>
            <a:rect l="l" t="t" r="r" b="b"/>
            <a:pathLst>
              <a:path w="6841382" h="2357706">
                <a:moveTo>
                  <a:pt x="0" y="0"/>
                </a:moveTo>
                <a:lnTo>
                  <a:pt x="6841382" y="0"/>
                </a:lnTo>
                <a:lnTo>
                  <a:pt x="6841382" y="2357706"/>
                </a:lnTo>
                <a:lnTo>
                  <a:pt x="0" y="2357706"/>
                </a:lnTo>
                <a:lnTo>
                  <a:pt x="0" y="0"/>
                </a:lnTo>
                <a:close/>
              </a:path>
            </a:pathLst>
          </a:custGeom>
          <a:blipFill>
            <a:blip r:embed="rId4"/>
            <a:stretch>
              <a:fillRect l="-2148" r="-2148"/>
            </a:stretch>
          </a:blipFill>
        </p:spPr>
      </p:sp>
      <p:sp>
        <p:nvSpPr>
          <p:cNvPr id="7" name="Freeform 7"/>
          <p:cNvSpPr/>
          <p:nvPr/>
        </p:nvSpPr>
        <p:spPr>
          <a:xfrm>
            <a:off x="9131539" y="-212529"/>
            <a:ext cx="2303069" cy="2808620"/>
          </a:xfrm>
          <a:custGeom>
            <a:avLst/>
            <a:gdLst/>
            <a:ahLst/>
            <a:cxnLst/>
            <a:rect l="l" t="t" r="r" b="b"/>
            <a:pathLst>
              <a:path w="2303069" h="2808620">
                <a:moveTo>
                  <a:pt x="0" y="0"/>
                </a:moveTo>
                <a:lnTo>
                  <a:pt x="2303068" y="0"/>
                </a:lnTo>
                <a:lnTo>
                  <a:pt x="2303068" y="2808620"/>
                </a:lnTo>
                <a:lnTo>
                  <a:pt x="0" y="280862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8" name="TextBox 8"/>
          <p:cNvSpPr txBox="1"/>
          <p:nvPr/>
        </p:nvSpPr>
        <p:spPr>
          <a:xfrm>
            <a:off x="1441264" y="1332194"/>
            <a:ext cx="8619393" cy="844550"/>
          </a:xfrm>
          <a:prstGeom prst="rect">
            <a:avLst/>
          </a:prstGeom>
        </p:spPr>
        <p:txBody>
          <a:bodyPr lIns="0" tIns="0" rIns="0" bIns="0" rtlCol="0" anchor="t">
            <a:spAutoFit/>
          </a:bodyPr>
          <a:lstStyle/>
          <a:p>
            <a:pPr algn="l">
              <a:lnSpc>
                <a:spcPts val="5800"/>
              </a:lnSpc>
            </a:pPr>
            <a:r>
              <a:rPr lang="en-US" sz="5000" spc="75">
                <a:solidFill>
                  <a:srgbClr val="FFFFFF"/>
                </a:solidFill>
                <a:latin typeface="Bugaki Bold"/>
              </a:rPr>
              <a:t>SEND and Inclusion</a:t>
            </a:r>
          </a:p>
        </p:txBody>
      </p:sp>
      <p:sp>
        <p:nvSpPr>
          <p:cNvPr id="9" name="TextBox 9"/>
          <p:cNvSpPr txBox="1"/>
          <p:nvPr/>
        </p:nvSpPr>
        <p:spPr>
          <a:xfrm>
            <a:off x="1028700" y="2679108"/>
            <a:ext cx="7499299" cy="708660"/>
          </a:xfrm>
          <a:prstGeom prst="rect">
            <a:avLst/>
          </a:prstGeom>
        </p:spPr>
        <p:txBody>
          <a:bodyPr lIns="0" tIns="0" rIns="0" bIns="0" rtlCol="0" anchor="t">
            <a:spAutoFit/>
          </a:bodyPr>
          <a:lstStyle/>
          <a:p>
            <a:pPr algn="just">
              <a:lnSpc>
                <a:spcPts val="5219"/>
              </a:lnSpc>
            </a:pPr>
            <a:r>
              <a:rPr lang="en-US" sz="4499" spc="-139">
                <a:solidFill>
                  <a:srgbClr val="000000"/>
                </a:solidFill>
                <a:latin typeface="Poppins Bold"/>
              </a:rPr>
              <a:t>Inclusion</a:t>
            </a:r>
          </a:p>
        </p:txBody>
      </p:sp>
      <p:sp>
        <p:nvSpPr>
          <p:cNvPr id="10" name="TextBox 10"/>
          <p:cNvSpPr txBox="1"/>
          <p:nvPr/>
        </p:nvSpPr>
        <p:spPr>
          <a:xfrm>
            <a:off x="1028700" y="3435393"/>
            <a:ext cx="7499299" cy="6176899"/>
          </a:xfrm>
          <a:prstGeom prst="rect">
            <a:avLst/>
          </a:prstGeom>
        </p:spPr>
        <p:txBody>
          <a:bodyPr lIns="0" tIns="0" rIns="0" bIns="0" rtlCol="0" anchor="t">
            <a:spAutoFit/>
          </a:bodyPr>
          <a:lstStyle/>
          <a:p>
            <a:pPr algn="l">
              <a:lnSpc>
                <a:spcPts val="3247"/>
              </a:lnSpc>
            </a:pPr>
            <a:r>
              <a:rPr lang="en-US" sz="2799" spc="-86">
                <a:solidFill>
                  <a:srgbClr val="000000"/>
                </a:solidFill>
                <a:latin typeface="Poppins"/>
              </a:rPr>
              <a:t>At Corpus Christi, each child’s needs are identified as soon as possible. </a:t>
            </a:r>
          </a:p>
          <a:p>
            <a:pPr algn="l">
              <a:lnSpc>
                <a:spcPts val="3247"/>
              </a:lnSpc>
            </a:pPr>
            <a:r>
              <a:rPr lang="en-US" sz="2799" spc="-86">
                <a:solidFill>
                  <a:srgbClr val="000000"/>
                </a:solidFill>
                <a:latin typeface="Poppins"/>
              </a:rPr>
              <a:t>Tracking systems are kept to monitor the progress of pupils from entry. If a child has additional needs, specialist help is sought and put into practise.</a:t>
            </a:r>
          </a:p>
          <a:p>
            <a:pPr algn="l">
              <a:lnSpc>
                <a:spcPts val="3247"/>
              </a:lnSpc>
            </a:pPr>
            <a:r>
              <a:rPr lang="en-US" sz="2799" spc="-86">
                <a:solidFill>
                  <a:srgbClr val="000000"/>
                </a:solidFill>
                <a:latin typeface="Poppins"/>
              </a:rPr>
              <a:t>Any child with additional needs is catered for as much as possible in the </a:t>
            </a:r>
          </a:p>
          <a:p>
            <a:pPr algn="l">
              <a:lnSpc>
                <a:spcPts val="3247"/>
              </a:lnSpc>
            </a:pPr>
            <a:r>
              <a:rPr lang="en-US" sz="2799" spc="-86">
                <a:solidFill>
                  <a:srgbClr val="000000"/>
                </a:solidFill>
                <a:latin typeface="Poppins"/>
              </a:rPr>
              <a:t>mainstream school situation. Individual Education Plans are put in place to meet the needs of each child.</a:t>
            </a:r>
          </a:p>
          <a:p>
            <a:pPr algn="l">
              <a:lnSpc>
                <a:spcPts val="3247"/>
              </a:lnSpc>
            </a:pPr>
            <a:r>
              <a:rPr lang="en-US" sz="2799" spc="-86">
                <a:solidFill>
                  <a:srgbClr val="000000"/>
                </a:solidFill>
                <a:latin typeface="Poppins"/>
              </a:rPr>
              <a:t> </a:t>
            </a:r>
          </a:p>
          <a:p>
            <a:pPr algn="l">
              <a:lnSpc>
                <a:spcPts val="3247"/>
              </a:lnSpc>
            </a:pPr>
            <a:endParaRPr lang="en-US" sz="2799" spc="-86">
              <a:solidFill>
                <a:srgbClr val="000000"/>
              </a:solidFill>
              <a:latin typeface="Poppins"/>
            </a:endParaRPr>
          </a:p>
          <a:p>
            <a:pPr algn="l">
              <a:lnSpc>
                <a:spcPts val="3247"/>
              </a:lnSpc>
            </a:pPr>
            <a:r>
              <a:rPr lang="en-US" sz="2799" spc="-86">
                <a:solidFill>
                  <a:srgbClr val="000000"/>
                </a:solidFill>
                <a:latin typeface="Poppins"/>
              </a:rPr>
              <a:t> </a:t>
            </a:r>
          </a:p>
          <a:p>
            <a:pPr algn="l">
              <a:lnSpc>
                <a:spcPts val="3247"/>
              </a:lnSpc>
            </a:pPr>
            <a:endParaRPr lang="en-US" sz="2799" spc="-86">
              <a:solidFill>
                <a:srgbClr val="000000"/>
              </a:solidFill>
              <a:latin typeface="Poppins"/>
            </a:endParaRPr>
          </a:p>
        </p:txBody>
      </p:sp>
      <p:sp>
        <p:nvSpPr>
          <p:cNvPr id="11" name="TextBox 11"/>
          <p:cNvSpPr txBox="1"/>
          <p:nvPr/>
        </p:nvSpPr>
        <p:spPr>
          <a:xfrm>
            <a:off x="9144000" y="2688633"/>
            <a:ext cx="8698348" cy="442849"/>
          </a:xfrm>
          <a:prstGeom prst="rect">
            <a:avLst/>
          </a:prstGeom>
        </p:spPr>
        <p:txBody>
          <a:bodyPr lIns="0" tIns="0" rIns="0" bIns="0" rtlCol="0" anchor="t">
            <a:spAutoFit/>
          </a:bodyPr>
          <a:lstStyle/>
          <a:p>
            <a:pPr algn="just">
              <a:lnSpc>
                <a:spcPts val="3247"/>
              </a:lnSpc>
            </a:pPr>
            <a:r>
              <a:rPr lang="en-US" sz="2799" spc="-86">
                <a:solidFill>
                  <a:srgbClr val="000000"/>
                </a:solidFill>
                <a:latin typeface="Poppins Semi-Bold"/>
              </a:rPr>
              <a:t>Admission of Disabled Pupils (Disability Act 2001)</a:t>
            </a:r>
          </a:p>
        </p:txBody>
      </p:sp>
      <p:sp>
        <p:nvSpPr>
          <p:cNvPr id="12" name="TextBox 12"/>
          <p:cNvSpPr txBox="1"/>
          <p:nvPr/>
        </p:nvSpPr>
        <p:spPr>
          <a:xfrm>
            <a:off x="9144000" y="3112432"/>
            <a:ext cx="8698348" cy="2900299"/>
          </a:xfrm>
          <a:prstGeom prst="rect">
            <a:avLst/>
          </a:prstGeom>
        </p:spPr>
        <p:txBody>
          <a:bodyPr lIns="0" tIns="0" rIns="0" bIns="0" rtlCol="0" anchor="t">
            <a:spAutoFit/>
          </a:bodyPr>
          <a:lstStyle/>
          <a:p>
            <a:pPr algn="l">
              <a:lnSpc>
                <a:spcPts val="3247"/>
              </a:lnSpc>
            </a:pPr>
            <a:r>
              <a:rPr lang="en-US" sz="2799" spc="-86" dirty="0">
                <a:solidFill>
                  <a:srgbClr val="000000"/>
                </a:solidFill>
                <a:latin typeface="Poppins"/>
              </a:rPr>
              <a:t>As with all additional needs pupils, any child with a disability will be assessed and his/her need identified. Every effort will be made to  provide the necessary support to enable the child to gain the maximum benefit from the curriculum. Disabled children are encouraged to participate fully in the life of the school, as with any other pupil. </a:t>
            </a:r>
          </a:p>
        </p:txBody>
      </p:sp>
      <p:sp>
        <p:nvSpPr>
          <p:cNvPr id="13" name="TextBox 13"/>
          <p:cNvSpPr txBox="1"/>
          <p:nvPr/>
        </p:nvSpPr>
        <p:spPr>
          <a:xfrm>
            <a:off x="9144000" y="6292893"/>
            <a:ext cx="8698348" cy="541147"/>
          </a:xfrm>
          <a:prstGeom prst="rect">
            <a:avLst/>
          </a:prstGeom>
        </p:spPr>
        <p:txBody>
          <a:bodyPr lIns="0" tIns="0" rIns="0" bIns="0" rtlCol="0" anchor="t">
            <a:spAutoFit/>
          </a:bodyPr>
          <a:lstStyle/>
          <a:p>
            <a:pPr algn="just">
              <a:lnSpc>
                <a:spcPts val="3943"/>
              </a:lnSpc>
            </a:pPr>
            <a:r>
              <a:rPr lang="en-US" sz="3399" spc="-105">
                <a:solidFill>
                  <a:srgbClr val="000000"/>
                </a:solidFill>
                <a:latin typeface="Poppins Semi-Bold"/>
              </a:rPr>
              <a:t>Safeguarding Children</a:t>
            </a:r>
          </a:p>
        </p:txBody>
      </p:sp>
      <p:sp>
        <p:nvSpPr>
          <p:cNvPr id="14" name="TextBox 14"/>
          <p:cNvSpPr txBox="1"/>
          <p:nvPr/>
        </p:nvSpPr>
        <p:spPr>
          <a:xfrm>
            <a:off x="9131539" y="6888142"/>
            <a:ext cx="8698348" cy="3309874"/>
          </a:xfrm>
          <a:prstGeom prst="rect">
            <a:avLst/>
          </a:prstGeom>
        </p:spPr>
        <p:txBody>
          <a:bodyPr lIns="0" tIns="0" rIns="0" bIns="0" rtlCol="0" anchor="t">
            <a:spAutoFit/>
          </a:bodyPr>
          <a:lstStyle/>
          <a:p>
            <a:pPr algn="l">
              <a:lnSpc>
                <a:spcPts val="3247"/>
              </a:lnSpc>
            </a:pPr>
            <a:r>
              <a:rPr lang="en-US" sz="2799" spc="-86" dirty="0">
                <a:solidFill>
                  <a:srgbClr val="000000"/>
                </a:solidFill>
                <a:latin typeface="Poppins"/>
              </a:rPr>
              <a:t>Parents should be aware that the school will take any reasonable action to ensure the safeguard of its pupils. In cases where the school has reason to be concerned that a child may be subject to ill treatment,  neglect or any other form of abuse. Staff have no choice but to follow  procedures and to inform Social Care section of Children and Young </a:t>
            </a:r>
          </a:p>
          <a:p>
            <a:pPr algn="l">
              <a:lnSpc>
                <a:spcPts val="3247"/>
              </a:lnSpc>
            </a:pPr>
            <a:r>
              <a:rPr lang="en-US" sz="2799" spc="-86" dirty="0">
                <a:solidFill>
                  <a:srgbClr val="000000"/>
                </a:solidFill>
                <a:latin typeface="Poppins"/>
              </a:rPr>
              <a:t>Peoples' services.</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t="-38888" b="-38888"/>
            </a:stretch>
          </a:blipFill>
        </p:spPr>
      </p:sp>
      <p:grpSp>
        <p:nvGrpSpPr>
          <p:cNvPr id="3" name="Group 3"/>
          <p:cNvGrpSpPr/>
          <p:nvPr/>
        </p:nvGrpSpPr>
        <p:grpSpPr>
          <a:xfrm>
            <a:off x="1028700" y="279398"/>
            <a:ext cx="10129913" cy="1211102"/>
            <a:chOff x="0" y="0"/>
            <a:chExt cx="5523723" cy="660400"/>
          </a:xfrm>
        </p:grpSpPr>
        <p:sp>
          <p:nvSpPr>
            <p:cNvPr id="4" name="Freeform 4"/>
            <p:cNvSpPr/>
            <p:nvPr/>
          </p:nvSpPr>
          <p:spPr>
            <a:xfrm>
              <a:off x="0" y="0"/>
              <a:ext cx="5523723" cy="660400"/>
            </a:xfrm>
            <a:custGeom>
              <a:avLst/>
              <a:gdLst/>
              <a:ahLst/>
              <a:cxnLst/>
              <a:rect l="l" t="t" r="r" b="b"/>
              <a:pathLst>
                <a:path w="5523723" h="660400">
                  <a:moveTo>
                    <a:pt x="5399263" y="660400"/>
                  </a:moveTo>
                  <a:lnTo>
                    <a:pt x="124460" y="660400"/>
                  </a:lnTo>
                  <a:cubicBezTo>
                    <a:pt x="55880" y="660400"/>
                    <a:pt x="0" y="604520"/>
                    <a:pt x="0" y="535940"/>
                  </a:cubicBezTo>
                  <a:lnTo>
                    <a:pt x="0" y="124460"/>
                  </a:lnTo>
                  <a:cubicBezTo>
                    <a:pt x="0" y="55880"/>
                    <a:pt x="55880" y="0"/>
                    <a:pt x="124460" y="0"/>
                  </a:cubicBezTo>
                  <a:lnTo>
                    <a:pt x="5399263" y="0"/>
                  </a:lnTo>
                  <a:cubicBezTo>
                    <a:pt x="5467843" y="0"/>
                    <a:pt x="5523723" y="55880"/>
                    <a:pt x="5523723" y="124460"/>
                  </a:cubicBezTo>
                  <a:lnTo>
                    <a:pt x="5523723" y="535940"/>
                  </a:lnTo>
                  <a:cubicBezTo>
                    <a:pt x="5523723" y="604520"/>
                    <a:pt x="5467843" y="660400"/>
                    <a:pt x="5399263" y="660400"/>
                  </a:cubicBezTo>
                  <a:close/>
                </a:path>
              </a:pathLst>
            </a:custGeom>
            <a:solidFill>
              <a:srgbClr val="FF1010"/>
            </a:solidFill>
          </p:spPr>
        </p:sp>
      </p:grpSp>
      <p:sp>
        <p:nvSpPr>
          <p:cNvPr id="5" name="Freeform 5"/>
          <p:cNvSpPr/>
          <p:nvPr/>
        </p:nvSpPr>
        <p:spPr>
          <a:xfrm>
            <a:off x="7765022" y="-3516502"/>
            <a:ext cx="5923901" cy="5449989"/>
          </a:xfrm>
          <a:custGeom>
            <a:avLst/>
            <a:gdLst/>
            <a:ahLst/>
            <a:cxnLst/>
            <a:rect l="l" t="t" r="r" b="b"/>
            <a:pathLst>
              <a:path w="5923901" h="5449989">
                <a:moveTo>
                  <a:pt x="0" y="0"/>
                </a:moveTo>
                <a:lnTo>
                  <a:pt x="5923900" y="0"/>
                </a:lnTo>
                <a:lnTo>
                  <a:pt x="5923900" y="5449989"/>
                </a:lnTo>
                <a:lnTo>
                  <a:pt x="0" y="5449989"/>
                </a:lnTo>
                <a:lnTo>
                  <a:pt x="0" y="0"/>
                </a:lnTo>
                <a:close/>
              </a:path>
            </a:pathLst>
          </a:custGeom>
          <a:blipFill>
            <a:blip r:embed="rId3">
              <a:alphaModFix amt="9999"/>
            </a:blip>
            <a:stretch>
              <a:fillRect/>
            </a:stretch>
          </a:blipFill>
        </p:spPr>
      </p:sp>
      <p:grpSp>
        <p:nvGrpSpPr>
          <p:cNvPr id="6" name="Group 6"/>
          <p:cNvGrpSpPr/>
          <p:nvPr/>
        </p:nvGrpSpPr>
        <p:grpSpPr>
          <a:xfrm rot="-3146151">
            <a:off x="12536003" y="6082253"/>
            <a:ext cx="9421122" cy="4353345"/>
            <a:chOff x="0" y="0"/>
            <a:chExt cx="2481283" cy="1146560"/>
          </a:xfrm>
        </p:grpSpPr>
        <p:sp>
          <p:nvSpPr>
            <p:cNvPr id="7" name="Freeform 7"/>
            <p:cNvSpPr/>
            <p:nvPr/>
          </p:nvSpPr>
          <p:spPr>
            <a:xfrm>
              <a:off x="0" y="0"/>
              <a:ext cx="2481283" cy="1146560"/>
            </a:xfrm>
            <a:custGeom>
              <a:avLst/>
              <a:gdLst/>
              <a:ahLst/>
              <a:cxnLst/>
              <a:rect l="l" t="t" r="r" b="b"/>
              <a:pathLst>
                <a:path w="2481283" h="1146560">
                  <a:moveTo>
                    <a:pt x="0" y="0"/>
                  </a:moveTo>
                  <a:lnTo>
                    <a:pt x="2481283" y="0"/>
                  </a:lnTo>
                  <a:lnTo>
                    <a:pt x="2481283" y="1146560"/>
                  </a:lnTo>
                  <a:lnTo>
                    <a:pt x="0" y="1146560"/>
                  </a:lnTo>
                  <a:close/>
                </a:path>
              </a:pathLst>
            </a:custGeom>
            <a:solidFill>
              <a:srgbClr val="133392"/>
            </a:solidFill>
          </p:spPr>
        </p:sp>
        <p:sp>
          <p:nvSpPr>
            <p:cNvPr id="8" name="TextBox 8"/>
            <p:cNvSpPr txBox="1"/>
            <p:nvPr/>
          </p:nvSpPr>
          <p:spPr>
            <a:xfrm>
              <a:off x="0" y="-38100"/>
              <a:ext cx="2481283" cy="1184660"/>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15956261" y="279398"/>
            <a:ext cx="1824765" cy="1824765"/>
          </a:xfrm>
          <a:custGeom>
            <a:avLst/>
            <a:gdLst/>
            <a:ahLst/>
            <a:cxnLst/>
            <a:rect l="l" t="t" r="r" b="b"/>
            <a:pathLst>
              <a:path w="1824765" h="1824765">
                <a:moveTo>
                  <a:pt x="0" y="0"/>
                </a:moveTo>
                <a:lnTo>
                  <a:pt x="1824765" y="0"/>
                </a:lnTo>
                <a:lnTo>
                  <a:pt x="1824765" y="1824765"/>
                </a:lnTo>
                <a:lnTo>
                  <a:pt x="0" y="1824765"/>
                </a:lnTo>
                <a:lnTo>
                  <a:pt x="0" y="0"/>
                </a:lnTo>
                <a:close/>
              </a:path>
            </a:pathLst>
          </a:custGeom>
          <a:blipFill>
            <a:blip r:embed="rId4"/>
            <a:stretch>
              <a:fillRect/>
            </a:stretch>
          </a:blipFill>
        </p:spPr>
      </p:sp>
      <p:sp>
        <p:nvSpPr>
          <p:cNvPr id="10" name="TextBox 10"/>
          <p:cNvSpPr txBox="1"/>
          <p:nvPr/>
        </p:nvSpPr>
        <p:spPr>
          <a:xfrm>
            <a:off x="1110468" y="1471451"/>
            <a:ext cx="14845793" cy="8634349"/>
          </a:xfrm>
          <a:prstGeom prst="rect">
            <a:avLst/>
          </a:prstGeom>
        </p:spPr>
        <p:txBody>
          <a:bodyPr lIns="0" tIns="0" rIns="0" bIns="0" rtlCol="0" anchor="t">
            <a:spAutoFit/>
          </a:bodyPr>
          <a:lstStyle/>
          <a:p>
            <a:pPr algn="just">
              <a:lnSpc>
                <a:spcPts val="3247"/>
              </a:lnSpc>
            </a:pPr>
            <a:r>
              <a:rPr lang="en-US" sz="2799" spc="-86">
                <a:solidFill>
                  <a:srgbClr val="000000"/>
                </a:solidFill>
                <a:latin typeface="Poppins"/>
              </a:rPr>
              <a:t>In addition to the many sporting and musical opportunities in school, children/parents are offered access to a wide variety of clubs which may include:</a:t>
            </a:r>
          </a:p>
          <a:p>
            <a:pPr marL="604519" lvl="1" indent="-302260" algn="just">
              <a:lnSpc>
                <a:spcPts val="3247"/>
              </a:lnSpc>
              <a:buFont typeface="Arial"/>
              <a:buChar char="•"/>
            </a:pPr>
            <a:r>
              <a:rPr lang="en-US" sz="2799" spc="-86">
                <a:solidFill>
                  <a:srgbClr val="000000"/>
                </a:solidFill>
                <a:latin typeface="Poppins"/>
              </a:rPr>
              <a:t>Football</a:t>
            </a:r>
          </a:p>
          <a:p>
            <a:pPr marL="604519" lvl="1" indent="-302260" algn="just">
              <a:lnSpc>
                <a:spcPts val="3247"/>
              </a:lnSpc>
              <a:buFont typeface="Arial"/>
              <a:buChar char="•"/>
            </a:pPr>
            <a:r>
              <a:rPr lang="en-US" sz="2799" spc="-86">
                <a:solidFill>
                  <a:srgbClr val="000000"/>
                </a:solidFill>
                <a:latin typeface="Poppins"/>
              </a:rPr>
              <a:t>Rugby</a:t>
            </a:r>
          </a:p>
          <a:p>
            <a:pPr marL="604519" lvl="1" indent="-302260" algn="just">
              <a:lnSpc>
                <a:spcPts val="3247"/>
              </a:lnSpc>
              <a:buFont typeface="Arial"/>
              <a:buChar char="•"/>
            </a:pPr>
            <a:r>
              <a:rPr lang="en-US" sz="2799" spc="-86">
                <a:solidFill>
                  <a:srgbClr val="000000"/>
                </a:solidFill>
                <a:latin typeface="Poppins"/>
              </a:rPr>
              <a:t>Cricket </a:t>
            </a:r>
          </a:p>
          <a:p>
            <a:pPr marL="604519" lvl="1" indent="-302260" algn="just">
              <a:lnSpc>
                <a:spcPts val="3247"/>
              </a:lnSpc>
              <a:buFont typeface="Arial"/>
              <a:buChar char="•"/>
            </a:pPr>
            <a:r>
              <a:rPr lang="en-US" sz="2799" spc="-86">
                <a:solidFill>
                  <a:srgbClr val="000000"/>
                </a:solidFill>
                <a:latin typeface="Poppins"/>
              </a:rPr>
              <a:t>Judo</a:t>
            </a:r>
          </a:p>
          <a:p>
            <a:pPr marL="604519" lvl="1" indent="-302260" algn="just">
              <a:lnSpc>
                <a:spcPts val="3247"/>
              </a:lnSpc>
              <a:buFont typeface="Arial"/>
              <a:buChar char="•"/>
            </a:pPr>
            <a:r>
              <a:rPr lang="en-US" sz="2799" spc="-86">
                <a:solidFill>
                  <a:srgbClr val="000000"/>
                </a:solidFill>
                <a:latin typeface="Poppins"/>
              </a:rPr>
              <a:t>Fencing </a:t>
            </a:r>
          </a:p>
          <a:p>
            <a:pPr marL="604519" lvl="1" indent="-302260" algn="just">
              <a:lnSpc>
                <a:spcPts val="3247"/>
              </a:lnSpc>
              <a:buFont typeface="Arial"/>
              <a:buChar char="•"/>
            </a:pPr>
            <a:r>
              <a:rPr lang="en-US" sz="2799" spc="-86">
                <a:solidFill>
                  <a:srgbClr val="000000"/>
                </a:solidFill>
                <a:latin typeface="Poppins"/>
              </a:rPr>
              <a:t>Tennis</a:t>
            </a:r>
          </a:p>
          <a:p>
            <a:pPr marL="604519" lvl="1" indent="-302260" algn="just">
              <a:lnSpc>
                <a:spcPts val="3247"/>
              </a:lnSpc>
              <a:buFont typeface="Arial"/>
              <a:buChar char="•"/>
            </a:pPr>
            <a:r>
              <a:rPr lang="en-US" sz="2799" spc="-86">
                <a:solidFill>
                  <a:srgbClr val="000000"/>
                </a:solidFill>
                <a:latin typeface="Poppins"/>
              </a:rPr>
              <a:t>Yoga </a:t>
            </a:r>
          </a:p>
          <a:p>
            <a:pPr marL="604519" lvl="1" indent="-302260" algn="just">
              <a:lnSpc>
                <a:spcPts val="3247"/>
              </a:lnSpc>
              <a:buFont typeface="Arial"/>
              <a:buChar char="•"/>
            </a:pPr>
            <a:r>
              <a:rPr lang="en-US" sz="2799" spc="-86">
                <a:solidFill>
                  <a:srgbClr val="000000"/>
                </a:solidFill>
                <a:latin typeface="Poppins"/>
              </a:rPr>
              <a:t>Gymnastic</a:t>
            </a:r>
          </a:p>
          <a:p>
            <a:pPr marL="604519" lvl="1" indent="-302260" algn="just">
              <a:lnSpc>
                <a:spcPts val="3247"/>
              </a:lnSpc>
              <a:buFont typeface="Arial"/>
              <a:buChar char="•"/>
            </a:pPr>
            <a:r>
              <a:rPr lang="en-US" sz="2799" spc="-86">
                <a:solidFill>
                  <a:srgbClr val="000000"/>
                </a:solidFill>
                <a:latin typeface="Poppins"/>
              </a:rPr>
              <a:t>Rounders </a:t>
            </a:r>
          </a:p>
          <a:p>
            <a:pPr marL="604519" lvl="1" indent="-302260" algn="just">
              <a:lnSpc>
                <a:spcPts val="3247"/>
              </a:lnSpc>
              <a:buFont typeface="Arial"/>
              <a:buChar char="•"/>
            </a:pPr>
            <a:r>
              <a:rPr lang="en-US" sz="2799" spc="-86">
                <a:solidFill>
                  <a:srgbClr val="000000"/>
                </a:solidFill>
                <a:latin typeface="Poppins"/>
              </a:rPr>
              <a:t>Athletics </a:t>
            </a:r>
          </a:p>
          <a:p>
            <a:pPr marL="604519" lvl="1" indent="-302260" algn="just">
              <a:lnSpc>
                <a:spcPts val="3247"/>
              </a:lnSpc>
              <a:buFont typeface="Arial"/>
              <a:buChar char="•"/>
            </a:pPr>
            <a:r>
              <a:rPr lang="en-US" sz="2799" spc="-86">
                <a:solidFill>
                  <a:srgbClr val="000000"/>
                </a:solidFill>
                <a:latin typeface="Poppins"/>
              </a:rPr>
              <a:t>Netball </a:t>
            </a:r>
          </a:p>
          <a:p>
            <a:pPr marL="604519" lvl="1" indent="-302260" algn="just">
              <a:lnSpc>
                <a:spcPts val="3247"/>
              </a:lnSpc>
              <a:buFont typeface="Arial"/>
              <a:buChar char="•"/>
            </a:pPr>
            <a:r>
              <a:rPr lang="en-US" sz="2799" spc="-86">
                <a:solidFill>
                  <a:srgbClr val="000000"/>
                </a:solidFill>
                <a:latin typeface="Poppins"/>
              </a:rPr>
              <a:t>Art &amp; Craft </a:t>
            </a:r>
          </a:p>
          <a:p>
            <a:pPr marL="604519" lvl="1" indent="-302260" algn="just">
              <a:lnSpc>
                <a:spcPts val="3247"/>
              </a:lnSpc>
              <a:buFont typeface="Arial"/>
              <a:buChar char="•"/>
            </a:pPr>
            <a:r>
              <a:rPr lang="en-US" sz="2799" spc="-86">
                <a:solidFill>
                  <a:srgbClr val="000000"/>
                </a:solidFill>
                <a:latin typeface="Poppins"/>
              </a:rPr>
              <a:t>Recorder/Percussion</a:t>
            </a:r>
          </a:p>
          <a:p>
            <a:pPr marL="604519" lvl="1" indent="-302260" algn="just">
              <a:lnSpc>
                <a:spcPts val="3247"/>
              </a:lnSpc>
              <a:buFont typeface="Arial"/>
              <a:buChar char="•"/>
            </a:pPr>
            <a:r>
              <a:rPr lang="en-US" sz="2799" spc="-86">
                <a:solidFill>
                  <a:srgbClr val="000000"/>
                </a:solidFill>
                <a:latin typeface="Poppins"/>
              </a:rPr>
              <a:t>Homework</a:t>
            </a:r>
          </a:p>
          <a:p>
            <a:pPr marL="604519" lvl="1" indent="-302260" algn="just">
              <a:lnSpc>
                <a:spcPts val="3247"/>
              </a:lnSpc>
              <a:buFont typeface="Arial"/>
              <a:buChar char="•"/>
            </a:pPr>
            <a:r>
              <a:rPr lang="en-US" sz="2799" spc="-86">
                <a:solidFill>
                  <a:srgbClr val="000000"/>
                </a:solidFill>
                <a:latin typeface="Poppins"/>
              </a:rPr>
              <a:t>Cookery </a:t>
            </a:r>
          </a:p>
          <a:p>
            <a:pPr marL="604519" lvl="1" indent="-302260" algn="just">
              <a:lnSpc>
                <a:spcPts val="3247"/>
              </a:lnSpc>
              <a:buFont typeface="Arial"/>
              <a:buChar char="•"/>
            </a:pPr>
            <a:r>
              <a:rPr lang="en-US" sz="2799" spc="-86">
                <a:solidFill>
                  <a:srgbClr val="000000"/>
                </a:solidFill>
                <a:latin typeface="Poppins"/>
              </a:rPr>
              <a:t>Revision</a:t>
            </a:r>
          </a:p>
          <a:p>
            <a:pPr marL="604519" lvl="1" indent="-302260" algn="just">
              <a:lnSpc>
                <a:spcPts val="3247"/>
              </a:lnSpc>
              <a:buFont typeface="Arial"/>
              <a:buChar char="•"/>
            </a:pPr>
            <a:r>
              <a:rPr lang="en-US" sz="2799" spc="-86">
                <a:solidFill>
                  <a:srgbClr val="000000"/>
                </a:solidFill>
                <a:latin typeface="Poppins"/>
              </a:rPr>
              <a:t>Eco </a:t>
            </a:r>
          </a:p>
          <a:p>
            <a:pPr marL="604519" lvl="1" indent="-302260" algn="just">
              <a:lnSpc>
                <a:spcPts val="3247"/>
              </a:lnSpc>
              <a:buFont typeface="Arial"/>
              <a:buChar char="•"/>
            </a:pPr>
            <a:r>
              <a:rPr lang="en-US" sz="2799" spc="-86">
                <a:solidFill>
                  <a:srgbClr val="000000"/>
                </a:solidFill>
                <a:latin typeface="Poppins"/>
              </a:rPr>
              <a:t>Computing</a:t>
            </a:r>
          </a:p>
          <a:p>
            <a:pPr marL="604519" lvl="1" indent="-302260" algn="just">
              <a:lnSpc>
                <a:spcPts val="3247"/>
              </a:lnSpc>
              <a:buFont typeface="Arial"/>
              <a:buChar char="•"/>
            </a:pPr>
            <a:r>
              <a:rPr lang="en-US" sz="2799" spc="-86">
                <a:solidFill>
                  <a:srgbClr val="000000"/>
                </a:solidFill>
                <a:latin typeface="Poppins"/>
              </a:rPr>
              <a:t>Stay and Play</a:t>
            </a:r>
          </a:p>
        </p:txBody>
      </p:sp>
      <p:sp>
        <p:nvSpPr>
          <p:cNvPr id="11" name="Freeform 11"/>
          <p:cNvSpPr/>
          <p:nvPr/>
        </p:nvSpPr>
        <p:spPr>
          <a:xfrm>
            <a:off x="16818277" y="8556913"/>
            <a:ext cx="1411597" cy="1402774"/>
          </a:xfrm>
          <a:custGeom>
            <a:avLst/>
            <a:gdLst/>
            <a:ahLst/>
            <a:cxnLst/>
            <a:rect l="l" t="t" r="r" b="b"/>
            <a:pathLst>
              <a:path w="1411597" h="1402774">
                <a:moveTo>
                  <a:pt x="0" y="0"/>
                </a:moveTo>
                <a:lnTo>
                  <a:pt x="1411596" y="0"/>
                </a:lnTo>
                <a:lnTo>
                  <a:pt x="1411596" y="1402774"/>
                </a:lnTo>
                <a:lnTo>
                  <a:pt x="0" y="140277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2" name="Freeform 12"/>
          <p:cNvSpPr/>
          <p:nvPr/>
        </p:nvSpPr>
        <p:spPr>
          <a:xfrm>
            <a:off x="14175526" y="8726066"/>
            <a:ext cx="1092272" cy="1064468"/>
          </a:xfrm>
          <a:custGeom>
            <a:avLst/>
            <a:gdLst/>
            <a:ahLst/>
            <a:cxnLst/>
            <a:rect l="l" t="t" r="r" b="b"/>
            <a:pathLst>
              <a:path w="1092272" h="1064468">
                <a:moveTo>
                  <a:pt x="0" y="0"/>
                </a:moveTo>
                <a:lnTo>
                  <a:pt x="1092272" y="0"/>
                </a:lnTo>
                <a:lnTo>
                  <a:pt x="1092272" y="1064468"/>
                </a:lnTo>
                <a:lnTo>
                  <a:pt x="0" y="106446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3" name="Freeform 13"/>
          <p:cNvSpPr/>
          <p:nvPr/>
        </p:nvSpPr>
        <p:spPr>
          <a:xfrm>
            <a:off x="16868643" y="6515100"/>
            <a:ext cx="1361230" cy="1274606"/>
          </a:xfrm>
          <a:custGeom>
            <a:avLst/>
            <a:gdLst/>
            <a:ahLst/>
            <a:cxnLst/>
            <a:rect l="l" t="t" r="r" b="b"/>
            <a:pathLst>
              <a:path w="1361230" h="1274606">
                <a:moveTo>
                  <a:pt x="0" y="0"/>
                </a:moveTo>
                <a:lnTo>
                  <a:pt x="1361230" y="0"/>
                </a:lnTo>
                <a:lnTo>
                  <a:pt x="1361230" y="1274606"/>
                </a:lnTo>
                <a:lnTo>
                  <a:pt x="0" y="127460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4" name="Freeform 14"/>
          <p:cNvSpPr/>
          <p:nvPr/>
        </p:nvSpPr>
        <p:spPr>
          <a:xfrm>
            <a:off x="15045902" y="7152403"/>
            <a:ext cx="1820717" cy="1867402"/>
          </a:xfrm>
          <a:custGeom>
            <a:avLst/>
            <a:gdLst/>
            <a:ahLst/>
            <a:cxnLst/>
            <a:rect l="l" t="t" r="r" b="b"/>
            <a:pathLst>
              <a:path w="1820717" h="1867402">
                <a:moveTo>
                  <a:pt x="0" y="0"/>
                </a:moveTo>
                <a:lnTo>
                  <a:pt x="1820717" y="0"/>
                </a:lnTo>
                <a:lnTo>
                  <a:pt x="1820717" y="1867402"/>
                </a:lnTo>
                <a:lnTo>
                  <a:pt x="0" y="186740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5" name="Freeform 15"/>
          <p:cNvSpPr/>
          <p:nvPr/>
        </p:nvSpPr>
        <p:spPr>
          <a:xfrm>
            <a:off x="17160990" y="4886325"/>
            <a:ext cx="1068884" cy="1628775"/>
          </a:xfrm>
          <a:custGeom>
            <a:avLst/>
            <a:gdLst/>
            <a:ahLst/>
            <a:cxnLst/>
            <a:rect l="l" t="t" r="r" b="b"/>
            <a:pathLst>
              <a:path w="1068884" h="1628775">
                <a:moveTo>
                  <a:pt x="0" y="0"/>
                </a:moveTo>
                <a:lnTo>
                  <a:pt x="1068883" y="0"/>
                </a:lnTo>
                <a:lnTo>
                  <a:pt x="1068883" y="1628775"/>
                </a:lnTo>
                <a:lnTo>
                  <a:pt x="0" y="162877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6" name="Freeform 16"/>
          <p:cNvSpPr/>
          <p:nvPr/>
        </p:nvSpPr>
        <p:spPr>
          <a:xfrm>
            <a:off x="4115233" y="2393106"/>
            <a:ext cx="4317779" cy="2878519"/>
          </a:xfrm>
          <a:custGeom>
            <a:avLst/>
            <a:gdLst/>
            <a:ahLst/>
            <a:cxnLst/>
            <a:rect l="l" t="t" r="r" b="b"/>
            <a:pathLst>
              <a:path w="4317779" h="2878519">
                <a:moveTo>
                  <a:pt x="0" y="0"/>
                </a:moveTo>
                <a:lnTo>
                  <a:pt x="4317778" y="0"/>
                </a:lnTo>
                <a:lnTo>
                  <a:pt x="4317778" y="2878519"/>
                </a:lnTo>
                <a:lnTo>
                  <a:pt x="0" y="2878519"/>
                </a:lnTo>
                <a:lnTo>
                  <a:pt x="0" y="0"/>
                </a:lnTo>
                <a:close/>
              </a:path>
            </a:pathLst>
          </a:custGeom>
          <a:blipFill>
            <a:blip r:embed="rId15"/>
            <a:stretch>
              <a:fillRect/>
            </a:stretch>
          </a:blipFill>
        </p:spPr>
      </p:sp>
      <p:sp>
        <p:nvSpPr>
          <p:cNvPr id="17" name="Freeform 17"/>
          <p:cNvSpPr/>
          <p:nvPr/>
        </p:nvSpPr>
        <p:spPr>
          <a:xfrm>
            <a:off x="8679718" y="3197992"/>
            <a:ext cx="4414617" cy="2943078"/>
          </a:xfrm>
          <a:custGeom>
            <a:avLst/>
            <a:gdLst/>
            <a:ahLst/>
            <a:cxnLst/>
            <a:rect l="l" t="t" r="r" b="b"/>
            <a:pathLst>
              <a:path w="4414617" h="2943078">
                <a:moveTo>
                  <a:pt x="0" y="0"/>
                </a:moveTo>
                <a:lnTo>
                  <a:pt x="4414617" y="0"/>
                </a:lnTo>
                <a:lnTo>
                  <a:pt x="4414617" y="2943078"/>
                </a:lnTo>
                <a:lnTo>
                  <a:pt x="0" y="2943078"/>
                </a:lnTo>
                <a:lnTo>
                  <a:pt x="0" y="0"/>
                </a:lnTo>
                <a:close/>
              </a:path>
            </a:pathLst>
          </a:custGeom>
          <a:blipFill>
            <a:blip r:embed="rId16"/>
            <a:stretch>
              <a:fillRect/>
            </a:stretch>
          </a:blipFill>
        </p:spPr>
      </p:sp>
      <p:sp>
        <p:nvSpPr>
          <p:cNvPr id="18" name="Freeform 18"/>
          <p:cNvSpPr/>
          <p:nvPr/>
        </p:nvSpPr>
        <p:spPr>
          <a:xfrm>
            <a:off x="13341042" y="2393106"/>
            <a:ext cx="4183033" cy="2788689"/>
          </a:xfrm>
          <a:custGeom>
            <a:avLst/>
            <a:gdLst/>
            <a:ahLst/>
            <a:cxnLst/>
            <a:rect l="l" t="t" r="r" b="b"/>
            <a:pathLst>
              <a:path w="4183033" h="2788689">
                <a:moveTo>
                  <a:pt x="0" y="0"/>
                </a:moveTo>
                <a:lnTo>
                  <a:pt x="4183033" y="0"/>
                </a:lnTo>
                <a:lnTo>
                  <a:pt x="4183033" y="2788688"/>
                </a:lnTo>
                <a:lnTo>
                  <a:pt x="0" y="2788688"/>
                </a:lnTo>
                <a:lnTo>
                  <a:pt x="0" y="0"/>
                </a:lnTo>
                <a:close/>
              </a:path>
            </a:pathLst>
          </a:custGeom>
          <a:blipFill>
            <a:blip r:embed="rId17"/>
            <a:stretch>
              <a:fillRect/>
            </a:stretch>
          </a:blipFill>
        </p:spPr>
      </p:sp>
      <p:sp>
        <p:nvSpPr>
          <p:cNvPr id="19" name="Freeform 19"/>
          <p:cNvSpPr/>
          <p:nvPr/>
        </p:nvSpPr>
        <p:spPr>
          <a:xfrm>
            <a:off x="5774695" y="6323296"/>
            <a:ext cx="4928414" cy="3285610"/>
          </a:xfrm>
          <a:custGeom>
            <a:avLst/>
            <a:gdLst/>
            <a:ahLst/>
            <a:cxnLst/>
            <a:rect l="l" t="t" r="r" b="b"/>
            <a:pathLst>
              <a:path w="4928414" h="3285610">
                <a:moveTo>
                  <a:pt x="0" y="0"/>
                </a:moveTo>
                <a:lnTo>
                  <a:pt x="4928414" y="0"/>
                </a:lnTo>
                <a:lnTo>
                  <a:pt x="4928414" y="3285609"/>
                </a:lnTo>
                <a:lnTo>
                  <a:pt x="0" y="3285609"/>
                </a:lnTo>
                <a:lnTo>
                  <a:pt x="0" y="0"/>
                </a:lnTo>
                <a:close/>
              </a:path>
            </a:pathLst>
          </a:custGeom>
          <a:blipFill>
            <a:blip r:embed="rId18"/>
            <a:stretch>
              <a:fillRect/>
            </a:stretch>
          </a:blipFill>
        </p:spPr>
      </p:sp>
      <p:sp>
        <p:nvSpPr>
          <p:cNvPr id="20" name="TextBox 20"/>
          <p:cNvSpPr txBox="1"/>
          <p:nvPr/>
        </p:nvSpPr>
        <p:spPr>
          <a:xfrm>
            <a:off x="1028700" y="347231"/>
            <a:ext cx="9491990" cy="844550"/>
          </a:xfrm>
          <a:prstGeom prst="rect">
            <a:avLst/>
          </a:prstGeom>
        </p:spPr>
        <p:txBody>
          <a:bodyPr lIns="0" tIns="0" rIns="0" bIns="0" rtlCol="0" anchor="t">
            <a:spAutoFit/>
          </a:bodyPr>
          <a:lstStyle/>
          <a:p>
            <a:pPr algn="l">
              <a:lnSpc>
                <a:spcPts val="5800"/>
              </a:lnSpc>
            </a:pPr>
            <a:r>
              <a:rPr lang="en-US" sz="5000" spc="75">
                <a:solidFill>
                  <a:srgbClr val="FFFFFF"/>
                </a:solidFill>
                <a:latin typeface="Bugaki Bold"/>
              </a:rPr>
              <a:t>Extra Curricular Clubs</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t="-38888" b="-38888"/>
            </a:stretch>
          </a:blipFill>
        </p:spPr>
      </p:sp>
      <p:grpSp>
        <p:nvGrpSpPr>
          <p:cNvPr id="3" name="Group 3"/>
          <p:cNvGrpSpPr/>
          <p:nvPr/>
        </p:nvGrpSpPr>
        <p:grpSpPr>
          <a:xfrm>
            <a:off x="1028700" y="279398"/>
            <a:ext cx="10129913" cy="1211102"/>
            <a:chOff x="0" y="0"/>
            <a:chExt cx="5523723" cy="660400"/>
          </a:xfrm>
        </p:grpSpPr>
        <p:sp>
          <p:nvSpPr>
            <p:cNvPr id="4" name="Freeform 4"/>
            <p:cNvSpPr/>
            <p:nvPr/>
          </p:nvSpPr>
          <p:spPr>
            <a:xfrm>
              <a:off x="0" y="0"/>
              <a:ext cx="5523723" cy="660400"/>
            </a:xfrm>
            <a:custGeom>
              <a:avLst/>
              <a:gdLst/>
              <a:ahLst/>
              <a:cxnLst/>
              <a:rect l="l" t="t" r="r" b="b"/>
              <a:pathLst>
                <a:path w="5523723" h="660400">
                  <a:moveTo>
                    <a:pt x="5399263" y="660400"/>
                  </a:moveTo>
                  <a:lnTo>
                    <a:pt x="124460" y="660400"/>
                  </a:lnTo>
                  <a:cubicBezTo>
                    <a:pt x="55880" y="660400"/>
                    <a:pt x="0" y="604520"/>
                    <a:pt x="0" y="535940"/>
                  </a:cubicBezTo>
                  <a:lnTo>
                    <a:pt x="0" y="124460"/>
                  </a:lnTo>
                  <a:cubicBezTo>
                    <a:pt x="0" y="55880"/>
                    <a:pt x="55880" y="0"/>
                    <a:pt x="124460" y="0"/>
                  </a:cubicBezTo>
                  <a:lnTo>
                    <a:pt x="5399263" y="0"/>
                  </a:lnTo>
                  <a:cubicBezTo>
                    <a:pt x="5467843" y="0"/>
                    <a:pt x="5523723" y="55880"/>
                    <a:pt x="5523723" y="124460"/>
                  </a:cubicBezTo>
                  <a:lnTo>
                    <a:pt x="5523723" y="535940"/>
                  </a:lnTo>
                  <a:cubicBezTo>
                    <a:pt x="5523723" y="604520"/>
                    <a:pt x="5467843" y="660400"/>
                    <a:pt x="5399263" y="660400"/>
                  </a:cubicBezTo>
                  <a:close/>
                </a:path>
              </a:pathLst>
            </a:custGeom>
            <a:solidFill>
              <a:srgbClr val="FF1010"/>
            </a:solidFill>
          </p:spPr>
        </p:sp>
      </p:grpSp>
      <p:sp>
        <p:nvSpPr>
          <p:cNvPr id="5" name="Freeform 5"/>
          <p:cNvSpPr/>
          <p:nvPr/>
        </p:nvSpPr>
        <p:spPr>
          <a:xfrm>
            <a:off x="7765022" y="-3516502"/>
            <a:ext cx="5923901" cy="5449989"/>
          </a:xfrm>
          <a:custGeom>
            <a:avLst/>
            <a:gdLst/>
            <a:ahLst/>
            <a:cxnLst/>
            <a:rect l="l" t="t" r="r" b="b"/>
            <a:pathLst>
              <a:path w="5923901" h="5449989">
                <a:moveTo>
                  <a:pt x="0" y="0"/>
                </a:moveTo>
                <a:lnTo>
                  <a:pt x="5923900" y="0"/>
                </a:lnTo>
                <a:lnTo>
                  <a:pt x="5923900" y="5449989"/>
                </a:lnTo>
                <a:lnTo>
                  <a:pt x="0" y="5449989"/>
                </a:lnTo>
                <a:lnTo>
                  <a:pt x="0" y="0"/>
                </a:lnTo>
                <a:close/>
              </a:path>
            </a:pathLst>
          </a:custGeom>
          <a:blipFill>
            <a:blip r:embed="rId3">
              <a:alphaModFix amt="9999"/>
            </a:blip>
            <a:stretch>
              <a:fillRect/>
            </a:stretch>
          </a:blipFill>
        </p:spPr>
      </p:sp>
      <p:grpSp>
        <p:nvGrpSpPr>
          <p:cNvPr id="6" name="Group 6"/>
          <p:cNvGrpSpPr/>
          <p:nvPr/>
        </p:nvGrpSpPr>
        <p:grpSpPr>
          <a:xfrm rot="-3146151">
            <a:off x="12536003" y="6082253"/>
            <a:ext cx="9421122" cy="4353345"/>
            <a:chOff x="0" y="0"/>
            <a:chExt cx="2481283" cy="1146560"/>
          </a:xfrm>
        </p:grpSpPr>
        <p:sp>
          <p:nvSpPr>
            <p:cNvPr id="7" name="Freeform 7"/>
            <p:cNvSpPr/>
            <p:nvPr/>
          </p:nvSpPr>
          <p:spPr>
            <a:xfrm>
              <a:off x="0" y="0"/>
              <a:ext cx="2481283" cy="1146560"/>
            </a:xfrm>
            <a:custGeom>
              <a:avLst/>
              <a:gdLst/>
              <a:ahLst/>
              <a:cxnLst/>
              <a:rect l="l" t="t" r="r" b="b"/>
              <a:pathLst>
                <a:path w="2481283" h="1146560">
                  <a:moveTo>
                    <a:pt x="0" y="0"/>
                  </a:moveTo>
                  <a:lnTo>
                    <a:pt x="2481283" y="0"/>
                  </a:lnTo>
                  <a:lnTo>
                    <a:pt x="2481283" y="1146560"/>
                  </a:lnTo>
                  <a:lnTo>
                    <a:pt x="0" y="1146560"/>
                  </a:lnTo>
                  <a:close/>
                </a:path>
              </a:pathLst>
            </a:custGeom>
            <a:solidFill>
              <a:srgbClr val="133392"/>
            </a:solidFill>
          </p:spPr>
        </p:sp>
        <p:sp>
          <p:nvSpPr>
            <p:cNvPr id="8" name="TextBox 8"/>
            <p:cNvSpPr txBox="1"/>
            <p:nvPr/>
          </p:nvSpPr>
          <p:spPr>
            <a:xfrm>
              <a:off x="0" y="-38100"/>
              <a:ext cx="2481283" cy="1184660"/>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15956261" y="279398"/>
            <a:ext cx="1824765" cy="1824765"/>
          </a:xfrm>
          <a:custGeom>
            <a:avLst/>
            <a:gdLst/>
            <a:ahLst/>
            <a:cxnLst/>
            <a:rect l="l" t="t" r="r" b="b"/>
            <a:pathLst>
              <a:path w="1824765" h="1824765">
                <a:moveTo>
                  <a:pt x="0" y="0"/>
                </a:moveTo>
                <a:lnTo>
                  <a:pt x="1824765" y="0"/>
                </a:lnTo>
                <a:lnTo>
                  <a:pt x="1824765" y="1824765"/>
                </a:lnTo>
                <a:lnTo>
                  <a:pt x="0" y="1824765"/>
                </a:lnTo>
                <a:lnTo>
                  <a:pt x="0" y="0"/>
                </a:lnTo>
                <a:close/>
              </a:path>
            </a:pathLst>
          </a:custGeom>
          <a:blipFill>
            <a:blip r:embed="rId4"/>
            <a:stretch>
              <a:fillRect/>
            </a:stretch>
          </a:blipFill>
        </p:spPr>
      </p:sp>
      <p:sp>
        <p:nvSpPr>
          <p:cNvPr id="10" name="Freeform 10"/>
          <p:cNvSpPr/>
          <p:nvPr/>
        </p:nvSpPr>
        <p:spPr>
          <a:xfrm>
            <a:off x="893249" y="6156413"/>
            <a:ext cx="5970086" cy="3980057"/>
          </a:xfrm>
          <a:custGeom>
            <a:avLst/>
            <a:gdLst/>
            <a:ahLst/>
            <a:cxnLst/>
            <a:rect l="l" t="t" r="r" b="b"/>
            <a:pathLst>
              <a:path w="5970086" h="3980057">
                <a:moveTo>
                  <a:pt x="0" y="0"/>
                </a:moveTo>
                <a:lnTo>
                  <a:pt x="5970086" y="0"/>
                </a:lnTo>
                <a:lnTo>
                  <a:pt x="5970086" y="3980058"/>
                </a:lnTo>
                <a:lnTo>
                  <a:pt x="0" y="3980058"/>
                </a:lnTo>
                <a:lnTo>
                  <a:pt x="0" y="0"/>
                </a:lnTo>
                <a:close/>
              </a:path>
            </a:pathLst>
          </a:custGeom>
          <a:blipFill>
            <a:blip r:embed="rId5"/>
            <a:stretch>
              <a:fillRect/>
            </a:stretch>
          </a:blipFill>
        </p:spPr>
      </p:sp>
      <p:sp>
        <p:nvSpPr>
          <p:cNvPr id="11" name="Freeform 11"/>
          <p:cNvSpPr/>
          <p:nvPr/>
        </p:nvSpPr>
        <p:spPr>
          <a:xfrm>
            <a:off x="7103492" y="6156413"/>
            <a:ext cx="5970086" cy="3980057"/>
          </a:xfrm>
          <a:custGeom>
            <a:avLst/>
            <a:gdLst/>
            <a:ahLst/>
            <a:cxnLst/>
            <a:rect l="l" t="t" r="r" b="b"/>
            <a:pathLst>
              <a:path w="5970086" h="3980057">
                <a:moveTo>
                  <a:pt x="0" y="0"/>
                </a:moveTo>
                <a:lnTo>
                  <a:pt x="5970086" y="0"/>
                </a:lnTo>
                <a:lnTo>
                  <a:pt x="5970086" y="3980058"/>
                </a:lnTo>
                <a:lnTo>
                  <a:pt x="0" y="3980058"/>
                </a:lnTo>
                <a:lnTo>
                  <a:pt x="0" y="0"/>
                </a:lnTo>
                <a:close/>
              </a:path>
            </a:pathLst>
          </a:custGeom>
          <a:blipFill>
            <a:blip r:embed="rId6"/>
            <a:stretch>
              <a:fillRect/>
            </a:stretch>
          </a:blipFill>
        </p:spPr>
      </p:sp>
      <p:sp>
        <p:nvSpPr>
          <p:cNvPr id="12" name="TextBox 12"/>
          <p:cNvSpPr txBox="1"/>
          <p:nvPr/>
        </p:nvSpPr>
        <p:spPr>
          <a:xfrm>
            <a:off x="1110468" y="1471451"/>
            <a:ext cx="14845793" cy="4948174"/>
          </a:xfrm>
          <a:prstGeom prst="rect">
            <a:avLst/>
          </a:prstGeom>
        </p:spPr>
        <p:txBody>
          <a:bodyPr lIns="0" tIns="0" rIns="0" bIns="0" rtlCol="0" anchor="t">
            <a:spAutoFit/>
          </a:bodyPr>
          <a:lstStyle/>
          <a:p>
            <a:pPr algn="just">
              <a:lnSpc>
                <a:spcPts val="3247"/>
              </a:lnSpc>
            </a:pPr>
            <a:endParaRPr/>
          </a:p>
          <a:p>
            <a:pPr algn="just">
              <a:lnSpc>
                <a:spcPts val="3247"/>
              </a:lnSpc>
            </a:pPr>
            <a:r>
              <a:rPr lang="en-US" sz="2799" spc="-86">
                <a:solidFill>
                  <a:srgbClr val="000000"/>
                </a:solidFill>
                <a:latin typeface="Poppins"/>
              </a:rPr>
              <a:t>All children are issued with a copy of the Holiday List for the current year. Parents may obtain further copies from the school office. Holiday dates are also found on the school website.</a:t>
            </a:r>
          </a:p>
          <a:p>
            <a:pPr algn="just">
              <a:lnSpc>
                <a:spcPts val="3247"/>
              </a:lnSpc>
            </a:pPr>
            <a:r>
              <a:rPr lang="en-US" sz="2799" spc="-86">
                <a:solidFill>
                  <a:srgbClr val="000000"/>
                </a:solidFill>
                <a:latin typeface="Poppins"/>
              </a:rPr>
              <a:t> </a:t>
            </a:r>
          </a:p>
          <a:p>
            <a:pPr algn="just">
              <a:lnSpc>
                <a:spcPts val="3247"/>
              </a:lnSpc>
            </a:pPr>
            <a:r>
              <a:rPr lang="en-US" sz="2799" spc="-86">
                <a:solidFill>
                  <a:srgbClr val="000000"/>
                </a:solidFill>
                <a:latin typeface="Poppins"/>
              </a:rPr>
              <a:t>Holiday requests other than the official holidays will only be granted in </a:t>
            </a:r>
          </a:p>
          <a:p>
            <a:pPr algn="just">
              <a:lnSpc>
                <a:spcPts val="3247"/>
              </a:lnSpc>
            </a:pPr>
            <a:r>
              <a:rPr lang="en-US" sz="2799" spc="-86">
                <a:solidFill>
                  <a:srgbClr val="000000"/>
                </a:solidFill>
                <a:latin typeface="Poppins"/>
              </a:rPr>
              <a:t>exceptional circumstances (up to 10 days). Parents need to apply in writing to the Headteacher a minimum of 4 weeks in advance. </a:t>
            </a:r>
          </a:p>
          <a:p>
            <a:pPr algn="just">
              <a:lnSpc>
                <a:spcPts val="3247"/>
              </a:lnSpc>
            </a:pPr>
            <a:r>
              <a:rPr lang="en-US" sz="2799" spc="-86">
                <a:solidFill>
                  <a:srgbClr val="000000"/>
                </a:solidFill>
                <a:latin typeface="Poppins"/>
              </a:rPr>
              <a:t> </a:t>
            </a:r>
          </a:p>
          <a:p>
            <a:pPr algn="just">
              <a:lnSpc>
                <a:spcPts val="3247"/>
              </a:lnSpc>
            </a:pPr>
            <a:r>
              <a:rPr lang="en-US" sz="2799" spc="-86">
                <a:solidFill>
                  <a:srgbClr val="000000"/>
                </a:solidFill>
                <a:latin typeface="Poppins"/>
              </a:rPr>
              <a:t>The Headteacher will not authorise absences for holidays during SATs Week (Y6) or during the SATs period for (Y2) or where attendance is low.</a:t>
            </a:r>
          </a:p>
          <a:p>
            <a:pPr algn="just">
              <a:lnSpc>
                <a:spcPts val="3247"/>
              </a:lnSpc>
            </a:pPr>
            <a:r>
              <a:rPr lang="en-US" sz="2799" spc="-86">
                <a:solidFill>
                  <a:srgbClr val="000000"/>
                </a:solidFill>
                <a:latin typeface="Poppins"/>
              </a:rPr>
              <a:t> </a:t>
            </a:r>
          </a:p>
        </p:txBody>
      </p:sp>
      <p:sp>
        <p:nvSpPr>
          <p:cNvPr id="13" name="TextBox 13"/>
          <p:cNvSpPr txBox="1"/>
          <p:nvPr/>
        </p:nvSpPr>
        <p:spPr>
          <a:xfrm>
            <a:off x="1028700" y="347231"/>
            <a:ext cx="9491990" cy="1577975"/>
          </a:xfrm>
          <a:prstGeom prst="rect">
            <a:avLst/>
          </a:prstGeom>
        </p:spPr>
        <p:txBody>
          <a:bodyPr lIns="0" tIns="0" rIns="0" bIns="0" rtlCol="0" anchor="t">
            <a:spAutoFit/>
          </a:bodyPr>
          <a:lstStyle/>
          <a:p>
            <a:pPr algn="l">
              <a:lnSpc>
                <a:spcPts val="5800"/>
              </a:lnSpc>
            </a:pPr>
            <a:r>
              <a:rPr lang="en-US" sz="5000" spc="75">
                <a:solidFill>
                  <a:srgbClr val="FFFFFF"/>
                </a:solidFill>
                <a:latin typeface="Bugaki Bold"/>
              </a:rPr>
              <a:t>School Holidays</a:t>
            </a:r>
          </a:p>
          <a:p>
            <a:pPr algn="l">
              <a:lnSpc>
                <a:spcPts val="5800"/>
              </a:lnSpc>
            </a:pPr>
            <a:endParaRPr lang="en-US" sz="5000" spc="75">
              <a:solidFill>
                <a:srgbClr val="FFFFFF"/>
              </a:solidFill>
              <a:latin typeface="Bugaki Bold"/>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t="-38888" b="-38888"/>
            </a:stretch>
          </a:blipFill>
        </p:spPr>
      </p:sp>
      <p:grpSp>
        <p:nvGrpSpPr>
          <p:cNvPr id="3" name="Group 3"/>
          <p:cNvGrpSpPr/>
          <p:nvPr/>
        </p:nvGrpSpPr>
        <p:grpSpPr>
          <a:xfrm>
            <a:off x="1028700" y="279398"/>
            <a:ext cx="10129913" cy="1211102"/>
            <a:chOff x="0" y="0"/>
            <a:chExt cx="5523723" cy="660400"/>
          </a:xfrm>
        </p:grpSpPr>
        <p:sp>
          <p:nvSpPr>
            <p:cNvPr id="4" name="Freeform 4"/>
            <p:cNvSpPr/>
            <p:nvPr/>
          </p:nvSpPr>
          <p:spPr>
            <a:xfrm>
              <a:off x="0" y="0"/>
              <a:ext cx="5523723" cy="660400"/>
            </a:xfrm>
            <a:custGeom>
              <a:avLst/>
              <a:gdLst/>
              <a:ahLst/>
              <a:cxnLst/>
              <a:rect l="l" t="t" r="r" b="b"/>
              <a:pathLst>
                <a:path w="5523723" h="660400">
                  <a:moveTo>
                    <a:pt x="5399263" y="660400"/>
                  </a:moveTo>
                  <a:lnTo>
                    <a:pt x="124460" y="660400"/>
                  </a:lnTo>
                  <a:cubicBezTo>
                    <a:pt x="55880" y="660400"/>
                    <a:pt x="0" y="604520"/>
                    <a:pt x="0" y="535940"/>
                  </a:cubicBezTo>
                  <a:lnTo>
                    <a:pt x="0" y="124460"/>
                  </a:lnTo>
                  <a:cubicBezTo>
                    <a:pt x="0" y="55880"/>
                    <a:pt x="55880" y="0"/>
                    <a:pt x="124460" y="0"/>
                  </a:cubicBezTo>
                  <a:lnTo>
                    <a:pt x="5399263" y="0"/>
                  </a:lnTo>
                  <a:cubicBezTo>
                    <a:pt x="5467843" y="0"/>
                    <a:pt x="5523723" y="55880"/>
                    <a:pt x="5523723" y="124460"/>
                  </a:cubicBezTo>
                  <a:lnTo>
                    <a:pt x="5523723" y="535940"/>
                  </a:lnTo>
                  <a:cubicBezTo>
                    <a:pt x="5523723" y="604520"/>
                    <a:pt x="5467843" y="660400"/>
                    <a:pt x="5399263" y="660400"/>
                  </a:cubicBezTo>
                  <a:close/>
                </a:path>
              </a:pathLst>
            </a:custGeom>
            <a:solidFill>
              <a:srgbClr val="FF1010"/>
            </a:solidFill>
          </p:spPr>
        </p:sp>
      </p:grpSp>
      <p:sp>
        <p:nvSpPr>
          <p:cNvPr id="5" name="Freeform 5"/>
          <p:cNvSpPr/>
          <p:nvPr/>
        </p:nvSpPr>
        <p:spPr>
          <a:xfrm>
            <a:off x="7765022" y="-3516502"/>
            <a:ext cx="5923901" cy="5449989"/>
          </a:xfrm>
          <a:custGeom>
            <a:avLst/>
            <a:gdLst/>
            <a:ahLst/>
            <a:cxnLst/>
            <a:rect l="l" t="t" r="r" b="b"/>
            <a:pathLst>
              <a:path w="5923901" h="5449989">
                <a:moveTo>
                  <a:pt x="0" y="0"/>
                </a:moveTo>
                <a:lnTo>
                  <a:pt x="5923900" y="0"/>
                </a:lnTo>
                <a:lnTo>
                  <a:pt x="5923900" y="5449989"/>
                </a:lnTo>
                <a:lnTo>
                  <a:pt x="0" y="5449989"/>
                </a:lnTo>
                <a:lnTo>
                  <a:pt x="0" y="0"/>
                </a:lnTo>
                <a:close/>
              </a:path>
            </a:pathLst>
          </a:custGeom>
          <a:blipFill>
            <a:blip r:embed="rId3">
              <a:alphaModFix amt="9999"/>
            </a:blip>
            <a:stretch>
              <a:fillRect/>
            </a:stretch>
          </a:blipFill>
        </p:spPr>
      </p:sp>
      <p:grpSp>
        <p:nvGrpSpPr>
          <p:cNvPr id="6" name="Group 6"/>
          <p:cNvGrpSpPr/>
          <p:nvPr/>
        </p:nvGrpSpPr>
        <p:grpSpPr>
          <a:xfrm rot="-3146151">
            <a:off x="12536003" y="6082253"/>
            <a:ext cx="9421122" cy="4353345"/>
            <a:chOff x="0" y="0"/>
            <a:chExt cx="2481283" cy="1146560"/>
          </a:xfrm>
        </p:grpSpPr>
        <p:sp>
          <p:nvSpPr>
            <p:cNvPr id="7" name="Freeform 7"/>
            <p:cNvSpPr/>
            <p:nvPr/>
          </p:nvSpPr>
          <p:spPr>
            <a:xfrm>
              <a:off x="0" y="0"/>
              <a:ext cx="2481283" cy="1146560"/>
            </a:xfrm>
            <a:custGeom>
              <a:avLst/>
              <a:gdLst/>
              <a:ahLst/>
              <a:cxnLst/>
              <a:rect l="l" t="t" r="r" b="b"/>
              <a:pathLst>
                <a:path w="2481283" h="1146560">
                  <a:moveTo>
                    <a:pt x="0" y="0"/>
                  </a:moveTo>
                  <a:lnTo>
                    <a:pt x="2481283" y="0"/>
                  </a:lnTo>
                  <a:lnTo>
                    <a:pt x="2481283" y="1146560"/>
                  </a:lnTo>
                  <a:lnTo>
                    <a:pt x="0" y="1146560"/>
                  </a:lnTo>
                  <a:close/>
                </a:path>
              </a:pathLst>
            </a:custGeom>
            <a:solidFill>
              <a:srgbClr val="133392"/>
            </a:solidFill>
          </p:spPr>
        </p:sp>
        <p:sp>
          <p:nvSpPr>
            <p:cNvPr id="8" name="TextBox 8"/>
            <p:cNvSpPr txBox="1"/>
            <p:nvPr/>
          </p:nvSpPr>
          <p:spPr>
            <a:xfrm>
              <a:off x="0" y="-38100"/>
              <a:ext cx="2481283" cy="1184660"/>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15956261" y="279398"/>
            <a:ext cx="1824765" cy="1824765"/>
          </a:xfrm>
          <a:custGeom>
            <a:avLst/>
            <a:gdLst/>
            <a:ahLst/>
            <a:cxnLst/>
            <a:rect l="l" t="t" r="r" b="b"/>
            <a:pathLst>
              <a:path w="1824765" h="1824765">
                <a:moveTo>
                  <a:pt x="0" y="0"/>
                </a:moveTo>
                <a:lnTo>
                  <a:pt x="1824765" y="0"/>
                </a:lnTo>
                <a:lnTo>
                  <a:pt x="1824765" y="1824765"/>
                </a:lnTo>
                <a:lnTo>
                  <a:pt x="0" y="1824765"/>
                </a:lnTo>
                <a:lnTo>
                  <a:pt x="0" y="0"/>
                </a:lnTo>
                <a:close/>
              </a:path>
            </a:pathLst>
          </a:custGeom>
          <a:blipFill>
            <a:blip r:embed="rId4"/>
            <a:stretch>
              <a:fillRect/>
            </a:stretch>
          </a:blipFill>
        </p:spPr>
      </p:sp>
      <p:sp>
        <p:nvSpPr>
          <p:cNvPr id="10" name="TextBox 10"/>
          <p:cNvSpPr txBox="1"/>
          <p:nvPr/>
        </p:nvSpPr>
        <p:spPr>
          <a:xfrm>
            <a:off x="1110468" y="1471451"/>
            <a:ext cx="14845793" cy="6996049"/>
          </a:xfrm>
          <a:prstGeom prst="rect">
            <a:avLst/>
          </a:prstGeom>
        </p:spPr>
        <p:txBody>
          <a:bodyPr lIns="0" tIns="0" rIns="0" bIns="0" rtlCol="0" anchor="t">
            <a:spAutoFit/>
          </a:bodyPr>
          <a:lstStyle/>
          <a:p>
            <a:pPr algn="just">
              <a:lnSpc>
                <a:spcPts val="3247"/>
              </a:lnSpc>
            </a:pPr>
            <a:r>
              <a:rPr lang="en-US" sz="2799" spc="-86">
                <a:solidFill>
                  <a:srgbClr val="000000"/>
                </a:solidFill>
                <a:latin typeface="Poppins"/>
              </a:rPr>
              <a:t>According to the Liturgical Calendar, school Mass is celebrated in Corpus Christi Church. Feast Days and Seasonal Liturgies are also celebrated by the school children. We see Church as an extension of the Parish, school and family community. All pupils are encouraged to attend and participate and parents and friends are always welcomed at our celebrations. The sacrament of Holy Communion and Confirmation will be celebrated in Year 4.</a:t>
            </a:r>
          </a:p>
          <a:p>
            <a:pPr algn="just">
              <a:lnSpc>
                <a:spcPts val="3247"/>
              </a:lnSpc>
            </a:pPr>
            <a:endParaRPr lang="en-US" sz="2799" spc="-86">
              <a:solidFill>
                <a:srgbClr val="000000"/>
              </a:solidFill>
              <a:latin typeface="Poppins"/>
            </a:endParaRPr>
          </a:p>
          <a:p>
            <a:pPr algn="just">
              <a:lnSpc>
                <a:spcPts val="3247"/>
              </a:lnSpc>
            </a:pPr>
            <a:r>
              <a:rPr lang="en-US" sz="2799" spc="-86">
                <a:solidFill>
                  <a:srgbClr val="000000"/>
                </a:solidFill>
                <a:latin typeface="Poppins Bold"/>
              </a:rPr>
              <a:t>Transfer to Secondary School</a:t>
            </a:r>
          </a:p>
          <a:p>
            <a:pPr algn="just">
              <a:lnSpc>
                <a:spcPts val="3247"/>
              </a:lnSpc>
            </a:pPr>
            <a:r>
              <a:rPr lang="en-US" sz="2799" spc="-86">
                <a:solidFill>
                  <a:srgbClr val="000000"/>
                </a:solidFill>
                <a:latin typeface="Poppins"/>
              </a:rPr>
              <a:t>The school is a designated ‘feeder’ primary to De La Salle High School, in the St Helens Authority. </a:t>
            </a:r>
          </a:p>
          <a:p>
            <a:pPr algn="just">
              <a:lnSpc>
                <a:spcPts val="3247"/>
              </a:lnSpc>
            </a:pPr>
            <a:r>
              <a:rPr lang="en-US" sz="2799" spc="-86">
                <a:solidFill>
                  <a:srgbClr val="000000"/>
                </a:solidFill>
                <a:latin typeface="Poppins"/>
              </a:rPr>
              <a:t> </a:t>
            </a:r>
          </a:p>
          <a:p>
            <a:pPr algn="just">
              <a:lnSpc>
                <a:spcPts val="3247"/>
              </a:lnSpc>
            </a:pPr>
            <a:endParaRPr lang="en-US" sz="2799" spc="-86">
              <a:solidFill>
                <a:srgbClr val="000000"/>
              </a:solidFill>
              <a:latin typeface="Poppins"/>
            </a:endParaRPr>
          </a:p>
          <a:p>
            <a:pPr algn="just">
              <a:lnSpc>
                <a:spcPts val="3247"/>
              </a:lnSpc>
            </a:pPr>
            <a:endParaRPr lang="en-US" sz="2799" spc="-86">
              <a:solidFill>
                <a:srgbClr val="000000"/>
              </a:solidFill>
              <a:latin typeface="Poppins"/>
            </a:endParaRPr>
          </a:p>
          <a:p>
            <a:pPr algn="just">
              <a:lnSpc>
                <a:spcPts val="3247"/>
              </a:lnSpc>
            </a:pPr>
            <a:endParaRPr lang="en-US" sz="2799" spc="-86">
              <a:solidFill>
                <a:srgbClr val="000000"/>
              </a:solidFill>
              <a:latin typeface="Poppins"/>
            </a:endParaRPr>
          </a:p>
          <a:p>
            <a:pPr algn="just">
              <a:lnSpc>
                <a:spcPts val="3247"/>
              </a:lnSpc>
            </a:pPr>
            <a:r>
              <a:rPr lang="en-US" sz="2799" spc="-86">
                <a:solidFill>
                  <a:srgbClr val="000000"/>
                </a:solidFill>
                <a:latin typeface="Poppins"/>
              </a:rPr>
              <a:t> </a:t>
            </a:r>
          </a:p>
          <a:p>
            <a:pPr algn="just">
              <a:lnSpc>
                <a:spcPts val="3247"/>
              </a:lnSpc>
            </a:pPr>
            <a:endParaRPr lang="en-US" sz="2799" spc="-86">
              <a:solidFill>
                <a:srgbClr val="000000"/>
              </a:solidFill>
              <a:latin typeface="Poppins"/>
            </a:endParaRPr>
          </a:p>
          <a:p>
            <a:pPr algn="just">
              <a:lnSpc>
                <a:spcPts val="3247"/>
              </a:lnSpc>
            </a:pPr>
            <a:r>
              <a:rPr lang="en-US" sz="2799" spc="-86">
                <a:solidFill>
                  <a:srgbClr val="000000"/>
                </a:solidFill>
                <a:latin typeface="Poppins"/>
              </a:rPr>
              <a:t> </a:t>
            </a:r>
          </a:p>
        </p:txBody>
      </p:sp>
      <p:sp>
        <p:nvSpPr>
          <p:cNvPr id="11" name="Freeform 11"/>
          <p:cNvSpPr/>
          <p:nvPr/>
        </p:nvSpPr>
        <p:spPr>
          <a:xfrm>
            <a:off x="703236" y="5972690"/>
            <a:ext cx="4928414" cy="3285610"/>
          </a:xfrm>
          <a:custGeom>
            <a:avLst/>
            <a:gdLst/>
            <a:ahLst/>
            <a:cxnLst/>
            <a:rect l="l" t="t" r="r" b="b"/>
            <a:pathLst>
              <a:path w="4928414" h="3285610">
                <a:moveTo>
                  <a:pt x="0" y="0"/>
                </a:moveTo>
                <a:lnTo>
                  <a:pt x="4928414" y="0"/>
                </a:lnTo>
                <a:lnTo>
                  <a:pt x="4928414" y="3285610"/>
                </a:lnTo>
                <a:lnTo>
                  <a:pt x="0" y="3285610"/>
                </a:lnTo>
                <a:lnTo>
                  <a:pt x="0" y="0"/>
                </a:lnTo>
                <a:close/>
              </a:path>
            </a:pathLst>
          </a:custGeom>
          <a:blipFill>
            <a:blip r:embed="rId5"/>
            <a:stretch>
              <a:fillRect/>
            </a:stretch>
          </a:blipFill>
        </p:spPr>
      </p:sp>
      <p:sp>
        <p:nvSpPr>
          <p:cNvPr id="12" name="Freeform 12"/>
          <p:cNvSpPr/>
          <p:nvPr/>
        </p:nvSpPr>
        <p:spPr>
          <a:xfrm>
            <a:off x="7186284" y="5418099"/>
            <a:ext cx="3196867" cy="4795301"/>
          </a:xfrm>
          <a:custGeom>
            <a:avLst/>
            <a:gdLst/>
            <a:ahLst/>
            <a:cxnLst/>
            <a:rect l="l" t="t" r="r" b="b"/>
            <a:pathLst>
              <a:path w="3196867" h="4795301">
                <a:moveTo>
                  <a:pt x="0" y="0"/>
                </a:moveTo>
                <a:lnTo>
                  <a:pt x="3196868" y="0"/>
                </a:lnTo>
                <a:lnTo>
                  <a:pt x="3196868" y="4795301"/>
                </a:lnTo>
                <a:lnTo>
                  <a:pt x="0" y="4795301"/>
                </a:lnTo>
                <a:lnTo>
                  <a:pt x="0" y="0"/>
                </a:lnTo>
                <a:close/>
              </a:path>
            </a:pathLst>
          </a:custGeom>
          <a:blipFill>
            <a:blip r:embed="rId6"/>
            <a:stretch>
              <a:fillRect/>
            </a:stretch>
          </a:blipFill>
        </p:spPr>
      </p:sp>
      <p:sp>
        <p:nvSpPr>
          <p:cNvPr id="13" name="Freeform 13"/>
          <p:cNvSpPr/>
          <p:nvPr/>
        </p:nvSpPr>
        <p:spPr>
          <a:xfrm>
            <a:off x="11937786" y="5344499"/>
            <a:ext cx="6350214" cy="4942501"/>
          </a:xfrm>
          <a:custGeom>
            <a:avLst/>
            <a:gdLst/>
            <a:ahLst/>
            <a:cxnLst/>
            <a:rect l="l" t="t" r="r" b="b"/>
            <a:pathLst>
              <a:path w="6350214" h="4942501">
                <a:moveTo>
                  <a:pt x="0" y="0"/>
                </a:moveTo>
                <a:lnTo>
                  <a:pt x="6350214" y="0"/>
                </a:lnTo>
                <a:lnTo>
                  <a:pt x="6350214" y="4942501"/>
                </a:lnTo>
                <a:lnTo>
                  <a:pt x="0" y="4942501"/>
                </a:lnTo>
                <a:lnTo>
                  <a:pt x="0" y="0"/>
                </a:lnTo>
                <a:close/>
              </a:path>
            </a:pathLst>
          </a:custGeom>
          <a:blipFill>
            <a:blip r:embed="rId7"/>
            <a:stretch>
              <a:fillRect/>
            </a:stretch>
          </a:blipFill>
        </p:spPr>
      </p:sp>
      <p:sp>
        <p:nvSpPr>
          <p:cNvPr id="14" name="TextBox 14"/>
          <p:cNvSpPr txBox="1"/>
          <p:nvPr/>
        </p:nvSpPr>
        <p:spPr>
          <a:xfrm>
            <a:off x="1028700" y="347231"/>
            <a:ext cx="10129913" cy="1577975"/>
          </a:xfrm>
          <a:prstGeom prst="rect">
            <a:avLst/>
          </a:prstGeom>
        </p:spPr>
        <p:txBody>
          <a:bodyPr lIns="0" tIns="0" rIns="0" bIns="0" rtlCol="0" anchor="t">
            <a:spAutoFit/>
          </a:bodyPr>
          <a:lstStyle/>
          <a:p>
            <a:pPr algn="l">
              <a:lnSpc>
                <a:spcPts val="5800"/>
              </a:lnSpc>
            </a:pPr>
            <a:r>
              <a:rPr lang="en-US" sz="5000" spc="75">
                <a:solidFill>
                  <a:srgbClr val="FFFFFF"/>
                </a:solidFill>
                <a:latin typeface="Bugaki Bold"/>
              </a:rPr>
              <a:t>Corpus Christi RC Church</a:t>
            </a:r>
          </a:p>
          <a:p>
            <a:pPr algn="l">
              <a:lnSpc>
                <a:spcPts val="5800"/>
              </a:lnSpc>
            </a:pPr>
            <a:endParaRPr lang="en-US" sz="5000" spc="75">
              <a:solidFill>
                <a:srgbClr val="FFFFFF"/>
              </a:solidFill>
              <a:latin typeface="Bugaki Bold"/>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t="-38888" b="-38888"/>
            </a:stretch>
          </a:blipFill>
        </p:spPr>
      </p:sp>
      <p:grpSp>
        <p:nvGrpSpPr>
          <p:cNvPr id="3" name="Group 3"/>
          <p:cNvGrpSpPr/>
          <p:nvPr/>
        </p:nvGrpSpPr>
        <p:grpSpPr>
          <a:xfrm>
            <a:off x="167255" y="2469602"/>
            <a:ext cx="8099653" cy="6624921"/>
            <a:chOff x="0" y="0"/>
            <a:chExt cx="4416647" cy="3612492"/>
          </a:xfrm>
        </p:grpSpPr>
        <p:sp>
          <p:nvSpPr>
            <p:cNvPr id="4" name="Freeform 4"/>
            <p:cNvSpPr/>
            <p:nvPr/>
          </p:nvSpPr>
          <p:spPr>
            <a:xfrm>
              <a:off x="0" y="0"/>
              <a:ext cx="4416647" cy="3612492"/>
            </a:xfrm>
            <a:custGeom>
              <a:avLst/>
              <a:gdLst/>
              <a:ahLst/>
              <a:cxnLst/>
              <a:rect l="l" t="t" r="r" b="b"/>
              <a:pathLst>
                <a:path w="4416647" h="3612492">
                  <a:moveTo>
                    <a:pt x="4292186" y="3612492"/>
                  </a:moveTo>
                  <a:lnTo>
                    <a:pt x="124460" y="3612492"/>
                  </a:lnTo>
                  <a:cubicBezTo>
                    <a:pt x="55880" y="3612492"/>
                    <a:pt x="0" y="3556612"/>
                    <a:pt x="0" y="3488032"/>
                  </a:cubicBezTo>
                  <a:lnTo>
                    <a:pt x="0" y="124460"/>
                  </a:lnTo>
                  <a:cubicBezTo>
                    <a:pt x="0" y="55880"/>
                    <a:pt x="55880" y="0"/>
                    <a:pt x="124460" y="0"/>
                  </a:cubicBezTo>
                  <a:lnTo>
                    <a:pt x="4292186" y="0"/>
                  </a:lnTo>
                  <a:cubicBezTo>
                    <a:pt x="4360766" y="0"/>
                    <a:pt x="4416647" y="55880"/>
                    <a:pt x="4416647" y="124460"/>
                  </a:cubicBezTo>
                  <a:lnTo>
                    <a:pt x="4416647" y="3488032"/>
                  </a:lnTo>
                  <a:cubicBezTo>
                    <a:pt x="4416647" y="3556612"/>
                    <a:pt x="4360766" y="3612492"/>
                    <a:pt x="4292186" y="3612492"/>
                  </a:cubicBezTo>
                  <a:close/>
                </a:path>
              </a:pathLst>
            </a:custGeom>
            <a:solidFill>
              <a:srgbClr val="00497D"/>
            </a:solidFill>
          </p:spPr>
        </p:sp>
      </p:grpSp>
      <p:sp>
        <p:nvSpPr>
          <p:cNvPr id="5" name="Freeform 5"/>
          <p:cNvSpPr/>
          <p:nvPr/>
        </p:nvSpPr>
        <p:spPr>
          <a:xfrm>
            <a:off x="-2958246" y="8721571"/>
            <a:ext cx="6549221" cy="6025283"/>
          </a:xfrm>
          <a:custGeom>
            <a:avLst/>
            <a:gdLst/>
            <a:ahLst/>
            <a:cxnLst/>
            <a:rect l="l" t="t" r="r" b="b"/>
            <a:pathLst>
              <a:path w="6549221" h="6025283">
                <a:moveTo>
                  <a:pt x="0" y="0"/>
                </a:moveTo>
                <a:lnTo>
                  <a:pt x="6549221" y="0"/>
                </a:lnTo>
                <a:lnTo>
                  <a:pt x="6549221" y="6025284"/>
                </a:lnTo>
                <a:lnTo>
                  <a:pt x="0" y="6025284"/>
                </a:lnTo>
                <a:lnTo>
                  <a:pt x="0" y="0"/>
                </a:lnTo>
                <a:close/>
              </a:path>
            </a:pathLst>
          </a:custGeom>
          <a:blipFill>
            <a:blip r:embed="rId3"/>
            <a:stretch>
              <a:fillRect/>
            </a:stretch>
          </a:blipFill>
        </p:spPr>
      </p:sp>
      <p:sp>
        <p:nvSpPr>
          <p:cNvPr id="6" name="Freeform 6"/>
          <p:cNvSpPr/>
          <p:nvPr/>
        </p:nvSpPr>
        <p:spPr>
          <a:xfrm>
            <a:off x="15434535" y="279398"/>
            <a:ext cx="1824765" cy="1824765"/>
          </a:xfrm>
          <a:custGeom>
            <a:avLst/>
            <a:gdLst/>
            <a:ahLst/>
            <a:cxnLst/>
            <a:rect l="l" t="t" r="r" b="b"/>
            <a:pathLst>
              <a:path w="1824765" h="1824765">
                <a:moveTo>
                  <a:pt x="0" y="0"/>
                </a:moveTo>
                <a:lnTo>
                  <a:pt x="1824765" y="0"/>
                </a:lnTo>
                <a:lnTo>
                  <a:pt x="1824765" y="1824765"/>
                </a:lnTo>
                <a:lnTo>
                  <a:pt x="0" y="1824765"/>
                </a:lnTo>
                <a:lnTo>
                  <a:pt x="0" y="0"/>
                </a:lnTo>
                <a:close/>
              </a:path>
            </a:pathLst>
          </a:custGeom>
          <a:blipFill>
            <a:blip r:embed="rId4"/>
            <a:stretch>
              <a:fillRect/>
            </a:stretch>
          </a:blipFill>
        </p:spPr>
      </p:sp>
      <p:grpSp>
        <p:nvGrpSpPr>
          <p:cNvPr id="7" name="Group 7"/>
          <p:cNvGrpSpPr/>
          <p:nvPr/>
        </p:nvGrpSpPr>
        <p:grpSpPr>
          <a:xfrm>
            <a:off x="8493990" y="2469602"/>
            <a:ext cx="9638397" cy="6624921"/>
            <a:chOff x="0" y="0"/>
            <a:chExt cx="5255705" cy="3612492"/>
          </a:xfrm>
        </p:grpSpPr>
        <p:sp>
          <p:nvSpPr>
            <p:cNvPr id="8" name="Freeform 8"/>
            <p:cNvSpPr/>
            <p:nvPr/>
          </p:nvSpPr>
          <p:spPr>
            <a:xfrm>
              <a:off x="0" y="0"/>
              <a:ext cx="5255706" cy="3612492"/>
            </a:xfrm>
            <a:custGeom>
              <a:avLst/>
              <a:gdLst/>
              <a:ahLst/>
              <a:cxnLst/>
              <a:rect l="l" t="t" r="r" b="b"/>
              <a:pathLst>
                <a:path w="5255706" h="3612492">
                  <a:moveTo>
                    <a:pt x="5131245" y="3612492"/>
                  </a:moveTo>
                  <a:lnTo>
                    <a:pt x="124460" y="3612492"/>
                  </a:lnTo>
                  <a:cubicBezTo>
                    <a:pt x="55880" y="3612492"/>
                    <a:pt x="0" y="3556612"/>
                    <a:pt x="0" y="3488032"/>
                  </a:cubicBezTo>
                  <a:lnTo>
                    <a:pt x="0" y="124460"/>
                  </a:lnTo>
                  <a:cubicBezTo>
                    <a:pt x="0" y="55880"/>
                    <a:pt x="55880" y="0"/>
                    <a:pt x="124460" y="0"/>
                  </a:cubicBezTo>
                  <a:lnTo>
                    <a:pt x="5131246" y="0"/>
                  </a:lnTo>
                  <a:cubicBezTo>
                    <a:pt x="5199826" y="0"/>
                    <a:pt x="5255706" y="55880"/>
                    <a:pt x="5255706" y="124460"/>
                  </a:cubicBezTo>
                  <a:lnTo>
                    <a:pt x="5255706" y="3488032"/>
                  </a:lnTo>
                  <a:cubicBezTo>
                    <a:pt x="5255706" y="3556612"/>
                    <a:pt x="5199826" y="3612492"/>
                    <a:pt x="5131246" y="3612492"/>
                  </a:cubicBezTo>
                  <a:close/>
                </a:path>
              </a:pathLst>
            </a:custGeom>
            <a:solidFill>
              <a:srgbClr val="00497D"/>
            </a:solidFill>
          </p:spPr>
        </p:sp>
      </p:grpSp>
      <p:sp>
        <p:nvSpPr>
          <p:cNvPr id="9" name="Freeform 9"/>
          <p:cNvSpPr/>
          <p:nvPr/>
        </p:nvSpPr>
        <p:spPr>
          <a:xfrm>
            <a:off x="40560" y="549806"/>
            <a:ext cx="1760831" cy="1738821"/>
          </a:xfrm>
          <a:custGeom>
            <a:avLst/>
            <a:gdLst/>
            <a:ahLst/>
            <a:cxnLst/>
            <a:rect l="l" t="t" r="r" b="b"/>
            <a:pathLst>
              <a:path w="1760831" h="1738821">
                <a:moveTo>
                  <a:pt x="0" y="0"/>
                </a:moveTo>
                <a:lnTo>
                  <a:pt x="1760831" y="0"/>
                </a:lnTo>
                <a:lnTo>
                  <a:pt x="1760831" y="1738821"/>
                </a:lnTo>
                <a:lnTo>
                  <a:pt x="0" y="173882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0" name="TextBox 10"/>
          <p:cNvSpPr txBox="1"/>
          <p:nvPr/>
        </p:nvSpPr>
        <p:spPr>
          <a:xfrm>
            <a:off x="1801391" y="1163206"/>
            <a:ext cx="10372203" cy="708666"/>
          </a:xfrm>
          <a:prstGeom prst="rect">
            <a:avLst/>
          </a:prstGeom>
        </p:spPr>
        <p:txBody>
          <a:bodyPr lIns="0" tIns="0" rIns="0" bIns="0" rtlCol="0" anchor="t">
            <a:spAutoFit/>
          </a:bodyPr>
          <a:lstStyle/>
          <a:p>
            <a:pPr algn="just">
              <a:lnSpc>
                <a:spcPts val="5221"/>
              </a:lnSpc>
            </a:pPr>
            <a:r>
              <a:rPr lang="en-US" sz="4501" spc="-139">
                <a:solidFill>
                  <a:srgbClr val="000000"/>
                </a:solidFill>
                <a:latin typeface="Poppins Bold"/>
              </a:rPr>
              <a:t>Holiday dates 2024-2025</a:t>
            </a:r>
          </a:p>
        </p:txBody>
      </p:sp>
      <p:sp>
        <p:nvSpPr>
          <p:cNvPr id="11" name="TextBox 11"/>
          <p:cNvSpPr txBox="1"/>
          <p:nvPr/>
        </p:nvSpPr>
        <p:spPr>
          <a:xfrm>
            <a:off x="462900" y="2677882"/>
            <a:ext cx="7804008" cy="5973110"/>
          </a:xfrm>
          <a:prstGeom prst="rect">
            <a:avLst/>
          </a:prstGeom>
        </p:spPr>
        <p:txBody>
          <a:bodyPr lIns="0" tIns="0" rIns="0" bIns="0" rtlCol="0" anchor="t">
            <a:spAutoFit/>
          </a:bodyPr>
          <a:lstStyle/>
          <a:p>
            <a:pPr algn="ctr">
              <a:lnSpc>
                <a:spcPts val="2380"/>
              </a:lnSpc>
            </a:pPr>
            <a:r>
              <a:rPr lang="en-US" sz="1700" dirty="0">
                <a:solidFill>
                  <a:srgbClr val="FFFFFF"/>
                </a:solidFill>
                <a:latin typeface="Poppins"/>
              </a:rPr>
              <a:t>Autumn Term 2024</a:t>
            </a:r>
          </a:p>
          <a:p>
            <a:pPr algn="l">
              <a:lnSpc>
                <a:spcPts val="2380"/>
              </a:lnSpc>
            </a:pPr>
            <a:r>
              <a:rPr lang="en-US" sz="1700" dirty="0">
                <a:solidFill>
                  <a:srgbClr val="FFFFFF"/>
                </a:solidFill>
                <a:latin typeface="Poppins"/>
              </a:rPr>
              <a:t>Tuesday 3rd September 2024    First day of term      </a:t>
            </a:r>
          </a:p>
          <a:p>
            <a:pPr algn="l">
              <a:lnSpc>
                <a:spcPts val="2380"/>
              </a:lnSpc>
            </a:pPr>
            <a:r>
              <a:rPr lang="en-US" sz="1700" dirty="0">
                <a:solidFill>
                  <a:srgbClr val="FFFFFF"/>
                </a:solidFill>
                <a:latin typeface="Poppins"/>
              </a:rPr>
              <a:t>Friday 25th October 2024            School closes at 3:30pm for half term</a:t>
            </a:r>
          </a:p>
          <a:p>
            <a:pPr algn="l">
              <a:lnSpc>
                <a:spcPts val="2380"/>
              </a:lnSpc>
            </a:pPr>
            <a:r>
              <a:rPr lang="en-US" sz="1700" dirty="0">
                <a:solidFill>
                  <a:srgbClr val="FFFFFF"/>
                </a:solidFill>
                <a:latin typeface="Poppins"/>
              </a:rPr>
              <a:t>Tuesday 5th November 2024     Re-open after half term</a:t>
            </a:r>
          </a:p>
          <a:p>
            <a:pPr algn="l">
              <a:lnSpc>
                <a:spcPts val="2520"/>
              </a:lnSpc>
            </a:pPr>
            <a:r>
              <a:rPr lang="en-US" sz="1800" dirty="0">
                <a:solidFill>
                  <a:srgbClr val="FFFFFF"/>
                </a:solidFill>
                <a:latin typeface="Poppins"/>
              </a:rPr>
              <a:t>Friday 20th December 2024    Closes at 3:30pm for Christmas</a:t>
            </a:r>
          </a:p>
          <a:p>
            <a:pPr algn="l">
              <a:lnSpc>
                <a:spcPts val="2520"/>
              </a:lnSpc>
            </a:pPr>
            <a:endParaRPr lang="en-US" sz="1800" dirty="0">
              <a:solidFill>
                <a:srgbClr val="FFFFFF"/>
              </a:solidFill>
              <a:latin typeface="Poppins"/>
            </a:endParaRPr>
          </a:p>
          <a:p>
            <a:pPr algn="ctr">
              <a:lnSpc>
                <a:spcPts val="2520"/>
              </a:lnSpc>
            </a:pPr>
            <a:r>
              <a:rPr lang="en-US" sz="1800" dirty="0">
                <a:solidFill>
                  <a:srgbClr val="FFFFFF"/>
                </a:solidFill>
                <a:latin typeface="Poppins"/>
              </a:rPr>
              <a:t>Spring Term 2025</a:t>
            </a:r>
          </a:p>
          <a:p>
            <a:pPr algn="l">
              <a:lnSpc>
                <a:spcPts val="2520"/>
              </a:lnSpc>
            </a:pPr>
            <a:r>
              <a:rPr lang="en-US" sz="1800" dirty="0">
                <a:solidFill>
                  <a:srgbClr val="FFFFFF"/>
                </a:solidFill>
                <a:latin typeface="Poppins"/>
              </a:rPr>
              <a:t>Monday 6th January 2025       Re-open after Christmas</a:t>
            </a:r>
          </a:p>
          <a:p>
            <a:pPr algn="l">
              <a:lnSpc>
                <a:spcPts val="2520"/>
              </a:lnSpc>
            </a:pPr>
            <a:r>
              <a:rPr lang="en-US" sz="1800" dirty="0">
                <a:solidFill>
                  <a:srgbClr val="FFFFFF"/>
                </a:solidFill>
                <a:latin typeface="Poppins"/>
              </a:rPr>
              <a:t>Friday 14th February 2025        School closes at 3:30pm for half term</a:t>
            </a:r>
          </a:p>
          <a:p>
            <a:pPr algn="l">
              <a:lnSpc>
                <a:spcPts val="2520"/>
              </a:lnSpc>
            </a:pPr>
            <a:r>
              <a:rPr lang="en-US" sz="1800" dirty="0">
                <a:solidFill>
                  <a:srgbClr val="FFFFFF"/>
                </a:solidFill>
                <a:latin typeface="Poppins"/>
              </a:rPr>
              <a:t>Monday 24th February 2025   Re-open after half term</a:t>
            </a:r>
          </a:p>
          <a:p>
            <a:pPr algn="l">
              <a:lnSpc>
                <a:spcPts val="2520"/>
              </a:lnSpc>
            </a:pPr>
            <a:r>
              <a:rPr lang="en-US" sz="1800" dirty="0">
                <a:solidFill>
                  <a:srgbClr val="FFFFFF"/>
                </a:solidFill>
                <a:latin typeface="Poppins"/>
              </a:rPr>
              <a:t>Friday 4th April 2025                 School closes at 3:30pm for Easter</a:t>
            </a:r>
          </a:p>
          <a:p>
            <a:pPr algn="l">
              <a:lnSpc>
                <a:spcPts val="2520"/>
              </a:lnSpc>
            </a:pPr>
            <a:endParaRPr lang="en-US" sz="1800" dirty="0">
              <a:solidFill>
                <a:srgbClr val="FFFFFF"/>
              </a:solidFill>
              <a:latin typeface="Poppins"/>
            </a:endParaRPr>
          </a:p>
          <a:p>
            <a:pPr algn="ctr">
              <a:lnSpc>
                <a:spcPts val="2520"/>
              </a:lnSpc>
            </a:pPr>
            <a:r>
              <a:rPr lang="en-US" sz="1800" dirty="0">
                <a:solidFill>
                  <a:srgbClr val="FFFFFF"/>
                </a:solidFill>
                <a:latin typeface="Poppins"/>
              </a:rPr>
              <a:t>Summer Term 2025</a:t>
            </a:r>
          </a:p>
          <a:p>
            <a:pPr algn="l">
              <a:lnSpc>
                <a:spcPts val="2520"/>
              </a:lnSpc>
            </a:pPr>
            <a:r>
              <a:rPr lang="en-US" sz="1800" dirty="0">
                <a:solidFill>
                  <a:srgbClr val="FFFFFF"/>
                </a:solidFill>
                <a:latin typeface="Poppins"/>
              </a:rPr>
              <a:t>Tuesday 22nd April 2025          Re-open after Easter</a:t>
            </a:r>
          </a:p>
          <a:p>
            <a:pPr algn="l">
              <a:lnSpc>
                <a:spcPts val="2520"/>
              </a:lnSpc>
            </a:pPr>
            <a:r>
              <a:rPr lang="en-US" sz="1800" dirty="0">
                <a:solidFill>
                  <a:srgbClr val="FFFFFF"/>
                </a:solidFill>
                <a:latin typeface="Poppins"/>
              </a:rPr>
              <a:t>Friday 23rd May 2025                School closes at 3:30pm for half term</a:t>
            </a:r>
          </a:p>
          <a:p>
            <a:pPr algn="l">
              <a:lnSpc>
                <a:spcPts val="2520"/>
              </a:lnSpc>
            </a:pPr>
            <a:r>
              <a:rPr lang="en-US" sz="1800" dirty="0">
                <a:solidFill>
                  <a:srgbClr val="FFFFFF"/>
                </a:solidFill>
                <a:latin typeface="Poppins"/>
              </a:rPr>
              <a:t>Tuesday 3rd June 2025            Re-open after half term</a:t>
            </a:r>
          </a:p>
          <a:p>
            <a:pPr algn="l">
              <a:lnSpc>
                <a:spcPts val="2520"/>
              </a:lnSpc>
            </a:pPr>
            <a:r>
              <a:rPr lang="en-US" sz="1800" dirty="0">
                <a:solidFill>
                  <a:srgbClr val="FFFFFF"/>
                </a:solidFill>
                <a:latin typeface="Poppins"/>
              </a:rPr>
              <a:t>Friday 18th July 2025                 School closes at 3:30pm for Summer</a:t>
            </a:r>
          </a:p>
          <a:p>
            <a:pPr algn="ctr">
              <a:lnSpc>
                <a:spcPts val="4759"/>
              </a:lnSpc>
            </a:pPr>
            <a:r>
              <a:rPr lang="en-US" sz="3399" dirty="0">
                <a:solidFill>
                  <a:srgbClr val="FFFFFF"/>
                </a:solidFill>
                <a:latin typeface="Canva Sans"/>
              </a:rPr>
              <a:t> </a:t>
            </a:r>
          </a:p>
        </p:txBody>
      </p:sp>
      <p:sp>
        <p:nvSpPr>
          <p:cNvPr id="12" name="TextBox 12"/>
          <p:cNvSpPr txBox="1"/>
          <p:nvPr/>
        </p:nvSpPr>
        <p:spPr>
          <a:xfrm>
            <a:off x="9011488" y="2658832"/>
            <a:ext cx="7804008" cy="5137784"/>
          </a:xfrm>
          <a:prstGeom prst="rect">
            <a:avLst/>
          </a:prstGeom>
        </p:spPr>
        <p:txBody>
          <a:bodyPr lIns="0" tIns="0" rIns="0" bIns="0" rtlCol="0" anchor="t">
            <a:spAutoFit/>
          </a:bodyPr>
          <a:lstStyle/>
          <a:p>
            <a:pPr algn="l">
              <a:lnSpc>
                <a:spcPts val="3500"/>
              </a:lnSpc>
            </a:pPr>
            <a:r>
              <a:rPr lang="en-US" sz="2500">
                <a:solidFill>
                  <a:srgbClr val="FFFFFF"/>
                </a:solidFill>
                <a:latin typeface="Poppins"/>
              </a:rPr>
              <a:t>Bank Holidays </a:t>
            </a:r>
          </a:p>
          <a:p>
            <a:pPr algn="l">
              <a:lnSpc>
                <a:spcPts val="3500"/>
              </a:lnSpc>
            </a:pPr>
            <a:r>
              <a:rPr lang="en-US" sz="2500">
                <a:solidFill>
                  <a:srgbClr val="FFFFFF"/>
                </a:solidFill>
                <a:latin typeface="Poppins"/>
              </a:rPr>
              <a:t>Good Friday 18th April 2025 </a:t>
            </a:r>
          </a:p>
          <a:p>
            <a:pPr algn="l">
              <a:lnSpc>
                <a:spcPts val="3500"/>
              </a:lnSpc>
            </a:pPr>
            <a:r>
              <a:rPr lang="en-US" sz="2500">
                <a:solidFill>
                  <a:srgbClr val="FFFFFF"/>
                </a:solidFill>
                <a:latin typeface="Poppins"/>
              </a:rPr>
              <a:t>Easter Monday 21st April 2025</a:t>
            </a:r>
          </a:p>
          <a:p>
            <a:pPr algn="l">
              <a:lnSpc>
                <a:spcPts val="3500"/>
              </a:lnSpc>
            </a:pPr>
            <a:r>
              <a:rPr lang="en-US" sz="2500">
                <a:solidFill>
                  <a:srgbClr val="FFFFFF"/>
                </a:solidFill>
                <a:latin typeface="Poppins"/>
              </a:rPr>
              <a:t>May Day 5th May 2025</a:t>
            </a:r>
          </a:p>
          <a:p>
            <a:pPr algn="l">
              <a:lnSpc>
                <a:spcPts val="3500"/>
              </a:lnSpc>
            </a:pPr>
            <a:r>
              <a:rPr lang="en-US" sz="2500">
                <a:solidFill>
                  <a:srgbClr val="FFFFFF"/>
                </a:solidFill>
                <a:latin typeface="Poppins"/>
              </a:rPr>
              <a:t> </a:t>
            </a:r>
          </a:p>
          <a:p>
            <a:pPr algn="l">
              <a:lnSpc>
                <a:spcPts val="3500"/>
              </a:lnSpc>
            </a:pPr>
            <a:r>
              <a:rPr lang="en-US" sz="2500">
                <a:solidFill>
                  <a:srgbClr val="FFFFFF"/>
                </a:solidFill>
                <a:latin typeface="Poppins"/>
              </a:rPr>
              <a:t>Inset Days</a:t>
            </a:r>
          </a:p>
          <a:p>
            <a:pPr algn="l">
              <a:lnSpc>
                <a:spcPts val="3500"/>
              </a:lnSpc>
            </a:pPr>
            <a:r>
              <a:rPr lang="en-US" sz="2500">
                <a:solidFill>
                  <a:srgbClr val="FFFFFF"/>
                </a:solidFill>
                <a:latin typeface="Poppins"/>
              </a:rPr>
              <a:t>Monday 2nd September 2024</a:t>
            </a:r>
          </a:p>
          <a:p>
            <a:pPr algn="l">
              <a:lnSpc>
                <a:spcPts val="3500"/>
              </a:lnSpc>
            </a:pPr>
            <a:r>
              <a:rPr lang="en-US" sz="2500">
                <a:solidFill>
                  <a:srgbClr val="FFFFFF"/>
                </a:solidFill>
                <a:latin typeface="Poppins"/>
              </a:rPr>
              <a:t>Monday 4th November 2024</a:t>
            </a:r>
          </a:p>
          <a:p>
            <a:pPr algn="l">
              <a:lnSpc>
                <a:spcPts val="3500"/>
              </a:lnSpc>
            </a:pPr>
            <a:r>
              <a:rPr lang="en-US" sz="2500">
                <a:solidFill>
                  <a:srgbClr val="FFFFFF"/>
                </a:solidFill>
                <a:latin typeface="Poppins"/>
              </a:rPr>
              <a:t>Monday 2nd June 2025</a:t>
            </a:r>
          </a:p>
          <a:p>
            <a:pPr algn="l">
              <a:lnSpc>
                <a:spcPts val="3500"/>
              </a:lnSpc>
            </a:pPr>
            <a:r>
              <a:rPr lang="en-US" sz="2500">
                <a:solidFill>
                  <a:srgbClr val="FFFFFF"/>
                </a:solidFill>
                <a:latin typeface="Poppins"/>
              </a:rPr>
              <a:t>Monday 21st July 2025</a:t>
            </a:r>
          </a:p>
          <a:p>
            <a:pPr algn="l">
              <a:lnSpc>
                <a:spcPts val="3500"/>
              </a:lnSpc>
            </a:pPr>
            <a:r>
              <a:rPr lang="en-US" sz="2500">
                <a:solidFill>
                  <a:srgbClr val="FFFFFF"/>
                </a:solidFill>
                <a:latin typeface="Poppins"/>
              </a:rPr>
              <a:t>Tuesday 22nd July 2025</a:t>
            </a:r>
          </a:p>
          <a:p>
            <a:pPr algn="l">
              <a:lnSpc>
                <a:spcPts val="2380"/>
              </a:lnSpc>
            </a:pPr>
            <a:endParaRPr lang="en-US" sz="2500">
              <a:solidFill>
                <a:srgbClr val="FFFFFF"/>
              </a:solidFill>
              <a:latin typeface="Poppins"/>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t="-38888" b="-38888"/>
            </a:stretch>
          </a:blipFill>
        </p:spPr>
      </p:sp>
      <p:grpSp>
        <p:nvGrpSpPr>
          <p:cNvPr id="3" name="Group 3"/>
          <p:cNvGrpSpPr/>
          <p:nvPr/>
        </p:nvGrpSpPr>
        <p:grpSpPr>
          <a:xfrm rot="-3146151">
            <a:off x="12536003" y="6082253"/>
            <a:ext cx="9421122" cy="4353345"/>
            <a:chOff x="0" y="0"/>
            <a:chExt cx="2481283" cy="1146560"/>
          </a:xfrm>
        </p:grpSpPr>
        <p:sp>
          <p:nvSpPr>
            <p:cNvPr id="4" name="Freeform 4"/>
            <p:cNvSpPr/>
            <p:nvPr/>
          </p:nvSpPr>
          <p:spPr>
            <a:xfrm>
              <a:off x="0" y="0"/>
              <a:ext cx="2481283" cy="1146560"/>
            </a:xfrm>
            <a:custGeom>
              <a:avLst/>
              <a:gdLst/>
              <a:ahLst/>
              <a:cxnLst/>
              <a:rect l="l" t="t" r="r" b="b"/>
              <a:pathLst>
                <a:path w="2481283" h="1146560">
                  <a:moveTo>
                    <a:pt x="0" y="0"/>
                  </a:moveTo>
                  <a:lnTo>
                    <a:pt x="2481283" y="0"/>
                  </a:lnTo>
                  <a:lnTo>
                    <a:pt x="2481283" y="1146560"/>
                  </a:lnTo>
                  <a:lnTo>
                    <a:pt x="0" y="1146560"/>
                  </a:lnTo>
                  <a:close/>
                </a:path>
              </a:pathLst>
            </a:custGeom>
            <a:solidFill>
              <a:srgbClr val="133392"/>
            </a:solidFill>
          </p:spPr>
        </p:sp>
        <p:sp>
          <p:nvSpPr>
            <p:cNvPr id="5" name="TextBox 5"/>
            <p:cNvSpPr txBox="1"/>
            <p:nvPr/>
          </p:nvSpPr>
          <p:spPr>
            <a:xfrm>
              <a:off x="0" y="-38100"/>
              <a:ext cx="2481283" cy="1184660"/>
            </a:xfrm>
            <a:prstGeom prst="rect">
              <a:avLst/>
            </a:prstGeom>
          </p:spPr>
          <p:txBody>
            <a:bodyPr lIns="50800" tIns="50800" rIns="50800" bIns="50800" rtlCol="0" anchor="ctr"/>
            <a:lstStyle/>
            <a:p>
              <a:pPr algn="ctr">
                <a:lnSpc>
                  <a:spcPts val="2659"/>
                </a:lnSpc>
              </a:pPr>
              <a:endParaRPr/>
            </a:p>
          </p:txBody>
        </p:sp>
      </p:grpSp>
      <p:grpSp>
        <p:nvGrpSpPr>
          <p:cNvPr id="6" name="Group 6"/>
          <p:cNvGrpSpPr>
            <a:grpSpLocks noChangeAspect="1"/>
          </p:cNvGrpSpPr>
          <p:nvPr/>
        </p:nvGrpSpPr>
        <p:grpSpPr>
          <a:xfrm>
            <a:off x="8332542" y="4449915"/>
            <a:ext cx="10176444" cy="5837085"/>
            <a:chOff x="0" y="0"/>
            <a:chExt cx="7981950" cy="4578350"/>
          </a:xfrm>
        </p:grpSpPr>
        <p:sp>
          <p:nvSpPr>
            <p:cNvPr id="7" name="Freeform 7"/>
            <p:cNvSpPr/>
            <p:nvPr/>
          </p:nvSpPr>
          <p:spPr>
            <a:xfrm>
              <a:off x="765810" y="21590"/>
              <a:ext cx="6451600" cy="4326890"/>
            </a:xfrm>
            <a:custGeom>
              <a:avLst/>
              <a:gdLst/>
              <a:ahLst/>
              <a:cxnLst/>
              <a:rect l="l" t="t" r="r" b="b"/>
              <a:pathLst>
                <a:path w="6451600" h="4326890">
                  <a:moveTo>
                    <a:pt x="6224270" y="0"/>
                  </a:moveTo>
                  <a:lnTo>
                    <a:pt x="226060" y="0"/>
                  </a:lnTo>
                  <a:cubicBezTo>
                    <a:pt x="101600" y="0"/>
                    <a:pt x="0" y="101600"/>
                    <a:pt x="0" y="226060"/>
                  </a:cubicBezTo>
                  <a:lnTo>
                    <a:pt x="0" y="4326890"/>
                  </a:lnTo>
                  <a:lnTo>
                    <a:pt x="6451601" y="4326890"/>
                  </a:lnTo>
                  <a:lnTo>
                    <a:pt x="6451601" y="226060"/>
                  </a:lnTo>
                  <a:cubicBezTo>
                    <a:pt x="6450331" y="101600"/>
                    <a:pt x="6348731" y="0"/>
                    <a:pt x="6224270" y="0"/>
                  </a:cubicBezTo>
                  <a:close/>
                  <a:moveTo>
                    <a:pt x="6252210" y="4043680"/>
                  </a:moveTo>
                  <a:lnTo>
                    <a:pt x="196851" y="4043680"/>
                  </a:lnTo>
                  <a:lnTo>
                    <a:pt x="196851" y="255270"/>
                  </a:lnTo>
                  <a:lnTo>
                    <a:pt x="6252210" y="255270"/>
                  </a:lnTo>
                  <a:lnTo>
                    <a:pt x="6252210" y="4043680"/>
                  </a:lnTo>
                  <a:close/>
                </a:path>
              </a:pathLst>
            </a:custGeom>
            <a:solidFill>
              <a:srgbClr val="000000"/>
            </a:solidFill>
          </p:spPr>
        </p:sp>
        <p:sp>
          <p:nvSpPr>
            <p:cNvPr id="8" name="Freeform 8"/>
            <p:cNvSpPr/>
            <p:nvPr/>
          </p:nvSpPr>
          <p:spPr>
            <a:xfrm>
              <a:off x="0" y="0"/>
              <a:ext cx="7981950" cy="4542790"/>
            </a:xfrm>
            <a:custGeom>
              <a:avLst/>
              <a:gdLst/>
              <a:ahLst/>
              <a:cxnLst/>
              <a:rect l="l" t="t" r="r" b="b"/>
              <a:pathLst>
                <a:path w="7981950" h="4542790">
                  <a:moveTo>
                    <a:pt x="7239000" y="4348480"/>
                  </a:moveTo>
                  <a:lnTo>
                    <a:pt x="7239000" y="243840"/>
                  </a:lnTo>
                  <a:cubicBezTo>
                    <a:pt x="7239000" y="109220"/>
                    <a:pt x="7129780" y="0"/>
                    <a:pt x="6995160" y="0"/>
                  </a:cubicBezTo>
                  <a:lnTo>
                    <a:pt x="985520" y="0"/>
                  </a:lnTo>
                  <a:cubicBezTo>
                    <a:pt x="852170" y="0"/>
                    <a:pt x="742950" y="109220"/>
                    <a:pt x="742950" y="243840"/>
                  </a:cubicBezTo>
                  <a:lnTo>
                    <a:pt x="742950" y="4349750"/>
                  </a:lnTo>
                  <a:lnTo>
                    <a:pt x="0" y="4349750"/>
                  </a:lnTo>
                  <a:lnTo>
                    <a:pt x="0" y="4447540"/>
                  </a:lnTo>
                  <a:cubicBezTo>
                    <a:pt x="0" y="4500880"/>
                    <a:pt x="43180" y="4542790"/>
                    <a:pt x="95250" y="4542790"/>
                  </a:cubicBezTo>
                  <a:lnTo>
                    <a:pt x="7886700" y="4542790"/>
                  </a:lnTo>
                  <a:cubicBezTo>
                    <a:pt x="7940040" y="4542790"/>
                    <a:pt x="7981950" y="4499610"/>
                    <a:pt x="7981950" y="4447540"/>
                  </a:cubicBezTo>
                  <a:lnTo>
                    <a:pt x="7981950" y="4349750"/>
                  </a:lnTo>
                  <a:lnTo>
                    <a:pt x="7239000" y="4349750"/>
                  </a:lnTo>
                  <a:close/>
                  <a:moveTo>
                    <a:pt x="4519930" y="4348480"/>
                  </a:moveTo>
                  <a:lnTo>
                    <a:pt x="4519930" y="4349750"/>
                  </a:lnTo>
                  <a:cubicBezTo>
                    <a:pt x="4519930" y="4403090"/>
                    <a:pt x="4476750" y="4445000"/>
                    <a:pt x="4424680" y="4445000"/>
                  </a:cubicBezTo>
                  <a:lnTo>
                    <a:pt x="3557270" y="4445000"/>
                  </a:lnTo>
                  <a:cubicBezTo>
                    <a:pt x="3503930" y="4445000"/>
                    <a:pt x="3462020" y="4401820"/>
                    <a:pt x="3462020" y="4349750"/>
                  </a:cubicBezTo>
                  <a:lnTo>
                    <a:pt x="3462020" y="4348480"/>
                  </a:lnTo>
                  <a:lnTo>
                    <a:pt x="765810" y="4348480"/>
                  </a:lnTo>
                  <a:lnTo>
                    <a:pt x="765810" y="247650"/>
                  </a:lnTo>
                  <a:cubicBezTo>
                    <a:pt x="765810" y="123190"/>
                    <a:pt x="867410" y="21590"/>
                    <a:pt x="991870" y="21590"/>
                  </a:cubicBezTo>
                  <a:lnTo>
                    <a:pt x="6990080" y="21590"/>
                  </a:lnTo>
                  <a:cubicBezTo>
                    <a:pt x="7114539" y="21590"/>
                    <a:pt x="7216139" y="123190"/>
                    <a:pt x="7216139" y="247650"/>
                  </a:cubicBezTo>
                  <a:lnTo>
                    <a:pt x="7216139" y="4348480"/>
                  </a:lnTo>
                  <a:lnTo>
                    <a:pt x="4519930" y="4348480"/>
                  </a:lnTo>
                  <a:close/>
                </a:path>
              </a:pathLst>
            </a:custGeom>
            <a:solidFill>
              <a:srgbClr val="969696"/>
            </a:solidFill>
          </p:spPr>
        </p:sp>
        <p:sp>
          <p:nvSpPr>
            <p:cNvPr id="9" name="Freeform 9"/>
            <p:cNvSpPr/>
            <p:nvPr/>
          </p:nvSpPr>
          <p:spPr>
            <a:xfrm>
              <a:off x="3460750" y="4349750"/>
              <a:ext cx="1059180" cy="96520"/>
            </a:xfrm>
            <a:custGeom>
              <a:avLst/>
              <a:gdLst/>
              <a:ahLst/>
              <a:cxnLst/>
              <a:rect l="l" t="t" r="r" b="b"/>
              <a:pathLst>
                <a:path w="1059180" h="96520">
                  <a:moveTo>
                    <a:pt x="96520" y="96520"/>
                  </a:moveTo>
                  <a:lnTo>
                    <a:pt x="963930" y="96520"/>
                  </a:lnTo>
                  <a:cubicBezTo>
                    <a:pt x="1017270" y="96520"/>
                    <a:pt x="1059180" y="53340"/>
                    <a:pt x="1059180" y="1270"/>
                  </a:cubicBezTo>
                  <a:lnTo>
                    <a:pt x="1059180" y="0"/>
                  </a:lnTo>
                  <a:lnTo>
                    <a:pt x="0" y="0"/>
                  </a:lnTo>
                  <a:lnTo>
                    <a:pt x="0" y="1270"/>
                  </a:lnTo>
                  <a:cubicBezTo>
                    <a:pt x="0" y="53340"/>
                    <a:pt x="43180" y="96520"/>
                    <a:pt x="96520" y="96520"/>
                  </a:cubicBezTo>
                  <a:close/>
                </a:path>
              </a:pathLst>
            </a:custGeom>
            <a:solidFill>
              <a:srgbClr val="727171"/>
            </a:solidFill>
          </p:spPr>
        </p:sp>
        <p:sp>
          <p:nvSpPr>
            <p:cNvPr id="10" name="Freeform 10"/>
            <p:cNvSpPr/>
            <p:nvPr/>
          </p:nvSpPr>
          <p:spPr>
            <a:xfrm>
              <a:off x="163830" y="4542790"/>
              <a:ext cx="7654290" cy="35560"/>
            </a:xfrm>
            <a:custGeom>
              <a:avLst/>
              <a:gdLst/>
              <a:ahLst/>
              <a:cxnLst/>
              <a:rect l="l" t="t" r="r" b="b"/>
              <a:pathLst>
                <a:path w="7654290" h="35560">
                  <a:moveTo>
                    <a:pt x="0" y="0"/>
                  </a:moveTo>
                  <a:cubicBezTo>
                    <a:pt x="0" y="20320"/>
                    <a:pt x="16510" y="35560"/>
                    <a:pt x="35560" y="35560"/>
                  </a:cubicBezTo>
                  <a:lnTo>
                    <a:pt x="7618730" y="35560"/>
                  </a:lnTo>
                  <a:cubicBezTo>
                    <a:pt x="7639050" y="35560"/>
                    <a:pt x="7654290" y="19050"/>
                    <a:pt x="7654290" y="0"/>
                  </a:cubicBezTo>
                  <a:lnTo>
                    <a:pt x="0" y="0"/>
                  </a:lnTo>
                  <a:close/>
                </a:path>
              </a:pathLst>
            </a:custGeom>
            <a:solidFill>
              <a:srgbClr val="727171"/>
            </a:solidFill>
          </p:spPr>
        </p:sp>
        <p:sp>
          <p:nvSpPr>
            <p:cNvPr id="11" name="Freeform 11"/>
            <p:cNvSpPr/>
            <p:nvPr/>
          </p:nvSpPr>
          <p:spPr>
            <a:xfrm>
              <a:off x="962660" y="276860"/>
              <a:ext cx="6055360" cy="3789680"/>
            </a:xfrm>
            <a:custGeom>
              <a:avLst/>
              <a:gdLst/>
              <a:ahLst/>
              <a:cxnLst/>
              <a:rect l="l" t="t" r="r" b="b"/>
              <a:pathLst>
                <a:path w="6055360" h="3789680">
                  <a:moveTo>
                    <a:pt x="0" y="0"/>
                  </a:moveTo>
                  <a:lnTo>
                    <a:pt x="6055360" y="0"/>
                  </a:lnTo>
                  <a:lnTo>
                    <a:pt x="6055360" y="3789680"/>
                  </a:lnTo>
                  <a:lnTo>
                    <a:pt x="0" y="3789680"/>
                  </a:lnTo>
                  <a:close/>
                </a:path>
              </a:pathLst>
            </a:custGeom>
            <a:blipFill>
              <a:blip r:embed="rId3"/>
              <a:stretch>
                <a:fillRect t="-3261" b="-3261"/>
              </a:stretch>
            </a:blipFill>
          </p:spPr>
        </p:sp>
      </p:grpSp>
      <p:sp>
        <p:nvSpPr>
          <p:cNvPr id="12" name="TextBox 12"/>
          <p:cNvSpPr txBox="1"/>
          <p:nvPr/>
        </p:nvSpPr>
        <p:spPr>
          <a:xfrm>
            <a:off x="1028700" y="1676064"/>
            <a:ext cx="4838333" cy="1532636"/>
          </a:xfrm>
          <a:prstGeom prst="rect">
            <a:avLst/>
          </a:prstGeom>
        </p:spPr>
        <p:txBody>
          <a:bodyPr lIns="0" tIns="0" rIns="0" bIns="0" rtlCol="0" anchor="t">
            <a:spAutoFit/>
          </a:bodyPr>
          <a:lstStyle/>
          <a:p>
            <a:pPr algn="l">
              <a:lnSpc>
                <a:spcPts val="10672"/>
              </a:lnSpc>
            </a:pPr>
            <a:r>
              <a:rPr lang="en-US" sz="9200" spc="-184">
                <a:solidFill>
                  <a:srgbClr val="133392"/>
                </a:solidFill>
                <a:latin typeface="Bugaki Bold"/>
              </a:rPr>
              <a:t>Thank</a:t>
            </a:r>
          </a:p>
        </p:txBody>
      </p:sp>
      <p:sp>
        <p:nvSpPr>
          <p:cNvPr id="13" name="TextBox 13"/>
          <p:cNvSpPr txBox="1"/>
          <p:nvPr/>
        </p:nvSpPr>
        <p:spPr>
          <a:xfrm>
            <a:off x="5527768" y="1676064"/>
            <a:ext cx="4263932" cy="1532636"/>
          </a:xfrm>
          <a:prstGeom prst="rect">
            <a:avLst/>
          </a:prstGeom>
        </p:spPr>
        <p:txBody>
          <a:bodyPr lIns="0" tIns="0" rIns="0" bIns="0" rtlCol="0" anchor="t">
            <a:spAutoFit/>
          </a:bodyPr>
          <a:lstStyle/>
          <a:p>
            <a:pPr algn="l">
              <a:lnSpc>
                <a:spcPts val="10672"/>
              </a:lnSpc>
            </a:pPr>
            <a:r>
              <a:rPr lang="en-US" sz="9200" spc="-184">
                <a:solidFill>
                  <a:srgbClr val="FF1010"/>
                </a:solidFill>
                <a:latin typeface="Bugaki Bold"/>
              </a:rPr>
              <a:t>You!</a:t>
            </a:r>
          </a:p>
        </p:txBody>
      </p:sp>
      <p:sp>
        <p:nvSpPr>
          <p:cNvPr id="14" name="Freeform 14"/>
          <p:cNvSpPr/>
          <p:nvPr/>
        </p:nvSpPr>
        <p:spPr>
          <a:xfrm>
            <a:off x="1028700" y="6336489"/>
            <a:ext cx="487821" cy="487821"/>
          </a:xfrm>
          <a:custGeom>
            <a:avLst/>
            <a:gdLst/>
            <a:ahLst/>
            <a:cxnLst/>
            <a:rect l="l" t="t" r="r" b="b"/>
            <a:pathLst>
              <a:path w="487821" h="487821">
                <a:moveTo>
                  <a:pt x="0" y="0"/>
                </a:moveTo>
                <a:lnTo>
                  <a:pt x="487821" y="0"/>
                </a:lnTo>
                <a:lnTo>
                  <a:pt x="487821" y="487822"/>
                </a:lnTo>
                <a:lnTo>
                  <a:pt x="0" y="48782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5" name="Freeform 15"/>
          <p:cNvSpPr/>
          <p:nvPr/>
        </p:nvSpPr>
        <p:spPr>
          <a:xfrm>
            <a:off x="1028700" y="5198240"/>
            <a:ext cx="487821" cy="487821"/>
          </a:xfrm>
          <a:custGeom>
            <a:avLst/>
            <a:gdLst/>
            <a:ahLst/>
            <a:cxnLst/>
            <a:rect l="l" t="t" r="r" b="b"/>
            <a:pathLst>
              <a:path w="487821" h="487821">
                <a:moveTo>
                  <a:pt x="0" y="0"/>
                </a:moveTo>
                <a:lnTo>
                  <a:pt x="487821" y="0"/>
                </a:lnTo>
                <a:lnTo>
                  <a:pt x="487821" y="487821"/>
                </a:lnTo>
                <a:lnTo>
                  <a:pt x="0" y="48782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6" name="Freeform 16"/>
          <p:cNvSpPr/>
          <p:nvPr/>
        </p:nvSpPr>
        <p:spPr>
          <a:xfrm>
            <a:off x="1028700" y="6905614"/>
            <a:ext cx="487821" cy="487821"/>
          </a:xfrm>
          <a:custGeom>
            <a:avLst/>
            <a:gdLst/>
            <a:ahLst/>
            <a:cxnLst/>
            <a:rect l="l" t="t" r="r" b="b"/>
            <a:pathLst>
              <a:path w="487821" h="487821">
                <a:moveTo>
                  <a:pt x="0" y="0"/>
                </a:moveTo>
                <a:lnTo>
                  <a:pt x="487821" y="0"/>
                </a:lnTo>
                <a:lnTo>
                  <a:pt x="487821" y="487822"/>
                </a:lnTo>
                <a:lnTo>
                  <a:pt x="0" y="48782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7" name="Freeform 17"/>
          <p:cNvSpPr/>
          <p:nvPr/>
        </p:nvSpPr>
        <p:spPr>
          <a:xfrm>
            <a:off x="1028700" y="4633676"/>
            <a:ext cx="487821" cy="487821"/>
          </a:xfrm>
          <a:custGeom>
            <a:avLst/>
            <a:gdLst/>
            <a:ahLst/>
            <a:cxnLst/>
            <a:rect l="l" t="t" r="r" b="b"/>
            <a:pathLst>
              <a:path w="487821" h="487821">
                <a:moveTo>
                  <a:pt x="0" y="0"/>
                </a:moveTo>
                <a:lnTo>
                  <a:pt x="487821" y="0"/>
                </a:lnTo>
                <a:lnTo>
                  <a:pt x="487821" y="487821"/>
                </a:lnTo>
                <a:lnTo>
                  <a:pt x="0" y="48782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8" name="Freeform 18"/>
          <p:cNvSpPr/>
          <p:nvPr/>
        </p:nvSpPr>
        <p:spPr>
          <a:xfrm>
            <a:off x="1028700" y="5767364"/>
            <a:ext cx="487821" cy="487821"/>
          </a:xfrm>
          <a:custGeom>
            <a:avLst/>
            <a:gdLst/>
            <a:ahLst/>
            <a:cxnLst/>
            <a:rect l="l" t="t" r="r" b="b"/>
            <a:pathLst>
              <a:path w="487821" h="487821">
                <a:moveTo>
                  <a:pt x="0" y="0"/>
                </a:moveTo>
                <a:lnTo>
                  <a:pt x="487821" y="0"/>
                </a:lnTo>
                <a:lnTo>
                  <a:pt x="487821" y="487822"/>
                </a:lnTo>
                <a:lnTo>
                  <a:pt x="0" y="48782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9" name="Freeform 19"/>
          <p:cNvSpPr/>
          <p:nvPr/>
        </p:nvSpPr>
        <p:spPr>
          <a:xfrm>
            <a:off x="-3050646" y="8569621"/>
            <a:ext cx="6549221" cy="6025283"/>
          </a:xfrm>
          <a:custGeom>
            <a:avLst/>
            <a:gdLst/>
            <a:ahLst/>
            <a:cxnLst/>
            <a:rect l="l" t="t" r="r" b="b"/>
            <a:pathLst>
              <a:path w="6549221" h="6025283">
                <a:moveTo>
                  <a:pt x="0" y="0"/>
                </a:moveTo>
                <a:lnTo>
                  <a:pt x="6549221" y="0"/>
                </a:lnTo>
                <a:lnTo>
                  <a:pt x="6549221" y="6025284"/>
                </a:lnTo>
                <a:lnTo>
                  <a:pt x="0" y="6025284"/>
                </a:lnTo>
                <a:lnTo>
                  <a:pt x="0" y="0"/>
                </a:lnTo>
                <a:close/>
              </a:path>
            </a:pathLst>
          </a:custGeom>
          <a:blipFill>
            <a:blip r:embed="rId14"/>
            <a:stretch>
              <a:fillRect/>
            </a:stretch>
          </a:blipFill>
        </p:spPr>
      </p:sp>
      <p:sp>
        <p:nvSpPr>
          <p:cNvPr id="20" name="Freeform 20"/>
          <p:cNvSpPr/>
          <p:nvPr/>
        </p:nvSpPr>
        <p:spPr>
          <a:xfrm>
            <a:off x="7765022" y="-3516502"/>
            <a:ext cx="5923901" cy="5449989"/>
          </a:xfrm>
          <a:custGeom>
            <a:avLst/>
            <a:gdLst/>
            <a:ahLst/>
            <a:cxnLst/>
            <a:rect l="l" t="t" r="r" b="b"/>
            <a:pathLst>
              <a:path w="5923901" h="5449989">
                <a:moveTo>
                  <a:pt x="0" y="0"/>
                </a:moveTo>
                <a:lnTo>
                  <a:pt x="5923900" y="0"/>
                </a:lnTo>
                <a:lnTo>
                  <a:pt x="5923900" y="5449989"/>
                </a:lnTo>
                <a:lnTo>
                  <a:pt x="0" y="5449989"/>
                </a:lnTo>
                <a:lnTo>
                  <a:pt x="0" y="0"/>
                </a:lnTo>
                <a:close/>
              </a:path>
            </a:pathLst>
          </a:custGeom>
          <a:blipFill>
            <a:blip r:embed="rId14">
              <a:alphaModFix amt="9999"/>
            </a:blip>
            <a:stretch>
              <a:fillRect/>
            </a:stretch>
          </a:blipFill>
        </p:spPr>
      </p:sp>
      <p:sp>
        <p:nvSpPr>
          <p:cNvPr id="21" name="Freeform 21"/>
          <p:cNvSpPr/>
          <p:nvPr/>
        </p:nvSpPr>
        <p:spPr>
          <a:xfrm>
            <a:off x="15584397" y="520317"/>
            <a:ext cx="1824765" cy="1824765"/>
          </a:xfrm>
          <a:custGeom>
            <a:avLst/>
            <a:gdLst/>
            <a:ahLst/>
            <a:cxnLst/>
            <a:rect l="l" t="t" r="r" b="b"/>
            <a:pathLst>
              <a:path w="1824765" h="1824765">
                <a:moveTo>
                  <a:pt x="0" y="0"/>
                </a:moveTo>
                <a:lnTo>
                  <a:pt x="1824765" y="0"/>
                </a:lnTo>
                <a:lnTo>
                  <a:pt x="1824765" y="1824764"/>
                </a:lnTo>
                <a:lnTo>
                  <a:pt x="0" y="1824764"/>
                </a:lnTo>
                <a:lnTo>
                  <a:pt x="0" y="0"/>
                </a:lnTo>
                <a:close/>
              </a:path>
            </a:pathLst>
          </a:custGeom>
          <a:blipFill>
            <a:blip r:embed="rId15"/>
            <a:stretch>
              <a:fillRect/>
            </a:stretch>
          </a:blipFill>
        </p:spPr>
      </p:sp>
      <p:sp>
        <p:nvSpPr>
          <p:cNvPr id="22" name="TextBox 22"/>
          <p:cNvSpPr txBox="1"/>
          <p:nvPr/>
        </p:nvSpPr>
        <p:spPr>
          <a:xfrm>
            <a:off x="1028700" y="3741249"/>
            <a:ext cx="7462221" cy="708666"/>
          </a:xfrm>
          <a:prstGeom prst="rect">
            <a:avLst/>
          </a:prstGeom>
        </p:spPr>
        <p:txBody>
          <a:bodyPr lIns="0" tIns="0" rIns="0" bIns="0" rtlCol="0" anchor="t">
            <a:spAutoFit/>
          </a:bodyPr>
          <a:lstStyle/>
          <a:p>
            <a:pPr algn="just">
              <a:lnSpc>
                <a:spcPts val="5221"/>
              </a:lnSpc>
            </a:pPr>
            <a:r>
              <a:rPr lang="en-US" sz="4501" spc="-139">
                <a:solidFill>
                  <a:srgbClr val="000000"/>
                </a:solidFill>
                <a:latin typeface="Poppins Semi-Bold"/>
              </a:rPr>
              <a:t>Contact Us</a:t>
            </a:r>
          </a:p>
        </p:txBody>
      </p:sp>
      <p:sp>
        <p:nvSpPr>
          <p:cNvPr id="23" name="TextBox 23"/>
          <p:cNvSpPr txBox="1"/>
          <p:nvPr/>
        </p:nvSpPr>
        <p:spPr>
          <a:xfrm>
            <a:off x="1601551" y="4652726"/>
            <a:ext cx="7032658" cy="461028"/>
          </a:xfrm>
          <a:prstGeom prst="rect">
            <a:avLst/>
          </a:prstGeom>
        </p:spPr>
        <p:txBody>
          <a:bodyPr lIns="0" tIns="0" rIns="0" bIns="0" rtlCol="0" anchor="t">
            <a:spAutoFit/>
          </a:bodyPr>
          <a:lstStyle/>
          <a:p>
            <a:pPr algn="just">
              <a:lnSpc>
                <a:spcPts val="3360"/>
              </a:lnSpc>
            </a:pPr>
            <a:r>
              <a:rPr lang="en-US" sz="3200" spc="-48">
                <a:solidFill>
                  <a:srgbClr val="000000"/>
                </a:solidFill>
                <a:latin typeface="Poppins Medium"/>
              </a:rPr>
              <a:t>01744 678102</a:t>
            </a:r>
          </a:p>
        </p:txBody>
      </p:sp>
      <p:sp>
        <p:nvSpPr>
          <p:cNvPr id="24" name="TextBox 24"/>
          <p:cNvSpPr txBox="1"/>
          <p:nvPr/>
        </p:nvSpPr>
        <p:spPr>
          <a:xfrm>
            <a:off x="1601551" y="5786414"/>
            <a:ext cx="7032658" cy="461028"/>
          </a:xfrm>
          <a:prstGeom prst="rect">
            <a:avLst/>
          </a:prstGeom>
        </p:spPr>
        <p:txBody>
          <a:bodyPr lIns="0" tIns="0" rIns="0" bIns="0" rtlCol="0" anchor="t">
            <a:spAutoFit/>
          </a:bodyPr>
          <a:lstStyle/>
          <a:p>
            <a:pPr algn="just">
              <a:lnSpc>
                <a:spcPts val="3360"/>
              </a:lnSpc>
            </a:pPr>
            <a:r>
              <a:rPr lang="en-US" sz="3200" spc="-48">
                <a:solidFill>
                  <a:srgbClr val="000000"/>
                </a:solidFill>
                <a:latin typeface="Poppins Medium"/>
              </a:rPr>
              <a:t>www.corpuschristirainford.co.uk</a:t>
            </a:r>
          </a:p>
        </p:txBody>
      </p:sp>
      <p:sp>
        <p:nvSpPr>
          <p:cNvPr id="25" name="TextBox 25"/>
          <p:cNvSpPr txBox="1"/>
          <p:nvPr/>
        </p:nvSpPr>
        <p:spPr>
          <a:xfrm>
            <a:off x="1601551" y="5217290"/>
            <a:ext cx="7032658" cy="461028"/>
          </a:xfrm>
          <a:prstGeom prst="rect">
            <a:avLst/>
          </a:prstGeom>
        </p:spPr>
        <p:txBody>
          <a:bodyPr lIns="0" tIns="0" rIns="0" bIns="0" rtlCol="0" anchor="t">
            <a:spAutoFit/>
          </a:bodyPr>
          <a:lstStyle/>
          <a:p>
            <a:pPr algn="just">
              <a:lnSpc>
                <a:spcPts val="3360"/>
              </a:lnSpc>
            </a:pPr>
            <a:r>
              <a:rPr lang="en-US" sz="3200" spc="-48">
                <a:solidFill>
                  <a:srgbClr val="000000"/>
                </a:solidFill>
                <a:latin typeface="Poppins Medium"/>
              </a:rPr>
              <a:t>@corpuschristicp</a:t>
            </a:r>
          </a:p>
        </p:txBody>
      </p:sp>
      <p:sp>
        <p:nvSpPr>
          <p:cNvPr id="26" name="TextBox 26"/>
          <p:cNvSpPr txBox="1"/>
          <p:nvPr/>
        </p:nvSpPr>
        <p:spPr>
          <a:xfrm>
            <a:off x="1601551" y="6355539"/>
            <a:ext cx="7032658" cy="461028"/>
          </a:xfrm>
          <a:prstGeom prst="rect">
            <a:avLst/>
          </a:prstGeom>
        </p:spPr>
        <p:txBody>
          <a:bodyPr lIns="0" tIns="0" rIns="0" bIns="0" rtlCol="0" anchor="t">
            <a:spAutoFit/>
          </a:bodyPr>
          <a:lstStyle/>
          <a:p>
            <a:pPr algn="just">
              <a:lnSpc>
                <a:spcPts val="3360"/>
              </a:lnSpc>
            </a:pPr>
            <a:r>
              <a:rPr lang="en-US" sz="3200" spc="-48">
                <a:solidFill>
                  <a:srgbClr val="000000"/>
                </a:solidFill>
                <a:latin typeface="Poppins Medium"/>
              </a:rPr>
              <a:t>corpuschristi@sthelens.org.uk</a:t>
            </a:r>
          </a:p>
        </p:txBody>
      </p:sp>
      <p:sp>
        <p:nvSpPr>
          <p:cNvPr id="27" name="TextBox 27"/>
          <p:cNvSpPr txBox="1"/>
          <p:nvPr/>
        </p:nvSpPr>
        <p:spPr>
          <a:xfrm>
            <a:off x="1601551" y="6924664"/>
            <a:ext cx="7542449" cy="461028"/>
          </a:xfrm>
          <a:prstGeom prst="rect">
            <a:avLst/>
          </a:prstGeom>
        </p:spPr>
        <p:txBody>
          <a:bodyPr lIns="0" tIns="0" rIns="0" bIns="0" rtlCol="0" anchor="t">
            <a:spAutoFit/>
          </a:bodyPr>
          <a:lstStyle/>
          <a:p>
            <a:pPr algn="just">
              <a:lnSpc>
                <a:spcPts val="3360"/>
              </a:lnSpc>
            </a:pPr>
            <a:r>
              <a:rPr lang="en-US" sz="3200" spc="-48">
                <a:solidFill>
                  <a:srgbClr val="000000"/>
                </a:solidFill>
                <a:latin typeface="Poppins Medium"/>
              </a:rPr>
              <a:t>Old Lane, Rainford, St Helens WA11 8JF</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t="-38888" b="-38888"/>
            </a:stretch>
          </a:blipFill>
        </p:spPr>
      </p:sp>
      <p:grpSp>
        <p:nvGrpSpPr>
          <p:cNvPr id="3" name="Group 3"/>
          <p:cNvGrpSpPr/>
          <p:nvPr/>
        </p:nvGrpSpPr>
        <p:grpSpPr>
          <a:xfrm>
            <a:off x="1028700" y="1191781"/>
            <a:ext cx="6770358" cy="1211102"/>
            <a:chOff x="0" y="0"/>
            <a:chExt cx="3691797" cy="660400"/>
          </a:xfrm>
        </p:grpSpPr>
        <p:sp>
          <p:nvSpPr>
            <p:cNvPr id="4" name="Freeform 4"/>
            <p:cNvSpPr/>
            <p:nvPr/>
          </p:nvSpPr>
          <p:spPr>
            <a:xfrm>
              <a:off x="0" y="0"/>
              <a:ext cx="3691797" cy="660400"/>
            </a:xfrm>
            <a:custGeom>
              <a:avLst/>
              <a:gdLst/>
              <a:ahLst/>
              <a:cxnLst/>
              <a:rect l="l" t="t" r="r" b="b"/>
              <a:pathLst>
                <a:path w="3691797" h="660400">
                  <a:moveTo>
                    <a:pt x="3567337" y="660400"/>
                  </a:moveTo>
                  <a:lnTo>
                    <a:pt x="124460" y="660400"/>
                  </a:lnTo>
                  <a:cubicBezTo>
                    <a:pt x="55880" y="660400"/>
                    <a:pt x="0" y="604520"/>
                    <a:pt x="0" y="535940"/>
                  </a:cubicBezTo>
                  <a:lnTo>
                    <a:pt x="0" y="124460"/>
                  </a:lnTo>
                  <a:cubicBezTo>
                    <a:pt x="0" y="55880"/>
                    <a:pt x="55880" y="0"/>
                    <a:pt x="124460" y="0"/>
                  </a:cubicBezTo>
                  <a:lnTo>
                    <a:pt x="3567337" y="0"/>
                  </a:lnTo>
                  <a:cubicBezTo>
                    <a:pt x="3635917" y="0"/>
                    <a:pt x="3691797" y="55880"/>
                    <a:pt x="3691797" y="124460"/>
                  </a:cubicBezTo>
                  <a:lnTo>
                    <a:pt x="3691797" y="535940"/>
                  </a:lnTo>
                  <a:cubicBezTo>
                    <a:pt x="3691797" y="604520"/>
                    <a:pt x="3635917" y="660400"/>
                    <a:pt x="3567337" y="660400"/>
                  </a:cubicBezTo>
                  <a:close/>
                </a:path>
              </a:pathLst>
            </a:custGeom>
            <a:solidFill>
              <a:srgbClr val="FF1010"/>
            </a:solidFill>
          </p:spPr>
        </p:sp>
      </p:grpSp>
      <p:sp>
        <p:nvSpPr>
          <p:cNvPr id="5" name="Freeform 5"/>
          <p:cNvSpPr/>
          <p:nvPr/>
        </p:nvSpPr>
        <p:spPr>
          <a:xfrm>
            <a:off x="-3050646" y="8569621"/>
            <a:ext cx="6549221" cy="6025283"/>
          </a:xfrm>
          <a:custGeom>
            <a:avLst/>
            <a:gdLst/>
            <a:ahLst/>
            <a:cxnLst/>
            <a:rect l="l" t="t" r="r" b="b"/>
            <a:pathLst>
              <a:path w="6549221" h="6025283">
                <a:moveTo>
                  <a:pt x="0" y="0"/>
                </a:moveTo>
                <a:lnTo>
                  <a:pt x="6549221" y="0"/>
                </a:lnTo>
                <a:lnTo>
                  <a:pt x="6549221" y="6025284"/>
                </a:lnTo>
                <a:lnTo>
                  <a:pt x="0" y="6025284"/>
                </a:lnTo>
                <a:lnTo>
                  <a:pt x="0" y="0"/>
                </a:lnTo>
                <a:close/>
              </a:path>
            </a:pathLst>
          </a:custGeom>
          <a:blipFill>
            <a:blip r:embed="rId3"/>
            <a:stretch>
              <a:fillRect/>
            </a:stretch>
          </a:blipFill>
        </p:spPr>
      </p:sp>
      <p:sp>
        <p:nvSpPr>
          <p:cNvPr id="6" name="TextBox 6"/>
          <p:cNvSpPr txBox="1"/>
          <p:nvPr/>
        </p:nvSpPr>
        <p:spPr>
          <a:xfrm>
            <a:off x="1028700" y="2584872"/>
            <a:ext cx="16472670" cy="5334794"/>
          </a:xfrm>
          <a:prstGeom prst="rect">
            <a:avLst/>
          </a:prstGeom>
        </p:spPr>
        <p:txBody>
          <a:bodyPr lIns="0" tIns="0" rIns="0" bIns="0" rtlCol="0" anchor="t">
            <a:spAutoFit/>
          </a:bodyPr>
          <a:lstStyle/>
          <a:p>
            <a:pPr algn="just">
              <a:lnSpc>
                <a:spcPts val="3247"/>
              </a:lnSpc>
            </a:pPr>
            <a:r>
              <a:rPr lang="en-US" sz="2400" spc="-86" dirty="0">
                <a:solidFill>
                  <a:srgbClr val="000000"/>
                </a:solidFill>
                <a:latin typeface="Poppins Medium"/>
              </a:rPr>
              <a:t>All members of our school community have high expectations of themselves and each other. Inclusion is a priority and Catholic values are promoted within all aspects of school life. There are supportive and positive relationships between staff, parents and children. </a:t>
            </a:r>
          </a:p>
          <a:p>
            <a:pPr algn="just">
              <a:lnSpc>
                <a:spcPts val="3247"/>
              </a:lnSpc>
            </a:pPr>
            <a:endParaRPr lang="en-US" sz="2400" spc="-86" dirty="0">
              <a:solidFill>
                <a:srgbClr val="000000"/>
              </a:solidFill>
              <a:latin typeface="Poppins Medium"/>
            </a:endParaRPr>
          </a:p>
          <a:p>
            <a:pPr algn="just">
              <a:lnSpc>
                <a:spcPts val="3247"/>
              </a:lnSpc>
            </a:pPr>
            <a:r>
              <a:rPr lang="en-US" sz="2400" spc="-86" dirty="0">
                <a:solidFill>
                  <a:srgbClr val="000000"/>
                </a:solidFill>
                <a:latin typeface="Poppins Medium"/>
              </a:rPr>
              <a:t>Lifelong learning is encouraged and valued. All members of our school community display respect, sensitivity and empathy towards others. All are encouraged to have high aspirations and are able to reach their potential in all aspects of school life. </a:t>
            </a:r>
          </a:p>
          <a:p>
            <a:pPr algn="just">
              <a:lnSpc>
                <a:spcPts val="3167"/>
              </a:lnSpc>
            </a:pPr>
            <a:r>
              <a:rPr lang="en-US" sz="2400" spc="-84" dirty="0">
                <a:solidFill>
                  <a:srgbClr val="000000"/>
                </a:solidFill>
                <a:latin typeface="Poppins Medium"/>
              </a:rPr>
              <a:t> </a:t>
            </a:r>
          </a:p>
          <a:p>
            <a:pPr algn="just">
              <a:lnSpc>
                <a:spcPts val="3167"/>
              </a:lnSpc>
            </a:pPr>
            <a:r>
              <a:rPr lang="en-US" sz="2400" spc="-84" dirty="0">
                <a:solidFill>
                  <a:srgbClr val="000000"/>
                </a:solidFill>
                <a:latin typeface="Poppins Medium"/>
              </a:rPr>
              <a:t>The work of our school is achieved through trust, cooperative teamwork and positive attitudes. </a:t>
            </a:r>
          </a:p>
          <a:p>
            <a:pPr algn="just">
              <a:lnSpc>
                <a:spcPts val="3167"/>
              </a:lnSpc>
            </a:pPr>
            <a:r>
              <a:rPr lang="en-US" sz="2400" spc="-84" dirty="0">
                <a:solidFill>
                  <a:srgbClr val="000000"/>
                </a:solidFill>
                <a:latin typeface="Poppins Medium"/>
              </a:rPr>
              <a:t>Technological advances are embraced as an opportunity to develop learning. Time for reflection is built into the development processes of our school.</a:t>
            </a:r>
          </a:p>
          <a:p>
            <a:pPr algn="just">
              <a:lnSpc>
                <a:spcPts val="3167"/>
              </a:lnSpc>
            </a:pPr>
            <a:endParaRPr lang="en-US" sz="2400" spc="-84" dirty="0">
              <a:solidFill>
                <a:srgbClr val="000000"/>
              </a:solidFill>
              <a:latin typeface="Poppins Medium"/>
            </a:endParaRPr>
          </a:p>
          <a:p>
            <a:pPr algn="just">
              <a:lnSpc>
                <a:spcPts val="3167"/>
              </a:lnSpc>
            </a:pPr>
            <a:endParaRPr lang="en-US" sz="2730" spc="-84" dirty="0">
              <a:solidFill>
                <a:srgbClr val="000000"/>
              </a:solidFill>
              <a:latin typeface="Poppins Medium"/>
            </a:endParaRPr>
          </a:p>
        </p:txBody>
      </p:sp>
      <p:sp>
        <p:nvSpPr>
          <p:cNvPr id="7" name="Freeform 7"/>
          <p:cNvSpPr/>
          <p:nvPr/>
        </p:nvSpPr>
        <p:spPr>
          <a:xfrm>
            <a:off x="7919833" y="7462835"/>
            <a:ext cx="10368167" cy="2824165"/>
          </a:xfrm>
          <a:custGeom>
            <a:avLst/>
            <a:gdLst/>
            <a:ahLst/>
            <a:cxnLst/>
            <a:rect l="l" t="t" r="r" b="b"/>
            <a:pathLst>
              <a:path w="10368167" h="2824165">
                <a:moveTo>
                  <a:pt x="0" y="0"/>
                </a:moveTo>
                <a:lnTo>
                  <a:pt x="10368167" y="0"/>
                </a:lnTo>
                <a:lnTo>
                  <a:pt x="10368167" y="2824165"/>
                </a:lnTo>
                <a:lnTo>
                  <a:pt x="0" y="2824165"/>
                </a:lnTo>
                <a:lnTo>
                  <a:pt x="0" y="0"/>
                </a:lnTo>
                <a:close/>
              </a:path>
            </a:pathLst>
          </a:custGeom>
          <a:blipFill>
            <a:blip r:embed="rId4"/>
            <a:stretch>
              <a:fillRect/>
            </a:stretch>
          </a:blipFill>
        </p:spPr>
      </p:sp>
      <p:sp>
        <p:nvSpPr>
          <p:cNvPr id="8" name="Freeform 8"/>
          <p:cNvSpPr/>
          <p:nvPr/>
        </p:nvSpPr>
        <p:spPr>
          <a:xfrm>
            <a:off x="15562033" y="479477"/>
            <a:ext cx="1697267" cy="1697267"/>
          </a:xfrm>
          <a:custGeom>
            <a:avLst/>
            <a:gdLst/>
            <a:ahLst/>
            <a:cxnLst/>
            <a:rect l="l" t="t" r="r" b="b"/>
            <a:pathLst>
              <a:path w="1697267" h="1697267">
                <a:moveTo>
                  <a:pt x="0" y="0"/>
                </a:moveTo>
                <a:lnTo>
                  <a:pt x="1697267" y="0"/>
                </a:lnTo>
                <a:lnTo>
                  <a:pt x="1697267" y="1697267"/>
                </a:lnTo>
                <a:lnTo>
                  <a:pt x="0" y="1697267"/>
                </a:lnTo>
                <a:lnTo>
                  <a:pt x="0" y="0"/>
                </a:lnTo>
                <a:close/>
              </a:path>
            </a:pathLst>
          </a:custGeom>
          <a:blipFill>
            <a:blip r:embed="rId5"/>
            <a:stretch>
              <a:fillRect/>
            </a:stretch>
          </a:blipFill>
        </p:spPr>
      </p:sp>
      <p:sp>
        <p:nvSpPr>
          <p:cNvPr id="9" name="TextBox 9"/>
          <p:cNvSpPr txBox="1"/>
          <p:nvPr/>
        </p:nvSpPr>
        <p:spPr>
          <a:xfrm>
            <a:off x="1441264" y="1332194"/>
            <a:ext cx="8837093" cy="844550"/>
          </a:xfrm>
          <a:prstGeom prst="rect">
            <a:avLst/>
          </a:prstGeom>
        </p:spPr>
        <p:txBody>
          <a:bodyPr lIns="0" tIns="0" rIns="0" bIns="0" rtlCol="0" anchor="t">
            <a:spAutoFit/>
          </a:bodyPr>
          <a:lstStyle/>
          <a:p>
            <a:pPr algn="l">
              <a:lnSpc>
                <a:spcPts val="5800"/>
              </a:lnSpc>
            </a:pPr>
            <a:r>
              <a:rPr lang="en-US" sz="5000" spc="-75">
                <a:solidFill>
                  <a:srgbClr val="FFFFFF"/>
                </a:solidFill>
                <a:latin typeface="Bugaki Bold"/>
              </a:rPr>
              <a:t>School Vision</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t="-38888" b="-38888"/>
            </a:stretch>
          </a:blipFill>
        </p:spPr>
      </p:sp>
      <p:grpSp>
        <p:nvGrpSpPr>
          <p:cNvPr id="3" name="Group 3"/>
          <p:cNvGrpSpPr/>
          <p:nvPr/>
        </p:nvGrpSpPr>
        <p:grpSpPr>
          <a:xfrm>
            <a:off x="1028700" y="1191781"/>
            <a:ext cx="6950254" cy="1211102"/>
            <a:chOff x="0" y="0"/>
            <a:chExt cx="3789892" cy="660400"/>
          </a:xfrm>
        </p:grpSpPr>
        <p:sp>
          <p:nvSpPr>
            <p:cNvPr id="4" name="Freeform 4"/>
            <p:cNvSpPr/>
            <p:nvPr/>
          </p:nvSpPr>
          <p:spPr>
            <a:xfrm>
              <a:off x="0" y="0"/>
              <a:ext cx="3789893" cy="660400"/>
            </a:xfrm>
            <a:custGeom>
              <a:avLst/>
              <a:gdLst/>
              <a:ahLst/>
              <a:cxnLst/>
              <a:rect l="l" t="t" r="r" b="b"/>
              <a:pathLst>
                <a:path w="3789893" h="660400">
                  <a:moveTo>
                    <a:pt x="3665432" y="660400"/>
                  </a:moveTo>
                  <a:lnTo>
                    <a:pt x="124460" y="660400"/>
                  </a:lnTo>
                  <a:cubicBezTo>
                    <a:pt x="55880" y="660400"/>
                    <a:pt x="0" y="604520"/>
                    <a:pt x="0" y="535940"/>
                  </a:cubicBezTo>
                  <a:lnTo>
                    <a:pt x="0" y="124460"/>
                  </a:lnTo>
                  <a:cubicBezTo>
                    <a:pt x="0" y="55880"/>
                    <a:pt x="55880" y="0"/>
                    <a:pt x="124460" y="0"/>
                  </a:cubicBezTo>
                  <a:lnTo>
                    <a:pt x="3665432" y="0"/>
                  </a:lnTo>
                  <a:cubicBezTo>
                    <a:pt x="3734012" y="0"/>
                    <a:pt x="3789893" y="55880"/>
                    <a:pt x="3789893" y="124460"/>
                  </a:cubicBezTo>
                  <a:lnTo>
                    <a:pt x="3789893" y="535940"/>
                  </a:lnTo>
                  <a:cubicBezTo>
                    <a:pt x="3789893" y="604520"/>
                    <a:pt x="3734012" y="660400"/>
                    <a:pt x="3665432" y="660400"/>
                  </a:cubicBezTo>
                  <a:close/>
                </a:path>
              </a:pathLst>
            </a:custGeom>
            <a:solidFill>
              <a:srgbClr val="FF1010"/>
            </a:solidFill>
          </p:spPr>
        </p:sp>
      </p:grpSp>
      <p:sp>
        <p:nvSpPr>
          <p:cNvPr id="5" name="Freeform 5"/>
          <p:cNvSpPr/>
          <p:nvPr/>
        </p:nvSpPr>
        <p:spPr>
          <a:xfrm>
            <a:off x="15794666" y="343147"/>
            <a:ext cx="1697267" cy="1697267"/>
          </a:xfrm>
          <a:custGeom>
            <a:avLst/>
            <a:gdLst/>
            <a:ahLst/>
            <a:cxnLst/>
            <a:rect l="l" t="t" r="r" b="b"/>
            <a:pathLst>
              <a:path w="1697267" h="1697267">
                <a:moveTo>
                  <a:pt x="0" y="0"/>
                </a:moveTo>
                <a:lnTo>
                  <a:pt x="1697267" y="0"/>
                </a:lnTo>
                <a:lnTo>
                  <a:pt x="1697267" y="1697267"/>
                </a:lnTo>
                <a:lnTo>
                  <a:pt x="0" y="1697267"/>
                </a:lnTo>
                <a:lnTo>
                  <a:pt x="0" y="0"/>
                </a:lnTo>
                <a:close/>
              </a:path>
            </a:pathLst>
          </a:custGeom>
          <a:blipFill>
            <a:blip r:embed="rId3"/>
            <a:stretch>
              <a:fillRect/>
            </a:stretch>
          </a:blipFill>
        </p:spPr>
      </p:sp>
      <p:sp>
        <p:nvSpPr>
          <p:cNvPr id="6" name="Freeform 6"/>
          <p:cNvSpPr/>
          <p:nvPr/>
        </p:nvSpPr>
        <p:spPr>
          <a:xfrm>
            <a:off x="0" y="7547950"/>
            <a:ext cx="18288000" cy="2739050"/>
          </a:xfrm>
          <a:custGeom>
            <a:avLst/>
            <a:gdLst/>
            <a:ahLst/>
            <a:cxnLst/>
            <a:rect l="l" t="t" r="r" b="b"/>
            <a:pathLst>
              <a:path w="18288000" h="2739050">
                <a:moveTo>
                  <a:pt x="0" y="0"/>
                </a:moveTo>
                <a:lnTo>
                  <a:pt x="18288000" y="0"/>
                </a:lnTo>
                <a:lnTo>
                  <a:pt x="18288000" y="2739050"/>
                </a:lnTo>
                <a:lnTo>
                  <a:pt x="0" y="2739050"/>
                </a:lnTo>
                <a:lnTo>
                  <a:pt x="0" y="0"/>
                </a:lnTo>
                <a:close/>
              </a:path>
            </a:pathLst>
          </a:custGeom>
          <a:blipFill>
            <a:blip r:embed="rId4"/>
            <a:stretch>
              <a:fillRect/>
            </a:stretch>
          </a:blipFill>
        </p:spPr>
      </p:sp>
      <p:sp>
        <p:nvSpPr>
          <p:cNvPr id="7" name="TextBox 7"/>
          <p:cNvSpPr txBox="1"/>
          <p:nvPr/>
        </p:nvSpPr>
        <p:spPr>
          <a:xfrm>
            <a:off x="1441264" y="1332194"/>
            <a:ext cx="8619393" cy="844550"/>
          </a:xfrm>
          <a:prstGeom prst="rect">
            <a:avLst/>
          </a:prstGeom>
        </p:spPr>
        <p:txBody>
          <a:bodyPr lIns="0" tIns="0" rIns="0" bIns="0" rtlCol="0" anchor="t">
            <a:spAutoFit/>
          </a:bodyPr>
          <a:lstStyle/>
          <a:p>
            <a:pPr algn="l">
              <a:lnSpc>
                <a:spcPts val="5800"/>
              </a:lnSpc>
            </a:pPr>
            <a:r>
              <a:rPr lang="en-US" sz="5000" spc="75">
                <a:solidFill>
                  <a:srgbClr val="FFFFFF"/>
                </a:solidFill>
                <a:latin typeface="Bugaki Bold"/>
              </a:rPr>
              <a:t>Key details</a:t>
            </a:r>
          </a:p>
        </p:txBody>
      </p:sp>
      <p:sp>
        <p:nvSpPr>
          <p:cNvPr id="8" name="TextBox 8"/>
          <p:cNvSpPr txBox="1"/>
          <p:nvPr/>
        </p:nvSpPr>
        <p:spPr>
          <a:xfrm>
            <a:off x="1028700" y="2679108"/>
            <a:ext cx="7499299" cy="708660"/>
          </a:xfrm>
          <a:prstGeom prst="rect">
            <a:avLst/>
          </a:prstGeom>
        </p:spPr>
        <p:txBody>
          <a:bodyPr lIns="0" tIns="0" rIns="0" bIns="0" rtlCol="0" anchor="t">
            <a:spAutoFit/>
          </a:bodyPr>
          <a:lstStyle/>
          <a:p>
            <a:pPr algn="just">
              <a:lnSpc>
                <a:spcPts val="5219"/>
              </a:lnSpc>
            </a:pPr>
            <a:r>
              <a:rPr lang="en-US" sz="4499" spc="-139" dirty="0">
                <a:solidFill>
                  <a:srgbClr val="000000"/>
                </a:solidFill>
                <a:latin typeface="Poppins Semi-Bold"/>
              </a:rPr>
              <a:t>Address </a:t>
            </a:r>
          </a:p>
        </p:txBody>
      </p:sp>
      <p:sp>
        <p:nvSpPr>
          <p:cNvPr id="9" name="TextBox 9"/>
          <p:cNvSpPr txBox="1"/>
          <p:nvPr/>
        </p:nvSpPr>
        <p:spPr>
          <a:xfrm>
            <a:off x="1028700" y="3444918"/>
            <a:ext cx="7499299" cy="4406265"/>
          </a:xfrm>
          <a:prstGeom prst="rect">
            <a:avLst/>
          </a:prstGeom>
        </p:spPr>
        <p:txBody>
          <a:bodyPr lIns="0" tIns="0" rIns="0" bIns="0" rtlCol="0" anchor="t">
            <a:spAutoFit/>
          </a:bodyPr>
          <a:lstStyle/>
          <a:p>
            <a:pPr algn="just">
              <a:lnSpc>
                <a:spcPts val="3479"/>
              </a:lnSpc>
            </a:pPr>
            <a:r>
              <a:rPr lang="en-US" sz="2999" spc="-92" dirty="0">
                <a:solidFill>
                  <a:srgbClr val="000000"/>
                </a:solidFill>
                <a:latin typeface="Poppins Medium"/>
              </a:rPr>
              <a:t>Corpus Christi Catholic Primary School</a:t>
            </a:r>
          </a:p>
          <a:p>
            <a:pPr algn="just">
              <a:lnSpc>
                <a:spcPts val="3479"/>
              </a:lnSpc>
            </a:pPr>
            <a:r>
              <a:rPr lang="en-US" sz="2999" spc="-92" dirty="0">
                <a:solidFill>
                  <a:srgbClr val="000000"/>
                </a:solidFill>
                <a:latin typeface="Poppins Medium"/>
              </a:rPr>
              <a:t> Old Lane</a:t>
            </a:r>
          </a:p>
          <a:p>
            <a:pPr algn="just">
              <a:lnSpc>
                <a:spcPts val="3479"/>
              </a:lnSpc>
            </a:pPr>
            <a:r>
              <a:rPr lang="en-US" sz="2999" spc="-92" dirty="0">
                <a:solidFill>
                  <a:srgbClr val="000000"/>
                </a:solidFill>
                <a:latin typeface="Poppins Medium"/>
              </a:rPr>
              <a:t> Rainford</a:t>
            </a:r>
          </a:p>
          <a:p>
            <a:pPr algn="just">
              <a:lnSpc>
                <a:spcPts val="3479"/>
              </a:lnSpc>
            </a:pPr>
            <a:r>
              <a:rPr lang="en-US" sz="2999" spc="-92" dirty="0">
                <a:solidFill>
                  <a:srgbClr val="000000"/>
                </a:solidFill>
                <a:latin typeface="Poppins Medium"/>
              </a:rPr>
              <a:t> St Helens</a:t>
            </a:r>
          </a:p>
          <a:p>
            <a:pPr algn="just">
              <a:lnSpc>
                <a:spcPts val="3479"/>
              </a:lnSpc>
            </a:pPr>
            <a:r>
              <a:rPr lang="en-US" sz="2999" spc="-92" dirty="0">
                <a:solidFill>
                  <a:srgbClr val="000000"/>
                </a:solidFill>
                <a:latin typeface="Poppins Medium"/>
              </a:rPr>
              <a:t> Merseyside</a:t>
            </a:r>
          </a:p>
          <a:p>
            <a:pPr algn="just">
              <a:lnSpc>
                <a:spcPts val="3479"/>
              </a:lnSpc>
            </a:pPr>
            <a:r>
              <a:rPr lang="en-US" sz="2999" spc="-92" dirty="0">
                <a:solidFill>
                  <a:srgbClr val="000000"/>
                </a:solidFill>
                <a:latin typeface="Poppins Medium"/>
              </a:rPr>
              <a:t> WA11 8JF</a:t>
            </a:r>
          </a:p>
          <a:p>
            <a:pPr algn="just">
              <a:lnSpc>
                <a:spcPts val="3479"/>
              </a:lnSpc>
            </a:pPr>
            <a:r>
              <a:rPr lang="en-US" sz="2999" spc="-92" dirty="0">
                <a:solidFill>
                  <a:srgbClr val="000000"/>
                </a:solidFill>
                <a:latin typeface="Poppins Medium"/>
              </a:rPr>
              <a:t> Telephone:  01744 678102</a:t>
            </a:r>
          </a:p>
          <a:p>
            <a:pPr algn="just">
              <a:lnSpc>
                <a:spcPts val="3479"/>
              </a:lnSpc>
            </a:pPr>
            <a:r>
              <a:rPr lang="en-US" sz="2999" spc="-92" dirty="0">
                <a:solidFill>
                  <a:srgbClr val="000000"/>
                </a:solidFill>
                <a:latin typeface="Poppins Medium"/>
              </a:rPr>
              <a:t>  </a:t>
            </a:r>
          </a:p>
          <a:p>
            <a:pPr algn="just">
              <a:lnSpc>
                <a:spcPts val="3479"/>
              </a:lnSpc>
            </a:pPr>
            <a:r>
              <a:rPr lang="en-US" sz="2999" spc="-92" dirty="0">
                <a:solidFill>
                  <a:srgbClr val="000000"/>
                </a:solidFill>
                <a:latin typeface="Poppins Medium"/>
              </a:rPr>
              <a:t> </a:t>
            </a:r>
          </a:p>
          <a:p>
            <a:pPr algn="just">
              <a:lnSpc>
                <a:spcPts val="3479"/>
              </a:lnSpc>
            </a:pPr>
            <a:endParaRPr lang="en-US" sz="2999" spc="-92" dirty="0">
              <a:solidFill>
                <a:srgbClr val="000000"/>
              </a:solidFill>
              <a:latin typeface="Poppins Medium"/>
            </a:endParaRPr>
          </a:p>
        </p:txBody>
      </p:sp>
      <p:sp>
        <p:nvSpPr>
          <p:cNvPr id="10" name="TextBox 10"/>
          <p:cNvSpPr txBox="1"/>
          <p:nvPr/>
        </p:nvSpPr>
        <p:spPr>
          <a:xfrm>
            <a:off x="9144000" y="2679108"/>
            <a:ext cx="7499299" cy="708660"/>
          </a:xfrm>
          <a:prstGeom prst="rect">
            <a:avLst/>
          </a:prstGeom>
        </p:spPr>
        <p:txBody>
          <a:bodyPr lIns="0" tIns="0" rIns="0" bIns="0" rtlCol="0" anchor="t">
            <a:spAutoFit/>
          </a:bodyPr>
          <a:lstStyle/>
          <a:p>
            <a:pPr algn="just">
              <a:lnSpc>
                <a:spcPts val="5219"/>
              </a:lnSpc>
            </a:pPr>
            <a:r>
              <a:rPr lang="en-US" sz="4499" spc="-139">
                <a:solidFill>
                  <a:srgbClr val="000000"/>
                </a:solidFill>
                <a:latin typeface="Poppins Semi-Bold"/>
              </a:rPr>
              <a:t>Contact Information</a:t>
            </a:r>
          </a:p>
        </p:txBody>
      </p:sp>
      <p:sp>
        <p:nvSpPr>
          <p:cNvPr id="11" name="TextBox 11"/>
          <p:cNvSpPr txBox="1"/>
          <p:nvPr/>
        </p:nvSpPr>
        <p:spPr>
          <a:xfrm>
            <a:off x="9124950" y="3444918"/>
            <a:ext cx="9144000" cy="2653665"/>
          </a:xfrm>
          <a:prstGeom prst="rect">
            <a:avLst/>
          </a:prstGeom>
        </p:spPr>
        <p:txBody>
          <a:bodyPr lIns="0" tIns="0" rIns="0" bIns="0" rtlCol="0" anchor="t">
            <a:spAutoFit/>
          </a:bodyPr>
          <a:lstStyle/>
          <a:p>
            <a:pPr algn="just">
              <a:lnSpc>
                <a:spcPts val="3479"/>
              </a:lnSpc>
            </a:pPr>
            <a:r>
              <a:rPr lang="en-US" sz="2999" spc="-92">
                <a:solidFill>
                  <a:srgbClr val="000000"/>
                </a:solidFill>
                <a:latin typeface="Poppins Medium"/>
              </a:rPr>
              <a:t>Email: corpuschristi@sthelens.org.uk</a:t>
            </a:r>
          </a:p>
          <a:p>
            <a:pPr algn="just">
              <a:lnSpc>
                <a:spcPts val="3479"/>
              </a:lnSpc>
            </a:pPr>
            <a:r>
              <a:rPr lang="en-US" sz="2999" spc="-92">
                <a:solidFill>
                  <a:srgbClr val="000000"/>
                </a:solidFill>
                <a:latin typeface="Poppins Medium"/>
              </a:rPr>
              <a:t> </a:t>
            </a:r>
          </a:p>
          <a:p>
            <a:pPr algn="just">
              <a:lnSpc>
                <a:spcPts val="3479"/>
              </a:lnSpc>
            </a:pPr>
            <a:r>
              <a:rPr lang="en-US" sz="2999" spc="-92">
                <a:solidFill>
                  <a:srgbClr val="000000"/>
                </a:solidFill>
                <a:latin typeface="Poppins Medium"/>
              </a:rPr>
              <a:t>Website: corpuschristirainford.co.uk</a:t>
            </a:r>
          </a:p>
          <a:p>
            <a:pPr algn="just">
              <a:lnSpc>
                <a:spcPts val="3479"/>
              </a:lnSpc>
            </a:pPr>
            <a:r>
              <a:rPr lang="en-US" sz="2999" spc="-92">
                <a:solidFill>
                  <a:srgbClr val="000000"/>
                </a:solidFill>
                <a:latin typeface="Poppins Medium"/>
              </a:rPr>
              <a:t> </a:t>
            </a:r>
          </a:p>
          <a:p>
            <a:pPr algn="just">
              <a:lnSpc>
                <a:spcPts val="3479"/>
              </a:lnSpc>
            </a:pPr>
            <a:r>
              <a:rPr lang="en-US" sz="2999" spc="-92">
                <a:solidFill>
                  <a:srgbClr val="000000"/>
                </a:solidFill>
                <a:latin typeface="Poppins Medium"/>
              </a:rPr>
              <a:t>Acting Headteacher: Alexandra Mowatt BA (Hons)</a:t>
            </a:r>
          </a:p>
          <a:p>
            <a:pPr algn="just">
              <a:lnSpc>
                <a:spcPts val="3479"/>
              </a:lnSpc>
            </a:pPr>
            <a:endParaRPr lang="en-US" sz="2999" spc="-92">
              <a:solidFill>
                <a:srgbClr val="000000"/>
              </a:solidFill>
              <a:latin typeface="Poppins Medium"/>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t="-38888" b="-38888"/>
            </a:stretch>
          </a:blipFill>
        </p:spPr>
      </p:sp>
      <p:grpSp>
        <p:nvGrpSpPr>
          <p:cNvPr id="3" name="Group 3"/>
          <p:cNvGrpSpPr/>
          <p:nvPr/>
        </p:nvGrpSpPr>
        <p:grpSpPr>
          <a:xfrm>
            <a:off x="1028700" y="1191781"/>
            <a:ext cx="10129913" cy="1211102"/>
            <a:chOff x="0" y="0"/>
            <a:chExt cx="5523723" cy="660400"/>
          </a:xfrm>
        </p:grpSpPr>
        <p:sp>
          <p:nvSpPr>
            <p:cNvPr id="4" name="Freeform 4"/>
            <p:cNvSpPr/>
            <p:nvPr/>
          </p:nvSpPr>
          <p:spPr>
            <a:xfrm>
              <a:off x="0" y="0"/>
              <a:ext cx="5523723" cy="660400"/>
            </a:xfrm>
            <a:custGeom>
              <a:avLst/>
              <a:gdLst/>
              <a:ahLst/>
              <a:cxnLst/>
              <a:rect l="l" t="t" r="r" b="b"/>
              <a:pathLst>
                <a:path w="5523723" h="660400">
                  <a:moveTo>
                    <a:pt x="5399263" y="660400"/>
                  </a:moveTo>
                  <a:lnTo>
                    <a:pt x="124460" y="660400"/>
                  </a:lnTo>
                  <a:cubicBezTo>
                    <a:pt x="55880" y="660400"/>
                    <a:pt x="0" y="604520"/>
                    <a:pt x="0" y="535940"/>
                  </a:cubicBezTo>
                  <a:lnTo>
                    <a:pt x="0" y="124460"/>
                  </a:lnTo>
                  <a:cubicBezTo>
                    <a:pt x="0" y="55880"/>
                    <a:pt x="55880" y="0"/>
                    <a:pt x="124460" y="0"/>
                  </a:cubicBezTo>
                  <a:lnTo>
                    <a:pt x="5399263" y="0"/>
                  </a:lnTo>
                  <a:cubicBezTo>
                    <a:pt x="5467843" y="0"/>
                    <a:pt x="5523723" y="55880"/>
                    <a:pt x="5523723" y="124460"/>
                  </a:cubicBezTo>
                  <a:lnTo>
                    <a:pt x="5523723" y="535940"/>
                  </a:lnTo>
                  <a:cubicBezTo>
                    <a:pt x="5523723" y="604520"/>
                    <a:pt x="5467843" y="660400"/>
                    <a:pt x="5399263" y="660400"/>
                  </a:cubicBezTo>
                  <a:close/>
                </a:path>
              </a:pathLst>
            </a:custGeom>
            <a:solidFill>
              <a:srgbClr val="FF1010"/>
            </a:solidFill>
          </p:spPr>
        </p:sp>
      </p:grpSp>
      <p:sp>
        <p:nvSpPr>
          <p:cNvPr id="5" name="Freeform 5"/>
          <p:cNvSpPr/>
          <p:nvPr/>
        </p:nvSpPr>
        <p:spPr>
          <a:xfrm>
            <a:off x="7765022" y="-3516502"/>
            <a:ext cx="5923901" cy="5449989"/>
          </a:xfrm>
          <a:custGeom>
            <a:avLst/>
            <a:gdLst/>
            <a:ahLst/>
            <a:cxnLst/>
            <a:rect l="l" t="t" r="r" b="b"/>
            <a:pathLst>
              <a:path w="5923901" h="5449989">
                <a:moveTo>
                  <a:pt x="0" y="0"/>
                </a:moveTo>
                <a:lnTo>
                  <a:pt x="5923900" y="0"/>
                </a:lnTo>
                <a:lnTo>
                  <a:pt x="5923900" y="5449989"/>
                </a:lnTo>
                <a:lnTo>
                  <a:pt x="0" y="5449989"/>
                </a:lnTo>
                <a:lnTo>
                  <a:pt x="0" y="0"/>
                </a:lnTo>
                <a:close/>
              </a:path>
            </a:pathLst>
          </a:custGeom>
          <a:blipFill>
            <a:blip r:embed="rId3">
              <a:alphaModFix amt="9999"/>
            </a:blip>
            <a:stretch>
              <a:fillRect/>
            </a:stretch>
          </a:blipFill>
        </p:spPr>
      </p:sp>
      <p:grpSp>
        <p:nvGrpSpPr>
          <p:cNvPr id="6" name="Group 6"/>
          <p:cNvGrpSpPr/>
          <p:nvPr/>
        </p:nvGrpSpPr>
        <p:grpSpPr>
          <a:xfrm rot="-3146151">
            <a:off x="12536003" y="6082253"/>
            <a:ext cx="9421122" cy="4353345"/>
            <a:chOff x="0" y="0"/>
            <a:chExt cx="2481283" cy="1146560"/>
          </a:xfrm>
        </p:grpSpPr>
        <p:sp>
          <p:nvSpPr>
            <p:cNvPr id="7" name="Freeform 7"/>
            <p:cNvSpPr/>
            <p:nvPr/>
          </p:nvSpPr>
          <p:spPr>
            <a:xfrm>
              <a:off x="0" y="0"/>
              <a:ext cx="2481283" cy="1146560"/>
            </a:xfrm>
            <a:custGeom>
              <a:avLst/>
              <a:gdLst/>
              <a:ahLst/>
              <a:cxnLst/>
              <a:rect l="l" t="t" r="r" b="b"/>
              <a:pathLst>
                <a:path w="2481283" h="1146560">
                  <a:moveTo>
                    <a:pt x="0" y="0"/>
                  </a:moveTo>
                  <a:lnTo>
                    <a:pt x="2481283" y="0"/>
                  </a:lnTo>
                  <a:lnTo>
                    <a:pt x="2481283" y="1146560"/>
                  </a:lnTo>
                  <a:lnTo>
                    <a:pt x="0" y="1146560"/>
                  </a:lnTo>
                  <a:close/>
                </a:path>
              </a:pathLst>
            </a:custGeom>
            <a:solidFill>
              <a:srgbClr val="133392"/>
            </a:solidFill>
          </p:spPr>
        </p:sp>
        <p:sp>
          <p:nvSpPr>
            <p:cNvPr id="8" name="TextBox 8"/>
            <p:cNvSpPr txBox="1"/>
            <p:nvPr/>
          </p:nvSpPr>
          <p:spPr>
            <a:xfrm>
              <a:off x="0" y="-38100"/>
              <a:ext cx="2481283" cy="1184660"/>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2658629" y="8115211"/>
            <a:ext cx="6549221" cy="6025283"/>
          </a:xfrm>
          <a:custGeom>
            <a:avLst/>
            <a:gdLst/>
            <a:ahLst/>
            <a:cxnLst/>
            <a:rect l="l" t="t" r="r" b="b"/>
            <a:pathLst>
              <a:path w="6549221" h="6025283">
                <a:moveTo>
                  <a:pt x="0" y="0"/>
                </a:moveTo>
                <a:lnTo>
                  <a:pt x="6549221" y="0"/>
                </a:lnTo>
                <a:lnTo>
                  <a:pt x="6549221" y="6025284"/>
                </a:lnTo>
                <a:lnTo>
                  <a:pt x="0" y="6025284"/>
                </a:lnTo>
                <a:lnTo>
                  <a:pt x="0" y="0"/>
                </a:lnTo>
                <a:close/>
              </a:path>
            </a:pathLst>
          </a:custGeom>
          <a:blipFill>
            <a:blip r:embed="rId3"/>
            <a:stretch>
              <a:fillRect/>
            </a:stretch>
          </a:blipFill>
        </p:spPr>
      </p:sp>
      <p:sp>
        <p:nvSpPr>
          <p:cNvPr id="10" name="Freeform 10"/>
          <p:cNvSpPr/>
          <p:nvPr/>
        </p:nvSpPr>
        <p:spPr>
          <a:xfrm>
            <a:off x="15956261" y="279398"/>
            <a:ext cx="1824765" cy="1824765"/>
          </a:xfrm>
          <a:custGeom>
            <a:avLst/>
            <a:gdLst/>
            <a:ahLst/>
            <a:cxnLst/>
            <a:rect l="l" t="t" r="r" b="b"/>
            <a:pathLst>
              <a:path w="1824765" h="1824765">
                <a:moveTo>
                  <a:pt x="0" y="0"/>
                </a:moveTo>
                <a:lnTo>
                  <a:pt x="1824765" y="0"/>
                </a:lnTo>
                <a:lnTo>
                  <a:pt x="1824765" y="1824765"/>
                </a:lnTo>
                <a:lnTo>
                  <a:pt x="0" y="1824765"/>
                </a:lnTo>
                <a:lnTo>
                  <a:pt x="0" y="0"/>
                </a:lnTo>
                <a:close/>
              </a:path>
            </a:pathLst>
          </a:custGeom>
          <a:blipFill>
            <a:blip r:embed="rId4"/>
            <a:stretch>
              <a:fillRect/>
            </a:stretch>
          </a:blipFill>
        </p:spPr>
      </p:sp>
      <p:sp>
        <p:nvSpPr>
          <p:cNvPr id="11" name="TextBox 11"/>
          <p:cNvSpPr txBox="1"/>
          <p:nvPr/>
        </p:nvSpPr>
        <p:spPr>
          <a:xfrm>
            <a:off x="1234982" y="1258443"/>
            <a:ext cx="9491990" cy="844550"/>
          </a:xfrm>
          <a:prstGeom prst="rect">
            <a:avLst/>
          </a:prstGeom>
        </p:spPr>
        <p:txBody>
          <a:bodyPr lIns="0" tIns="0" rIns="0" bIns="0" rtlCol="0" anchor="t">
            <a:spAutoFit/>
          </a:bodyPr>
          <a:lstStyle/>
          <a:p>
            <a:pPr algn="l">
              <a:lnSpc>
                <a:spcPts val="5800"/>
              </a:lnSpc>
            </a:pPr>
            <a:r>
              <a:rPr lang="en-US" sz="5000" spc="75">
                <a:solidFill>
                  <a:srgbClr val="FFFFFF"/>
                </a:solidFill>
                <a:latin typeface="Bugaki Bold"/>
              </a:rPr>
              <a:t>School Governing Body</a:t>
            </a:r>
          </a:p>
        </p:txBody>
      </p:sp>
      <p:sp>
        <p:nvSpPr>
          <p:cNvPr id="12" name="TextBox 12"/>
          <p:cNvSpPr txBox="1"/>
          <p:nvPr/>
        </p:nvSpPr>
        <p:spPr>
          <a:xfrm>
            <a:off x="1110468" y="2667764"/>
            <a:ext cx="16670558" cy="8079135"/>
          </a:xfrm>
          <a:prstGeom prst="rect">
            <a:avLst/>
          </a:prstGeom>
        </p:spPr>
        <p:txBody>
          <a:bodyPr lIns="0" tIns="0" rIns="0" bIns="0" rtlCol="0" anchor="t">
            <a:spAutoFit/>
          </a:bodyPr>
          <a:lstStyle/>
          <a:p>
            <a:pPr algn="just">
              <a:lnSpc>
                <a:spcPts val="3479"/>
              </a:lnSpc>
            </a:pPr>
            <a:r>
              <a:rPr lang="en-US" sz="2999" spc="-92" dirty="0">
                <a:solidFill>
                  <a:srgbClr val="000000"/>
                </a:solidFill>
                <a:latin typeface="Poppins Medium"/>
              </a:rPr>
              <a:t>Chairperson:  </a:t>
            </a:r>
            <a:r>
              <a:rPr lang="en-US" sz="2999" spc="-92" dirty="0" err="1">
                <a:solidFill>
                  <a:srgbClr val="000000"/>
                </a:solidFill>
                <a:latin typeface="Poppins Medium"/>
              </a:rPr>
              <a:t>Mr</a:t>
            </a:r>
            <a:r>
              <a:rPr lang="en-US" sz="2999" spc="-92" dirty="0">
                <a:solidFill>
                  <a:srgbClr val="000000"/>
                </a:solidFill>
                <a:latin typeface="Poppins Medium"/>
              </a:rPr>
              <a:t> Tony Ford</a:t>
            </a:r>
          </a:p>
          <a:p>
            <a:pPr algn="just">
              <a:lnSpc>
                <a:spcPts val="3479"/>
              </a:lnSpc>
            </a:pPr>
            <a:r>
              <a:rPr lang="en-US" sz="2999" spc="-92" dirty="0">
                <a:solidFill>
                  <a:srgbClr val="000000"/>
                </a:solidFill>
                <a:latin typeface="Poppins Medium"/>
              </a:rPr>
              <a:t> </a:t>
            </a:r>
          </a:p>
          <a:p>
            <a:pPr algn="just">
              <a:lnSpc>
                <a:spcPts val="3479"/>
              </a:lnSpc>
            </a:pPr>
            <a:r>
              <a:rPr lang="en-US" sz="2999" spc="-92" dirty="0">
                <a:solidFill>
                  <a:srgbClr val="000000"/>
                </a:solidFill>
                <a:latin typeface="Poppins Medium"/>
              </a:rPr>
              <a:t>Vice Chair:  Melanie Lee</a:t>
            </a:r>
          </a:p>
          <a:p>
            <a:pPr algn="just">
              <a:lnSpc>
                <a:spcPts val="3479"/>
              </a:lnSpc>
            </a:pPr>
            <a:r>
              <a:rPr lang="en-US" sz="2999" spc="-92" dirty="0">
                <a:solidFill>
                  <a:srgbClr val="000000"/>
                </a:solidFill>
                <a:latin typeface="Poppins Medium"/>
              </a:rPr>
              <a:t> </a:t>
            </a:r>
          </a:p>
          <a:p>
            <a:pPr algn="just">
              <a:lnSpc>
                <a:spcPts val="3479"/>
              </a:lnSpc>
            </a:pPr>
            <a:r>
              <a:rPr lang="en-US" sz="2999" spc="-92" dirty="0">
                <a:solidFill>
                  <a:srgbClr val="000000"/>
                </a:solidFill>
                <a:latin typeface="Poppins Medium"/>
              </a:rPr>
              <a:t>Associate Governor :  Father Paul Harris</a:t>
            </a:r>
          </a:p>
          <a:p>
            <a:pPr algn="just">
              <a:lnSpc>
                <a:spcPts val="3479"/>
              </a:lnSpc>
            </a:pPr>
            <a:r>
              <a:rPr lang="en-US" sz="2999" spc="-92" dirty="0">
                <a:solidFill>
                  <a:srgbClr val="000000"/>
                </a:solidFill>
                <a:latin typeface="Poppins Medium"/>
              </a:rPr>
              <a:t> </a:t>
            </a:r>
          </a:p>
          <a:p>
            <a:pPr algn="l">
              <a:lnSpc>
                <a:spcPts val="3479"/>
              </a:lnSpc>
            </a:pPr>
            <a:r>
              <a:rPr lang="en-US" sz="2999" spc="-92" dirty="0">
                <a:solidFill>
                  <a:srgbClr val="000000"/>
                </a:solidFill>
                <a:latin typeface="Poppins Medium"/>
              </a:rPr>
              <a:t>Foundation:  Jane Monk, Denise Gibney, Sarah O’Brien, Jason Pickett, Katherine Grange</a:t>
            </a:r>
          </a:p>
          <a:p>
            <a:pPr algn="just">
              <a:lnSpc>
                <a:spcPts val="3479"/>
              </a:lnSpc>
            </a:pPr>
            <a:r>
              <a:rPr lang="en-US" sz="2999" spc="-92" dirty="0">
                <a:solidFill>
                  <a:srgbClr val="000000"/>
                </a:solidFill>
                <a:latin typeface="Poppins Medium"/>
              </a:rPr>
              <a:t> </a:t>
            </a:r>
          </a:p>
          <a:p>
            <a:pPr algn="just">
              <a:lnSpc>
                <a:spcPts val="3479"/>
              </a:lnSpc>
            </a:pPr>
            <a:r>
              <a:rPr lang="en-US" sz="2999" spc="-92" dirty="0">
                <a:solidFill>
                  <a:srgbClr val="000000"/>
                </a:solidFill>
                <a:latin typeface="Poppins Medium"/>
              </a:rPr>
              <a:t>Elected Parent Governor:  Emma Hartley</a:t>
            </a:r>
          </a:p>
          <a:p>
            <a:pPr algn="just">
              <a:lnSpc>
                <a:spcPts val="3479"/>
              </a:lnSpc>
            </a:pPr>
            <a:r>
              <a:rPr lang="en-US" sz="2999" spc="-92" dirty="0">
                <a:solidFill>
                  <a:srgbClr val="000000"/>
                </a:solidFill>
                <a:latin typeface="Poppins Medium"/>
              </a:rPr>
              <a:t>                         </a:t>
            </a:r>
          </a:p>
          <a:p>
            <a:pPr algn="just">
              <a:lnSpc>
                <a:spcPts val="3479"/>
              </a:lnSpc>
            </a:pPr>
            <a:r>
              <a:rPr lang="en-US" sz="2999" spc="-92" dirty="0">
                <a:solidFill>
                  <a:srgbClr val="000000"/>
                </a:solidFill>
                <a:latin typeface="Poppins Medium"/>
              </a:rPr>
              <a:t>LEA Representative:  Robert Reynolds </a:t>
            </a:r>
          </a:p>
          <a:p>
            <a:pPr algn="just">
              <a:lnSpc>
                <a:spcPts val="3479"/>
              </a:lnSpc>
            </a:pPr>
            <a:r>
              <a:rPr lang="en-US" sz="2999" spc="-92" dirty="0">
                <a:solidFill>
                  <a:srgbClr val="000000"/>
                </a:solidFill>
                <a:latin typeface="Poppins Medium"/>
              </a:rPr>
              <a:t> </a:t>
            </a:r>
          </a:p>
          <a:p>
            <a:pPr algn="just">
              <a:lnSpc>
                <a:spcPts val="3479"/>
              </a:lnSpc>
            </a:pPr>
            <a:r>
              <a:rPr lang="en-US" sz="2999" spc="-92" dirty="0">
                <a:solidFill>
                  <a:srgbClr val="000000"/>
                </a:solidFill>
                <a:latin typeface="Poppins Medium"/>
              </a:rPr>
              <a:t>Elected Staff Governor:  Katie Bailey</a:t>
            </a:r>
          </a:p>
          <a:p>
            <a:pPr algn="just">
              <a:lnSpc>
                <a:spcPts val="3479"/>
              </a:lnSpc>
            </a:pPr>
            <a:r>
              <a:rPr lang="en-US" sz="2999" spc="-92" dirty="0">
                <a:solidFill>
                  <a:srgbClr val="000000"/>
                </a:solidFill>
                <a:latin typeface="Poppins Medium"/>
              </a:rPr>
              <a:t> </a:t>
            </a:r>
          </a:p>
          <a:p>
            <a:pPr algn="just">
              <a:lnSpc>
                <a:spcPts val="3479"/>
              </a:lnSpc>
            </a:pPr>
            <a:r>
              <a:rPr lang="en-US" sz="2999" spc="-92" dirty="0">
                <a:solidFill>
                  <a:srgbClr val="000000"/>
                </a:solidFill>
                <a:latin typeface="Poppins Medium"/>
              </a:rPr>
              <a:t>Acting Headteacher:  Alexandra </a:t>
            </a:r>
            <a:r>
              <a:rPr lang="en-US" sz="2999" spc="-92" dirty="0" err="1">
                <a:solidFill>
                  <a:srgbClr val="000000"/>
                </a:solidFill>
                <a:latin typeface="Poppins Medium"/>
              </a:rPr>
              <a:t>Mowatt</a:t>
            </a:r>
            <a:endParaRPr lang="en-US" sz="2999" spc="-92" dirty="0">
              <a:solidFill>
                <a:srgbClr val="000000"/>
              </a:solidFill>
              <a:latin typeface="Poppins Medium"/>
            </a:endParaRPr>
          </a:p>
          <a:p>
            <a:pPr algn="just">
              <a:lnSpc>
                <a:spcPts val="3479"/>
              </a:lnSpc>
            </a:pPr>
            <a:r>
              <a:rPr lang="en-US" sz="2999" spc="-92" dirty="0">
                <a:solidFill>
                  <a:srgbClr val="000000"/>
                </a:solidFill>
                <a:latin typeface="Poppins Medium"/>
              </a:rPr>
              <a:t> </a:t>
            </a:r>
          </a:p>
          <a:p>
            <a:pPr algn="just">
              <a:lnSpc>
                <a:spcPts val="3479"/>
              </a:lnSpc>
            </a:pPr>
            <a:r>
              <a:rPr lang="en-US" sz="2999" spc="-92" dirty="0">
                <a:solidFill>
                  <a:srgbClr val="000000"/>
                </a:solidFill>
                <a:latin typeface="Poppins Medium"/>
              </a:rPr>
              <a:t>Clerk to the Governors:  Local Authority Clerk</a:t>
            </a:r>
          </a:p>
          <a:p>
            <a:pPr algn="just">
              <a:lnSpc>
                <a:spcPts val="3479"/>
              </a:lnSpc>
            </a:pPr>
            <a:endParaRPr lang="en-US" sz="2999" spc="-92" dirty="0">
              <a:solidFill>
                <a:srgbClr val="000000"/>
              </a:solidFill>
              <a:latin typeface="Poppins Medium"/>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t="-38888" b="-38888"/>
            </a:stretch>
          </a:blipFill>
        </p:spPr>
      </p:sp>
      <p:grpSp>
        <p:nvGrpSpPr>
          <p:cNvPr id="3" name="Group 3"/>
          <p:cNvGrpSpPr/>
          <p:nvPr/>
        </p:nvGrpSpPr>
        <p:grpSpPr>
          <a:xfrm>
            <a:off x="776605" y="103186"/>
            <a:ext cx="5251576" cy="1222837"/>
            <a:chOff x="0" y="0"/>
            <a:chExt cx="2863623" cy="666799"/>
          </a:xfrm>
        </p:grpSpPr>
        <p:sp>
          <p:nvSpPr>
            <p:cNvPr id="4" name="Freeform 4"/>
            <p:cNvSpPr/>
            <p:nvPr/>
          </p:nvSpPr>
          <p:spPr>
            <a:xfrm>
              <a:off x="0" y="0"/>
              <a:ext cx="2863623" cy="666799"/>
            </a:xfrm>
            <a:custGeom>
              <a:avLst/>
              <a:gdLst/>
              <a:ahLst/>
              <a:cxnLst/>
              <a:rect l="l" t="t" r="r" b="b"/>
              <a:pathLst>
                <a:path w="2863623" h="666799">
                  <a:moveTo>
                    <a:pt x="2739163" y="666798"/>
                  </a:moveTo>
                  <a:lnTo>
                    <a:pt x="124460" y="666798"/>
                  </a:lnTo>
                  <a:cubicBezTo>
                    <a:pt x="55880" y="666798"/>
                    <a:pt x="0" y="610919"/>
                    <a:pt x="0" y="542338"/>
                  </a:cubicBezTo>
                  <a:lnTo>
                    <a:pt x="0" y="124460"/>
                  </a:lnTo>
                  <a:cubicBezTo>
                    <a:pt x="0" y="55880"/>
                    <a:pt x="55880" y="0"/>
                    <a:pt x="124460" y="0"/>
                  </a:cubicBezTo>
                  <a:lnTo>
                    <a:pt x="2739163" y="0"/>
                  </a:lnTo>
                  <a:cubicBezTo>
                    <a:pt x="2807743" y="0"/>
                    <a:pt x="2863623" y="55880"/>
                    <a:pt x="2863623" y="124460"/>
                  </a:cubicBezTo>
                  <a:lnTo>
                    <a:pt x="2863623" y="542339"/>
                  </a:lnTo>
                  <a:cubicBezTo>
                    <a:pt x="2863623" y="610919"/>
                    <a:pt x="2807743" y="666799"/>
                    <a:pt x="2739163" y="666799"/>
                  </a:cubicBezTo>
                  <a:close/>
                </a:path>
              </a:pathLst>
            </a:custGeom>
            <a:solidFill>
              <a:srgbClr val="FF1010"/>
            </a:solidFill>
          </p:spPr>
        </p:sp>
      </p:grpSp>
      <p:grpSp>
        <p:nvGrpSpPr>
          <p:cNvPr id="5" name="Group 5"/>
          <p:cNvGrpSpPr/>
          <p:nvPr/>
        </p:nvGrpSpPr>
        <p:grpSpPr>
          <a:xfrm>
            <a:off x="544558" y="1391101"/>
            <a:ext cx="16230600" cy="8745984"/>
            <a:chOff x="0" y="0"/>
            <a:chExt cx="8850357" cy="4769083"/>
          </a:xfrm>
        </p:grpSpPr>
        <p:sp>
          <p:nvSpPr>
            <p:cNvPr id="6" name="Freeform 6"/>
            <p:cNvSpPr/>
            <p:nvPr/>
          </p:nvSpPr>
          <p:spPr>
            <a:xfrm>
              <a:off x="0" y="0"/>
              <a:ext cx="8850357" cy="4769083"/>
            </a:xfrm>
            <a:custGeom>
              <a:avLst/>
              <a:gdLst/>
              <a:ahLst/>
              <a:cxnLst/>
              <a:rect l="l" t="t" r="r" b="b"/>
              <a:pathLst>
                <a:path w="8850357" h="4769083">
                  <a:moveTo>
                    <a:pt x="8725897" y="4769083"/>
                  </a:moveTo>
                  <a:lnTo>
                    <a:pt x="124460" y="4769083"/>
                  </a:lnTo>
                  <a:cubicBezTo>
                    <a:pt x="55880" y="4769083"/>
                    <a:pt x="0" y="4713203"/>
                    <a:pt x="0" y="4644623"/>
                  </a:cubicBezTo>
                  <a:lnTo>
                    <a:pt x="0" y="124460"/>
                  </a:lnTo>
                  <a:cubicBezTo>
                    <a:pt x="0" y="55880"/>
                    <a:pt x="55880" y="0"/>
                    <a:pt x="124460" y="0"/>
                  </a:cubicBezTo>
                  <a:lnTo>
                    <a:pt x="8725897" y="0"/>
                  </a:lnTo>
                  <a:cubicBezTo>
                    <a:pt x="8794477" y="0"/>
                    <a:pt x="8850357" y="55880"/>
                    <a:pt x="8850357" y="124460"/>
                  </a:cubicBezTo>
                  <a:lnTo>
                    <a:pt x="8850357" y="4644623"/>
                  </a:lnTo>
                  <a:cubicBezTo>
                    <a:pt x="8850357" y="4713203"/>
                    <a:pt x="8794477" y="4769083"/>
                    <a:pt x="8725897" y="4769083"/>
                  </a:cubicBezTo>
                  <a:close/>
                </a:path>
              </a:pathLst>
            </a:custGeom>
            <a:solidFill>
              <a:srgbClr val="00497D"/>
            </a:solidFill>
          </p:spPr>
        </p:sp>
      </p:grpSp>
      <p:sp>
        <p:nvSpPr>
          <p:cNvPr id="8" name="Freeform 8"/>
          <p:cNvSpPr/>
          <p:nvPr/>
        </p:nvSpPr>
        <p:spPr>
          <a:xfrm>
            <a:off x="16306285" y="149915"/>
            <a:ext cx="1824765" cy="1824765"/>
          </a:xfrm>
          <a:custGeom>
            <a:avLst/>
            <a:gdLst/>
            <a:ahLst/>
            <a:cxnLst/>
            <a:rect l="l" t="t" r="r" b="b"/>
            <a:pathLst>
              <a:path w="1824765" h="1824765">
                <a:moveTo>
                  <a:pt x="0" y="0"/>
                </a:moveTo>
                <a:lnTo>
                  <a:pt x="1824764" y="0"/>
                </a:lnTo>
                <a:lnTo>
                  <a:pt x="1824764" y="1824765"/>
                </a:lnTo>
                <a:lnTo>
                  <a:pt x="0" y="1824765"/>
                </a:lnTo>
                <a:lnTo>
                  <a:pt x="0" y="0"/>
                </a:lnTo>
                <a:close/>
              </a:path>
            </a:pathLst>
          </a:custGeom>
          <a:blipFill>
            <a:blip r:embed="rId3"/>
            <a:stretch>
              <a:fillRect/>
            </a:stretch>
          </a:blipFill>
        </p:spPr>
      </p:sp>
      <p:sp>
        <p:nvSpPr>
          <p:cNvPr id="9" name="TextBox 9"/>
          <p:cNvSpPr txBox="1"/>
          <p:nvPr/>
        </p:nvSpPr>
        <p:spPr>
          <a:xfrm>
            <a:off x="1222841" y="360952"/>
            <a:ext cx="10372203" cy="756291"/>
          </a:xfrm>
          <a:prstGeom prst="rect">
            <a:avLst/>
          </a:prstGeom>
        </p:spPr>
        <p:txBody>
          <a:bodyPr lIns="0" tIns="0" rIns="0" bIns="0" rtlCol="0" anchor="t">
            <a:spAutoFit/>
          </a:bodyPr>
          <a:lstStyle/>
          <a:p>
            <a:pPr algn="just">
              <a:lnSpc>
                <a:spcPts val="5221"/>
              </a:lnSpc>
            </a:pPr>
            <a:r>
              <a:rPr lang="en-US" sz="4501" spc="-139">
                <a:solidFill>
                  <a:srgbClr val="FFFFFF"/>
                </a:solidFill>
                <a:latin typeface="Bugaki"/>
              </a:rPr>
              <a:t>Teaching Staff </a:t>
            </a:r>
          </a:p>
        </p:txBody>
      </p:sp>
      <p:sp>
        <p:nvSpPr>
          <p:cNvPr id="10" name="TextBox 10"/>
          <p:cNvSpPr txBox="1"/>
          <p:nvPr/>
        </p:nvSpPr>
        <p:spPr>
          <a:xfrm>
            <a:off x="1431917" y="2892860"/>
            <a:ext cx="4596264" cy="480187"/>
          </a:xfrm>
          <a:prstGeom prst="rect">
            <a:avLst/>
          </a:prstGeom>
        </p:spPr>
        <p:txBody>
          <a:bodyPr lIns="0" tIns="0" rIns="0" bIns="0" rtlCol="0" anchor="t">
            <a:spAutoFit/>
          </a:bodyPr>
          <a:lstStyle/>
          <a:p>
            <a:pPr algn="l">
              <a:lnSpc>
                <a:spcPts val="3584"/>
              </a:lnSpc>
            </a:pPr>
            <a:r>
              <a:rPr lang="en-US" sz="3200" spc="-48">
                <a:solidFill>
                  <a:srgbClr val="FFFFFF"/>
                </a:solidFill>
                <a:latin typeface="Poppins Bold"/>
              </a:rPr>
              <a:t>Main Class Teacher</a:t>
            </a:r>
          </a:p>
        </p:txBody>
      </p:sp>
      <p:sp>
        <p:nvSpPr>
          <p:cNvPr id="11" name="TextBox 11"/>
          <p:cNvSpPr txBox="1"/>
          <p:nvPr/>
        </p:nvSpPr>
        <p:spPr>
          <a:xfrm>
            <a:off x="7828749" y="2892860"/>
            <a:ext cx="6572395" cy="480187"/>
          </a:xfrm>
          <a:prstGeom prst="rect">
            <a:avLst/>
          </a:prstGeom>
        </p:spPr>
        <p:txBody>
          <a:bodyPr lIns="0" tIns="0" rIns="0" bIns="0" rtlCol="0" anchor="t">
            <a:spAutoFit/>
          </a:bodyPr>
          <a:lstStyle/>
          <a:p>
            <a:pPr algn="l">
              <a:lnSpc>
                <a:spcPts val="3584"/>
              </a:lnSpc>
            </a:pPr>
            <a:r>
              <a:rPr lang="en-US" sz="3200" spc="-48">
                <a:solidFill>
                  <a:srgbClr val="FFFFFF"/>
                </a:solidFill>
                <a:latin typeface="Poppins Semi-Bold"/>
              </a:rPr>
              <a:t>Learning Support  Assistants </a:t>
            </a:r>
          </a:p>
        </p:txBody>
      </p:sp>
      <p:sp>
        <p:nvSpPr>
          <p:cNvPr id="12" name="TextBox 12"/>
          <p:cNvSpPr txBox="1"/>
          <p:nvPr/>
        </p:nvSpPr>
        <p:spPr>
          <a:xfrm>
            <a:off x="1431917" y="1778435"/>
            <a:ext cx="12687300" cy="838200"/>
          </a:xfrm>
          <a:prstGeom prst="rect">
            <a:avLst/>
          </a:prstGeom>
        </p:spPr>
        <p:txBody>
          <a:bodyPr lIns="0" tIns="0" rIns="0" bIns="0" rtlCol="0" anchor="t">
            <a:spAutoFit/>
          </a:bodyPr>
          <a:lstStyle/>
          <a:p>
            <a:pPr algn="just">
              <a:lnSpc>
                <a:spcPts val="3150"/>
              </a:lnSpc>
              <a:spcBef>
                <a:spcPct val="0"/>
              </a:spcBef>
            </a:pPr>
            <a:r>
              <a:rPr lang="en-US" sz="3000" spc="-44" dirty="0">
                <a:solidFill>
                  <a:srgbClr val="FFFFFF"/>
                </a:solidFill>
                <a:latin typeface="Poppins"/>
              </a:rPr>
              <a:t>Miss A </a:t>
            </a:r>
            <a:r>
              <a:rPr lang="en-US" sz="3000" spc="-44" dirty="0" err="1">
                <a:solidFill>
                  <a:srgbClr val="FFFFFF"/>
                </a:solidFill>
                <a:latin typeface="Poppins"/>
              </a:rPr>
              <a:t>Mowatt</a:t>
            </a:r>
            <a:r>
              <a:rPr lang="en-US" sz="3000" spc="-44" dirty="0">
                <a:solidFill>
                  <a:srgbClr val="FFFFFF"/>
                </a:solidFill>
                <a:latin typeface="Poppins"/>
              </a:rPr>
              <a:t>    Acting Headteacher</a:t>
            </a:r>
          </a:p>
          <a:p>
            <a:pPr algn="just">
              <a:lnSpc>
                <a:spcPts val="3150"/>
              </a:lnSpc>
              <a:spcBef>
                <a:spcPct val="0"/>
              </a:spcBef>
            </a:pPr>
            <a:r>
              <a:rPr lang="en-US" sz="3000" spc="-44" dirty="0" err="1">
                <a:solidFill>
                  <a:srgbClr val="FFFFFF"/>
                </a:solidFill>
                <a:latin typeface="Poppins"/>
              </a:rPr>
              <a:t>Mrs</a:t>
            </a:r>
            <a:r>
              <a:rPr lang="en-US" sz="3000" spc="-44" dirty="0">
                <a:solidFill>
                  <a:srgbClr val="FFFFFF"/>
                </a:solidFill>
                <a:latin typeface="Poppins"/>
              </a:rPr>
              <a:t> K Bailey         Acting Deputy Headteacher</a:t>
            </a:r>
          </a:p>
        </p:txBody>
      </p:sp>
      <p:sp>
        <p:nvSpPr>
          <p:cNvPr id="13" name="TextBox 13"/>
          <p:cNvSpPr txBox="1"/>
          <p:nvPr/>
        </p:nvSpPr>
        <p:spPr>
          <a:xfrm>
            <a:off x="1431917" y="3540560"/>
            <a:ext cx="6332339" cy="2773680"/>
          </a:xfrm>
          <a:prstGeom prst="rect">
            <a:avLst/>
          </a:prstGeom>
        </p:spPr>
        <p:txBody>
          <a:bodyPr lIns="0" tIns="0" rIns="0" bIns="0" rtlCol="0" anchor="t">
            <a:spAutoFit/>
          </a:bodyPr>
          <a:lstStyle/>
          <a:p>
            <a:pPr algn="l">
              <a:lnSpc>
                <a:spcPts val="2730"/>
              </a:lnSpc>
              <a:spcBef>
                <a:spcPct val="0"/>
              </a:spcBef>
            </a:pPr>
            <a:r>
              <a:rPr lang="en-US" sz="2600" spc="-39" dirty="0" err="1">
                <a:solidFill>
                  <a:srgbClr val="FFFFFF"/>
                </a:solidFill>
                <a:latin typeface="Poppins"/>
              </a:rPr>
              <a:t>Mrs</a:t>
            </a:r>
            <a:r>
              <a:rPr lang="en-US" sz="2600" spc="-39" dirty="0">
                <a:solidFill>
                  <a:srgbClr val="FFFFFF"/>
                </a:solidFill>
                <a:latin typeface="Poppins"/>
              </a:rPr>
              <a:t> K Bailey               Early Years Teacher </a:t>
            </a:r>
          </a:p>
          <a:p>
            <a:pPr algn="l">
              <a:lnSpc>
                <a:spcPts val="2730"/>
              </a:lnSpc>
              <a:spcBef>
                <a:spcPct val="0"/>
              </a:spcBef>
            </a:pPr>
            <a:r>
              <a:rPr lang="en-US" sz="2600" spc="-39" dirty="0">
                <a:solidFill>
                  <a:srgbClr val="FFFFFF"/>
                </a:solidFill>
                <a:latin typeface="Poppins"/>
              </a:rPr>
              <a:t>Miss M Fawcett         Year 1 Teacher </a:t>
            </a:r>
          </a:p>
          <a:p>
            <a:pPr algn="l">
              <a:lnSpc>
                <a:spcPts val="2730"/>
              </a:lnSpc>
              <a:spcBef>
                <a:spcPct val="0"/>
              </a:spcBef>
            </a:pPr>
            <a:r>
              <a:rPr lang="en-US" sz="2600" spc="-39" dirty="0" err="1">
                <a:solidFill>
                  <a:srgbClr val="FFFFFF"/>
                </a:solidFill>
                <a:latin typeface="Poppins"/>
              </a:rPr>
              <a:t>Mrs</a:t>
            </a:r>
            <a:r>
              <a:rPr lang="en-US" sz="2600" spc="-39" dirty="0">
                <a:solidFill>
                  <a:srgbClr val="FFFFFF"/>
                </a:solidFill>
                <a:latin typeface="Poppins"/>
              </a:rPr>
              <a:t> M </a:t>
            </a:r>
            <a:r>
              <a:rPr lang="en-US" sz="2600" spc="-39" dirty="0" err="1">
                <a:solidFill>
                  <a:srgbClr val="FFFFFF"/>
                </a:solidFill>
                <a:latin typeface="Poppins"/>
              </a:rPr>
              <a:t>Goulbourne</a:t>
            </a:r>
            <a:r>
              <a:rPr lang="en-US" sz="2600" spc="-39" dirty="0">
                <a:solidFill>
                  <a:srgbClr val="FFFFFF"/>
                </a:solidFill>
                <a:latin typeface="Poppins"/>
              </a:rPr>
              <a:t>   Year 2 Teacher</a:t>
            </a:r>
          </a:p>
          <a:p>
            <a:pPr algn="l">
              <a:lnSpc>
                <a:spcPts val="2730"/>
              </a:lnSpc>
              <a:spcBef>
                <a:spcPct val="0"/>
              </a:spcBef>
            </a:pPr>
            <a:r>
              <a:rPr lang="en-US" sz="2600" spc="-39" dirty="0" err="1">
                <a:solidFill>
                  <a:srgbClr val="FFFFFF"/>
                </a:solidFill>
                <a:latin typeface="Poppins"/>
              </a:rPr>
              <a:t>Mrs</a:t>
            </a:r>
            <a:r>
              <a:rPr lang="en-US" sz="2600" spc="-39" dirty="0">
                <a:solidFill>
                  <a:srgbClr val="FFFFFF"/>
                </a:solidFill>
                <a:latin typeface="Poppins"/>
              </a:rPr>
              <a:t> S </a:t>
            </a:r>
            <a:r>
              <a:rPr lang="en-US" sz="2600" spc="-39" dirty="0" err="1">
                <a:solidFill>
                  <a:srgbClr val="FFFFFF"/>
                </a:solidFill>
                <a:latin typeface="Poppins"/>
              </a:rPr>
              <a:t>Athey</a:t>
            </a:r>
            <a:r>
              <a:rPr lang="en-US" sz="2600" spc="-39" dirty="0">
                <a:solidFill>
                  <a:srgbClr val="FFFFFF"/>
                </a:solidFill>
                <a:latin typeface="Poppins"/>
              </a:rPr>
              <a:t>                Year 3 Teacher</a:t>
            </a:r>
          </a:p>
          <a:p>
            <a:pPr algn="l">
              <a:lnSpc>
                <a:spcPts val="2730"/>
              </a:lnSpc>
              <a:spcBef>
                <a:spcPct val="0"/>
              </a:spcBef>
            </a:pPr>
            <a:r>
              <a:rPr lang="en-US" sz="2600" spc="-39" dirty="0" err="1">
                <a:solidFill>
                  <a:srgbClr val="FFFFFF"/>
                </a:solidFill>
                <a:latin typeface="Poppins"/>
              </a:rPr>
              <a:t>Mr</a:t>
            </a:r>
            <a:r>
              <a:rPr lang="en-US" sz="2600" spc="-39" dirty="0">
                <a:solidFill>
                  <a:srgbClr val="FFFFFF"/>
                </a:solidFill>
                <a:latin typeface="Poppins"/>
              </a:rPr>
              <a:t> S Chapman         Year 4 Teacher</a:t>
            </a:r>
          </a:p>
          <a:p>
            <a:pPr algn="l">
              <a:lnSpc>
                <a:spcPts val="2730"/>
              </a:lnSpc>
              <a:spcBef>
                <a:spcPct val="0"/>
              </a:spcBef>
            </a:pPr>
            <a:r>
              <a:rPr lang="en-US" sz="2600" spc="-39" dirty="0">
                <a:solidFill>
                  <a:srgbClr val="FFFFFF"/>
                </a:solidFill>
                <a:latin typeface="Poppins"/>
              </a:rPr>
              <a:t>Miss E Johnson         Year 5 Teacher</a:t>
            </a:r>
          </a:p>
          <a:p>
            <a:pPr algn="l">
              <a:lnSpc>
                <a:spcPts val="2730"/>
              </a:lnSpc>
              <a:spcBef>
                <a:spcPct val="0"/>
              </a:spcBef>
            </a:pPr>
            <a:r>
              <a:rPr lang="en-US" sz="2600" spc="-39" dirty="0" err="1">
                <a:solidFill>
                  <a:srgbClr val="FFFFFF"/>
                </a:solidFill>
                <a:latin typeface="Poppins"/>
              </a:rPr>
              <a:t>Mrs</a:t>
            </a:r>
            <a:r>
              <a:rPr lang="en-US" sz="2600" spc="-39" dirty="0">
                <a:solidFill>
                  <a:srgbClr val="FFFFFF"/>
                </a:solidFill>
                <a:latin typeface="Poppins"/>
              </a:rPr>
              <a:t> S Vogel                Year 6 Teacher</a:t>
            </a:r>
          </a:p>
          <a:p>
            <a:pPr algn="l">
              <a:lnSpc>
                <a:spcPts val="2730"/>
              </a:lnSpc>
              <a:spcBef>
                <a:spcPct val="0"/>
              </a:spcBef>
            </a:pPr>
            <a:r>
              <a:rPr lang="en-US" sz="2600" spc="-39" dirty="0" err="1">
                <a:solidFill>
                  <a:srgbClr val="FFFFFF"/>
                </a:solidFill>
                <a:latin typeface="Poppins"/>
              </a:rPr>
              <a:t>Mrs</a:t>
            </a:r>
            <a:r>
              <a:rPr lang="en-US" sz="2600" spc="-39" dirty="0">
                <a:solidFill>
                  <a:srgbClr val="FFFFFF"/>
                </a:solidFill>
                <a:latin typeface="Poppins"/>
              </a:rPr>
              <a:t> N Sharples          Year 6 Teacher</a:t>
            </a:r>
          </a:p>
        </p:txBody>
      </p:sp>
      <p:sp>
        <p:nvSpPr>
          <p:cNvPr id="14" name="TextBox 14"/>
          <p:cNvSpPr txBox="1"/>
          <p:nvPr/>
        </p:nvSpPr>
        <p:spPr>
          <a:xfrm>
            <a:off x="7828749" y="3436229"/>
            <a:ext cx="7532588" cy="3469283"/>
          </a:xfrm>
          <a:prstGeom prst="rect">
            <a:avLst/>
          </a:prstGeom>
        </p:spPr>
        <p:txBody>
          <a:bodyPr lIns="0" tIns="0" rIns="0" bIns="0" rtlCol="0" anchor="t">
            <a:spAutoFit/>
          </a:bodyPr>
          <a:lstStyle/>
          <a:p>
            <a:pPr>
              <a:lnSpc>
                <a:spcPts val="2730"/>
              </a:lnSpc>
            </a:pPr>
            <a:r>
              <a:rPr lang="en-US" sz="2600" spc="-39" dirty="0" err="1">
                <a:solidFill>
                  <a:srgbClr val="FFFFFF"/>
                </a:solidFill>
                <a:latin typeface="Poppins Light"/>
              </a:rPr>
              <a:t>Mrs</a:t>
            </a:r>
            <a:r>
              <a:rPr lang="en-US" sz="2600" spc="-39" dirty="0">
                <a:solidFill>
                  <a:srgbClr val="FFFFFF"/>
                </a:solidFill>
                <a:latin typeface="Poppins Light"/>
              </a:rPr>
              <a:t> C Moran      Learning Assistant Foundation</a:t>
            </a:r>
          </a:p>
          <a:p>
            <a:pPr>
              <a:lnSpc>
                <a:spcPts val="2730"/>
              </a:lnSpc>
            </a:pPr>
            <a:r>
              <a:rPr lang="en-US" sz="2600" spc="-39" dirty="0" err="1">
                <a:solidFill>
                  <a:srgbClr val="FFFFFF"/>
                </a:solidFill>
                <a:latin typeface="Poppins Light"/>
              </a:rPr>
              <a:t>Mrs</a:t>
            </a:r>
            <a:r>
              <a:rPr lang="en-US" sz="2600" spc="-39" dirty="0">
                <a:solidFill>
                  <a:srgbClr val="FFFFFF"/>
                </a:solidFill>
                <a:latin typeface="Poppins Light"/>
              </a:rPr>
              <a:t> S </a:t>
            </a:r>
            <a:r>
              <a:rPr lang="en-US" sz="2600" spc="-39" dirty="0" err="1">
                <a:solidFill>
                  <a:srgbClr val="FFFFFF"/>
                </a:solidFill>
                <a:latin typeface="Poppins Light"/>
              </a:rPr>
              <a:t>Rimmer</a:t>
            </a:r>
            <a:r>
              <a:rPr lang="en-US" sz="2600" spc="-39" dirty="0">
                <a:solidFill>
                  <a:srgbClr val="FFFFFF"/>
                </a:solidFill>
                <a:latin typeface="Poppins Light"/>
              </a:rPr>
              <a:t>    Learning Assistant Foundation</a:t>
            </a:r>
          </a:p>
          <a:p>
            <a:pPr>
              <a:lnSpc>
                <a:spcPts val="2730"/>
              </a:lnSpc>
            </a:pPr>
            <a:r>
              <a:rPr lang="en-US" sz="2600" spc="-39" dirty="0" err="1">
                <a:solidFill>
                  <a:srgbClr val="FFFFFF"/>
                </a:solidFill>
                <a:latin typeface="Poppins Light"/>
              </a:rPr>
              <a:t>Ms</a:t>
            </a:r>
            <a:r>
              <a:rPr lang="en-US" sz="2600" spc="-39" dirty="0">
                <a:solidFill>
                  <a:srgbClr val="FFFFFF"/>
                </a:solidFill>
                <a:latin typeface="Poppins Light"/>
              </a:rPr>
              <a:t> C Dean         Learning Assistant Foundation</a:t>
            </a:r>
          </a:p>
          <a:p>
            <a:pPr>
              <a:lnSpc>
                <a:spcPts val="2730"/>
              </a:lnSpc>
            </a:pPr>
            <a:r>
              <a:rPr lang="en-US" sz="2600" spc="-39" dirty="0">
                <a:solidFill>
                  <a:srgbClr val="FFFFFF"/>
                </a:solidFill>
                <a:latin typeface="Poppins Light"/>
              </a:rPr>
              <a:t>Miss L Moran      Learning Assistant Foundation</a:t>
            </a:r>
          </a:p>
          <a:p>
            <a:pPr>
              <a:lnSpc>
                <a:spcPts val="2730"/>
              </a:lnSpc>
            </a:pPr>
            <a:r>
              <a:rPr lang="en-US" sz="2600" spc="-39" dirty="0" err="1">
                <a:solidFill>
                  <a:srgbClr val="FFFFFF"/>
                </a:solidFill>
                <a:latin typeface="Poppins Light"/>
              </a:rPr>
              <a:t>Mrs</a:t>
            </a:r>
            <a:r>
              <a:rPr lang="en-US" sz="2600" spc="-39" dirty="0">
                <a:solidFill>
                  <a:srgbClr val="FFFFFF"/>
                </a:solidFill>
                <a:latin typeface="Poppins Light"/>
              </a:rPr>
              <a:t> S Johnson   Learning Assistant Year 1</a:t>
            </a:r>
          </a:p>
          <a:p>
            <a:pPr>
              <a:lnSpc>
                <a:spcPts val="2730"/>
              </a:lnSpc>
            </a:pPr>
            <a:r>
              <a:rPr lang="en-US" sz="2600" spc="-39" dirty="0" err="1">
                <a:solidFill>
                  <a:srgbClr val="FFFFFF"/>
                </a:solidFill>
                <a:latin typeface="Poppins Light"/>
              </a:rPr>
              <a:t>Mrs</a:t>
            </a:r>
            <a:r>
              <a:rPr lang="en-US" sz="2600" spc="-39" dirty="0">
                <a:solidFill>
                  <a:srgbClr val="FFFFFF"/>
                </a:solidFill>
                <a:latin typeface="Poppins Light"/>
              </a:rPr>
              <a:t> C Johnson  Learning Assistant Years 3-6 </a:t>
            </a:r>
          </a:p>
          <a:p>
            <a:pPr>
              <a:lnSpc>
                <a:spcPts val="2730"/>
              </a:lnSpc>
            </a:pPr>
            <a:r>
              <a:rPr lang="en-US" sz="2600" spc="-39" dirty="0" err="1">
                <a:solidFill>
                  <a:srgbClr val="FFFFFF"/>
                </a:solidFill>
                <a:latin typeface="Poppins Light"/>
              </a:rPr>
              <a:t>Mrs</a:t>
            </a:r>
            <a:r>
              <a:rPr lang="en-US" sz="2600" spc="-39" dirty="0">
                <a:solidFill>
                  <a:srgbClr val="FFFFFF"/>
                </a:solidFill>
                <a:latin typeface="Poppins Light"/>
              </a:rPr>
              <a:t> G Dodson   Learning Assistant Years 2/6</a:t>
            </a:r>
          </a:p>
          <a:p>
            <a:pPr>
              <a:lnSpc>
                <a:spcPts val="2730"/>
              </a:lnSpc>
            </a:pPr>
            <a:r>
              <a:rPr lang="en-US" sz="2600" spc="-39" dirty="0" err="1">
                <a:solidFill>
                  <a:srgbClr val="FFFFFF"/>
                </a:solidFill>
                <a:latin typeface="Poppins Light"/>
              </a:rPr>
              <a:t>Mrs</a:t>
            </a:r>
            <a:r>
              <a:rPr lang="en-US" sz="2600" spc="-39" dirty="0">
                <a:solidFill>
                  <a:srgbClr val="FFFFFF"/>
                </a:solidFill>
                <a:latin typeface="Poppins Light"/>
              </a:rPr>
              <a:t> D Perkins     Learning Assistant Year 5</a:t>
            </a:r>
          </a:p>
          <a:p>
            <a:pPr>
              <a:lnSpc>
                <a:spcPts val="2730"/>
              </a:lnSpc>
            </a:pPr>
            <a:r>
              <a:rPr lang="en-US" sz="2600" spc="-39" dirty="0" err="1">
                <a:solidFill>
                  <a:srgbClr val="FFFFFF"/>
                </a:solidFill>
                <a:latin typeface="Poppins Light"/>
              </a:rPr>
              <a:t>Ms</a:t>
            </a:r>
            <a:r>
              <a:rPr lang="en-US" sz="2600" spc="-39" dirty="0">
                <a:solidFill>
                  <a:srgbClr val="FFFFFF"/>
                </a:solidFill>
                <a:latin typeface="Poppins Light"/>
              </a:rPr>
              <a:t> B </a:t>
            </a:r>
            <a:r>
              <a:rPr lang="en-US" sz="2600" spc="-39" dirty="0" err="1">
                <a:solidFill>
                  <a:srgbClr val="FFFFFF"/>
                </a:solidFill>
                <a:latin typeface="Poppins Light"/>
              </a:rPr>
              <a:t>Nacey</a:t>
            </a:r>
            <a:r>
              <a:rPr lang="en-US" sz="2600" spc="-39" dirty="0">
                <a:solidFill>
                  <a:srgbClr val="FFFFFF"/>
                </a:solidFill>
                <a:latin typeface="Poppins Light"/>
              </a:rPr>
              <a:t>        Learning Assistant Year 2 </a:t>
            </a:r>
          </a:p>
          <a:p>
            <a:pPr>
              <a:lnSpc>
                <a:spcPts val="2730"/>
              </a:lnSpc>
            </a:pPr>
            <a:r>
              <a:rPr lang="en-US" sz="2600" spc="-39" dirty="0" err="1">
                <a:solidFill>
                  <a:srgbClr val="FFFFFF"/>
                </a:solidFill>
                <a:latin typeface="Poppins Light"/>
              </a:rPr>
              <a:t>Mrs</a:t>
            </a:r>
            <a:r>
              <a:rPr lang="en-US" sz="2600" spc="-39" dirty="0">
                <a:solidFill>
                  <a:srgbClr val="FFFFFF"/>
                </a:solidFill>
                <a:latin typeface="Poppins Light"/>
              </a:rPr>
              <a:t> B Doyle        Learning Assistant Years 2/6</a:t>
            </a:r>
          </a:p>
        </p:txBody>
      </p:sp>
      <p:sp>
        <p:nvSpPr>
          <p:cNvPr id="15" name="TextBox 15"/>
          <p:cNvSpPr txBox="1"/>
          <p:nvPr/>
        </p:nvSpPr>
        <p:spPr>
          <a:xfrm>
            <a:off x="1431917" y="6655616"/>
            <a:ext cx="4596264" cy="480187"/>
          </a:xfrm>
          <a:prstGeom prst="rect">
            <a:avLst/>
          </a:prstGeom>
        </p:spPr>
        <p:txBody>
          <a:bodyPr lIns="0" tIns="0" rIns="0" bIns="0" rtlCol="0" anchor="t">
            <a:spAutoFit/>
          </a:bodyPr>
          <a:lstStyle/>
          <a:p>
            <a:pPr algn="l">
              <a:lnSpc>
                <a:spcPts val="3584"/>
              </a:lnSpc>
            </a:pPr>
            <a:r>
              <a:rPr lang="en-US" sz="3200" spc="-48">
                <a:solidFill>
                  <a:srgbClr val="FFFFFF"/>
                </a:solidFill>
                <a:latin typeface="Poppins Bold"/>
              </a:rPr>
              <a:t>Midday Supervisors</a:t>
            </a:r>
          </a:p>
        </p:txBody>
      </p:sp>
      <p:sp>
        <p:nvSpPr>
          <p:cNvPr id="16" name="TextBox 16"/>
          <p:cNvSpPr txBox="1"/>
          <p:nvPr/>
        </p:nvSpPr>
        <p:spPr>
          <a:xfrm>
            <a:off x="1431916" y="7135803"/>
            <a:ext cx="5578483" cy="2449587"/>
          </a:xfrm>
          <a:prstGeom prst="rect">
            <a:avLst/>
          </a:prstGeom>
        </p:spPr>
        <p:txBody>
          <a:bodyPr wrap="square" lIns="0" tIns="0" rIns="0" bIns="0" rtlCol="0" anchor="t">
            <a:spAutoFit/>
          </a:bodyPr>
          <a:lstStyle/>
          <a:p>
            <a:pPr algn="ctr">
              <a:lnSpc>
                <a:spcPts val="2730"/>
              </a:lnSpc>
            </a:pPr>
            <a:r>
              <a:rPr lang="en-US" sz="2600" spc="-39" dirty="0" err="1">
                <a:solidFill>
                  <a:srgbClr val="FFFFFF"/>
                </a:solidFill>
                <a:latin typeface="Poppins Light"/>
              </a:rPr>
              <a:t>Ms</a:t>
            </a:r>
            <a:r>
              <a:rPr lang="en-US" sz="2600" spc="-39" dirty="0">
                <a:solidFill>
                  <a:srgbClr val="FFFFFF"/>
                </a:solidFill>
                <a:latin typeface="Poppins Light"/>
              </a:rPr>
              <a:t> C Dean          Midday Supervisor</a:t>
            </a:r>
          </a:p>
          <a:p>
            <a:pPr algn="ctr">
              <a:lnSpc>
                <a:spcPts val="2730"/>
              </a:lnSpc>
            </a:pPr>
            <a:r>
              <a:rPr lang="en-US" sz="2600" spc="-39" dirty="0" err="1">
                <a:solidFill>
                  <a:srgbClr val="FFFFFF"/>
                </a:solidFill>
                <a:latin typeface="Poppins Light"/>
              </a:rPr>
              <a:t>Mrs</a:t>
            </a:r>
            <a:r>
              <a:rPr lang="en-US" sz="2600" spc="-39" dirty="0">
                <a:solidFill>
                  <a:srgbClr val="FFFFFF"/>
                </a:solidFill>
                <a:latin typeface="Poppins Light"/>
              </a:rPr>
              <a:t> G Dodson    Midday Supervisor</a:t>
            </a:r>
          </a:p>
          <a:p>
            <a:pPr algn="ctr">
              <a:lnSpc>
                <a:spcPts val="2730"/>
              </a:lnSpc>
            </a:pPr>
            <a:r>
              <a:rPr lang="en-US" sz="2600" spc="-39" dirty="0" err="1">
                <a:solidFill>
                  <a:srgbClr val="FFFFFF"/>
                </a:solidFill>
                <a:latin typeface="Poppins Light"/>
              </a:rPr>
              <a:t>Mrs</a:t>
            </a:r>
            <a:r>
              <a:rPr lang="en-US" sz="2600" spc="-39" dirty="0">
                <a:solidFill>
                  <a:srgbClr val="FFFFFF"/>
                </a:solidFill>
                <a:latin typeface="Poppins Light"/>
              </a:rPr>
              <a:t> S Johnson   Midday Supervisor</a:t>
            </a:r>
          </a:p>
          <a:p>
            <a:pPr algn="ctr">
              <a:lnSpc>
                <a:spcPts val="2730"/>
              </a:lnSpc>
            </a:pPr>
            <a:r>
              <a:rPr lang="en-US" sz="2600" spc="-39" dirty="0" err="1">
                <a:solidFill>
                  <a:srgbClr val="FFFFFF"/>
                </a:solidFill>
                <a:latin typeface="Poppins Light"/>
              </a:rPr>
              <a:t>Mrs</a:t>
            </a:r>
            <a:r>
              <a:rPr lang="en-US" sz="2600" spc="-39" dirty="0">
                <a:solidFill>
                  <a:srgbClr val="FFFFFF"/>
                </a:solidFill>
                <a:latin typeface="Poppins Light"/>
              </a:rPr>
              <a:t> C Johnson  Midday Supervisor</a:t>
            </a:r>
          </a:p>
          <a:p>
            <a:pPr algn="ctr">
              <a:lnSpc>
                <a:spcPts val="2730"/>
              </a:lnSpc>
            </a:pPr>
            <a:r>
              <a:rPr lang="en-US" sz="2600" spc="-39" dirty="0" err="1">
                <a:solidFill>
                  <a:srgbClr val="FFFFFF"/>
                </a:solidFill>
                <a:latin typeface="Poppins Light"/>
              </a:rPr>
              <a:t>Mrs</a:t>
            </a:r>
            <a:r>
              <a:rPr lang="en-US" sz="2600" spc="-39" dirty="0">
                <a:solidFill>
                  <a:srgbClr val="FFFFFF"/>
                </a:solidFill>
                <a:latin typeface="Poppins Light"/>
              </a:rPr>
              <a:t> D Perkins     Midday Supervisor</a:t>
            </a:r>
          </a:p>
          <a:p>
            <a:pPr algn="ctr">
              <a:lnSpc>
                <a:spcPts val="2730"/>
              </a:lnSpc>
            </a:pPr>
            <a:r>
              <a:rPr lang="en-US" sz="2600" spc="-39" dirty="0" err="1">
                <a:solidFill>
                  <a:srgbClr val="FFFFFF"/>
                </a:solidFill>
                <a:latin typeface="Poppins Light"/>
              </a:rPr>
              <a:t>Mrs</a:t>
            </a:r>
            <a:r>
              <a:rPr lang="en-US" sz="2600" spc="-39" dirty="0">
                <a:solidFill>
                  <a:srgbClr val="FFFFFF"/>
                </a:solidFill>
                <a:latin typeface="Poppins Light"/>
              </a:rPr>
              <a:t> H Jones       Midday Supervisor</a:t>
            </a:r>
          </a:p>
          <a:p>
            <a:pPr algn="ctr">
              <a:lnSpc>
                <a:spcPts val="2730"/>
              </a:lnSpc>
            </a:pPr>
            <a:r>
              <a:rPr lang="en-US" sz="2600" spc="-39" dirty="0">
                <a:solidFill>
                  <a:srgbClr val="FFFFFF"/>
                </a:solidFill>
                <a:latin typeface="Poppins Light"/>
              </a:rPr>
              <a:t>Miss L Moran      Midday Supervisor</a:t>
            </a:r>
          </a:p>
        </p:txBody>
      </p:sp>
      <p:sp>
        <p:nvSpPr>
          <p:cNvPr id="17" name="TextBox 17"/>
          <p:cNvSpPr txBox="1"/>
          <p:nvPr/>
        </p:nvSpPr>
        <p:spPr>
          <a:xfrm>
            <a:off x="7764257" y="7171935"/>
            <a:ext cx="4596264" cy="480187"/>
          </a:xfrm>
          <a:prstGeom prst="rect">
            <a:avLst/>
          </a:prstGeom>
        </p:spPr>
        <p:txBody>
          <a:bodyPr lIns="0" tIns="0" rIns="0" bIns="0" rtlCol="0" anchor="t">
            <a:spAutoFit/>
          </a:bodyPr>
          <a:lstStyle/>
          <a:p>
            <a:pPr algn="l">
              <a:lnSpc>
                <a:spcPts val="3584"/>
              </a:lnSpc>
            </a:pPr>
            <a:r>
              <a:rPr lang="en-US" sz="3200" spc="-48" dirty="0">
                <a:solidFill>
                  <a:srgbClr val="FFFFFF"/>
                </a:solidFill>
                <a:latin typeface="Poppins Bold"/>
              </a:rPr>
              <a:t>Office Staff </a:t>
            </a:r>
          </a:p>
        </p:txBody>
      </p:sp>
      <p:sp>
        <p:nvSpPr>
          <p:cNvPr id="18" name="TextBox 18"/>
          <p:cNvSpPr txBox="1"/>
          <p:nvPr/>
        </p:nvSpPr>
        <p:spPr>
          <a:xfrm>
            <a:off x="7413615" y="7670366"/>
            <a:ext cx="5208789" cy="699294"/>
          </a:xfrm>
          <a:prstGeom prst="rect">
            <a:avLst/>
          </a:prstGeom>
        </p:spPr>
        <p:txBody>
          <a:bodyPr wrap="square" lIns="0" tIns="0" rIns="0" bIns="0" rtlCol="0" anchor="t">
            <a:spAutoFit/>
          </a:bodyPr>
          <a:lstStyle/>
          <a:p>
            <a:pPr algn="ctr">
              <a:lnSpc>
                <a:spcPts val="2730"/>
              </a:lnSpc>
            </a:pPr>
            <a:r>
              <a:rPr lang="en-US" sz="2600" spc="-39" dirty="0" err="1">
                <a:solidFill>
                  <a:srgbClr val="FFFFFF"/>
                </a:solidFill>
                <a:latin typeface="Poppins"/>
              </a:rPr>
              <a:t>Mrs</a:t>
            </a:r>
            <a:r>
              <a:rPr lang="en-US" sz="2600" spc="-39" dirty="0">
                <a:solidFill>
                  <a:srgbClr val="FFFFFF"/>
                </a:solidFill>
                <a:latin typeface="Poppins"/>
              </a:rPr>
              <a:t> S Haley  Office Manager    </a:t>
            </a:r>
          </a:p>
          <a:p>
            <a:pPr algn="l">
              <a:lnSpc>
                <a:spcPts val="2730"/>
              </a:lnSpc>
            </a:pPr>
            <a:r>
              <a:rPr lang="en-US" sz="2600" spc="-39" dirty="0">
                <a:solidFill>
                  <a:srgbClr val="FFFFFF"/>
                </a:solidFill>
                <a:latin typeface="Poppins"/>
              </a:rPr>
              <a:t>    </a:t>
            </a:r>
            <a:r>
              <a:rPr lang="en-US" sz="2600" spc="-39" dirty="0" err="1">
                <a:solidFill>
                  <a:srgbClr val="FFFFFF"/>
                </a:solidFill>
                <a:latin typeface="Poppins"/>
              </a:rPr>
              <a:t>Mrs</a:t>
            </a:r>
            <a:r>
              <a:rPr lang="en-US" sz="2600" spc="-39" dirty="0">
                <a:solidFill>
                  <a:srgbClr val="FFFFFF"/>
                </a:solidFill>
                <a:latin typeface="Poppins"/>
              </a:rPr>
              <a:t> H Jones  Clerical Officer </a:t>
            </a:r>
          </a:p>
        </p:txBody>
      </p:sp>
      <p:sp>
        <p:nvSpPr>
          <p:cNvPr id="19" name="TextBox 19"/>
          <p:cNvSpPr txBox="1"/>
          <p:nvPr/>
        </p:nvSpPr>
        <p:spPr>
          <a:xfrm>
            <a:off x="12622404" y="7219560"/>
            <a:ext cx="4596264" cy="923330"/>
          </a:xfrm>
          <a:prstGeom prst="rect">
            <a:avLst/>
          </a:prstGeom>
        </p:spPr>
        <p:txBody>
          <a:bodyPr lIns="0" tIns="0" rIns="0" bIns="0" rtlCol="0" anchor="t">
            <a:spAutoFit/>
          </a:bodyPr>
          <a:lstStyle/>
          <a:p>
            <a:pPr algn="l">
              <a:lnSpc>
                <a:spcPts val="3584"/>
              </a:lnSpc>
            </a:pPr>
            <a:r>
              <a:rPr lang="en-US" sz="3200" spc="-48" dirty="0">
                <a:solidFill>
                  <a:srgbClr val="FFFFFF"/>
                </a:solidFill>
                <a:latin typeface="Poppins Bold"/>
              </a:rPr>
              <a:t>          Breakfast/After</a:t>
            </a:r>
          </a:p>
          <a:p>
            <a:pPr algn="l">
              <a:lnSpc>
                <a:spcPts val="3584"/>
              </a:lnSpc>
            </a:pPr>
            <a:r>
              <a:rPr lang="en-US" sz="3200" spc="-48" dirty="0">
                <a:solidFill>
                  <a:srgbClr val="FFFFFF"/>
                </a:solidFill>
                <a:latin typeface="Poppins Bold"/>
              </a:rPr>
              <a:t>          School Club</a:t>
            </a:r>
          </a:p>
        </p:txBody>
      </p:sp>
      <p:sp>
        <p:nvSpPr>
          <p:cNvPr id="22" name="TextBox 22"/>
          <p:cNvSpPr txBox="1"/>
          <p:nvPr/>
        </p:nvSpPr>
        <p:spPr>
          <a:xfrm>
            <a:off x="12622404" y="8214097"/>
            <a:ext cx="3505150" cy="2773680"/>
          </a:xfrm>
          <a:prstGeom prst="rect">
            <a:avLst/>
          </a:prstGeom>
        </p:spPr>
        <p:txBody>
          <a:bodyPr lIns="0" tIns="0" rIns="0" bIns="0" rtlCol="0" anchor="t">
            <a:spAutoFit/>
          </a:bodyPr>
          <a:lstStyle/>
          <a:p>
            <a:pPr algn="l">
              <a:lnSpc>
                <a:spcPts val="2730"/>
              </a:lnSpc>
            </a:pPr>
            <a:r>
              <a:rPr lang="en-US" sz="2600" spc="-39" dirty="0">
                <a:solidFill>
                  <a:srgbClr val="FFFFFF"/>
                </a:solidFill>
                <a:latin typeface="Poppins"/>
              </a:rPr>
              <a:t>          </a:t>
            </a:r>
            <a:r>
              <a:rPr lang="en-US" sz="2600" spc="-39" dirty="0" err="1">
                <a:solidFill>
                  <a:srgbClr val="FFFFFF"/>
                </a:solidFill>
                <a:latin typeface="Poppins"/>
              </a:rPr>
              <a:t>Mrs</a:t>
            </a:r>
            <a:r>
              <a:rPr lang="en-US" sz="2600" spc="-39" dirty="0">
                <a:solidFill>
                  <a:srgbClr val="FFFFFF"/>
                </a:solidFill>
                <a:latin typeface="Poppins"/>
              </a:rPr>
              <a:t> D Perkins</a:t>
            </a:r>
          </a:p>
          <a:p>
            <a:pPr algn="l">
              <a:lnSpc>
                <a:spcPts val="2730"/>
              </a:lnSpc>
            </a:pPr>
            <a:r>
              <a:rPr lang="en-US" sz="2600" spc="-39" dirty="0">
                <a:solidFill>
                  <a:srgbClr val="FFFFFF"/>
                </a:solidFill>
                <a:latin typeface="Poppins"/>
              </a:rPr>
              <a:t>          </a:t>
            </a:r>
            <a:r>
              <a:rPr lang="en-US" sz="2600" spc="-39" dirty="0" err="1">
                <a:solidFill>
                  <a:srgbClr val="FFFFFF"/>
                </a:solidFill>
                <a:latin typeface="Poppins"/>
              </a:rPr>
              <a:t>Ms</a:t>
            </a:r>
            <a:r>
              <a:rPr lang="en-US" sz="2600" spc="-39" dirty="0">
                <a:solidFill>
                  <a:srgbClr val="FFFFFF"/>
                </a:solidFill>
                <a:latin typeface="Poppins"/>
              </a:rPr>
              <a:t> C Dean  </a:t>
            </a:r>
          </a:p>
          <a:p>
            <a:pPr algn="l">
              <a:lnSpc>
                <a:spcPts val="2730"/>
              </a:lnSpc>
            </a:pPr>
            <a:r>
              <a:rPr lang="en-US" sz="2600" spc="-39" dirty="0">
                <a:solidFill>
                  <a:srgbClr val="FFFFFF"/>
                </a:solidFill>
                <a:latin typeface="Poppins"/>
              </a:rPr>
              <a:t>          </a:t>
            </a:r>
            <a:r>
              <a:rPr lang="en-US" sz="2600" spc="-39" dirty="0" err="1">
                <a:solidFill>
                  <a:srgbClr val="FFFFFF"/>
                </a:solidFill>
                <a:latin typeface="Poppins"/>
              </a:rPr>
              <a:t>Mrs</a:t>
            </a:r>
            <a:r>
              <a:rPr lang="en-US" sz="2600" spc="-39" dirty="0">
                <a:solidFill>
                  <a:srgbClr val="FFFFFF"/>
                </a:solidFill>
                <a:latin typeface="Poppins"/>
              </a:rPr>
              <a:t> G Dodson</a:t>
            </a:r>
          </a:p>
          <a:p>
            <a:pPr algn="l">
              <a:lnSpc>
                <a:spcPts val="2730"/>
              </a:lnSpc>
            </a:pPr>
            <a:r>
              <a:rPr lang="en-US" sz="2600" spc="-39" dirty="0">
                <a:solidFill>
                  <a:srgbClr val="FFFFFF"/>
                </a:solidFill>
                <a:latin typeface="Poppins"/>
              </a:rPr>
              <a:t>          </a:t>
            </a:r>
            <a:r>
              <a:rPr lang="en-US" sz="2600" spc="-39" dirty="0" err="1">
                <a:solidFill>
                  <a:srgbClr val="FFFFFF"/>
                </a:solidFill>
                <a:latin typeface="Poppins"/>
              </a:rPr>
              <a:t>Mrs</a:t>
            </a:r>
            <a:r>
              <a:rPr lang="en-US" sz="2600" spc="-39" dirty="0">
                <a:solidFill>
                  <a:srgbClr val="FFFFFF"/>
                </a:solidFill>
                <a:latin typeface="Poppins"/>
              </a:rPr>
              <a:t> C Moran</a:t>
            </a:r>
          </a:p>
          <a:p>
            <a:pPr algn="l">
              <a:lnSpc>
                <a:spcPts val="2730"/>
              </a:lnSpc>
            </a:pPr>
            <a:r>
              <a:rPr lang="en-US" sz="2600" spc="-39" dirty="0">
                <a:solidFill>
                  <a:srgbClr val="FFFFFF"/>
                </a:solidFill>
                <a:latin typeface="Poppins"/>
              </a:rPr>
              <a:t>          Miss L Moran</a:t>
            </a:r>
          </a:p>
          <a:p>
            <a:pPr algn="just">
              <a:lnSpc>
                <a:spcPts val="2730"/>
              </a:lnSpc>
            </a:pPr>
            <a:r>
              <a:rPr lang="en-US" sz="2600" spc="-39" dirty="0">
                <a:solidFill>
                  <a:srgbClr val="FFFFFF"/>
                </a:solidFill>
                <a:latin typeface="Poppins"/>
              </a:rPr>
              <a:t>         </a:t>
            </a:r>
          </a:p>
          <a:p>
            <a:pPr algn="ctr">
              <a:lnSpc>
                <a:spcPts val="2730"/>
              </a:lnSpc>
            </a:pPr>
            <a:r>
              <a:rPr lang="en-US" sz="2600" spc="-39" dirty="0">
                <a:solidFill>
                  <a:srgbClr val="FFFFFF"/>
                </a:solidFill>
                <a:latin typeface="Poppins"/>
              </a:rPr>
              <a:t> </a:t>
            </a:r>
          </a:p>
          <a:p>
            <a:pPr algn="ctr">
              <a:lnSpc>
                <a:spcPts val="2730"/>
              </a:lnSpc>
            </a:pPr>
            <a:endParaRPr lang="en-US" sz="2600" spc="-39" dirty="0">
              <a:solidFill>
                <a:srgbClr val="FFFFFF"/>
              </a:solidFill>
              <a:latin typeface="Poppins"/>
            </a:endParaRPr>
          </a:p>
        </p:txBody>
      </p:sp>
      <p:sp>
        <p:nvSpPr>
          <p:cNvPr id="20" name="TextBox 17">
            <a:extLst>
              <a:ext uri="{FF2B5EF4-FFF2-40B4-BE49-F238E27FC236}">
                <a16:creationId xmlns:a16="http://schemas.microsoft.com/office/drawing/2014/main" id="{9134ED6B-8012-497B-BA34-90E955EA9CD8}"/>
              </a:ext>
            </a:extLst>
          </p:cNvPr>
          <p:cNvSpPr txBox="1"/>
          <p:nvPr/>
        </p:nvSpPr>
        <p:spPr>
          <a:xfrm>
            <a:off x="7707846" y="8607986"/>
            <a:ext cx="4596264" cy="461665"/>
          </a:xfrm>
          <a:prstGeom prst="rect">
            <a:avLst/>
          </a:prstGeom>
        </p:spPr>
        <p:txBody>
          <a:bodyPr lIns="0" tIns="0" rIns="0" bIns="0" rtlCol="0" anchor="t">
            <a:spAutoFit/>
          </a:bodyPr>
          <a:lstStyle/>
          <a:p>
            <a:pPr algn="l">
              <a:lnSpc>
                <a:spcPts val="3584"/>
              </a:lnSpc>
            </a:pPr>
            <a:r>
              <a:rPr lang="en-US" sz="3200" spc="-48" dirty="0">
                <a:solidFill>
                  <a:srgbClr val="FFFFFF"/>
                </a:solidFill>
                <a:latin typeface="Poppins Bold"/>
              </a:rPr>
              <a:t>SENDCo</a:t>
            </a:r>
          </a:p>
        </p:txBody>
      </p:sp>
      <p:sp>
        <p:nvSpPr>
          <p:cNvPr id="21" name="TextBox 18">
            <a:extLst>
              <a:ext uri="{FF2B5EF4-FFF2-40B4-BE49-F238E27FC236}">
                <a16:creationId xmlns:a16="http://schemas.microsoft.com/office/drawing/2014/main" id="{9C20DE30-D3F0-4EC6-A7D8-FD5918FD37FD}"/>
              </a:ext>
            </a:extLst>
          </p:cNvPr>
          <p:cNvSpPr txBox="1"/>
          <p:nvPr/>
        </p:nvSpPr>
        <p:spPr>
          <a:xfrm>
            <a:off x="7707846" y="9066994"/>
            <a:ext cx="5208789" cy="353045"/>
          </a:xfrm>
          <a:prstGeom prst="rect">
            <a:avLst/>
          </a:prstGeom>
        </p:spPr>
        <p:txBody>
          <a:bodyPr wrap="square" lIns="0" tIns="0" rIns="0" bIns="0" rtlCol="0" anchor="t">
            <a:spAutoFit/>
          </a:bodyPr>
          <a:lstStyle/>
          <a:p>
            <a:pPr>
              <a:lnSpc>
                <a:spcPts val="2730"/>
              </a:lnSpc>
            </a:pPr>
            <a:r>
              <a:rPr lang="en-US" sz="2600" spc="-39" dirty="0" err="1">
                <a:solidFill>
                  <a:srgbClr val="FFFFFF"/>
                </a:solidFill>
                <a:latin typeface="Poppins"/>
              </a:rPr>
              <a:t>Mrs</a:t>
            </a:r>
            <a:r>
              <a:rPr lang="en-US" sz="2600" spc="-39" dirty="0">
                <a:solidFill>
                  <a:srgbClr val="FFFFFF"/>
                </a:solidFill>
                <a:latin typeface="Poppins"/>
              </a:rPr>
              <a:t> K Bailey</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t="-38888" b="-38888"/>
            </a:stretch>
          </a:blipFill>
        </p:spPr>
      </p:sp>
      <p:grpSp>
        <p:nvGrpSpPr>
          <p:cNvPr id="3" name="Group 3"/>
          <p:cNvGrpSpPr/>
          <p:nvPr/>
        </p:nvGrpSpPr>
        <p:grpSpPr>
          <a:xfrm>
            <a:off x="963224" y="165779"/>
            <a:ext cx="10238175" cy="1268844"/>
            <a:chOff x="0" y="0"/>
            <a:chExt cx="5516473" cy="666799"/>
          </a:xfrm>
        </p:grpSpPr>
        <p:sp>
          <p:nvSpPr>
            <p:cNvPr id="4" name="Freeform 4"/>
            <p:cNvSpPr/>
            <p:nvPr/>
          </p:nvSpPr>
          <p:spPr>
            <a:xfrm>
              <a:off x="0" y="0"/>
              <a:ext cx="5516473" cy="666799"/>
            </a:xfrm>
            <a:custGeom>
              <a:avLst/>
              <a:gdLst/>
              <a:ahLst/>
              <a:cxnLst/>
              <a:rect l="l" t="t" r="r" b="b"/>
              <a:pathLst>
                <a:path w="5516473" h="666799">
                  <a:moveTo>
                    <a:pt x="5392012" y="666798"/>
                  </a:moveTo>
                  <a:lnTo>
                    <a:pt x="124460" y="666798"/>
                  </a:lnTo>
                  <a:cubicBezTo>
                    <a:pt x="55880" y="666798"/>
                    <a:pt x="0" y="610919"/>
                    <a:pt x="0" y="542338"/>
                  </a:cubicBezTo>
                  <a:lnTo>
                    <a:pt x="0" y="124460"/>
                  </a:lnTo>
                  <a:cubicBezTo>
                    <a:pt x="0" y="55880"/>
                    <a:pt x="55880" y="0"/>
                    <a:pt x="124460" y="0"/>
                  </a:cubicBezTo>
                  <a:lnTo>
                    <a:pt x="5392013" y="0"/>
                  </a:lnTo>
                  <a:cubicBezTo>
                    <a:pt x="5460593" y="0"/>
                    <a:pt x="5516473" y="55880"/>
                    <a:pt x="5516473" y="124460"/>
                  </a:cubicBezTo>
                  <a:lnTo>
                    <a:pt x="5516473" y="542339"/>
                  </a:lnTo>
                  <a:cubicBezTo>
                    <a:pt x="5516473" y="610919"/>
                    <a:pt x="5460593" y="666799"/>
                    <a:pt x="5392013" y="666799"/>
                  </a:cubicBezTo>
                  <a:close/>
                </a:path>
              </a:pathLst>
            </a:custGeom>
            <a:solidFill>
              <a:srgbClr val="FF1010"/>
            </a:solidFill>
          </p:spPr>
        </p:sp>
      </p:grpSp>
      <p:sp>
        <p:nvSpPr>
          <p:cNvPr id="5" name="TextBox 5"/>
          <p:cNvSpPr txBox="1"/>
          <p:nvPr/>
        </p:nvSpPr>
        <p:spPr>
          <a:xfrm>
            <a:off x="963225" y="1434623"/>
            <a:ext cx="16580177" cy="8540800"/>
          </a:xfrm>
          <a:prstGeom prst="rect">
            <a:avLst/>
          </a:prstGeom>
        </p:spPr>
        <p:txBody>
          <a:bodyPr lIns="0" tIns="0" rIns="0" bIns="0" rtlCol="0" anchor="t">
            <a:spAutoFit/>
          </a:bodyPr>
          <a:lstStyle/>
          <a:p>
            <a:pPr algn="just">
              <a:lnSpc>
                <a:spcPts val="3247"/>
              </a:lnSpc>
            </a:pPr>
            <a:endParaRPr dirty="0"/>
          </a:p>
          <a:p>
            <a:pPr algn="just">
              <a:lnSpc>
                <a:spcPts val="3247"/>
              </a:lnSpc>
            </a:pPr>
            <a:r>
              <a:rPr lang="en-US" sz="2799" spc="-86" dirty="0">
                <a:solidFill>
                  <a:srgbClr val="000000"/>
                </a:solidFill>
                <a:latin typeface="Poppins Medium"/>
              </a:rPr>
              <a:t>Corpus Christi is a Roman Catholic Aided Primary School in the Archdiocese of Liverpool admitting boys and girls in the 3+ to 11+ age range. The main catchment area is the Parish of Corpus Christi, Rainford.</a:t>
            </a:r>
          </a:p>
          <a:p>
            <a:pPr algn="just">
              <a:lnSpc>
                <a:spcPts val="3247"/>
              </a:lnSpc>
            </a:pPr>
            <a:endParaRPr lang="en-US" sz="2799" spc="-86" dirty="0">
              <a:solidFill>
                <a:srgbClr val="000000"/>
              </a:solidFill>
              <a:latin typeface="Poppins Medium"/>
            </a:endParaRPr>
          </a:p>
          <a:p>
            <a:pPr algn="just">
              <a:lnSpc>
                <a:spcPts val="3247"/>
              </a:lnSpc>
            </a:pPr>
            <a:r>
              <a:rPr lang="en-US" sz="2799" spc="-86" dirty="0">
                <a:solidFill>
                  <a:srgbClr val="000000"/>
                </a:solidFill>
                <a:latin typeface="Poppins Medium"/>
              </a:rPr>
              <a:t>The Governors of the school have agreed on the following priorities for admission to the school in the Academic Year 2024-2025</a:t>
            </a:r>
          </a:p>
          <a:p>
            <a:pPr algn="just">
              <a:lnSpc>
                <a:spcPts val="3479"/>
              </a:lnSpc>
            </a:pPr>
            <a:r>
              <a:rPr lang="en-US" sz="2999" spc="-92" dirty="0">
                <a:solidFill>
                  <a:srgbClr val="000000"/>
                </a:solidFill>
                <a:latin typeface="Poppins Medium"/>
              </a:rPr>
              <a:t> </a:t>
            </a:r>
          </a:p>
          <a:p>
            <a:pPr algn="just">
              <a:lnSpc>
                <a:spcPts val="3479"/>
              </a:lnSpc>
            </a:pPr>
            <a:endParaRPr lang="en-US" sz="2999" spc="-92" dirty="0">
              <a:solidFill>
                <a:srgbClr val="000000"/>
              </a:solidFill>
              <a:latin typeface="Poppins Medium"/>
            </a:endParaRPr>
          </a:p>
          <a:p>
            <a:pPr algn="just">
              <a:lnSpc>
                <a:spcPts val="3479"/>
              </a:lnSpc>
            </a:pPr>
            <a:endParaRPr lang="en-US" sz="2999" spc="-92" dirty="0">
              <a:solidFill>
                <a:srgbClr val="000000"/>
              </a:solidFill>
              <a:latin typeface="Poppins Medium"/>
            </a:endParaRPr>
          </a:p>
          <a:p>
            <a:pPr algn="just">
              <a:lnSpc>
                <a:spcPts val="3479"/>
              </a:lnSpc>
            </a:pPr>
            <a:endParaRPr lang="en-US" sz="2999" spc="-92" dirty="0">
              <a:solidFill>
                <a:srgbClr val="000000"/>
              </a:solidFill>
              <a:latin typeface="Poppins Medium"/>
            </a:endParaRPr>
          </a:p>
          <a:p>
            <a:pPr algn="just">
              <a:lnSpc>
                <a:spcPts val="3479"/>
              </a:lnSpc>
            </a:pPr>
            <a:endParaRPr lang="en-US" sz="2999" spc="-92" dirty="0">
              <a:solidFill>
                <a:srgbClr val="000000"/>
              </a:solidFill>
              <a:latin typeface="Poppins Medium"/>
            </a:endParaRPr>
          </a:p>
          <a:p>
            <a:pPr algn="just">
              <a:lnSpc>
                <a:spcPts val="3479"/>
              </a:lnSpc>
            </a:pPr>
            <a:endParaRPr lang="en-US" sz="2999" spc="-92" dirty="0">
              <a:solidFill>
                <a:srgbClr val="000000"/>
              </a:solidFill>
              <a:latin typeface="Poppins Medium"/>
            </a:endParaRPr>
          </a:p>
          <a:p>
            <a:pPr algn="just">
              <a:lnSpc>
                <a:spcPts val="3479"/>
              </a:lnSpc>
            </a:pPr>
            <a:endParaRPr lang="en-US" sz="2999" spc="-92" dirty="0">
              <a:solidFill>
                <a:srgbClr val="000000"/>
              </a:solidFill>
              <a:latin typeface="Poppins Medium"/>
            </a:endParaRPr>
          </a:p>
          <a:p>
            <a:pPr algn="just">
              <a:lnSpc>
                <a:spcPts val="3479"/>
              </a:lnSpc>
            </a:pPr>
            <a:endParaRPr lang="en-US" sz="2999" spc="-92" dirty="0">
              <a:solidFill>
                <a:srgbClr val="000000"/>
              </a:solidFill>
              <a:latin typeface="Poppins Medium"/>
            </a:endParaRPr>
          </a:p>
          <a:p>
            <a:pPr algn="just">
              <a:lnSpc>
                <a:spcPts val="1507"/>
              </a:lnSpc>
            </a:pPr>
            <a:r>
              <a:rPr lang="en-US" sz="1299" spc="-40" dirty="0">
                <a:solidFill>
                  <a:srgbClr val="000000"/>
                </a:solidFill>
                <a:latin typeface="Poppins Medium"/>
              </a:rPr>
              <a:t>  </a:t>
            </a:r>
          </a:p>
          <a:p>
            <a:pPr algn="just">
              <a:lnSpc>
                <a:spcPts val="2087"/>
              </a:lnSpc>
            </a:pPr>
            <a:r>
              <a:rPr lang="en-US" sz="1799" spc="-55" dirty="0">
                <a:solidFill>
                  <a:srgbClr val="000000"/>
                </a:solidFill>
                <a:latin typeface="Poppins Medium"/>
              </a:rPr>
              <a:t>I</a:t>
            </a:r>
            <a:r>
              <a:rPr lang="en-US" sz="1799" spc="-55" dirty="0">
                <a:solidFill>
                  <a:srgbClr val="000000"/>
                </a:solidFill>
                <a:latin typeface="Poppins Medium Italics"/>
              </a:rPr>
              <a:t>n the event of over-subscription in any one criterion, then preference will be given to children on the basis of distance from school, measured by the LA in a straight line using a Geographical Information System (GIS) based on Local Land and Property Gazetteer (LLPG) data and the National Grid co-ordinates for the family home and the school. </a:t>
            </a:r>
          </a:p>
          <a:p>
            <a:pPr algn="just">
              <a:lnSpc>
                <a:spcPts val="2087"/>
              </a:lnSpc>
            </a:pPr>
            <a:r>
              <a:rPr lang="en-US" sz="1799" spc="-55" dirty="0">
                <a:solidFill>
                  <a:srgbClr val="000000"/>
                </a:solidFill>
                <a:latin typeface="Poppins Medium Italics"/>
              </a:rPr>
              <a:t> </a:t>
            </a:r>
          </a:p>
          <a:p>
            <a:pPr algn="just">
              <a:lnSpc>
                <a:spcPts val="2087"/>
              </a:lnSpc>
            </a:pPr>
            <a:r>
              <a:rPr lang="en-US" sz="1799" spc="-55" dirty="0">
                <a:solidFill>
                  <a:srgbClr val="000000"/>
                </a:solidFill>
                <a:latin typeface="Poppins Medium Italics"/>
              </a:rPr>
              <a:t>Children with a Statement of Special Educational Needs or Education Health Care Plan that names a school will be offered place without using the admission criteria and will count as part of the school’s published admission number.</a:t>
            </a:r>
          </a:p>
          <a:p>
            <a:pPr algn="just">
              <a:lnSpc>
                <a:spcPts val="2087"/>
              </a:lnSpc>
            </a:pPr>
            <a:endParaRPr lang="en-US" sz="1799" spc="-55" dirty="0">
              <a:solidFill>
                <a:srgbClr val="000000"/>
              </a:solidFill>
              <a:latin typeface="Poppins Medium Italics"/>
            </a:endParaRPr>
          </a:p>
        </p:txBody>
      </p:sp>
      <p:grpSp>
        <p:nvGrpSpPr>
          <p:cNvPr id="6" name="Group 6"/>
          <p:cNvGrpSpPr/>
          <p:nvPr/>
        </p:nvGrpSpPr>
        <p:grpSpPr>
          <a:xfrm>
            <a:off x="963225" y="4413031"/>
            <a:ext cx="16580177" cy="3396615"/>
            <a:chOff x="0" y="0"/>
            <a:chExt cx="9040977" cy="1852135"/>
          </a:xfrm>
        </p:grpSpPr>
        <p:sp>
          <p:nvSpPr>
            <p:cNvPr id="7" name="Freeform 7"/>
            <p:cNvSpPr/>
            <p:nvPr/>
          </p:nvSpPr>
          <p:spPr>
            <a:xfrm>
              <a:off x="0" y="0"/>
              <a:ext cx="9040978" cy="1852135"/>
            </a:xfrm>
            <a:custGeom>
              <a:avLst/>
              <a:gdLst/>
              <a:ahLst/>
              <a:cxnLst/>
              <a:rect l="l" t="t" r="r" b="b"/>
              <a:pathLst>
                <a:path w="9040978" h="1852135">
                  <a:moveTo>
                    <a:pt x="8916517" y="1852135"/>
                  </a:moveTo>
                  <a:lnTo>
                    <a:pt x="124460" y="1852135"/>
                  </a:lnTo>
                  <a:cubicBezTo>
                    <a:pt x="55880" y="1852135"/>
                    <a:pt x="0" y="1796255"/>
                    <a:pt x="0" y="1727675"/>
                  </a:cubicBezTo>
                  <a:lnTo>
                    <a:pt x="0" y="124460"/>
                  </a:lnTo>
                  <a:cubicBezTo>
                    <a:pt x="0" y="55880"/>
                    <a:pt x="55880" y="0"/>
                    <a:pt x="124460" y="0"/>
                  </a:cubicBezTo>
                  <a:lnTo>
                    <a:pt x="8916517" y="0"/>
                  </a:lnTo>
                  <a:cubicBezTo>
                    <a:pt x="8985097" y="0"/>
                    <a:pt x="9040978" y="55880"/>
                    <a:pt x="9040978" y="124460"/>
                  </a:cubicBezTo>
                  <a:lnTo>
                    <a:pt x="9040978" y="1727675"/>
                  </a:lnTo>
                  <a:cubicBezTo>
                    <a:pt x="9040978" y="1796255"/>
                    <a:pt x="8985097" y="1852135"/>
                    <a:pt x="8916517" y="1852135"/>
                  </a:cubicBezTo>
                  <a:close/>
                </a:path>
              </a:pathLst>
            </a:custGeom>
            <a:solidFill>
              <a:srgbClr val="00497D"/>
            </a:solidFill>
          </p:spPr>
        </p:sp>
      </p:grpSp>
      <p:sp>
        <p:nvSpPr>
          <p:cNvPr id="8" name="Freeform 8"/>
          <p:cNvSpPr/>
          <p:nvPr/>
        </p:nvSpPr>
        <p:spPr>
          <a:xfrm>
            <a:off x="11849496" y="8461060"/>
            <a:ext cx="6549221" cy="6025283"/>
          </a:xfrm>
          <a:custGeom>
            <a:avLst/>
            <a:gdLst/>
            <a:ahLst/>
            <a:cxnLst/>
            <a:rect l="l" t="t" r="r" b="b"/>
            <a:pathLst>
              <a:path w="6549221" h="6025283">
                <a:moveTo>
                  <a:pt x="0" y="0"/>
                </a:moveTo>
                <a:lnTo>
                  <a:pt x="6549221" y="0"/>
                </a:lnTo>
                <a:lnTo>
                  <a:pt x="6549221" y="6025284"/>
                </a:lnTo>
                <a:lnTo>
                  <a:pt x="0" y="6025284"/>
                </a:lnTo>
                <a:lnTo>
                  <a:pt x="0" y="0"/>
                </a:lnTo>
                <a:close/>
              </a:path>
            </a:pathLst>
          </a:custGeom>
          <a:blipFill>
            <a:blip r:embed="rId3"/>
            <a:stretch>
              <a:fillRect/>
            </a:stretch>
          </a:blipFill>
        </p:spPr>
      </p:sp>
      <p:sp>
        <p:nvSpPr>
          <p:cNvPr id="9" name="TextBox 9"/>
          <p:cNvSpPr txBox="1"/>
          <p:nvPr/>
        </p:nvSpPr>
        <p:spPr>
          <a:xfrm>
            <a:off x="1229441" y="4432081"/>
            <a:ext cx="16047746" cy="3377565"/>
          </a:xfrm>
          <a:prstGeom prst="rect">
            <a:avLst/>
          </a:prstGeom>
        </p:spPr>
        <p:txBody>
          <a:bodyPr lIns="0" tIns="0" rIns="0" bIns="0" rtlCol="0" anchor="t">
            <a:spAutoFit/>
          </a:bodyPr>
          <a:lstStyle/>
          <a:p>
            <a:pPr marL="496574" lvl="1" indent="-248287" algn="l">
              <a:lnSpc>
                <a:spcPts val="2415"/>
              </a:lnSpc>
              <a:buAutoNum type="arabicPeriod"/>
            </a:pPr>
            <a:r>
              <a:rPr lang="en-US" sz="2300" spc="-34" dirty="0">
                <a:solidFill>
                  <a:srgbClr val="FFFFFF"/>
                </a:solidFill>
                <a:latin typeface="Poppins"/>
              </a:rPr>
              <a:t>  Looked After Children and previously Looked After Children.</a:t>
            </a:r>
          </a:p>
          <a:p>
            <a:pPr marL="496574" lvl="1" indent="-248287" algn="l">
              <a:lnSpc>
                <a:spcPts val="2415"/>
              </a:lnSpc>
              <a:buAutoNum type="arabicPeriod"/>
            </a:pPr>
            <a:r>
              <a:rPr lang="en-US" sz="2300" spc="-34" dirty="0">
                <a:solidFill>
                  <a:srgbClr val="FFFFFF"/>
                </a:solidFill>
                <a:latin typeface="Poppins"/>
              </a:rPr>
              <a:t>  </a:t>
            </a:r>
            <a:r>
              <a:rPr lang="en-US" sz="2300" spc="-34" dirty="0" err="1">
                <a:solidFill>
                  <a:srgbClr val="FFFFFF"/>
                </a:solidFill>
                <a:latin typeface="Poppins"/>
              </a:rPr>
              <a:t>Baptised</a:t>
            </a:r>
            <a:r>
              <a:rPr lang="en-US" sz="2300" spc="-34" dirty="0">
                <a:solidFill>
                  <a:srgbClr val="FFFFFF"/>
                </a:solidFill>
                <a:latin typeface="Poppins"/>
              </a:rPr>
              <a:t> Catholic children who have a sibling in the school at the time of admission.</a:t>
            </a:r>
          </a:p>
          <a:p>
            <a:pPr marL="496574" lvl="1" indent="-248287" algn="l">
              <a:lnSpc>
                <a:spcPts val="2415"/>
              </a:lnSpc>
              <a:buAutoNum type="arabicPeriod"/>
            </a:pPr>
            <a:r>
              <a:rPr lang="en-US" sz="2300" spc="-34" dirty="0">
                <a:solidFill>
                  <a:srgbClr val="FFFFFF"/>
                </a:solidFill>
                <a:latin typeface="Poppins"/>
              </a:rPr>
              <a:t>  </a:t>
            </a:r>
            <a:r>
              <a:rPr lang="en-US" sz="2300" spc="-34" dirty="0" err="1">
                <a:solidFill>
                  <a:srgbClr val="FFFFFF"/>
                </a:solidFill>
                <a:latin typeface="Poppins"/>
              </a:rPr>
              <a:t>Baptised</a:t>
            </a:r>
            <a:r>
              <a:rPr lang="en-US" sz="2300" spc="-34" dirty="0">
                <a:solidFill>
                  <a:srgbClr val="FFFFFF"/>
                </a:solidFill>
                <a:latin typeface="Poppins"/>
              </a:rPr>
              <a:t> Catholic children resident in the parish of Corpus Christi.</a:t>
            </a:r>
          </a:p>
          <a:p>
            <a:pPr marL="496574" lvl="1" indent="-248287" algn="l">
              <a:lnSpc>
                <a:spcPts val="2415"/>
              </a:lnSpc>
              <a:buAutoNum type="arabicPeriod"/>
            </a:pPr>
            <a:r>
              <a:rPr lang="en-US" sz="2300" spc="-34" dirty="0">
                <a:solidFill>
                  <a:srgbClr val="FFFFFF"/>
                </a:solidFill>
                <a:latin typeface="Poppins"/>
              </a:rPr>
              <a:t>  Other </a:t>
            </a:r>
            <a:r>
              <a:rPr lang="en-US" sz="2300" spc="-34" dirty="0" err="1">
                <a:solidFill>
                  <a:srgbClr val="FFFFFF"/>
                </a:solidFill>
                <a:latin typeface="Poppins"/>
              </a:rPr>
              <a:t>baptised</a:t>
            </a:r>
            <a:r>
              <a:rPr lang="en-US" sz="2300" spc="-34" dirty="0">
                <a:solidFill>
                  <a:srgbClr val="FFFFFF"/>
                </a:solidFill>
                <a:latin typeface="Poppins"/>
              </a:rPr>
              <a:t> Catholic children.  </a:t>
            </a:r>
          </a:p>
          <a:p>
            <a:pPr marL="496574" lvl="1" indent="-248287" algn="l">
              <a:lnSpc>
                <a:spcPts val="2415"/>
              </a:lnSpc>
              <a:buAutoNum type="arabicPeriod"/>
            </a:pPr>
            <a:r>
              <a:rPr lang="en-US" sz="2300" spc="-34" dirty="0">
                <a:solidFill>
                  <a:srgbClr val="FFFFFF"/>
                </a:solidFill>
                <a:latin typeface="Poppins"/>
              </a:rPr>
              <a:t>  Other children who have a sibling in the school at the time of admission.</a:t>
            </a:r>
          </a:p>
          <a:p>
            <a:pPr marL="496574" lvl="1" indent="-248287" algn="l">
              <a:lnSpc>
                <a:spcPts val="2415"/>
              </a:lnSpc>
              <a:buAutoNum type="arabicPeriod"/>
            </a:pPr>
            <a:r>
              <a:rPr lang="en-US" sz="2300" spc="-34" dirty="0">
                <a:solidFill>
                  <a:srgbClr val="FFFFFF"/>
                </a:solidFill>
                <a:latin typeface="Poppins"/>
              </a:rPr>
              <a:t>  Children from other Christian denominations. Proof of Baptism in the form of a Baptismal Certificate or confirmation in writing that the applicant is a member of their Faith community from an appropriate Minister of Religion is required.</a:t>
            </a:r>
          </a:p>
          <a:p>
            <a:pPr marL="496574" lvl="1" indent="-248287" algn="l">
              <a:lnSpc>
                <a:spcPts val="2415"/>
              </a:lnSpc>
              <a:buAutoNum type="arabicPeriod"/>
            </a:pPr>
            <a:r>
              <a:rPr lang="en-US" sz="2300" spc="-34" dirty="0">
                <a:solidFill>
                  <a:srgbClr val="FFFFFF"/>
                </a:solidFill>
                <a:latin typeface="Poppins"/>
              </a:rPr>
              <a:t> Children of other faiths. An appropriate Faith Leader would need to confirm in writing that the applicant is a member of their faith group.</a:t>
            </a:r>
          </a:p>
          <a:p>
            <a:pPr marL="496574" lvl="1" indent="-248287" algn="l">
              <a:lnSpc>
                <a:spcPts val="2415"/>
              </a:lnSpc>
              <a:buAutoNum type="arabicPeriod"/>
            </a:pPr>
            <a:r>
              <a:rPr lang="en-US" sz="2300" spc="-34" dirty="0">
                <a:solidFill>
                  <a:srgbClr val="FFFFFF"/>
                </a:solidFill>
                <a:latin typeface="Poppins"/>
              </a:rPr>
              <a:t> Other children.</a:t>
            </a:r>
          </a:p>
        </p:txBody>
      </p:sp>
      <p:sp>
        <p:nvSpPr>
          <p:cNvPr id="10" name="Freeform 10"/>
          <p:cNvSpPr/>
          <p:nvPr/>
        </p:nvSpPr>
        <p:spPr>
          <a:xfrm>
            <a:off x="15940072" y="63547"/>
            <a:ext cx="1824765" cy="1824765"/>
          </a:xfrm>
          <a:custGeom>
            <a:avLst/>
            <a:gdLst/>
            <a:ahLst/>
            <a:cxnLst/>
            <a:rect l="l" t="t" r="r" b="b"/>
            <a:pathLst>
              <a:path w="1824765" h="1824765">
                <a:moveTo>
                  <a:pt x="0" y="0"/>
                </a:moveTo>
                <a:lnTo>
                  <a:pt x="1824764" y="0"/>
                </a:lnTo>
                <a:lnTo>
                  <a:pt x="1824764" y="1824764"/>
                </a:lnTo>
                <a:lnTo>
                  <a:pt x="0" y="1824764"/>
                </a:lnTo>
                <a:lnTo>
                  <a:pt x="0" y="0"/>
                </a:lnTo>
                <a:close/>
              </a:path>
            </a:pathLst>
          </a:custGeom>
          <a:blipFill>
            <a:blip r:embed="rId4"/>
            <a:stretch>
              <a:fillRect/>
            </a:stretch>
          </a:blipFill>
        </p:spPr>
      </p:sp>
      <p:sp>
        <p:nvSpPr>
          <p:cNvPr id="11" name="TextBox 11"/>
          <p:cNvSpPr txBox="1"/>
          <p:nvPr/>
        </p:nvSpPr>
        <p:spPr>
          <a:xfrm>
            <a:off x="1211554" y="360952"/>
            <a:ext cx="10372203" cy="756291"/>
          </a:xfrm>
          <a:prstGeom prst="rect">
            <a:avLst/>
          </a:prstGeom>
        </p:spPr>
        <p:txBody>
          <a:bodyPr lIns="0" tIns="0" rIns="0" bIns="0" rtlCol="0" anchor="t">
            <a:spAutoFit/>
          </a:bodyPr>
          <a:lstStyle/>
          <a:p>
            <a:pPr algn="just">
              <a:lnSpc>
                <a:spcPts val="5221"/>
              </a:lnSpc>
            </a:pPr>
            <a:r>
              <a:rPr lang="en-US" sz="4501" spc="-139">
                <a:solidFill>
                  <a:srgbClr val="FFFFFF"/>
                </a:solidFill>
                <a:latin typeface="Bugaki"/>
              </a:rPr>
              <a:t>Classification of the School</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t="-38888" b="-38888"/>
            </a:stretch>
          </a:blipFill>
        </p:spPr>
      </p:sp>
      <p:sp>
        <p:nvSpPr>
          <p:cNvPr id="3" name="Freeform 3"/>
          <p:cNvSpPr/>
          <p:nvPr/>
        </p:nvSpPr>
        <p:spPr>
          <a:xfrm>
            <a:off x="15413790" y="9483449"/>
            <a:ext cx="6549221" cy="6025283"/>
          </a:xfrm>
          <a:custGeom>
            <a:avLst/>
            <a:gdLst/>
            <a:ahLst/>
            <a:cxnLst/>
            <a:rect l="l" t="t" r="r" b="b"/>
            <a:pathLst>
              <a:path w="6549221" h="6025283">
                <a:moveTo>
                  <a:pt x="0" y="0"/>
                </a:moveTo>
                <a:lnTo>
                  <a:pt x="6549221" y="0"/>
                </a:lnTo>
                <a:lnTo>
                  <a:pt x="6549221" y="6025284"/>
                </a:lnTo>
                <a:lnTo>
                  <a:pt x="0" y="6025284"/>
                </a:lnTo>
                <a:lnTo>
                  <a:pt x="0" y="0"/>
                </a:lnTo>
                <a:close/>
              </a:path>
            </a:pathLst>
          </a:custGeom>
          <a:blipFill>
            <a:blip r:embed="rId3"/>
            <a:stretch>
              <a:fillRect/>
            </a:stretch>
          </a:blipFill>
        </p:spPr>
      </p:sp>
      <p:sp>
        <p:nvSpPr>
          <p:cNvPr id="4" name="Freeform 4"/>
          <p:cNvSpPr/>
          <p:nvPr/>
        </p:nvSpPr>
        <p:spPr>
          <a:xfrm>
            <a:off x="0" y="-4263554"/>
            <a:ext cx="5923901" cy="5449989"/>
          </a:xfrm>
          <a:custGeom>
            <a:avLst/>
            <a:gdLst/>
            <a:ahLst/>
            <a:cxnLst/>
            <a:rect l="l" t="t" r="r" b="b"/>
            <a:pathLst>
              <a:path w="5923901" h="5449989">
                <a:moveTo>
                  <a:pt x="0" y="0"/>
                </a:moveTo>
                <a:lnTo>
                  <a:pt x="5923901" y="0"/>
                </a:lnTo>
                <a:lnTo>
                  <a:pt x="5923901" y="5449988"/>
                </a:lnTo>
                <a:lnTo>
                  <a:pt x="0" y="5449988"/>
                </a:lnTo>
                <a:lnTo>
                  <a:pt x="0" y="0"/>
                </a:lnTo>
                <a:close/>
              </a:path>
            </a:pathLst>
          </a:custGeom>
          <a:blipFill>
            <a:blip r:embed="rId3">
              <a:alphaModFix amt="9999"/>
            </a:blip>
            <a:stretch>
              <a:fillRect/>
            </a:stretch>
          </a:blipFill>
        </p:spPr>
      </p:sp>
      <p:grpSp>
        <p:nvGrpSpPr>
          <p:cNvPr id="5" name="Group 5"/>
          <p:cNvGrpSpPr/>
          <p:nvPr/>
        </p:nvGrpSpPr>
        <p:grpSpPr>
          <a:xfrm>
            <a:off x="6739370" y="250993"/>
            <a:ext cx="6492052" cy="3679850"/>
            <a:chOff x="0" y="0"/>
            <a:chExt cx="2679060" cy="1518555"/>
          </a:xfrm>
        </p:grpSpPr>
        <p:sp>
          <p:nvSpPr>
            <p:cNvPr id="6" name="Freeform 6"/>
            <p:cNvSpPr/>
            <p:nvPr/>
          </p:nvSpPr>
          <p:spPr>
            <a:xfrm>
              <a:off x="0" y="0"/>
              <a:ext cx="2679060" cy="1518555"/>
            </a:xfrm>
            <a:custGeom>
              <a:avLst/>
              <a:gdLst/>
              <a:ahLst/>
              <a:cxnLst/>
              <a:rect l="l" t="t" r="r" b="b"/>
              <a:pathLst>
                <a:path w="2679060" h="1518555">
                  <a:moveTo>
                    <a:pt x="0" y="0"/>
                  </a:moveTo>
                  <a:lnTo>
                    <a:pt x="2679060" y="0"/>
                  </a:lnTo>
                  <a:lnTo>
                    <a:pt x="2679060" y="1518555"/>
                  </a:lnTo>
                  <a:lnTo>
                    <a:pt x="0" y="1518555"/>
                  </a:lnTo>
                  <a:close/>
                </a:path>
              </a:pathLst>
            </a:custGeom>
            <a:solidFill>
              <a:srgbClr val="FF1010"/>
            </a:solidFill>
          </p:spPr>
        </p:sp>
        <p:sp>
          <p:nvSpPr>
            <p:cNvPr id="7" name="TextBox 7"/>
            <p:cNvSpPr txBox="1"/>
            <p:nvPr/>
          </p:nvSpPr>
          <p:spPr>
            <a:xfrm>
              <a:off x="0" y="-38100"/>
              <a:ext cx="2679060" cy="1556655"/>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6950003" y="463290"/>
            <a:ext cx="6070784" cy="3255256"/>
            <a:chOff x="0" y="0"/>
            <a:chExt cx="2736303" cy="1467251"/>
          </a:xfrm>
        </p:grpSpPr>
        <p:sp>
          <p:nvSpPr>
            <p:cNvPr id="9" name="Freeform 9"/>
            <p:cNvSpPr/>
            <p:nvPr/>
          </p:nvSpPr>
          <p:spPr>
            <a:xfrm>
              <a:off x="0" y="0"/>
              <a:ext cx="2736303" cy="1467251"/>
            </a:xfrm>
            <a:custGeom>
              <a:avLst/>
              <a:gdLst/>
              <a:ahLst/>
              <a:cxnLst/>
              <a:rect l="l" t="t" r="r" b="b"/>
              <a:pathLst>
                <a:path w="2736303" h="1467251">
                  <a:moveTo>
                    <a:pt x="0" y="0"/>
                  </a:moveTo>
                  <a:lnTo>
                    <a:pt x="2736303" y="0"/>
                  </a:lnTo>
                  <a:lnTo>
                    <a:pt x="2736303" y="1467251"/>
                  </a:lnTo>
                  <a:lnTo>
                    <a:pt x="0" y="1467251"/>
                  </a:lnTo>
                  <a:close/>
                </a:path>
              </a:pathLst>
            </a:custGeom>
            <a:solidFill>
              <a:srgbClr val="FFFFFF"/>
            </a:solidFill>
          </p:spPr>
        </p:sp>
        <p:sp>
          <p:nvSpPr>
            <p:cNvPr id="10" name="TextBox 10"/>
            <p:cNvSpPr txBox="1"/>
            <p:nvPr/>
          </p:nvSpPr>
          <p:spPr>
            <a:xfrm>
              <a:off x="0" y="-38100"/>
              <a:ext cx="2736303" cy="1505351"/>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7135252" y="643524"/>
            <a:ext cx="5700287" cy="2894787"/>
            <a:chOff x="0" y="0"/>
            <a:chExt cx="7600382" cy="3859716"/>
          </a:xfrm>
        </p:grpSpPr>
        <p:pic>
          <p:nvPicPr>
            <p:cNvPr id="12" name="Picture 12"/>
            <p:cNvPicPr>
              <a:picLocks noChangeAspect="1"/>
            </p:cNvPicPr>
            <p:nvPr/>
          </p:nvPicPr>
          <p:blipFill>
            <a:blip r:embed="rId4"/>
            <a:srcRect t="11912" b="11912"/>
            <a:stretch>
              <a:fillRect/>
            </a:stretch>
          </p:blipFill>
          <p:spPr>
            <a:xfrm>
              <a:off x="0" y="0"/>
              <a:ext cx="7600382" cy="3859716"/>
            </a:xfrm>
            <a:prstGeom prst="rect">
              <a:avLst/>
            </a:prstGeom>
          </p:spPr>
        </p:pic>
      </p:grpSp>
      <p:grpSp>
        <p:nvGrpSpPr>
          <p:cNvPr id="13" name="Group 13"/>
          <p:cNvGrpSpPr/>
          <p:nvPr/>
        </p:nvGrpSpPr>
        <p:grpSpPr>
          <a:xfrm>
            <a:off x="1084378" y="5143500"/>
            <a:ext cx="6492052" cy="3679850"/>
            <a:chOff x="0" y="0"/>
            <a:chExt cx="2679060" cy="1518555"/>
          </a:xfrm>
        </p:grpSpPr>
        <p:sp>
          <p:nvSpPr>
            <p:cNvPr id="14" name="Freeform 14"/>
            <p:cNvSpPr/>
            <p:nvPr/>
          </p:nvSpPr>
          <p:spPr>
            <a:xfrm>
              <a:off x="0" y="0"/>
              <a:ext cx="2679060" cy="1518555"/>
            </a:xfrm>
            <a:custGeom>
              <a:avLst/>
              <a:gdLst/>
              <a:ahLst/>
              <a:cxnLst/>
              <a:rect l="l" t="t" r="r" b="b"/>
              <a:pathLst>
                <a:path w="2679060" h="1518555">
                  <a:moveTo>
                    <a:pt x="0" y="0"/>
                  </a:moveTo>
                  <a:lnTo>
                    <a:pt x="2679060" y="0"/>
                  </a:lnTo>
                  <a:lnTo>
                    <a:pt x="2679060" y="1518555"/>
                  </a:lnTo>
                  <a:lnTo>
                    <a:pt x="0" y="1518555"/>
                  </a:lnTo>
                  <a:close/>
                </a:path>
              </a:pathLst>
            </a:custGeom>
            <a:solidFill>
              <a:srgbClr val="00497D"/>
            </a:solidFill>
          </p:spPr>
        </p:sp>
        <p:sp>
          <p:nvSpPr>
            <p:cNvPr id="15" name="TextBox 15"/>
            <p:cNvSpPr txBox="1"/>
            <p:nvPr/>
          </p:nvSpPr>
          <p:spPr>
            <a:xfrm>
              <a:off x="0" y="-38100"/>
              <a:ext cx="2679060" cy="1556655"/>
            </a:xfrm>
            <a:prstGeom prst="rect">
              <a:avLst/>
            </a:prstGeom>
          </p:spPr>
          <p:txBody>
            <a:bodyPr lIns="50800" tIns="50800" rIns="50800" bIns="50800" rtlCol="0" anchor="ctr"/>
            <a:lstStyle/>
            <a:p>
              <a:pPr algn="ctr">
                <a:lnSpc>
                  <a:spcPts val="2659"/>
                </a:lnSpc>
              </a:pPr>
              <a:endParaRPr/>
            </a:p>
          </p:txBody>
        </p:sp>
      </p:grpSp>
      <p:grpSp>
        <p:nvGrpSpPr>
          <p:cNvPr id="16" name="Group 16"/>
          <p:cNvGrpSpPr/>
          <p:nvPr/>
        </p:nvGrpSpPr>
        <p:grpSpPr>
          <a:xfrm>
            <a:off x="1379462" y="5313983"/>
            <a:ext cx="6087510" cy="3338884"/>
            <a:chOff x="0" y="0"/>
            <a:chExt cx="2743842" cy="1504945"/>
          </a:xfrm>
        </p:grpSpPr>
        <p:sp>
          <p:nvSpPr>
            <p:cNvPr id="17" name="Freeform 17"/>
            <p:cNvSpPr/>
            <p:nvPr/>
          </p:nvSpPr>
          <p:spPr>
            <a:xfrm>
              <a:off x="0" y="0"/>
              <a:ext cx="2743842" cy="1504945"/>
            </a:xfrm>
            <a:custGeom>
              <a:avLst/>
              <a:gdLst/>
              <a:ahLst/>
              <a:cxnLst/>
              <a:rect l="l" t="t" r="r" b="b"/>
              <a:pathLst>
                <a:path w="2743842" h="1504945">
                  <a:moveTo>
                    <a:pt x="0" y="0"/>
                  </a:moveTo>
                  <a:lnTo>
                    <a:pt x="2743842" y="0"/>
                  </a:lnTo>
                  <a:lnTo>
                    <a:pt x="2743842" y="1504945"/>
                  </a:lnTo>
                  <a:lnTo>
                    <a:pt x="0" y="1504945"/>
                  </a:lnTo>
                  <a:close/>
                </a:path>
              </a:pathLst>
            </a:custGeom>
            <a:solidFill>
              <a:srgbClr val="FFFFFF"/>
            </a:solidFill>
          </p:spPr>
        </p:sp>
        <p:sp>
          <p:nvSpPr>
            <p:cNvPr id="18" name="TextBox 18"/>
            <p:cNvSpPr txBox="1"/>
            <p:nvPr/>
          </p:nvSpPr>
          <p:spPr>
            <a:xfrm>
              <a:off x="0" y="-38100"/>
              <a:ext cx="2743842" cy="1543045"/>
            </a:xfrm>
            <a:prstGeom prst="rect">
              <a:avLst/>
            </a:prstGeom>
          </p:spPr>
          <p:txBody>
            <a:bodyPr lIns="50800" tIns="50800" rIns="50800" bIns="50800" rtlCol="0" anchor="ctr"/>
            <a:lstStyle/>
            <a:p>
              <a:pPr algn="ctr">
                <a:lnSpc>
                  <a:spcPts val="2659"/>
                </a:lnSpc>
              </a:pPr>
              <a:endParaRPr/>
            </a:p>
          </p:txBody>
        </p:sp>
      </p:grpSp>
      <p:grpSp>
        <p:nvGrpSpPr>
          <p:cNvPr id="19" name="Group 19"/>
          <p:cNvGrpSpPr/>
          <p:nvPr/>
        </p:nvGrpSpPr>
        <p:grpSpPr>
          <a:xfrm>
            <a:off x="1573073" y="5536031"/>
            <a:ext cx="5700287" cy="2894787"/>
            <a:chOff x="0" y="0"/>
            <a:chExt cx="7600382" cy="3859716"/>
          </a:xfrm>
        </p:grpSpPr>
        <p:pic>
          <p:nvPicPr>
            <p:cNvPr id="20" name="Picture 20"/>
            <p:cNvPicPr>
              <a:picLocks noChangeAspect="1"/>
            </p:cNvPicPr>
            <p:nvPr/>
          </p:nvPicPr>
          <p:blipFill>
            <a:blip r:embed="rId5"/>
            <a:srcRect t="11912" b="11912"/>
            <a:stretch>
              <a:fillRect/>
            </a:stretch>
          </p:blipFill>
          <p:spPr>
            <a:xfrm>
              <a:off x="0" y="0"/>
              <a:ext cx="7600382" cy="3859716"/>
            </a:xfrm>
            <a:prstGeom prst="rect">
              <a:avLst/>
            </a:prstGeom>
          </p:spPr>
        </p:pic>
      </p:grpSp>
      <p:sp>
        <p:nvSpPr>
          <p:cNvPr id="21" name="Freeform 21"/>
          <p:cNvSpPr/>
          <p:nvPr/>
        </p:nvSpPr>
        <p:spPr>
          <a:xfrm>
            <a:off x="58037" y="321179"/>
            <a:ext cx="1982035" cy="1982035"/>
          </a:xfrm>
          <a:custGeom>
            <a:avLst/>
            <a:gdLst/>
            <a:ahLst/>
            <a:cxnLst/>
            <a:rect l="l" t="t" r="r" b="b"/>
            <a:pathLst>
              <a:path w="1982035" h="1982035">
                <a:moveTo>
                  <a:pt x="0" y="0"/>
                </a:moveTo>
                <a:lnTo>
                  <a:pt x="1982036" y="0"/>
                </a:lnTo>
                <a:lnTo>
                  <a:pt x="1982036" y="1982036"/>
                </a:lnTo>
                <a:lnTo>
                  <a:pt x="0" y="198203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22" name="Group 22"/>
          <p:cNvGrpSpPr/>
          <p:nvPr/>
        </p:nvGrpSpPr>
        <p:grpSpPr>
          <a:xfrm>
            <a:off x="13392799" y="1739264"/>
            <a:ext cx="4895201" cy="2739062"/>
            <a:chOff x="0" y="0"/>
            <a:chExt cx="2669296" cy="1493579"/>
          </a:xfrm>
        </p:grpSpPr>
        <p:sp>
          <p:nvSpPr>
            <p:cNvPr id="23" name="Freeform 23"/>
            <p:cNvSpPr/>
            <p:nvPr/>
          </p:nvSpPr>
          <p:spPr>
            <a:xfrm>
              <a:off x="0" y="0"/>
              <a:ext cx="2669296" cy="1493579"/>
            </a:xfrm>
            <a:custGeom>
              <a:avLst/>
              <a:gdLst/>
              <a:ahLst/>
              <a:cxnLst/>
              <a:rect l="l" t="t" r="r" b="b"/>
              <a:pathLst>
                <a:path w="2669296" h="1493579">
                  <a:moveTo>
                    <a:pt x="2544836" y="1493579"/>
                  </a:moveTo>
                  <a:lnTo>
                    <a:pt x="124460" y="1493579"/>
                  </a:lnTo>
                  <a:cubicBezTo>
                    <a:pt x="55880" y="1493579"/>
                    <a:pt x="0" y="1437699"/>
                    <a:pt x="0" y="1369119"/>
                  </a:cubicBezTo>
                  <a:lnTo>
                    <a:pt x="0" y="124460"/>
                  </a:lnTo>
                  <a:cubicBezTo>
                    <a:pt x="0" y="55880"/>
                    <a:pt x="55880" y="0"/>
                    <a:pt x="124460" y="0"/>
                  </a:cubicBezTo>
                  <a:lnTo>
                    <a:pt x="2544836" y="0"/>
                  </a:lnTo>
                  <a:cubicBezTo>
                    <a:pt x="2613416" y="0"/>
                    <a:pt x="2669296" y="55880"/>
                    <a:pt x="2669296" y="124460"/>
                  </a:cubicBezTo>
                  <a:lnTo>
                    <a:pt x="2669296" y="1369119"/>
                  </a:lnTo>
                  <a:cubicBezTo>
                    <a:pt x="2669296" y="1437699"/>
                    <a:pt x="2613416" y="1493579"/>
                    <a:pt x="2544836" y="1493579"/>
                  </a:cubicBezTo>
                  <a:close/>
                </a:path>
              </a:pathLst>
            </a:custGeom>
            <a:solidFill>
              <a:srgbClr val="FF1010"/>
            </a:solidFill>
          </p:spPr>
        </p:sp>
      </p:grpSp>
      <p:sp>
        <p:nvSpPr>
          <p:cNvPr id="24" name="Freeform 24"/>
          <p:cNvSpPr/>
          <p:nvPr/>
        </p:nvSpPr>
        <p:spPr>
          <a:xfrm>
            <a:off x="15911933" y="116318"/>
            <a:ext cx="1824765" cy="1824765"/>
          </a:xfrm>
          <a:custGeom>
            <a:avLst/>
            <a:gdLst/>
            <a:ahLst/>
            <a:cxnLst/>
            <a:rect l="l" t="t" r="r" b="b"/>
            <a:pathLst>
              <a:path w="1824765" h="1824765">
                <a:moveTo>
                  <a:pt x="0" y="0"/>
                </a:moveTo>
                <a:lnTo>
                  <a:pt x="1824765" y="0"/>
                </a:lnTo>
                <a:lnTo>
                  <a:pt x="1824765" y="1824764"/>
                </a:lnTo>
                <a:lnTo>
                  <a:pt x="0" y="1824764"/>
                </a:lnTo>
                <a:lnTo>
                  <a:pt x="0" y="0"/>
                </a:lnTo>
                <a:close/>
              </a:path>
            </a:pathLst>
          </a:custGeom>
          <a:blipFill>
            <a:blip r:embed="rId8"/>
            <a:stretch>
              <a:fillRect/>
            </a:stretch>
          </a:blipFill>
        </p:spPr>
        <p:txBody>
          <a:bodyPr/>
          <a:lstStyle/>
          <a:p>
            <a:endParaRPr lang="en-GB" dirty="0"/>
          </a:p>
        </p:txBody>
      </p:sp>
      <p:grpSp>
        <p:nvGrpSpPr>
          <p:cNvPr id="25" name="Group 25"/>
          <p:cNvGrpSpPr>
            <a:grpSpLocks noChangeAspect="1"/>
          </p:cNvGrpSpPr>
          <p:nvPr/>
        </p:nvGrpSpPr>
        <p:grpSpPr>
          <a:xfrm>
            <a:off x="1270286" y="8884334"/>
            <a:ext cx="605573" cy="1198231"/>
            <a:chOff x="0" y="0"/>
            <a:chExt cx="2620010" cy="5184140"/>
          </a:xfrm>
        </p:grpSpPr>
        <p:sp>
          <p:nvSpPr>
            <p:cNvPr id="26" name="Freeform 26"/>
            <p:cNvSpPr/>
            <p:nvPr/>
          </p:nvSpPr>
          <p:spPr>
            <a:xfrm>
              <a:off x="53340" y="25400"/>
              <a:ext cx="2513330" cy="5132070"/>
            </a:xfrm>
            <a:custGeom>
              <a:avLst/>
              <a:gdLst/>
              <a:ahLst/>
              <a:cxnLst/>
              <a:rect l="l" t="t" r="r" b="b"/>
              <a:pathLst>
                <a:path w="2513330" h="5132070">
                  <a:moveTo>
                    <a:pt x="2159000" y="0"/>
                  </a:moveTo>
                  <a:lnTo>
                    <a:pt x="354330" y="0"/>
                  </a:lnTo>
                  <a:cubicBezTo>
                    <a:pt x="158750" y="0"/>
                    <a:pt x="0" y="158750"/>
                    <a:pt x="0" y="354330"/>
                  </a:cubicBezTo>
                  <a:lnTo>
                    <a:pt x="0" y="4777740"/>
                  </a:lnTo>
                  <a:cubicBezTo>
                    <a:pt x="0" y="4973320"/>
                    <a:pt x="158750" y="5132070"/>
                    <a:pt x="354330" y="5132070"/>
                  </a:cubicBezTo>
                  <a:lnTo>
                    <a:pt x="2159000" y="5132070"/>
                  </a:lnTo>
                  <a:cubicBezTo>
                    <a:pt x="2354580" y="5132070"/>
                    <a:pt x="2513330" y="4973320"/>
                    <a:pt x="2513330" y="4777740"/>
                  </a:cubicBezTo>
                  <a:lnTo>
                    <a:pt x="2513330" y="354330"/>
                  </a:lnTo>
                  <a:cubicBezTo>
                    <a:pt x="2513330" y="158750"/>
                    <a:pt x="2354580" y="0"/>
                    <a:pt x="2159000" y="0"/>
                  </a:cubicBezTo>
                  <a:close/>
                  <a:moveTo>
                    <a:pt x="1558290" y="162560"/>
                  </a:moveTo>
                  <a:cubicBezTo>
                    <a:pt x="1576070" y="162560"/>
                    <a:pt x="1590040" y="176530"/>
                    <a:pt x="1590040" y="194310"/>
                  </a:cubicBezTo>
                  <a:cubicBezTo>
                    <a:pt x="1590040" y="212090"/>
                    <a:pt x="1576070" y="226060"/>
                    <a:pt x="1558290" y="226060"/>
                  </a:cubicBezTo>
                  <a:cubicBezTo>
                    <a:pt x="1540510" y="226060"/>
                    <a:pt x="1526540" y="212090"/>
                    <a:pt x="1526540" y="194310"/>
                  </a:cubicBezTo>
                  <a:cubicBezTo>
                    <a:pt x="1526540" y="176530"/>
                    <a:pt x="1541780" y="162560"/>
                    <a:pt x="1558290" y="162560"/>
                  </a:cubicBezTo>
                  <a:close/>
                  <a:moveTo>
                    <a:pt x="1089660" y="172720"/>
                  </a:moveTo>
                  <a:lnTo>
                    <a:pt x="1394460" y="172720"/>
                  </a:lnTo>
                  <a:cubicBezTo>
                    <a:pt x="1405890" y="172720"/>
                    <a:pt x="1416050" y="181610"/>
                    <a:pt x="1416050" y="194310"/>
                  </a:cubicBezTo>
                  <a:cubicBezTo>
                    <a:pt x="1416050" y="207010"/>
                    <a:pt x="1405890" y="215900"/>
                    <a:pt x="1394460" y="215900"/>
                  </a:cubicBezTo>
                  <a:lnTo>
                    <a:pt x="1089660" y="215900"/>
                  </a:lnTo>
                  <a:cubicBezTo>
                    <a:pt x="1078230" y="215900"/>
                    <a:pt x="1068070" y="207010"/>
                    <a:pt x="1068070" y="194310"/>
                  </a:cubicBezTo>
                  <a:cubicBezTo>
                    <a:pt x="1068070" y="181610"/>
                    <a:pt x="1078230" y="172720"/>
                    <a:pt x="1089660" y="172720"/>
                  </a:cubicBezTo>
                  <a:close/>
                  <a:moveTo>
                    <a:pt x="2383790" y="4798060"/>
                  </a:moveTo>
                  <a:cubicBezTo>
                    <a:pt x="2383790" y="4913630"/>
                    <a:pt x="2289810" y="5007610"/>
                    <a:pt x="2174240" y="5007610"/>
                  </a:cubicBezTo>
                  <a:lnTo>
                    <a:pt x="341630" y="5007610"/>
                  </a:lnTo>
                  <a:cubicBezTo>
                    <a:pt x="226060" y="5007610"/>
                    <a:pt x="132080" y="4913630"/>
                    <a:pt x="132080" y="4798060"/>
                  </a:cubicBezTo>
                  <a:lnTo>
                    <a:pt x="132080" y="340360"/>
                  </a:lnTo>
                  <a:cubicBezTo>
                    <a:pt x="132080" y="224790"/>
                    <a:pt x="226060" y="130810"/>
                    <a:pt x="341630" y="130810"/>
                  </a:cubicBezTo>
                  <a:lnTo>
                    <a:pt x="614680" y="130810"/>
                  </a:lnTo>
                  <a:lnTo>
                    <a:pt x="614680" y="187960"/>
                  </a:lnTo>
                  <a:cubicBezTo>
                    <a:pt x="614680" y="252730"/>
                    <a:pt x="668020" y="306070"/>
                    <a:pt x="732790" y="306070"/>
                  </a:cubicBezTo>
                  <a:lnTo>
                    <a:pt x="1783080" y="306070"/>
                  </a:lnTo>
                  <a:cubicBezTo>
                    <a:pt x="1847850" y="306070"/>
                    <a:pt x="1901190" y="252730"/>
                    <a:pt x="1901190" y="187960"/>
                  </a:cubicBezTo>
                  <a:lnTo>
                    <a:pt x="1901190" y="130810"/>
                  </a:lnTo>
                  <a:lnTo>
                    <a:pt x="2172970" y="130810"/>
                  </a:lnTo>
                  <a:cubicBezTo>
                    <a:pt x="2288540" y="130810"/>
                    <a:pt x="2382520" y="224790"/>
                    <a:pt x="2382520" y="340360"/>
                  </a:cubicBezTo>
                  <a:lnTo>
                    <a:pt x="2382520" y="4798060"/>
                  </a:lnTo>
                  <a:close/>
                </a:path>
              </a:pathLst>
            </a:custGeom>
            <a:solidFill>
              <a:srgbClr val="000000"/>
            </a:solidFill>
          </p:spPr>
        </p:sp>
        <p:sp>
          <p:nvSpPr>
            <p:cNvPr id="27" name="Freeform 27"/>
            <p:cNvSpPr/>
            <p:nvPr/>
          </p:nvSpPr>
          <p:spPr>
            <a:xfrm>
              <a:off x="185420" y="156210"/>
              <a:ext cx="2251710" cy="4876800"/>
            </a:xfrm>
            <a:custGeom>
              <a:avLst/>
              <a:gdLst/>
              <a:ahLst/>
              <a:cxnLst/>
              <a:rect l="l" t="t" r="r" b="b"/>
              <a:pathLst>
                <a:path w="2251710" h="4876800">
                  <a:moveTo>
                    <a:pt x="2040890" y="0"/>
                  </a:moveTo>
                  <a:lnTo>
                    <a:pt x="1769110" y="0"/>
                  </a:lnTo>
                  <a:lnTo>
                    <a:pt x="1769110" y="57150"/>
                  </a:lnTo>
                  <a:cubicBezTo>
                    <a:pt x="1769110" y="121920"/>
                    <a:pt x="1715770" y="175260"/>
                    <a:pt x="1651000" y="175260"/>
                  </a:cubicBezTo>
                  <a:lnTo>
                    <a:pt x="601980" y="175260"/>
                  </a:lnTo>
                  <a:cubicBezTo>
                    <a:pt x="537210" y="175260"/>
                    <a:pt x="483870" y="121920"/>
                    <a:pt x="483870" y="57150"/>
                  </a:cubicBezTo>
                  <a:lnTo>
                    <a:pt x="483870" y="0"/>
                  </a:lnTo>
                  <a:lnTo>
                    <a:pt x="209550" y="0"/>
                  </a:lnTo>
                  <a:cubicBezTo>
                    <a:pt x="93980" y="0"/>
                    <a:pt x="0" y="93980"/>
                    <a:pt x="0" y="209550"/>
                  </a:cubicBezTo>
                  <a:lnTo>
                    <a:pt x="0" y="4667250"/>
                  </a:lnTo>
                  <a:cubicBezTo>
                    <a:pt x="0" y="4782820"/>
                    <a:pt x="93980" y="4876800"/>
                    <a:pt x="209550" y="4876800"/>
                  </a:cubicBezTo>
                  <a:lnTo>
                    <a:pt x="2040890" y="4876800"/>
                  </a:lnTo>
                  <a:cubicBezTo>
                    <a:pt x="2156460" y="4876800"/>
                    <a:pt x="2250440" y="4782820"/>
                    <a:pt x="2250440" y="4667250"/>
                  </a:cubicBezTo>
                  <a:lnTo>
                    <a:pt x="2250440" y="209550"/>
                  </a:lnTo>
                  <a:cubicBezTo>
                    <a:pt x="2251710" y="93980"/>
                    <a:pt x="2157730" y="0"/>
                    <a:pt x="2040890" y="0"/>
                  </a:cubicBezTo>
                  <a:close/>
                </a:path>
              </a:pathLst>
            </a:custGeom>
            <a:solidFill>
              <a:srgbClr val="000000">
                <a:alpha val="0"/>
              </a:srgbClr>
            </a:solidFill>
            <a:ln w="12700">
              <a:solidFill>
                <a:srgbClr val="000000"/>
              </a:solidFill>
            </a:ln>
          </p:spPr>
        </p:sp>
        <p:sp>
          <p:nvSpPr>
            <p:cNvPr id="28" name="Freeform 28"/>
            <p:cNvSpPr/>
            <p:nvPr/>
          </p:nvSpPr>
          <p:spPr>
            <a:xfrm>
              <a:off x="1121410" y="198120"/>
              <a:ext cx="347980" cy="43180"/>
            </a:xfrm>
            <a:custGeom>
              <a:avLst/>
              <a:gdLst/>
              <a:ahLst/>
              <a:cxnLst/>
              <a:rect l="l" t="t" r="r" b="b"/>
              <a:pathLst>
                <a:path w="347980" h="43180">
                  <a:moveTo>
                    <a:pt x="326390" y="0"/>
                  </a:moveTo>
                  <a:lnTo>
                    <a:pt x="21590" y="0"/>
                  </a:lnTo>
                  <a:cubicBezTo>
                    <a:pt x="10160" y="0"/>
                    <a:pt x="0" y="8890"/>
                    <a:pt x="0" y="21590"/>
                  </a:cubicBezTo>
                  <a:cubicBezTo>
                    <a:pt x="0" y="34290"/>
                    <a:pt x="10160" y="43180"/>
                    <a:pt x="21590" y="43180"/>
                  </a:cubicBezTo>
                  <a:lnTo>
                    <a:pt x="326390" y="43180"/>
                  </a:lnTo>
                  <a:cubicBezTo>
                    <a:pt x="337820" y="43180"/>
                    <a:pt x="347980" y="34290"/>
                    <a:pt x="347980" y="21590"/>
                  </a:cubicBezTo>
                  <a:cubicBezTo>
                    <a:pt x="347980" y="8890"/>
                    <a:pt x="337820" y="0"/>
                    <a:pt x="326390" y="0"/>
                  </a:cubicBezTo>
                  <a:close/>
                </a:path>
              </a:pathLst>
            </a:custGeom>
            <a:solidFill>
              <a:srgbClr val="606060"/>
            </a:solidFill>
          </p:spPr>
        </p:sp>
        <p:sp>
          <p:nvSpPr>
            <p:cNvPr id="29" name="Freeform 29"/>
            <p:cNvSpPr/>
            <p:nvPr/>
          </p:nvSpPr>
          <p:spPr>
            <a:xfrm>
              <a:off x="1578312" y="187909"/>
              <a:ext cx="66636" cy="63602"/>
            </a:xfrm>
            <a:custGeom>
              <a:avLst/>
              <a:gdLst/>
              <a:ahLst/>
              <a:cxnLst/>
              <a:rect l="l" t="t" r="r" b="b"/>
              <a:pathLst>
                <a:path w="66636" h="63602">
                  <a:moveTo>
                    <a:pt x="33318" y="51"/>
                  </a:moveTo>
                  <a:cubicBezTo>
                    <a:pt x="21941" y="0"/>
                    <a:pt x="11406" y="6040"/>
                    <a:pt x="5703" y="15885"/>
                  </a:cubicBezTo>
                  <a:cubicBezTo>
                    <a:pt x="0" y="25729"/>
                    <a:pt x="0" y="37873"/>
                    <a:pt x="5703" y="47717"/>
                  </a:cubicBezTo>
                  <a:cubicBezTo>
                    <a:pt x="11406" y="57562"/>
                    <a:pt x="21941" y="63602"/>
                    <a:pt x="33318" y="63551"/>
                  </a:cubicBezTo>
                  <a:cubicBezTo>
                    <a:pt x="44695" y="63602"/>
                    <a:pt x="55230" y="57562"/>
                    <a:pt x="60933" y="47717"/>
                  </a:cubicBezTo>
                  <a:cubicBezTo>
                    <a:pt x="66636" y="37873"/>
                    <a:pt x="66636" y="25729"/>
                    <a:pt x="60933" y="15885"/>
                  </a:cubicBezTo>
                  <a:cubicBezTo>
                    <a:pt x="55230" y="6040"/>
                    <a:pt x="44695" y="0"/>
                    <a:pt x="33318" y="51"/>
                  </a:cubicBezTo>
                  <a:close/>
                </a:path>
              </a:pathLst>
            </a:custGeom>
            <a:solidFill>
              <a:srgbClr val="606060"/>
            </a:solidFill>
          </p:spPr>
        </p:sp>
        <p:sp>
          <p:nvSpPr>
            <p:cNvPr id="30" name="Freeform 30"/>
            <p:cNvSpPr/>
            <p:nvPr/>
          </p:nvSpPr>
          <p:spPr>
            <a:xfrm>
              <a:off x="0" y="685800"/>
              <a:ext cx="27940" cy="213360"/>
            </a:xfrm>
            <a:custGeom>
              <a:avLst/>
              <a:gdLst/>
              <a:ahLst/>
              <a:cxnLst/>
              <a:rect l="l" t="t" r="r" b="b"/>
              <a:pathLst>
                <a:path w="27940" h="213360">
                  <a:moveTo>
                    <a:pt x="0" y="26670"/>
                  </a:moveTo>
                  <a:lnTo>
                    <a:pt x="0" y="185420"/>
                  </a:lnTo>
                  <a:cubicBezTo>
                    <a:pt x="0" y="200660"/>
                    <a:pt x="12700" y="213360"/>
                    <a:pt x="27940" y="213360"/>
                  </a:cubicBezTo>
                  <a:lnTo>
                    <a:pt x="27940" y="0"/>
                  </a:lnTo>
                  <a:cubicBezTo>
                    <a:pt x="12700" y="0"/>
                    <a:pt x="0" y="11430"/>
                    <a:pt x="0" y="26670"/>
                  </a:cubicBezTo>
                  <a:close/>
                </a:path>
              </a:pathLst>
            </a:custGeom>
            <a:solidFill>
              <a:srgbClr val="B8B8B8"/>
            </a:solidFill>
          </p:spPr>
        </p:sp>
        <p:sp>
          <p:nvSpPr>
            <p:cNvPr id="31" name="Freeform 31"/>
            <p:cNvSpPr/>
            <p:nvPr/>
          </p:nvSpPr>
          <p:spPr>
            <a:xfrm>
              <a:off x="0" y="1057910"/>
              <a:ext cx="27940" cy="384810"/>
            </a:xfrm>
            <a:custGeom>
              <a:avLst/>
              <a:gdLst/>
              <a:ahLst/>
              <a:cxnLst/>
              <a:rect l="l" t="t" r="r" b="b"/>
              <a:pathLst>
                <a:path w="27940" h="384810">
                  <a:moveTo>
                    <a:pt x="0" y="26670"/>
                  </a:moveTo>
                  <a:lnTo>
                    <a:pt x="0" y="356870"/>
                  </a:lnTo>
                  <a:cubicBezTo>
                    <a:pt x="0" y="372110"/>
                    <a:pt x="12700" y="384810"/>
                    <a:pt x="27940" y="384810"/>
                  </a:cubicBezTo>
                  <a:lnTo>
                    <a:pt x="27940" y="0"/>
                  </a:lnTo>
                  <a:cubicBezTo>
                    <a:pt x="12700" y="0"/>
                    <a:pt x="0" y="11430"/>
                    <a:pt x="0" y="26670"/>
                  </a:cubicBezTo>
                  <a:close/>
                </a:path>
              </a:pathLst>
            </a:custGeom>
            <a:solidFill>
              <a:srgbClr val="B8B8B8"/>
            </a:solidFill>
          </p:spPr>
        </p:sp>
        <p:sp>
          <p:nvSpPr>
            <p:cNvPr id="32" name="Freeform 32"/>
            <p:cNvSpPr/>
            <p:nvPr/>
          </p:nvSpPr>
          <p:spPr>
            <a:xfrm>
              <a:off x="0" y="1526540"/>
              <a:ext cx="27940" cy="386080"/>
            </a:xfrm>
            <a:custGeom>
              <a:avLst/>
              <a:gdLst/>
              <a:ahLst/>
              <a:cxnLst/>
              <a:rect l="l" t="t" r="r" b="b"/>
              <a:pathLst>
                <a:path w="27940" h="386080">
                  <a:moveTo>
                    <a:pt x="0" y="27940"/>
                  </a:moveTo>
                  <a:lnTo>
                    <a:pt x="0" y="358140"/>
                  </a:lnTo>
                  <a:cubicBezTo>
                    <a:pt x="0" y="373380"/>
                    <a:pt x="12700" y="386080"/>
                    <a:pt x="27940" y="386080"/>
                  </a:cubicBezTo>
                  <a:lnTo>
                    <a:pt x="27940" y="0"/>
                  </a:lnTo>
                  <a:cubicBezTo>
                    <a:pt x="12700" y="0"/>
                    <a:pt x="0" y="12700"/>
                    <a:pt x="0" y="27940"/>
                  </a:cubicBezTo>
                  <a:close/>
                </a:path>
              </a:pathLst>
            </a:custGeom>
            <a:solidFill>
              <a:srgbClr val="B8B8B8"/>
            </a:solidFill>
          </p:spPr>
        </p:sp>
        <p:sp>
          <p:nvSpPr>
            <p:cNvPr id="33" name="Freeform 33"/>
            <p:cNvSpPr/>
            <p:nvPr/>
          </p:nvSpPr>
          <p:spPr>
            <a:xfrm>
              <a:off x="2592070" y="1184910"/>
              <a:ext cx="27940" cy="618490"/>
            </a:xfrm>
            <a:custGeom>
              <a:avLst/>
              <a:gdLst/>
              <a:ahLst/>
              <a:cxnLst/>
              <a:rect l="l" t="t" r="r" b="b"/>
              <a:pathLst>
                <a:path w="27940" h="618490">
                  <a:moveTo>
                    <a:pt x="0" y="0"/>
                  </a:moveTo>
                  <a:lnTo>
                    <a:pt x="0" y="618490"/>
                  </a:lnTo>
                  <a:cubicBezTo>
                    <a:pt x="15240" y="618490"/>
                    <a:pt x="27940" y="605790"/>
                    <a:pt x="27940" y="590550"/>
                  </a:cubicBezTo>
                  <a:lnTo>
                    <a:pt x="27940" y="27940"/>
                  </a:lnTo>
                  <a:cubicBezTo>
                    <a:pt x="27940" y="12700"/>
                    <a:pt x="15240" y="0"/>
                    <a:pt x="0" y="0"/>
                  </a:cubicBezTo>
                  <a:close/>
                </a:path>
              </a:pathLst>
            </a:custGeom>
            <a:solidFill>
              <a:srgbClr val="B8B8B8"/>
            </a:solidFill>
          </p:spPr>
        </p:sp>
        <p:sp>
          <p:nvSpPr>
            <p:cNvPr id="34" name="Freeform 34"/>
            <p:cNvSpPr/>
            <p:nvPr/>
          </p:nvSpPr>
          <p:spPr>
            <a:xfrm>
              <a:off x="27940" y="0"/>
              <a:ext cx="2564130" cy="5182870"/>
            </a:xfrm>
            <a:custGeom>
              <a:avLst/>
              <a:gdLst/>
              <a:ahLst/>
              <a:cxnLst/>
              <a:rect l="l" t="t" r="r" b="b"/>
              <a:pathLst>
                <a:path w="2564130" h="5182870">
                  <a:moveTo>
                    <a:pt x="2564130" y="1184910"/>
                  </a:moveTo>
                  <a:lnTo>
                    <a:pt x="2564130" y="379730"/>
                  </a:lnTo>
                  <a:cubicBezTo>
                    <a:pt x="2564130" y="353060"/>
                    <a:pt x="2561590" y="327660"/>
                    <a:pt x="2556510" y="303530"/>
                  </a:cubicBezTo>
                  <a:cubicBezTo>
                    <a:pt x="2553970" y="290830"/>
                    <a:pt x="2551430" y="279400"/>
                    <a:pt x="2547620" y="266700"/>
                  </a:cubicBezTo>
                  <a:cubicBezTo>
                    <a:pt x="2542540" y="248920"/>
                    <a:pt x="2534920" y="231140"/>
                    <a:pt x="2527300" y="214630"/>
                  </a:cubicBezTo>
                  <a:cubicBezTo>
                    <a:pt x="2522220" y="203200"/>
                    <a:pt x="2515870" y="193040"/>
                    <a:pt x="2509520" y="182880"/>
                  </a:cubicBezTo>
                  <a:cubicBezTo>
                    <a:pt x="2503170" y="172720"/>
                    <a:pt x="2496820" y="162560"/>
                    <a:pt x="2489200" y="152400"/>
                  </a:cubicBezTo>
                  <a:cubicBezTo>
                    <a:pt x="2477770" y="137160"/>
                    <a:pt x="2466340" y="124460"/>
                    <a:pt x="2453640" y="110490"/>
                  </a:cubicBezTo>
                  <a:cubicBezTo>
                    <a:pt x="2444750" y="101600"/>
                    <a:pt x="2435860" y="93980"/>
                    <a:pt x="2426970" y="86360"/>
                  </a:cubicBezTo>
                  <a:cubicBezTo>
                    <a:pt x="2360930" y="31750"/>
                    <a:pt x="2277110" y="0"/>
                    <a:pt x="2185670" y="0"/>
                  </a:cubicBezTo>
                  <a:lnTo>
                    <a:pt x="379730" y="0"/>
                  </a:lnTo>
                  <a:cubicBezTo>
                    <a:pt x="288290" y="0"/>
                    <a:pt x="203200" y="33020"/>
                    <a:pt x="138430" y="86360"/>
                  </a:cubicBezTo>
                  <a:cubicBezTo>
                    <a:pt x="129540" y="93980"/>
                    <a:pt x="120650" y="102870"/>
                    <a:pt x="111760" y="110490"/>
                  </a:cubicBezTo>
                  <a:cubicBezTo>
                    <a:pt x="99060" y="123190"/>
                    <a:pt x="86360" y="137160"/>
                    <a:pt x="76200" y="152400"/>
                  </a:cubicBezTo>
                  <a:cubicBezTo>
                    <a:pt x="68580" y="162560"/>
                    <a:pt x="62230" y="172720"/>
                    <a:pt x="55880" y="182880"/>
                  </a:cubicBezTo>
                  <a:cubicBezTo>
                    <a:pt x="49530" y="193040"/>
                    <a:pt x="43180" y="204470"/>
                    <a:pt x="38100" y="214630"/>
                  </a:cubicBezTo>
                  <a:cubicBezTo>
                    <a:pt x="29210" y="232410"/>
                    <a:pt x="22860" y="248920"/>
                    <a:pt x="16510" y="266700"/>
                  </a:cubicBezTo>
                  <a:cubicBezTo>
                    <a:pt x="12700" y="279400"/>
                    <a:pt x="10160" y="290830"/>
                    <a:pt x="7620" y="303530"/>
                  </a:cubicBezTo>
                  <a:cubicBezTo>
                    <a:pt x="2540" y="327660"/>
                    <a:pt x="0" y="354330"/>
                    <a:pt x="0" y="379730"/>
                  </a:cubicBezTo>
                  <a:lnTo>
                    <a:pt x="0" y="4803140"/>
                  </a:lnTo>
                  <a:cubicBezTo>
                    <a:pt x="0" y="5012690"/>
                    <a:pt x="170180" y="5182870"/>
                    <a:pt x="379730" y="5182870"/>
                  </a:cubicBezTo>
                  <a:lnTo>
                    <a:pt x="2184400" y="5182870"/>
                  </a:lnTo>
                  <a:cubicBezTo>
                    <a:pt x="2393950" y="5182870"/>
                    <a:pt x="2564130" y="5012690"/>
                    <a:pt x="2564130" y="4803140"/>
                  </a:cubicBezTo>
                  <a:lnTo>
                    <a:pt x="2564130" y="1184910"/>
                  </a:lnTo>
                  <a:close/>
                  <a:moveTo>
                    <a:pt x="2538730" y="1184910"/>
                  </a:moveTo>
                  <a:lnTo>
                    <a:pt x="2538730" y="4804410"/>
                  </a:lnTo>
                  <a:cubicBezTo>
                    <a:pt x="2538730" y="4999990"/>
                    <a:pt x="2379980" y="5158740"/>
                    <a:pt x="2184400" y="5158740"/>
                  </a:cubicBezTo>
                  <a:lnTo>
                    <a:pt x="379730" y="5158740"/>
                  </a:lnTo>
                  <a:cubicBezTo>
                    <a:pt x="184150" y="5158740"/>
                    <a:pt x="25400" y="4999990"/>
                    <a:pt x="25400" y="4804410"/>
                  </a:cubicBezTo>
                  <a:lnTo>
                    <a:pt x="25400" y="381000"/>
                  </a:lnTo>
                  <a:cubicBezTo>
                    <a:pt x="25400" y="184150"/>
                    <a:pt x="184150" y="25400"/>
                    <a:pt x="379730" y="25400"/>
                  </a:cubicBezTo>
                  <a:lnTo>
                    <a:pt x="2184400" y="25400"/>
                  </a:lnTo>
                  <a:cubicBezTo>
                    <a:pt x="2379980" y="25400"/>
                    <a:pt x="2538730" y="184150"/>
                    <a:pt x="2538730" y="379730"/>
                  </a:cubicBezTo>
                  <a:lnTo>
                    <a:pt x="2538730" y="1184910"/>
                  </a:lnTo>
                  <a:close/>
                </a:path>
              </a:pathLst>
            </a:custGeom>
            <a:solidFill>
              <a:srgbClr val="E9E9E9"/>
            </a:solidFill>
          </p:spPr>
        </p:sp>
      </p:grpSp>
      <p:sp>
        <p:nvSpPr>
          <p:cNvPr id="35" name="TextBox 35"/>
          <p:cNvSpPr txBox="1"/>
          <p:nvPr/>
        </p:nvSpPr>
        <p:spPr>
          <a:xfrm>
            <a:off x="2961950" y="1314374"/>
            <a:ext cx="7554839" cy="4154984"/>
          </a:xfrm>
          <a:prstGeom prst="rect">
            <a:avLst/>
          </a:prstGeom>
        </p:spPr>
        <p:txBody>
          <a:bodyPr lIns="0" tIns="0" rIns="0" bIns="0" rtlCol="0" anchor="t">
            <a:spAutoFit/>
          </a:bodyPr>
          <a:lstStyle/>
          <a:p>
            <a:pPr algn="just">
              <a:lnSpc>
                <a:spcPts val="3593"/>
              </a:lnSpc>
            </a:pPr>
            <a:r>
              <a:rPr lang="en-US" sz="3097" spc="-96" dirty="0">
                <a:solidFill>
                  <a:srgbClr val="000000"/>
                </a:solidFill>
                <a:latin typeface="Poppins Medium"/>
              </a:rPr>
              <a:t>Infants  9:00 - 12:00 </a:t>
            </a:r>
          </a:p>
          <a:p>
            <a:pPr algn="just">
              <a:lnSpc>
                <a:spcPts val="3593"/>
              </a:lnSpc>
            </a:pPr>
            <a:r>
              <a:rPr lang="en-US" sz="3097" spc="-96" dirty="0">
                <a:solidFill>
                  <a:srgbClr val="000000"/>
                </a:solidFill>
                <a:latin typeface="Poppins Medium"/>
              </a:rPr>
              <a:t>                 1:30 - 3:30 </a:t>
            </a:r>
          </a:p>
          <a:p>
            <a:pPr algn="just">
              <a:lnSpc>
                <a:spcPts val="3593"/>
              </a:lnSpc>
            </a:pPr>
            <a:r>
              <a:rPr lang="en-US" sz="3097" spc="-96" dirty="0">
                <a:solidFill>
                  <a:srgbClr val="000000"/>
                </a:solidFill>
                <a:latin typeface="Poppins Medium"/>
              </a:rPr>
              <a:t>Juniors 9:00 - 12:15 </a:t>
            </a:r>
          </a:p>
          <a:p>
            <a:pPr algn="just">
              <a:lnSpc>
                <a:spcPts val="3593"/>
              </a:lnSpc>
            </a:pPr>
            <a:r>
              <a:rPr lang="en-US" sz="3097" spc="-96" dirty="0">
                <a:solidFill>
                  <a:srgbClr val="000000"/>
                </a:solidFill>
                <a:latin typeface="Poppins Medium"/>
              </a:rPr>
              <a:t>                 1:30—3:30 </a:t>
            </a:r>
          </a:p>
          <a:p>
            <a:pPr algn="just">
              <a:lnSpc>
                <a:spcPts val="3593"/>
              </a:lnSpc>
            </a:pPr>
            <a:endParaRPr lang="en-US" sz="3097" spc="-96" dirty="0">
              <a:solidFill>
                <a:srgbClr val="000000"/>
              </a:solidFill>
              <a:latin typeface="Poppins Medium"/>
            </a:endParaRPr>
          </a:p>
          <a:p>
            <a:pPr algn="l">
              <a:lnSpc>
                <a:spcPts val="3593"/>
              </a:lnSpc>
            </a:pPr>
            <a:r>
              <a:rPr lang="en-US" sz="3097" spc="-96" dirty="0">
                <a:solidFill>
                  <a:srgbClr val="000000"/>
                </a:solidFill>
                <a:latin typeface="Poppins Medium"/>
              </a:rPr>
              <a:t>Break Times: </a:t>
            </a:r>
          </a:p>
          <a:p>
            <a:pPr algn="l">
              <a:lnSpc>
                <a:spcPts val="3593"/>
              </a:lnSpc>
            </a:pPr>
            <a:r>
              <a:rPr lang="en-US" sz="3097" spc="-96" dirty="0">
                <a:solidFill>
                  <a:srgbClr val="000000"/>
                </a:solidFill>
                <a:latin typeface="Poppins Medium"/>
              </a:rPr>
              <a:t>Infants 10:30 —10:45 </a:t>
            </a:r>
          </a:p>
          <a:p>
            <a:pPr algn="l">
              <a:lnSpc>
                <a:spcPts val="3593"/>
              </a:lnSpc>
            </a:pPr>
            <a:r>
              <a:rPr lang="en-US" sz="3097" spc="-96" dirty="0">
                <a:solidFill>
                  <a:srgbClr val="000000"/>
                </a:solidFill>
                <a:latin typeface="Poppins Medium"/>
              </a:rPr>
              <a:t>Juniors 10:30 —10:45 </a:t>
            </a:r>
          </a:p>
          <a:p>
            <a:pPr algn="just">
              <a:lnSpc>
                <a:spcPts val="3593"/>
              </a:lnSpc>
            </a:pPr>
            <a:endParaRPr lang="en-US" sz="3097" spc="-96" dirty="0">
              <a:solidFill>
                <a:srgbClr val="000000"/>
              </a:solidFill>
              <a:latin typeface="Poppins Medium"/>
            </a:endParaRPr>
          </a:p>
        </p:txBody>
      </p:sp>
      <p:sp>
        <p:nvSpPr>
          <p:cNvPr id="36" name="TextBox 36"/>
          <p:cNvSpPr txBox="1"/>
          <p:nvPr/>
        </p:nvSpPr>
        <p:spPr>
          <a:xfrm>
            <a:off x="2040073" y="575152"/>
            <a:ext cx="8579056" cy="629920"/>
          </a:xfrm>
          <a:prstGeom prst="rect">
            <a:avLst/>
          </a:prstGeom>
        </p:spPr>
        <p:txBody>
          <a:bodyPr lIns="0" tIns="0" rIns="0" bIns="0" rtlCol="0" anchor="t">
            <a:spAutoFit/>
          </a:bodyPr>
          <a:lstStyle/>
          <a:p>
            <a:pPr algn="just">
              <a:lnSpc>
                <a:spcPts val="4640"/>
              </a:lnSpc>
            </a:pPr>
            <a:r>
              <a:rPr lang="en-US" sz="4000" spc="-124">
                <a:solidFill>
                  <a:srgbClr val="000000"/>
                </a:solidFill>
                <a:latin typeface="Poppins Semi-Bold"/>
              </a:rPr>
              <a:t>School Hours</a:t>
            </a:r>
          </a:p>
        </p:txBody>
      </p:sp>
      <p:sp>
        <p:nvSpPr>
          <p:cNvPr id="37" name="TextBox 37"/>
          <p:cNvSpPr txBox="1"/>
          <p:nvPr/>
        </p:nvSpPr>
        <p:spPr>
          <a:xfrm>
            <a:off x="8045764" y="4646459"/>
            <a:ext cx="9579550" cy="5314404"/>
          </a:xfrm>
          <a:prstGeom prst="rect">
            <a:avLst/>
          </a:prstGeom>
        </p:spPr>
        <p:txBody>
          <a:bodyPr lIns="0" tIns="0" rIns="0" bIns="0" rtlCol="0" anchor="t">
            <a:spAutoFit/>
          </a:bodyPr>
          <a:lstStyle/>
          <a:p>
            <a:pPr algn="l">
              <a:lnSpc>
                <a:spcPts val="2310"/>
              </a:lnSpc>
              <a:spcBef>
                <a:spcPct val="0"/>
              </a:spcBef>
            </a:pPr>
            <a:r>
              <a:rPr lang="en-US" sz="2200" spc="-33" dirty="0">
                <a:solidFill>
                  <a:srgbClr val="000000"/>
                </a:solidFill>
                <a:latin typeface="Poppins Medium" panose="00000600000000000000" pitchFamily="2" charset="0"/>
                <a:cs typeface="Poppins Medium" panose="00000600000000000000" pitchFamily="2" charset="0"/>
              </a:rPr>
              <a:t>Please try to ensure that your child is at school on time, as late arrival at school can be upsetting, especially for infant children.</a:t>
            </a:r>
          </a:p>
          <a:p>
            <a:pPr algn="l">
              <a:lnSpc>
                <a:spcPts val="2310"/>
              </a:lnSpc>
              <a:spcBef>
                <a:spcPct val="0"/>
              </a:spcBef>
            </a:pPr>
            <a:r>
              <a:rPr lang="en-US" sz="2200" spc="-33" dirty="0">
                <a:solidFill>
                  <a:srgbClr val="000000"/>
                </a:solidFill>
                <a:latin typeface="Poppins Medium" panose="00000600000000000000" pitchFamily="2" charset="0"/>
                <a:cs typeface="Poppins Medium" panose="00000600000000000000" pitchFamily="2" charset="0"/>
              </a:rPr>
              <a:t>Children should not be brought to school too early.  If you wish, you can take advantage of the Breakfast Club which is open </a:t>
            </a:r>
            <a:r>
              <a:rPr lang="en-US" sz="2200" spc="-33">
                <a:solidFill>
                  <a:srgbClr val="000000"/>
                </a:solidFill>
                <a:latin typeface="Poppins Medium" panose="00000600000000000000" pitchFamily="2" charset="0"/>
                <a:cs typeface="Poppins Medium" panose="00000600000000000000" pitchFamily="2" charset="0"/>
              </a:rPr>
              <a:t>from 7:30am </a:t>
            </a:r>
            <a:r>
              <a:rPr lang="en-US" sz="2200" spc="-33" dirty="0">
                <a:solidFill>
                  <a:srgbClr val="000000"/>
                </a:solidFill>
                <a:latin typeface="Poppins Medium" panose="00000600000000000000" pitchFamily="2" charset="0"/>
                <a:cs typeface="Poppins Medium" panose="00000600000000000000" pitchFamily="2" charset="0"/>
              </a:rPr>
              <a:t>to 8:50am. Each session costs £5.00. Our After School Club  starts at £5 for the first hour and is £9.25 up until 6pm.</a:t>
            </a:r>
          </a:p>
          <a:p>
            <a:pPr algn="l">
              <a:lnSpc>
                <a:spcPts val="2310"/>
              </a:lnSpc>
              <a:spcBef>
                <a:spcPct val="0"/>
              </a:spcBef>
            </a:pPr>
            <a:endParaRPr lang="en-US" sz="2200" spc="-33" dirty="0">
              <a:solidFill>
                <a:srgbClr val="000000"/>
              </a:solidFill>
              <a:latin typeface="Poppins Medium" panose="00000600000000000000" pitchFamily="2" charset="0"/>
              <a:cs typeface="Poppins Medium" panose="00000600000000000000" pitchFamily="2" charset="0"/>
            </a:endParaRPr>
          </a:p>
          <a:p>
            <a:pPr algn="l">
              <a:lnSpc>
                <a:spcPts val="2310"/>
              </a:lnSpc>
              <a:spcBef>
                <a:spcPct val="0"/>
              </a:spcBef>
            </a:pPr>
            <a:r>
              <a:rPr lang="en-US" sz="2200" spc="-33" dirty="0">
                <a:solidFill>
                  <a:srgbClr val="000000"/>
                </a:solidFill>
                <a:latin typeface="Poppins Medium" panose="00000600000000000000" pitchFamily="2" charset="0"/>
                <a:cs typeface="Poppins Medium" panose="00000600000000000000" pitchFamily="2" charset="0"/>
              </a:rPr>
              <a:t>For safety reasons, if children arrive before 8:45 am, they must report to Breakfast Club, in the school hall.</a:t>
            </a:r>
          </a:p>
          <a:p>
            <a:pPr algn="l">
              <a:lnSpc>
                <a:spcPts val="2310"/>
              </a:lnSpc>
              <a:spcBef>
                <a:spcPct val="0"/>
              </a:spcBef>
            </a:pPr>
            <a:endParaRPr lang="en-US" sz="2200" spc="-33" dirty="0">
              <a:solidFill>
                <a:srgbClr val="000000"/>
              </a:solidFill>
              <a:latin typeface="Poppins Medium" panose="00000600000000000000" pitchFamily="2" charset="0"/>
              <a:cs typeface="Poppins Medium" panose="00000600000000000000" pitchFamily="2" charset="0"/>
            </a:endParaRPr>
          </a:p>
          <a:p>
            <a:pPr algn="l">
              <a:lnSpc>
                <a:spcPts val="2310"/>
              </a:lnSpc>
              <a:spcBef>
                <a:spcPct val="0"/>
              </a:spcBef>
            </a:pPr>
            <a:r>
              <a:rPr lang="en-US" sz="2200" spc="-33" dirty="0">
                <a:solidFill>
                  <a:srgbClr val="000000"/>
                </a:solidFill>
                <a:latin typeface="Poppins Medium" panose="00000600000000000000" pitchFamily="2" charset="0"/>
                <a:cs typeface="Poppins Medium" panose="00000600000000000000" pitchFamily="2" charset="0"/>
              </a:rPr>
              <a:t>Supervision is undertaken for pupils on the school premises and playground at 8:50 am. Infants and Juniors should be in class ready to commence lessons by 9:00 am.  </a:t>
            </a:r>
          </a:p>
          <a:p>
            <a:pPr algn="l">
              <a:lnSpc>
                <a:spcPts val="2310"/>
              </a:lnSpc>
              <a:spcBef>
                <a:spcPct val="0"/>
              </a:spcBef>
            </a:pPr>
            <a:endParaRPr lang="en-US" sz="2200" spc="-33" dirty="0">
              <a:solidFill>
                <a:srgbClr val="000000"/>
              </a:solidFill>
              <a:latin typeface="Poppins Medium" panose="00000600000000000000" pitchFamily="2" charset="0"/>
              <a:cs typeface="Poppins Medium" panose="00000600000000000000" pitchFamily="2" charset="0"/>
            </a:endParaRPr>
          </a:p>
          <a:p>
            <a:pPr algn="l">
              <a:lnSpc>
                <a:spcPts val="2310"/>
              </a:lnSpc>
              <a:spcBef>
                <a:spcPct val="0"/>
              </a:spcBef>
            </a:pPr>
            <a:r>
              <a:rPr lang="en-US" sz="2200" spc="-33" dirty="0">
                <a:solidFill>
                  <a:srgbClr val="000000"/>
                </a:solidFill>
                <a:latin typeface="Poppins Medium" panose="00000600000000000000" pitchFamily="2" charset="0"/>
                <a:cs typeface="Poppins Medium" panose="00000600000000000000" pitchFamily="2" charset="0"/>
              </a:rPr>
              <a:t>During the morning break, children in the Foundation Stage and Key Stage 1 have access to fruit and milk.  Children in Key Stage 2 may bring their own healthy snack.  A water bottle should be brought to school by all children so they can keep hydrated during the day.</a:t>
            </a:r>
          </a:p>
        </p:txBody>
      </p:sp>
      <p:sp>
        <p:nvSpPr>
          <p:cNvPr id="38" name="TextBox 38"/>
          <p:cNvSpPr txBox="1"/>
          <p:nvPr/>
        </p:nvSpPr>
        <p:spPr>
          <a:xfrm>
            <a:off x="13714212" y="1974368"/>
            <a:ext cx="4399637" cy="2120900"/>
          </a:xfrm>
          <a:prstGeom prst="rect">
            <a:avLst/>
          </a:prstGeom>
        </p:spPr>
        <p:txBody>
          <a:bodyPr lIns="0" tIns="0" rIns="0" bIns="0" rtlCol="0" anchor="t">
            <a:spAutoFit/>
          </a:bodyPr>
          <a:lstStyle/>
          <a:p>
            <a:pPr algn="ctr">
              <a:lnSpc>
                <a:spcPts val="2799"/>
              </a:lnSpc>
              <a:spcBef>
                <a:spcPct val="0"/>
              </a:spcBef>
            </a:pPr>
            <a:r>
              <a:rPr lang="en-US" sz="1999" dirty="0">
                <a:solidFill>
                  <a:srgbClr val="FFFFFF"/>
                </a:solidFill>
                <a:latin typeface="Poppins Bold"/>
              </a:rPr>
              <a:t>Hours of Teaching</a:t>
            </a:r>
          </a:p>
          <a:p>
            <a:pPr algn="ctr">
              <a:lnSpc>
                <a:spcPts val="2799"/>
              </a:lnSpc>
              <a:spcBef>
                <a:spcPct val="0"/>
              </a:spcBef>
            </a:pPr>
            <a:r>
              <a:rPr lang="en-US" sz="1999" dirty="0">
                <a:solidFill>
                  <a:srgbClr val="FFFFFF"/>
                </a:solidFill>
                <a:latin typeface="Poppins Light"/>
              </a:rPr>
              <a:t>During a normal school week, but excluding registration, breaks and </a:t>
            </a:r>
          </a:p>
          <a:p>
            <a:pPr algn="ctr">
              <a:lnSpc>
                <a:spcPts val="2799"/>
              </a:lnSpc>
              <a:spcBef>
                <a:spcPct val="0"/>
              </a:spcBef>
            </a:pPr>
            <a:r>
              <a:rPr lang="en-US" sz="1999" dirty="0">
                <a:solidFill>
                  <a:srgbClr val="FFFFFF"/>
                </a:solidFill>
                <a:latin typeface="Poppins Light"/>
              </a:rPr>
              <a:t>collective acts of worship, a pupil at KS1 will receive 21.5 hours of school, and at KS2 23.5 hours.</a:t>
            </a:r>
          </a:p>
        </p:txBody>
      </p:sp>
      <p:sp>
        <p:nvSpPr>
          <p:cNvPr id="39" name="TextBox 39"/>
          <p:cNvSpPr txBox="1"/>
          <p:nvPr/>
        </p:nvSpPr>
        <p:spPr>
          <a:xfrm>
            <a:off x="2040073" y="8928125"/>
            <a:ext cx="5725385" cy="1215204"/>
          </a:xfrm>
          <a:prstGeom prst="rect">
            <a:avLst/>
          </a:prstGeom>
        </p:spPr>
        <p:txBody>
          <a:bodyPr lIns="0" tIns="0" rIns="0" bIns="0" rtlCol="0" anchor="t">
            <a:spAutoFit/>
          </a:bodyPr>
          <a:lstStyle/>
          <a:p>
            <a:pPr algn="ctr">
              <a:lnSpc>
                <a:spcPts val="2380"/>
              </a:lnSpc>
              <a:spcBef>
                <a:spcPct val="0"/>
              </a:spcBef>
            </a:pPr>
            <a:r>
              <a:rPr lang="en-US" sz="1700" dirty="0">
                <a:solidFill>
                  <a:srgbClr val="000000"/>
                </a:solidFill>
                <a:latin typeface="Poppins Medium" panose="00000600000000000000" pitchFamily="2" charset="0"/>
                <a:cs typeface="Poppins Medium" panose="00000600000000000000" pitchFamily="2" charset="0"/>
              </a:rPr>
              <a:t>Mobile phones/ camera phones and similar devices are not permitted beyond the school entrance area. All devices should be switched off and stored in a safe place.  </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2F66B491FF0E1408195B4F5ED31B88A" ma:contentTypeVersion="18" ma:contentTypeDescription="Create a new document." ma:contentTypeScope="" ma:versionID="9bb24baa1c2d16f9eb4baabace57a012">
  <xsd:schema xmlns:xsd="http://www.w3.org/2001/XMLSchema" xmlns:xs="http://www.w3.org/2001/XMLSchema" xmlns:p="http://schemas.microsoft.com/office/2006/metadata/properties" xmlns:ns2="74ccd02f-fadc-4a56-958d-04196117971c" xmlns:ns3="18609214-7fad-4203-881a-3cc1d7eaffd0" targetNamespace="http://schemas.microsoft.com/office/2006/metadata/properties" ma:root="true" ma:fieldsID="e6a9d9ba88c9ee6a05c09501f2541c5b" ns2:_="" ns3:_="">
    <xsd:import namespace="74ccd02f-fadc-4a56-958d-04196117971c"/>
    <xsd:import namespace="18609214-7fad-4203-881a-3cc1d7eaffd0"/>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4ccd02f-fadc-4a56-958d-04196117971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8e03970a-e55d-4629-b0e7-91e18418f62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8609214-7fad-4203-881a-3cc1d7eaffd0"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76c6dabf-1cc9-4bb3-b67e-603d99441ddc}" ma:internalName="TaxCatchAll" ma:showField="CatchAllData" ma:web="18609214-7fad-4203-881a-3cc1d7eaffd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2FAD05A-A711-43FA-9038-53E68BB8125E}">
  <ds:schemaRefs>
    <ds:schemaRef ds:uri="http://schemas.microsoft.com/sharepoint/v3/contenttype/forms"/>
  </ds:schemaRefs>
</ds:datastoreItem>
</file>

<file path=customXml/itemProps2.xml><?xml version="1.0" encoding="utf-8"?>
<ds:datastoreItem xmlns:ds="http://schemas.openxmlformats.org/officeDocument/2006/customXml" ds:itemID="{25C13B8E-E59E-4768-89E3-68178FB75EB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4ccd02f-fadc-4a56-958d-04196117971c"/>
    <ds:schemaRef ds:uri="18609214-7fad-4203-881a-3cc1d7eaffd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122</TotalTime>
  <Words>6159</Words>
  <Application>Microsoft Office PowerPoint</Application>
  <PresentationFormat>Custom</PresentationFormat>
  <Paragraphs>548</Paragraphs>
  <Slides>37</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37</vt:i4>
      </vt:variant>
    </vt:vector>
  </HeadingPairs>
  <TitlesOfParts>
    <vt:vector size="49" baseType="lpstr">
      <vt:lpstr>Poppins Semi-Bold</vt:lpstr>
      <vt:lpstr>Poppins Bold</vt:lpstr>
      <vt:lpstr>Poppins Medium Italics</vt:lpstr>
      <vt:lpstr>Poppins Light</vt:lpstr>
      <vt:lpstr>Poppins</vt:lpstr>
      <vt:lpstr>Bugaki Bold</vt:lpstr>
      <vt:lpstr>Calibri</vt:lpstr>
      <vt:lpstr>Arial</vt:lpstr>
      <vt:lpstr>Bugaki</vt:lpstr>
      <vt:lpstr>Canva Sans</vt:lpstr>
      <vt:lpstr>Poppins Medium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CC Prospectus</dc:title>
  <cp:lastModifiedBy>Katie Bailey</cp:lastModifiedBy>
  <cp:revision>2</cp:revision>
  <cp:lastPrinted>2024-05-16T12:41:53Z</cp:lastPrinted>
  <dcterms:created xsi:type="dcterms:W3CDTF">2006-08-16T00:00:00Z</dcterms:created>
  <dcterms:modified xsi:type="dcterms:W3CDTF">2024-09-27T07:26:45Z</dcterms:modified>
  <dc:identifier>DAGEeqo55Cw</dc:identifier>
</cp:coreProperties>
</file>