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76369-FC14-46F9-AE86-C8D602AF28D5}" type="datetimeFigureOut">
              <a:rPr lang="en-GB" smtClean="0"/>
              <a:t>30/06/2017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2D91D-8BF5-4FE3-A0DE-EF3C013845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2117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76369-FC14-46F9-AE86-C8D602AF28D5}" type="datetimeFigureOut">
              <a:rPr lang="en-GB" smtClean="0"/>
              <a:t>30/06/2017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2D91D-8BF5-4FE3-A0DE-EF3C013845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6903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76369-FC14-46F9-AE86-C8D602AF28D5}" type="datetimeFigureOut">
              <a:rPr lang="en-GB" smtClean="0"/>
              <a:t>30/06/2017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2D91D-8BF5-4FE3-A0DE-EF3C013845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6040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76369-FC14-46F9-AE86-C8D602AF28D5}" type="datetimeFigureOut">
              <a:rPr lang="en-GB" smtClean="0"/>
              <a:t>30/06/2017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2D91D-8BF5-4FE3-A0DE-EF3C013845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3328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76369-FC14-46F9-AE86-C8D602AF28D5}" type="datetimeFigureOut">
              <a:rPr lang="en-GB" smtClean="0"/>
              <a:t>30/06/2017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2D91D-8BF5-4FE3-A0DE-EF3C013845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9164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76369-FC14-46F9-AE86-C8D602AF28D5}" type="datetimeFigureOut">
              <a:rPr lang="en-GB" smtClean="0"/>
              <a:t>30/06/2017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2D91D-8BF5-4FE3-A0DE-EF3C013845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941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76369-FC14-46F9-AE86-C8D602AF28D5}" type="datetimeFigureOut">
              <a:rPr lang="en-GB" smtClean="0"/>
              <a:t>30/06/2017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2D91D-8BF5-4FE3-A0DE-EF3C013845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0793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76369-FC14-46F9-AE86-C8D602AF28D5}" type="datetimeFigureOut">
              <a:rPr lang="en-GB" smtClean="0"/>
              <a:t>30/06/2017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2D91D-8BF5-4FE3-A0DE-EF3C013845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8620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76369-FC14-46F9-AE86-C8D602AF28D5}" type="datetimeFigureOut">
              <a:rPr lang="en-GB" smtClean="0"/>
              <a:t>30/06/2017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2D91D-8BF5-4FE3-A0DE-EF3C013845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1663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76369-FC14-46F9-AE86-C8D602AF28D5}" type="datetimeFigureOut">
              <a:rPr lang="en-GB" smtClean="0"/>
              <a:t>30/06/2017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2D91D-8BF5-4FE3-A0DE-EF3C013845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8230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76369-FC14-46F9-AE86-C8D602AF28D5}" type="datetimeFigureOut">
              <a:rPr lang="en-GB" smtClean="0"/>
              <a:t>30/06/2017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2D91D-8BF5-4FE3-A0DE-EF3C013845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2741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76369-FC14-46F9-AE86-C8D602AF28D5}" type="datetimeFigureOut">
              <a:rPr lang="en-GB" smtClean="0"/>
              <a:t>30/06/2017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02D91D-8BF5-4FE3-A0DE-EF3C013845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7422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Comic Sans MS" pitchFamily="66" charset="0"/>
              </a:rPr>
              <a:t>Long Multiplication – Formal Method 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4718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-30297"/>
            <a:ext cx="8229600" cy="1143000"/>
          </a:xfrm>
        </p:spPr>
        <p:txBody>
          <a:bodyPr/>
          <a:lstStyle/>
          <a:p>
            <a:r>
              <a:rPr lang="en-GB" dirty="0" smtClean="0">
                <a:latin typeface="Comic Sans MS" pitchFamily="66" charset="0"/>
              </a:rPr>
              <a:t>Example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6465" y="893879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FF0000"/>
                </a:solidFill>
              </a:rPr>
              <a:t>24</a:t>
            </a:r>
            <a:r>
              <a:rPr lang="en-GB" sz="2400" dirty="0" smtClean="0"/>
              <a:t> x </a:t>
            </a:r>
            <a:r>
              <a:rPr lang="en-GB" sz="2400" dirty="0" smtClean="0">
                <a:solidFill>
                  <a:schemeClr val="tx2"/>
                </a:solidFill>
              </a:rPr>
              <a:t>16</a:t>
            </a:r>
            <a:r>
              <a:rPr lang="en-GB" sz="2400" dirty="0" smtClean="0"/>
              <a:t> = </a:t>
            </a:r>
            <a:endParaRPr lang="en-GB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5508104" y="908720"/>
            <a:ext cx="11521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solidFill>
                  <a:srgbClr val="FF0000"/>
                </a:solidFill>
              </a:rPr>
              <a:t>24</a:t>
            </a:r>
            <a:endParaRPr lang="en-GB" sz="60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08104" y="1541983"/>
            <a:ext cx="11521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solidFill>
                  <a:schemeClr val="tx2"/>
                </a:solidFill>
              </a:rPr>
              <a:t>16</a:t>
            </a:r>
            <a:endParaRPr lang="en-GB" sz="6000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44208" y="1401162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x</a:t>
            </a:r>
            <a:endParaRPr lang="en-GB" sz="32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5220072" y="2420888"/>
            <a:ext cx="1656184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16465" y="1446020"/>
            <a:ext cx="216024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u="sng" dirty="0" smtClean="0"/>
              <a:t>First</a:t>
            </a:r>
          </a:p>
          <a:p>
            <a:r>
              <a:rPr lang="en-GB" sz="2800" dirty="0" smtClean="0">
                <a:solidFill>
                  <a:schemeClr val="tx2"/>
                </a:solidFill>
              </a:rPr>
              <a:t>6</a:t>
            </a:r>
            <a:r>
              <a:rPr lang="en-GB" sz="2800" dirty="0" smtClean="0"/>
              <a:t> x </a:t>
            </a:r>
            <a:r>
              <a:rPr lang="en-GB" sz="2800" dirty="0" smtClean="0">
                <a:solidFill>
                  <a:srgbClr val="FF0000"/>
                </a:solidFill>
              </a:rPr>
              <a:t>4</a:t>
            </a:r>
            <a:r>
              <a:rPr lang="en-GB" sz="2800" dirty="0" smtClean="0"/>
              <a:t> = </a:t>
            </a:r>
            <a:r>
              <a:rPr lang="en-GB" sz="2800" dirty="0" smtClean="0">
                <a:solidFill>
                  <a:srgbClr val="00B050"/>
                </a:solidFill>
              </a:rPr>
              <a:t>2</a:t>
            </a:r>
            <a:r>
              <a:rPr lang="en-GB" sz="2800" dirty="0" smtClean="0"/>
              <a:t>4</a:t>
            </a:r>
            <a:endParaRPr lang="en-GB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5580112" y="647110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rgbClr val="00B050"/>
                </a:solidFill>
              </a:rPr>
              <a:t>2</a:t>
            </a:r>
            <a:endParaRPr lang="en-GB" sz="2800" dirty="0">
              <a:solidFill>
                <a:srgbClr val="00B05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940152" y="2413573"/>
            <a:ext cx="7200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/>
              <a:t>4</a:t>
            </a:r>
            <a:endParaRPr lang="en-GB" sz="6000" dirty="0"/>
          </a:p>
        </p:txBody>
      </p:sp>
      <p:sp>
        <p:nvSpPr>
          <p:cNvPr id="14" name="TextBox 13"/>
          <p:cNvSpPr txBox="1"/>
          <p:nvPr/>
        </p:nvSpPr>
        <p:spPr>
          <a:xfrm>
            <a:off x="444406" y="2413573"/>
            <a:ext cx="216024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u="sng" dirty="0" smtClean="0"/>
              <a:t>Then</a:t>
            </a:r>
          </a:p>
          <a:p>
            <a:r>
              <a:rPr lang="en-GB" sz="2800" dirty="0" smtClean="0">
                <a:solidFill>
                  <a:schemeClr val="tx2"/>
                </a:solidFill>
              </a:rPr>
              <a:t>6</a:t>
            </a:r>
            <a:r>
              <a:rPr lang="en-GB" sz="2800" dirty="0" smtClean="0"/>
              <a:t> x </a:t>
            </a:r>
            <a:r>
              <a:rPr lang="en-GB" sz="2800" dirty="0" smtClean="0">
                <a:solidFill>
                  <a:srgbClr val="FF0000"/>
                </a:solidFill>
              </a:rPr>
              <a:t>20</a:t>
            </a:r>
            <a:r>
              <a:rPr lang="en-GB" sz="2800" dirty="0" smtClean="0"/>
              <a:t> = 120</a:t>
            </a:r>
            <a:endParaRPr lang="en-GB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416464" y="3367034"/>
            <a:ext cx="42275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NEED TO ADD ANOTHER </a:t>
            </a:r>
            <a:r>
              <a:rPr lang="en-GB" sz="2800" dirty="0" smtClean="0">
                <a:solidFill>
                  <a:srgbClr val="00B050"/>
                </a:solidFill>
              </a:rPr>
              <a:t>20</a:t>
            </a:r>
            <a:endParaRPr lang="en-GB" sz="2800" dirty="0">
              <a:solidFill>
                <a:srgbClr val="00B05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7651" y="3899758"/>
            <a:ext cx="26259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120 + </a:t>
            </a:r>
            <a:r>
              <a:rPr lang="en-GB" sz="2800" dirty="0" smtClean="0">
                <a:solidFill>
                  <a:srgbClr val="00B050"/>
                </a:solidFill>
              </a:rPr>
              <a:t>20</a:t>
            </a:r>
            <a:r>
              <a:rPr lang="en-GB" sz="2800" dirty="0" smtClean="0"/>
              <a:t> = </a:t>
            </a:r>
            <a:r>
              <a:rPr lang="en-GB" sz="2800" dirty="0" smtClean="0">
                <a:solidFill>
                  <a:srgbClr val="7030A0"/>
                </a:solidFill>
              </a:rPr>
              <a:t>140</a:t>
            </a:r>
            <a:r>
              <a:rPr lang="en-GB" sz="2800" dirty="0" smtClean="0"/>
              <a:t> </a:t>
            </a:r>
            <a:endParaRPr lang="en-GB" sz="2800" dirty="0"/>
          </a:p>
        </p:txBody>
      </p:sp>
      <p:sp>
        <p:nvSpPr>
          <p:cNvPr id="17" name="TextBox 16"/>
          <p:cNvSpPr txBox="1"/>
          <p:nvPr/>
        </p:nvSpPr>
        <p:spPr>
          <a:xfrm>
            <a:off x="5076056" y="2420888"/>
            <a:ext cx="10081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solidFill>
                  <a:srgbClr val="7030A0"/>
                </a:solidFill>
              </a:rPr>
              <a:t>14</a:t>
            </a:r>
            <a:endParaRPr lang="en-GB" sz="6000" dirty="0">
              <a:solidFill>
                <a:srgbClr val="7030A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89646" y="4653136"/>
            <a:ext cx="350746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u="sng" dirty="0" smtClean="0"/>
              <a:t>Finally</a:t>
            </a:r>
            <a:r>
              <a:rPr lang="en-GB" sz="2800" dirty="0" smtClean="0">
                <a:solidFill>
                  <a:schemeClr val="tx2"/>
                </a:solidFill>
              </a:rPr>
              <a:t> </a:t>
            </a:r>
          </a:p>
          <a:p>
            <a:r>
              <a:rPr lang="en-GB" sz="2800" dirty="0" smtClean="0">
                <a:solidFill>
                  <a:schemeClr val="tx2"/>
                </a:solidFill>
              </a:rPr>
              <a:t>10</a:t>
            </a:r>
            <a:r>
              <a:rPr lang="en-GB" sz="2800" dirty="0" smtClean="0"/>
              <a:t> x </a:t>
            </a:r>
            <a:r>
              <a:rPr lang="en-GB" sz="2800" dirty="0" smtClean="0">
                <a:solidFill>
                  <a:srgbClr val="FF0000"/>
                </a:solidFill>
              </a:rPr>
              <a:t>24 </a:t>
            </a:r>
            <a:r>
              <a:rPr lang="en-GB" sz="2800" dirty="0" smtClean="0"/>
              <a:t>= </a:t>
            </a:r>
            <a:r>
              <a:rPr lang="en-GB" sz="2800" dirty="0" smtClean="0">
                <a:solidFill>
                  <a:schemeClr val="accent2"/>
                </a:solidFill>
              </a:rPr>
              <a:t>240</a:t>
            </a:r>
            <a:r>
              <a:rPr lang="en-GB" sz="2800" dirty="0" smtClean="0"/>
              <a:t> </a:t>
            </a:r>
            <a:endParaRPr lang="en-GB" sz="2800" dirty="0"/>
          </a:p>
        </p:txBody>
      </p:sp>
      <p:sp>
        <p:nvSpPr>
          <p:cNvPr id="19" name="TextBox 18"/>
          <p:cNvSpPr txBox="1"/>
          <p:nvPr/>
        </p:nvSpPr>
        <p:spPr>
          <a:xfrm>
            <a:off x="5148064" y="3244570"/>
            <a:ext cx="34563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solidFill>
                  <a:schemeClr val="accent2"/>
                </a:solidFill>
              </a:rPr>
              <a:t>240</a:t>
            </a:r>
            <a:endParaRPr lang="en-GB" sz="6000" dirty="0"/>
          </a:p>
        </p:txBody>
      </p:sp>
      <p:cxnSp>
        <p:nvCxnSpPr>
          <p:cNvPr id="22" name="Straight Connector 21"/>
          <p:cNvCxnSpPr/>
          <p:nvPr/>
        </p:nvCxnSpPr>
        <p:spPr>
          <a:xfrm>
            <a:off x="5220072" y="4149080"/>
            <a:ext cx="1656184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220072" y="4269090"/>
            <a:ext cx="20162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/>
              <a:t>384</a:t>
            </a:r>
            <a:endParaRPr lang="en-GB" sz="6000" dirty="0"/>
          </a:p>
        </p:txBody>
      </p:sp>
      <p:sp>
        <p:nvSpPr>
          <p:cNvPr id="24" name="TextBox 23"/>
          <p:cNvSpPr txBox="1"/>
          <p:nvPr/>
        </p:nvSpPr>
        <p:spPr>
          <a:xfrm>
            <a:off x="6444208" y="2996352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+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185583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0" grpId="0"/>
      <p:bldP spid="11" grpId="0"/>
      <p:bldP spid="12" grpId="0"/>
      <p:bldP spid="14" grpId="0"/>
      <p:bldP spid="15" grpId="0"/>
      <p:bldP spid="16" grpId="0"/>
      <p:bldP spid="17" grpId="0"/>
      <p:bldP spid="18" grpId="0"/>
      <p:bldP spid="19" grpId="0"/>
      <p:bldP spid="23" grpId="0"/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-30297"/>
            <a:ext cx="8229600" cy="1143000"/>
          </a:xfrm>
        </p:spPr>
        <p:txBody>
          <a:bodyPr/>
          <a:lstStyle/>
          <a:p>
            <a:r>
              <a:rPr lang="en-GB" dirty="0" smtClean="0">
                <a:latin typeface="Comic Sans MS" pitchFamily="66" charset="0"/>
              </a:rPr>
              <a:t>Example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6465" y="893879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FF0000"/>
                </a:solidFill>
              </a:rPr>
              <a:t>25</a:t>
            </a:r>
            <a:r>
              <a:rPr lang="en-GB" sz="2400" dirty="0" smtClean="0"/>
              <a:t> x </a:t>
            </a:r>
            <a:r>
              <a:rPr lang="en-GB" sz="2400" dirty="0" smtClean="0">
                <a:solidFill>
                  <a:schemeClr val="tx2"/>
                </a:solidFill>
              </a:rPr>
              <a:t>17</a:t>
            </a:r>
            <a:r>
              <a:rPr lang="en-GB" sz="2400" dirty="0" smtClean="0"/>
              <a:t> = </a:t>
            </a:r>
            <a:endParaRPr lang="en-GB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5508104" y="908720"/>
            <a:ext cx="11521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solidFill>
                  <a:srgbClr val="FF0000"/>
                </a:solidFill>
              </a:rPr>
              <a:t>25</a:t>
            </a:r>
            <a:endParaRPr lang="en-GB" sz="60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08104" y="1541983"/>
            <a:ext cx="11521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solidFill>
                  <a:schemeClr val="tx2"/>
                </a:solidFill>
              </a:rPr>
              <a:t>17</a:t>
            </a:r>
            <a:endParaRPr lang="en-GB" sz="6000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44208" y="1401162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x</a:t>
            </a:r>
            <a:endParaRPr lang="en-GB" sz="32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5220072" y="2420888"/>
            <a:ext cx="1656184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16465" y="1446020"/>
            <a:ext cx="216024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u="sng" dirty="0" smtClean="0"/>
              <a:t>First</a:t>
            </a:r>
          </a:p>
          <a:p>
            <a:r>
              <a:rPr lang="en-GB" sz="2800" dirty="0">
                <a:solidFill>
                  <a:schemeClr val="tx2"/>
                </a:solidFill>
              </a:rPr>
              <a:t>7</a:t>
            </a:r>
            <a:r>
              <a:rPr lang="en-GB" sz="2800" dirty="0" smtClean="0"/>
              <a:t> x </a:t>
            </a:r>
            <a:r>
              <a:rPr lang="en-GB" sz="2800" dirty="0">
                <a:solidFill>
                  <a:srgbClr val="FF0000"/>
                </a:solidFill>
              </a:rPr>
              <a:t>5</a:t>
            </a:r>
            <a:r>
              <a:rPr lang="en-GB" sz="2800" dirty="0" smtClean="0"/>
              <a:t> = </a:t>
            </a:r>
            <a:r>
              <a:rPr lang="en-GB" sz="2800" dirty="0" smtClean="0">
                <a:solidFill>
                  <a:srgbClr val="00B050"/>
                </a:solidFill>
              </a:rPr>
              <a:t>2</a:t>
            </a:r>
            <a:r>
              <a:rPr lang="en-GB" sz="2800" dirty="0"/>
              <a:t>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580112" y="647110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rgbClr val="00B050"/>
                </a:solidFill>
              </a:rPr>
              <a:t>2</a:t>
            </a:r>
            <a:endParaRPr lang="en-GB" sz="2800" dirty="0">
              <a:solidFill>
                <a:srgbClr val="00B05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940152" y="2413573"/>
            <a:ext cx="7200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/>
              <a:t>5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4406" y="2413573"/>
            <a:ext cx="216024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u="sng" dirty="0" smtClean="0"/>
              <a:t>Then</a:t>
            </a:r>
          </a:p>
          <a:p>
            <a:r>
              <a:rPr lang="en-GB" sz="2800" dirty="0">
                <a:solidFill>
                  <a:schemeClr val="tx2"/>
                </a:solidFill>
              </a:rPr>
              <a:t>7</a:t>
            </a:r>
            <a:r>
              <a:rPr lang="en-GB" sz="2800" dirty="0" smtClean="0"/>
              <a:t> x </a:t>
            </a:r>
            <a:r>
              <a:rPr lang="en-GB" sz="2800" dirty="0" smtClean="0">
                <a:solidFill>
                  <a:srgbClr val="FF0000"/>
                </a:solidFill>
              </a:rPr>
              <a:t>20</a:t>
            </a:r>
            <a:r>
              <a:rPr lang="en-GB" sz="2800" dirty="0" smtClean="0"/>
              <a:t> = 140</a:t>
            </a:r>
            <a:endParaRPr lang="en-GB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416464" y="3367034"/>
            <a:ext cx="42275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NEED TO ADD ANOTHER </a:t>
            </a:r>
            <a:r>
              <a:rPr lang="en-GB" sz="2800" dirty="0" smtClean="0">
                <a:solidFill>
                  <a:srgbClr val="00B050"/>
                </a:solidFill>
              </a:rPr>
              <a:t>20</a:t>
            </a:r>
            <a:endParaRPr lang="en-GB" sz="2800" dirty="0">
              <a:solidFill>
                <a:srgbClr val="00B05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7651" y="3899758"/>
            <a:ext cx="26259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140 + </a:t>
            </a:r>
            <a:r>
              <a:rPr lang="en-GB" sz="2800" dirty="0" smtClean="0">
                <a:solidFill>
                  <a:srgbClr val="00B050"/>
                </a:solidFill>
              </a:rPr>
              <a:t>20</a:t>
            </a:r>
            <a:r>
              <a:rPr lang="en-GB" sz="2800" dirty="0" smtClean="0"/>
              <a:t> = </a:t>
            </a:r>
            <a:r>
              <a:rPr lang="en-GB" sz="2800" dirty="0" smtClean="0">
                <a:solidFill>
                  <a:srgbClr val="7030A0"/>
                </a:solidFill>
              </a:rPr>
              <a:t>160</a:t>
            </a:r>
            <a:r>
              <a:rPr lang="en-GB" sz="2800" dirty="0" smtClean="0"/>
              <a:t> </a:t>
            </a:r>
            <a:endParaRPr lang="en-GB" sz="2800" dirty="0"/>
          </a:p>
        </p:txBody>
      </p:sp>
      <p:sp>
        <p:nvSpPr>
          <p:cNvPr id="17" name="TextBox 16"/>
          <p:cNvSpPr txBox="1"/>
          <p:nvPr/>
        </p:nvSpPr>
        <p:spPr>
          <a:xfrm>
            <a:off x="5076056" y="2420888"/>
            <a:ext cx="10081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solidFill>
                  <a:srgbClr val="7030A0"/>
                </a:solidFill>
              </a:rPr>
              <a:t>16</a:t>
            </a:r>
            <a:endParaRPr lang="en-GB" sz="6000" dirty="0">
              <a:solidFill>
                <a:srgbClr val="7030A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89646" y="4653136"/>
            <a:ext cx="350746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u="sng" dirty="0" smtClean="0"/>
              <a:t>Finally</a:t>
            </a:r>
            <a:r>
              <a:rPr lang="en-GB" sz="2800" dirty="0" smtClean="0">
                <a:solidFill>
                  <a:schemeClr val="tx2"/>
                </a:solidFill>
              </a:rPr>
              <a:t> </a:t>
            </a:r>
          </a:p>
          <a:p>
            <a:r>
              <a:rPr lang="en-GB" sz="2800" dirty="0" smtClean="0">
                <a:solidFill>
                  <a:schemeClr val="tx2"/>
                </a:solidFill>
              </a:rPr>
              <a:t>10</a:t>
            </a:r>
            <a:r>
              <a:rPr lang="en-GB" sz="2800" dirty="0" smtClean="0"/>
              <a:t> x </a:t>
            </a:r>
            <a:r>
              <a:rPr lang="en-GB" sz="2800" dirty="0" smtClean="0">
                <a:solidFill>
                  <a:srgbClr val="FF0000"/>
                </a:solidFill>
              </a:rPr>
              <a:t>25 </a:t>
            </a:r>
            <a:r>
              <a:rPr lang="en-GB" sz="2800" dirty="0" smtClean="0"/>
              <a:t>= </a:t>
            </a:r>
            <a:r>
              <a:rPr lang="en-GB" sz="2800" dirty="0" smtClean="0">
                <a:solidFill>
                  <a:schemeClr val="accent2"/>
                </a:solidFill>
              </a:rPr>
              <a:t>250</a:t>
            </a:r>
            <a:r>
              <a:rPr lang="en-GB" sz="2800" dirty="0" smtClean="0"/>
              <a:t> </a:t>
            </a:r>
            <a:endParaRPr lang="en-GB" sz="2800" dirty="0"/>
          </a:p>
        </p:txBody>
      </p:sp>
      <p:sp>
        <p:nvSpPr>
          <p:cNvPr id="19" name="TextBox 18"/>
          <p:cNvSpPr txBox="1"/>
          <p:nvPr/>
        </p:nvSpPr>
        <p:spPr>
          <a:xfrm>
            <a:off x="5148064" y="3244570"/>
            <a:ext cx="34563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solidFill>
                  <a:schemeClr val="accent2"/>
                </a:solidFill>
              </a:rPr>
              <a:t>250</a:t>
            </a:r>
            <a:endParaRPr lang="en-GB" sz="6000" dirty="0"/>
          </a:p>
        </p:txBody>
      </p:sp>
      <p:cxnSp>
        <p:nvCxnSpPr>
          <p:cNvPr id="22" name="Straight Connector 21"/>
          <p:cNvCxnSpPr/>
          <p:nvPr/>
        </p:nvCxnSpPr>
        <p:spPr>
          <a:xfrm>
            <a:off x="5220072" y="4149080"/>
            <a:ext cx="1656184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220072" y="4269090"/>
            <a:ext cx="20162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/>
              <a:t>415</a:t>
            </a:r>
            <a:endParaRPr lang="en-GB" sz="6000" dirty="0"/>
          </a:p>
        </p:txBody>
      </p:sp>
      <p:sp>
        <p:nvSpPr>
          <p:cNvPr id="24" name="TextBox 23"/>
          <p:cNvSpPr txBox="1"/>
          <p:nvPr/>
        </p:nvSpPr>
        <p:spPr>
          <a:xfrm>
            <a:off x="6444208" y="2996352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+</a:t>
            </a:r>
            <a:endParaRPr lang="en-GB" sz="3200" dirty="0"/>
          </a:p>
        </p:txBody>
      </p:sp>
      <p:cxnSp>
        <p:nvCxnSpPr>
          <p:cNvPr id="20" name="Straight Connector 19"/>
          <p:cNvCxnSpPr/>
          <p:nvPr/>
        </p:nvCxnSpPr>
        <p:spPr>
          <a:xfrm>
            <a:off x="5220072" y="5136760"/>
            <a:ext cx="1656184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5724128" y="5207133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1</a:t>
            </a:r>
            <a:endParaRPr lang="en-GB" sz="2000" b="1" dirty="0"/>
          </a:p>
        </p:txBody>
      </p:sp>
      <p:cxnSp>
        <p:nvCxnSpPr>
          <p:cNvPr id="13" name="Straight Arrow Connector 12"/>
          <p:cNvCxnSpPr>
            <a:endCxn id="3" idx="2"/>
          </p:cNvCxnSpPr>
          <p:nvPr/>
        </p:nvCxnSpPr>
        <p:spPr>
          <a:xfrm flipH="1" flipV="1">
            <a:off x="6084168" y="5607243"/>
            <a:ext cx="720080" cy="49505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968632" y="5876776"/>
            <a:ext cx="1620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Have to carry the 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8121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0" grpId="0"/>
      <p:bldP spid="11" grpId="0"/>
      <p:bldP spid="12" grpId="0"/>
      <p:bldP spid="14" grpId="0"/>
      <p:bldP spid="15" grpId="0"/>
      <p:bldP spid="16" grpId="0"/>
      <p:bldP spid="17" grpId="0"/>
      <p:bldP spid="18" grpId="0"/>
      <p:bldP spid="19" grpId="0"/>
      <p:bldP spid="23" grpId="0"/>
      <p:bldP spid="24" grpId="0"/>
      <p:bldP spid="3" grpId="0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-30297"/>
            <a:ext cx="8229600" cy="1143000"/>
          </a:xfrm>
        </p:spPr>
        <p:txBody>
          <a:bodyPr/>
          <a:lstStyle/>
          <a:p>
            <a:r>
              <a:rPr lang="en-GB" dirty="0" smtClean="0">
                <a:latin typeface="Comic Sans MS" pitchFamily="66" charset="0"/>
              </a:rPr>
              <a:t>Example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6464" y="708665"/>
            <a:ext cx="2113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FF0000"/>
                </a:solidFill>
              </a:rPr>
              <a:t>124</a:t>
            </a:r>
            <a:r>
              <a:rPr lang="en-GB" sz="2400" dirty="0" smtClean="0"/>
              <a:t> x </a:t>
            </a:r>
            <a:r>
              <a:rPr lang="en-GB" sz="2400" dirty="0">
                <a:solidFill>
                  <a:schemeClr val="tx2"/>
                </a:solidFill>
              </a:rPr>
              <a:t>2</a:t>
            </a:r>
            <a:r>
              <a:rPr lang="en-GB" sz="2400" dirty="0" smtClean="0">
                <a:solidFill>
                  <a:schemeClr val="tx2"/>
                </a:solidFill>
              </a:rPr>
              <a:t>6</a:t>
            </a:r>
            <a:r>
              <a:rPr lang="en-GB" sz="2400" dirty="0" smtClean="0"/>
              <a:t> = </a:t>
            </a:r>
            <a:endParaRPr lang="en-GB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4788024" y="869967"/>
            <a:ext cx="20162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solidFill>
                  <a:srgbClr val="FF0000"/>
                </a:solidFill>
              </a:rPr>
              <a:t>  124</a:t>
            </a:r>
            <a:endParaRPr lang="en-GB" sz="60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08104" y="1541983"/>
            <a:ext cx="11521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>
                <a:solidFill>
                  <a:schemeClr val="tx2"/>
                </a:solidFill>
              </a:rPr>
              <a:t>2</a:t>
            </a:r>
            <a:r>
              <a:rPr lang="en-GB" sz="6000" dirty="0" smtClean="0">
                <a:solidFill>
                  <a:schemeClr val="tx2"/>
                </a:solidFill>
              </a:rPr>
              <a:t>6</a:t>
            </a:r>
            <a:endParaRPr lang="en-GB" sz="6000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44208" y="1401162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x</a:t>
            </a:r>
            <a:endParaRPr lang="en-GB" sz="32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4788024" y="2420889"/>
            <a:ext cx="2088232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10273" y="1135201"/>
            <a:ext cx="216024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u="sng" dirty="0" smtClean="0"/>
              <a:t>First</a:t>
            </a:r>
          </a:p>
          <a:p>
            <a:r>
              <a:rPr lang="en-GB" sz="2800" dirty="0" smtClean="0">
                <a:solidFill>
                  <a:schemeClr val="tx2"/>
                </a:solidFill>
              </a:rPr>
              <a:t>6</a:t>
            </a:r>
            <a:r>
              <a:rPr lang="en-GB" sz="2800" dirty="0" smtClean="0"/>
              <a:t> x </a:t>
            </a:r>
            <a:r>
              <a:rPr lang="en-GB" sz="2800" dirty="0" smtClean="0">
                <a:solidFill>
                  <a:srgbClr val="FF0000"/>
                </a:solidFill>
              </a:rPr>
              <a:t>4</a:t>
            </a:r>
            <a:r>
              <a:rPr lang="en-GB" sz="2800" dirty="0" smtClean="0"/>
              <a:t> = </a:t>
            </a:r>
            <a:r>
              <a:rPr lang="en-GB" sz="2800" dirty="0" smtClean="0">
                <a:solidFill>
                  <a:srgbClr val="00B050"/>
                </a:solidFill>
              </a:rPr>
              <a:t>2</a:t>
            </a:r>
            <a:r>
              <a:rPr lang="en-GB" sz="2800" dirty="0" smtClean="0"/>
              <a:t>4</a:t>
            </a:r>
            <a:endParaRPr lang="en-GB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5580112" y="647110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rgbClr val="00B050"/>
                </a:solidFill>
              </a:rPr>
              <a:t>2</a:t>
            </a:r>
            <a:endParaRPr lang="en-GB" sz="2800" dirty="0">
              <a:solidFill>
                <a:srgbClr val="00B05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940152" y="2413573"/>
            <a:ext cx="7200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/>
              <a:t>4</a:t>
            </a:r>
            <a:endParaRPr lang="en-GB" sz="6000" dirty="0"/>
          </a:p>
        </p:txBody>
      </p:sp>
      <p:sp>
        <p:nvSpPr>
          <p:cNvPr id="14" name="TextBox 13"/>
          <p:cNvSpPr txBox="1"/>
          <p:nvPr/>
        </p:nvSpPr>
        <p:spPr>
          <a:xfrm>
            <a:off x="342550" y="1985937"/>
            <a:ext cx="216024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u="sng" dirty="0" smtClean="0"/>
              <a:t>Then</a:t>
            </a:r>
          </a:p>
          <a:p>
            <a:r>
              <a:rPr lang="en-GB" sz="2800" dirty="0" smtClean="0">
                <a:solidFill>
                  <a:schemeClr val="tx2"/>
                </a:solidFill>
              </a:rPr>
              <a:t>6</a:t>
            </a:r>
            <a:r>
              <a:rPr lang="en-GB" sz="2800" dirty="0" smtClean="0"/>
              <a:t> x </a:t>
            </a:r>
            <a:r>
              <a:rPr lang="en-GB" sz="2800" dirty="0" smtClean="0">
                <a:solidFill>
                  <a:srgbClr val="FF0000"/>
                </a:solidFill>
              </a:rPr>
              <a:t>20</a:t>
            </a:r>
            <a:r>
              <a:rPr lang="en-GB" sz="2800" dirty="0" smtClean="0"/>
              <a:t> = 120</a:t>
            </a:r>
            <a:endParaRPr lang="en-GB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410273" y="2816484"/>
            <a:ext cx="42275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NEED TO ADD ANOTHER </a:t>
            </a:r>
            <a:r>
              <a:rPr lang="en-GB" sz="2800" dirty="0" smtClean="0">
                <a:solidFill>
                  <a:srgbClr val="00B050"/>
                </a:solidFill>
              </a:rPr>
              <a:t>20</a:t>
            </a:r>
            <a:endParaRPr lang="en-GB" sz="2800" dirty="0">
              <a:solidFill>
                <a:srgbClr val="00B05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1425" y="3288739"/>
            <a:ext cx="26259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120 + </a:t>
            </a:r>
            <a:r>
              <a:rPr lang="en-GB" sz="2800" dirty="0" smtClean="0">
                <a:solidFill>
                  <a:srgbClr val="00B050"/>
                </a:solidFill>
              </a:rPr>
              <a:t>20</a:t>
            </a:r>
            <a:r>
              <a:rPr lang="en-GB" sz="2800" dirty="0" smtClean="0"/>
              <a:t> = </a:t>
            </a:r>
            <a:r>
              <a:rPr lang="en-GB" sz="2800" dirty="0" smtClean="0">
                <a:solidFill>
                  <a:srgbClr val="00B050"/>
                </a:solidFill>
              </a:rPr>
              <a:t>1</a:t>
            </a:r>
            <a:r>
              <a:rPr lang="en-GB" sz="2800" dirty="0" smtClean="0">
                <a:solidFill>
                  <a:srgbClr val="7030A0"/>
                </a:solidFill>
              </a:rPr>
              <a:t>40</a:t>
            </a:r>
            <a:r>
              <a:rPr lang="en-GB" sz="2800" dirty="0" smtClean="0"/>
              <a:t> </a:t>
            </a:r>
            <a:endParaRPr lang="en-GB" sz="2800" dirty="0"/>
          </a:p>
        </p:txBody>
      </p:sp>
      <p:sp>
        <p:nvSpPr>
          <p:cNvPr id="17" name="TextBox 16"/>
          <p:cNvSpPr txBox="1"/>
          <p:nvPr/>
        </p:nvSpPr>
        <p:spPr>
          <a:xfrm>
            <a:off x="5508104" y="2439497"/>
            <a:ext cx="10081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solidFill>
                  <a:srgbClr val="7030A0"/>
                </a:solidFill>
              </a:rPr>
              <a:t>4</a:t>
            </a:r>
            <a:endParaRPr lang="en-GB" sz="6000" dirty="0">
              <a:solidFill>
                <a:srgbClr val="7030A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42550" y="3783179"/>
            <a:ext cx="350746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u="sng" dirty="0" smtClean="0"/>
              <a:t>Then</a:t>
            </a:r>
            <a:endParaRPr lang="en-GB" sz="2800" dirty="0" smtClean="0">
              <a:solidFill>
                <a:schemeClr val="tx2"/>
              </a:solidFill>
            </a:endParaRPr>
          </a:p>
          <a:p>
            <a:r>
              <a:rPr lang="en-GB" sz="2800" dirty="0" smtClean="0">
                <a:solidFill>
                  <a:schemeClr val="tx2"/>
                </a:solidFill>
              </a:rPr>
              <a:t>6</a:t>
            </a:r>
            <a:r>
              <a:rPr lang="en-GB" sz="2800" dirty="0" smtClean="0"/>
              <a:t> x </a:t>
            </a:r>
            <a:r>
              <a:rPr lang="en-GB" sz="2800" dirty="0" smtClean="0">
                <a:solidFill>
                  <a:srgbClr val="FF0000"/>
                </a:solidFill>
              </a:rPr>
              <a:t>100 </a:t>
            </a:r>
            <a:r>
              <a:rPr lang="en-GB" sz="2800" dirty="0" smtClean="0"/>
              <a:t>= 600 </a:t>
            </a:r>
            <a:endParaRPr lang="en-GB" sz="2800" dirty="0"/>
          </a:p>
        </p:txBody>
      </p:sp>
      <p:sp>
        <p:nvSpPr>
          <p:cNvPr id="19" name="TextBox 18"/>
          <p:cNvSpPr txBox="1"/>
          <p:nvPr/>
        </p:nvSpPr>
        <p:spPr>
          <a:xfrm>
            <a:off x="4716016" y="3244568"/>
            <a:ext cx="34563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solidFill>
                  <a:schemeClr val="accent2"/>
                </a:solidFill>
              </a:rPr>
              <a:t>2480</a:t>
            </a:r>
            <a:endParaRPr lang="en-GB" sz="6000" dirty="0"/>
          </a:p>
        </p:txBody>
      </p:sp>
      <p:cxnSp>
        <p:nvCxnSpPr>
          <p:cNvPr id="22" name="Straight Connector 21"/>
          <p:cNvCxnSpPr/>
          <p:nvPr/>
        </p:nvCxnSpPr>
        <p:spPr>
          <a:xfrm>
            <a:off x="4716016" y="4149080"/>
            <a:ext cx="2160240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716016" y="4069521"/>
            <a:ext cx="20162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/>
              <a:t>3224</a:t>
            </a:r>
            <a:endParaRPr lang="en-GB" sz="6000" dirty="0"/>
          </a:p>
        </p:txBody>
      </p:sp>
      <p:sp>
        <p:nvSpPr>
          <p:cNvPr id="24" name="TextBox 23"/>
          <p:cNvSpPr txBox="1"/>
          <p:nvPr/>
        </p:nvSpPr>
        <p:spPr>
          <a:xfrm>
            <a:off x="6444208" y="2996352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+</a:t>
            </a:r>
            <a:endParaRPr lang="en-GB" sz="3200" dirty="0"/>
          </a:p>
        </p:txBody>
      </p:sp>
      <p:sp>
        <p:nvSpPr>
          <p:cNvPr id="20" name="TextBox 19"/>
          <p:cNvSpPr txBox="1"/>
          <p:nvPr/>
        </p:nvSpPr>
        <p:spPr>
          <a:xfrm>
            <a:off x="5165964" y="656726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B050"/>
                </a:solidFill>
              </a:rPr>
              <a:t>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42550" y="4710335"/>
            <a:ext cx="45894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NEED TO ADD ANOTHER </a:t>
            </a:r>
            <a:r>
              <a:rPr lang="en-GB" sz="2800" dirty="0" smtClean="0">
                <a:solidFill>
                  <a:srgbClr val="00B050"/>
                </a:solidFill>
              </a:rPr>
              <a:t>100</a:t>
            </a:r>
            <a:endParaRPr lang="en-GB" sz="2800" dirty="0">
              <a:solidFill>
                <a:srgbClr val="00B05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10273" y="5193950"/>
            <a:ext cx="26259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600 + </a:t>
            </a:r>
            <a:r>
              <a:rPr lang="en-GB" sz="2800" dirty="0" smtClean="0">
                <a:solidFill>
                  <a:srgbClr val="00B050"/>
                </a:solidFill>
              </a:rPr>
              <a:t>100</a:t>
            </a:r>
            <a:r>
              <a:rPr lang="en-GB" sz="2800" dirty="0" smtClean="0"/>
              <a:t> = </a:t>
            </a:r>
            <a:r>
              <a:rPr lang="en-GB" sz="2800" dirty="0" smtClean="0">
                <a:solidFill>
                  <a:schemeClr val="accent4"/>
                </a:solidFill>
              </a:rPr>
              <a:t>7</a:t>
            </a:r>
            <a:r>
              <a:rPr lang="en-GB" sz="2800" dirty="0" smtClean="0"/>
              <a:t>00 </a:t>
            </a:r>
            <a:endParaRPr lang="en-GB" sz="2800" dirty="0"/>
          </a:p>
        </p:txBody>
      </p:sp>
      <p:sp>
        <p:nvSpPr>
          <p:cNvPr id="26" name="TextBox 25"/>
          <p:cNvSpPr txBox="1"/>
          <p:nvPr/>
        </p:nvSpPr>
        <p:spPr>
          <a:xfrm>
            <a:off x="5076056" y="2439497"/>
            <a:ext cx="10081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>
                <a:solidFill>
                  <a:srgbClr val="7030A0"/>
                </a:solidFill>
              </a:rPr>
              <a:t>7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10273" y="5717170"/>
            <a:ext cx="350746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u="sng" dirty="0" smtClean="0"/>
              <a:t>Finally</a:t>
            </a:r>
            <a:r>
              <a:rPr lang="en-GB" sz="2800" dirty="0" smtClean="0">
                <a:solidFill>
                  <a:schemeClr val="tx2"/>
                </a:solidFill>
              </a:rPr>
              <a:t> </a:t>
            </a:r>
          </a:p>
          <a:p>
            <a:r>
              <a:rPr lang="en-GB" sz="2800" dirty="0">
                <a:solidFill>
                  <a:schemeClr val="tx2"/>
                </a:solidFill>
              </a:rPr>
              <a:t>2</a:t>
            </a:r>
            <a:r>
              <a:rPr lang="en-GB" sz="2800" dirty="0" smtClean="0">
                <a:solidFill>
                  <a:schemeClr val="tx2"/>
                </a:solidFill>
              </a:rPr>
              <a:t>0</a:t>
            </a:r>
            <a:r>
              <a:rPr lang="en-GB" sz="2800" dirty="0" smtClean="0"/>
              <a:t> x </a:t>
            </a:r>
            <a:r>
              <a:rPr lang="en-GB" sz="2800" dirty="0" smtClean="0">
                <a:solidFill>
                  <a:srgbClr val="FF0000"/>
                </a:solidFill>
              </a:rPr>
              <a:t>124 </a:t>
            </a:r>
            <a:r>
              <a:rPr lang="en-GB" sz="2800" dirty="0" smtClean="0"/>
              <a:t>= </a:t>
            </a:r>
            <a:r>
              <a:rPr lang="en-GB" sz="2800" dirty="0" smtClean="0">
                <a:solidFill>
                  <a:schemeClr val="accent2"/>
                </a:solidFill>
              </a:rPr>
              <a:t>2480</a:t>
            </a:r>
            <a:r>
              <a:rPr lang="en-GB" sz="2800" dirty="0" smtClean="0"/>
              <a:t> </a:t>
            </a:r>
            <a:endParaRPr lang="en-GB" sz="2800" dirty="0"/>
          </a:p>
        </p:txBody>
      </p:sp>
      <p:cxnSp>
        <p:nvCxnSpPr>
          <p:cNvPr id="32" name="Straight Connector 31"/>
          <p:cNvCxnSpPr/>
          <p:nvPr/>
        </p:nvCxnSpPr>
        <p:spPr>
          <a:xfrm>
            <a:off x="4752020" y="5085184"/>
            <a:ext cx="2160240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112060" y="516148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1</a:t>
            </a:r>
            <a:endParaRPr lang="en-GB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4750862" y="515652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1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933329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0" grpId="0"/>
      <p:bldP spid="11" grpId="0"/>
      <p:bldP spid="12" grpId="0"/>
      <p:bldP spid="14" grpId="0"/>
      <p:bldP spid="15" grpId="0"/>
      <p:bldP spid="16" grpId="0"/>
      <p:bldP spid="17" grpId="0"/>
      <p:bldP spid="18" grpId="0"/>
      <p:bldP spid="19" grpId="0"/>
      <p:bldP spid="23" grpId="0"/>
      <p:bldP spid="24" grpId="0"/>
      <p:bldP spid="20" grpId="0"/>
      <p:bldP spid="21" grpId="0"/>
      <p:bldP spid="25" grpId="0"/>
      <p:bldP spid="26" grpId="0"/>
      <p:bldP spid="27" grpId="0"/>
      <p:bldP spid="33" grpId="0"/>
      <p:bldP spid="3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158</Words>
  <Application>Microsoft Office PowerPoint</Application>
  <PresentationFormat>On-screen Show (4:3)</PresentationFormat>
  <Paragraphs>68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Long Multiplication – Formal Method </vt:lpstr>
      <vt:lpstr>Example</vt:lpstr>
      <vt:lpstr>Example</vt:lpstr>
      <vt:lpstr>Example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Long Multiplication – Formal Method</dc:title>
  <dc:creator>James</dc:creator>
  <cp:lastModifiedBy>s.scott</cp:lastModifiedBy>
  <cp:revision>8</cp:revision>
  <dcterms:created xsi:type="dcterms:W3CDTF">2014-06-03T07:31:18Z</dcterms:created>
  <dcterms:modified xsi:type="dcterms:W3CDTF">2017-06-30T10:46:24Z</dcterms:modified>
</cp:coreProperties>
</file>