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4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7D03B-B67F-4DE6-87FF-A564471B85E8}" type="datetimeFigureOut">
              <a:rPr lang="en-GB" smtClean="0"/>
              <a:t>30/06/2017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301AF-1AA9-4FA4-AA2F-1FDE0F9DE3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800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7D03B-B67F-4DE6-87FF-A564471B85E8}" type="datetimeFigureOut">
              <a:rPr lang="en-GB" smtClean="0"/>
              <a:t>30/06/2017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301AF-1AA9-4FA4-AA2F-1FDE0F9DE3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005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7D03B-B67F-4DE6-87FF-A564471B85E8}" type="datetimeFigureOut">
              <a:rPr lang="en-GB" smtClean="0"/>
              <a:t>30/06/2017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301AF-1AA9-4FA4-AA2F-1FDE0F9DE3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2671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7D03B-B67F-4DE6-87FF-A564471B85E8}" type="datetimeFigureOut">
              <a:rPr lang="en-GB" smtClean="0"/>
              <a:t>30/06/2017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301AF-1AA9-4FA4-AA2F-1FDE0F9DE3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6701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7D03B-B67F-4DE6-87FF-A564471B85E8}" type="datetimeFigureOut">
              <a:rPr lang="en-GB" smtClean="0"/>
              <a:t>30/06/2017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301AF-1AA9-4FA4-AA2F-1FDE0F9DE3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462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7D03B-B67F-4DE6-87FF-A564471B85E8}" type="datetimeFigureOut">
              <a:rPr lang="en-GB" smtClean="0"/>
              <a:t>30/06/2017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301AF-1AA9-4FA4-AA2F-1FDE0F9DE3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8306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7D03B-B67F-4DE6-87FF-A564471B85E8}" type="datetimeFigureOut">
              <a:rPr lang="en-GB" smtClean="0"/>
              <a:t>30/06/2017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301AF-1AA9-4FA4-AA2F-1FDE0F9DE3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4445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7D03B-B67F-4DE6-87FF-A564471B85E8}" type="datetimeFigureOut">
              <a:rPr lang="en-GB" smtClean="0"/>
              <a:t>30/06/2017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301AF-1AA9-4FA4-AA2F-1FDE0F9DE3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9451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7D03B-B67F-4DE6-87FF-A564471B85E8}" type="datetimeFigureOut">
              <a:rPr lang="en-GB" smtClean="0"/>
              <a:t>30/06/2017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301AF-1AA9-4FA4-AA2F-1FDE0F9DE3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2555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7D03B-B67F-4DE6-87FF-A564471B85E8}" type="datetimeFigureOut">
              <a:rPr lang="en-GB" smtClean="0"/>
              <a:t>30/06/2017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301AF-1AA9-4FA4-AA2F-1FDE0F9DE3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6379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7D03B-B67F-4DE6-87FF-A564471B85E8}" type="datetimeFigureOut">
              <a:rPr lang="en-GB" smtClean="0"/>
              <a:t>30/06/2017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301AF-1AA9-4FA4-AA2F-1FDE0F9DE3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1189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7D03B-B67F-4DE6-87FF-A564471B85E8}" type="datetimeFigureOut">
              <a:rPr lang="en-GB" smtClean="0"/>
              <a:t>30/06/2017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E301AF-1AA9-4FA4-AA2F-1FDE0F9DE3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246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/url?sa=i&amp;rct=j&amp;q=&amp;esrc=s&amp;source=images&amp;cd=&amp;cad=rja&amp;uact=8&amp;ved=0CAcQjRxqFQoTCLqnwOGPgckCFYX_Dgod5MwBxg&amp;url=http://www.mcdonalds.com/us/en/food/product_nutrition.burgerssandwiches.3.cheeseburger.html&amp;psig=AFQjCNFxiIFp7gNnv4f1-vY0E3G7G_iuJA&amp;ust=1447073466500882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620688"/>
            <a:ext cx="3168352" cy="1470025"/>
          </a:xfrm>
        </p:spPr>
        <p:txBody>
          <a:bodyPr/>
          <a:lstStyle/>
          <a:p>
            <a:endParaRPr lang="en-GB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1916832"/>
            <a:ext cx="8136904" cy="2592288"/>
          </a:xfrm>
        </p:spPr>
        <p:txBody>
          <a:bodyPr>
            <a:noAutofit/>
          </a:bodyPr>
          <a:lstStyle/>
          <a:p>
            <a:pPr algn="l"/>
            <a:r>
              <a:rPr lang="en-GB" sz="4800" dirty="0" smtClean="0">
                <a:solidFill>
                  <a:schemeClr val="tx1"/>
                </a:solidFill>
              </a:rPr>
              <a:t>Long division method</a:t>
            </a:r>
            <a:endParaRPr lang="en-GB" sz="4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4695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7544" y="332803"/>
            <a:ext cx="8208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/>
              <a:t>How to divide using long division.</a:t>
            </a:r>
            <a:endParaRPr lang="en-GB" sz="4000" dirty="0"/>
          </a:p>
        </p:txBody>
      </p:sp>
      <p:pic>
        <p:nvPicPr>
          <p:cNvPr id="1026" name="Picture 2" descr="http://www.mcdonalds.com/content/dam/McDonalds/item/mcdonalds-Cheeseburger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572" y="742870"/>
            <a:ext cx="1633062" cy="1213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Mcdonald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9817" y="958245"/>
            <a:ext cx="857250" cy="742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79512" y="1628800"/>
            <a:ext cx="14535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u="sng" dirty="0" smtClean="0">
                <a:solidFill>
                  <a:srgbClr val="FF0000"/>
                </a:solidFill>
              </a:rPr>
              <a:t>D</a:t>
            </a:r>
            <a:r>
              <a:rPr lang="en-GB" sz="4000" dirty="0" smtClean="0"/>
              <a:t>oes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4384575" y="1701196"/>
            <a:ext cx="40290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tx2"/>
                </a:solidFill>
              </a:rPr>
              <a:t>÷</a:t>
            </a:r>
            <a:r>
              <a:rPr lang="en-GB" sz="4000" dirty="0" smtClean="0"/>
              <a:t>  ( Divide)</a:t>
            </a:r>
            <a:endParaRPr lang="en-GB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179512" y="2755767"/>
            <a:ext cx="2952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FF0000"/>
                </a:solidFill>
              </a:rPr>
              <a:t>M</a:t>
            </a:r>
            <a:r>
              <a:rPr lang="en-GB" sz="4000" dirty="0" smtClean="0"/>
              <a:t>cDonald’s</a:t>
            </a:r>
            <a:endParaRPr lang="en-GB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4384575" y="2755767"/>
            <a:ext cx="31717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tx2"/>
                </a:solidFill>
              </a:rPr>
              <a:t>X</a:t>
            </a:r>
            <a:r>
              <a:rPr lang="en-GB" sz="4000" dirty="0" smtClean="0"/>
              <a:t>  (</a:t>
            </a:r>
            <a:r>
              <a:rPr lang="en-GB" sz="4000" dirty="0" smtClean="0">
                <a:solidFill>
                  <a:srgbClr val="FF0000"/>
                </a:solidFill>
              </a:rPr>
              <a:t>M</a:t>
            </a:r>
            <a:r>
              <a:rPr lang="en-GB" sz="4000" dirty="0" smtClean="0"/>
              <a:t>ultiply)</a:t>
            </a:r>
            <a:endParaRPr lang="en-GB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179512" y="3933056"/>
            <a:ext cx="2376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FF0000"/>
                </a:solidFill>
              </a:rPr>
              <a:t>S</a:t>
            </a:r>
            <a:r>
              <a:rPr lang="en-GB" sz="4000" dirty="0" smtClean="0"/>
              <a:t>erve</a:t>
            </a:r>
            <a:endParaRPr lang="en-GB" sz="4000" dirty="0"/>
          </a:p>
        </p:txBody>
      </p:sp>
      <p:sp>
        <p:nvSpPr>
          <p:cNvPr id="9" name="TextBox 8"/>
          <p:cNvSpPr txBox="1"/>
          <p:nvPr/>
        </p:nvSpPr>
        <p:spPr>
          <a:xfrm>
            <a:off x="4553767" y="3625279"/>
            <a:ext cx="385983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dirty="0" smtClean="0">
                <a:solidFill>
                  <a:schemeClr val="tx2"/>
                </a:solidFill>
              </a:rPr>
              <a:t>-</a:t>
            </a:r>
            <a:r>
              <a:rPr lang="en-GB" sz="8000" dirty="0" smtClean="0"/>
              <a:t> </a:t>
            </a:r>
            <a:r>
              <a:rPr lang="en-GB" sz="4000" dirty="0" smtClean="0"/>
              <a:t>(</a:t>
            </a:r>
            <a:r>
              <a:rPr lang="en-GB" sz="4000" dirty="0" smtClean="0">
                <a:solidFill>
                  <a:srgbClr val="FF0000"/>
                </a:solidFill>
              </a:rPr>
              <a:t>Subtract</a:t>
            </a:r>
            <a:r>
              <a:rPr lang="en-GB" sz="4000" dirty="0" smtClean="0"/>
              <a:t>)  </a:t>
            </a:r>
            <a:endParaRPr lang="en-GB" sz="4000" dirty="0"/>
          </a:p>
        </p:txBody>
      </p:sp>
      <p:sp>
        <p:nvSpPr>
          <p:cNvPr id="10" name="TextBox 9"/>
          <p:cNvSpPr txBox="1"/>
          <p:nvPr/>
        </p:nvSpPr>
        <p:spPr>
          <a:xfrm>
            <a:off x="179512" y="4948718"/>
            <a:ext cx="28083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FF0000"/>
                </a:solidFill>
              </a:rPr>
              <a:t>B</a:t>
            </a:r>
            <a:r>
              <a:rPr lang="en-GB" sz="4000" dirty="0" smtClean="0"/>
              <a:t>urgers</a:t>
            </a:r>
            <a:endParaRPr lang="en-GB" sz="4000" dirty="0"/>
          </a:p>
        </p:txBody>
      </p:sp>
      <p:sp>
        <p:nvSpPr>
          <p:cNvPr id="12" name="Down Arrow 11"/>
          <p:cNvSpPr/>
          <p:nvPr/>
        </p:nvSpPr>
        <p:spPr>
          <a:xfrm>
            <a:off x="4362336" y="516740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4860578" y="5117995"/>
            <a:ext cx="37444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FF0000"/>
                </a:solidFill>
              </a:rPr>
              <a:t>B</a:t>
            </a:r>
            <a:r>
              <a:rPr lang="en-GB" sz="4000" dirty="0" smtClean="0"/>
              <a:t>ring down</a:t>
            </a:r>
            <a:endParaRPr lang="en-GB" sz="4000" dirty="0"/>
          </a:p>
        </p:txBody>
      </p:sp>
      <p:sp>
        <p:nvSpPr>
          <p:cNvPr id="15" name="TextBox 14"/>
          <p:cNvSpPr txBox="1"/>
          <p:nvPr/>
        </p:nvSpPr>
        <p:spPr>
          <a:xfrm>
            <a:off x="179512" y="5834296"/>
            <a:ext cx="36724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FF0000"/>
                </a:solidFill>
              </a:rPr>
              <a:t>R</a:t>
            </a:r>
            <a:r>
              <a:rPr lang="en-GB" sz="4000" dirty="0" smtClean="0"/>
              <a:t>egularly</a:t>
            </a:r>
            <a:endParaRPr lang="en-GB" sz="4000" dirty="0"/>
          </a:p>
        </p:txBody>
      </p:sp>
      <p:sp>
        <p:nvSpPr>
          <p:cNvPr id="17" name="TextBox 16"/>
          <p:cNvSpPr txBox="1"/>
          <p:nvPr/>
        </p:nvSpPr>
        <p:spPr>
          <a:xfrm>
            <a:off x="4860578" y="5949280"/>
            <a:ext cx="40319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FF0000"/>
                </a:solidFill>
              </a:rPr>
              <a:t>R</a:t>
            </a:r>
            <a:r>
              <a:rPr lang="en-GB" sz="4000" dirty="0" smtClean="0"/>
              <a:t>epeat 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393210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2" grpId="0" animBg="1"/>
      <p:bldP spid="14" grpId="0"/>
      <p:bldP spid="15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6633"/>
            <a:ext cx="8229600" cy="1728192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GB" dirty="0" smtClean="0">
                <a:latin typeface="Comic Sans MS" pitchFamily="66" charset="0"/>
              </a:rPr>
              <a:t>Katy has 189 apples. She wants to put equal amounts into 6 different baskets. How many apples can she put in each basket?</a:t>
            </a:r>
            <a:endParaRPr lang="en-GB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95536" y="1916832"/>
                <a:ext cx="187220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 smtClean="0">
                    <a:solidFill>
                      <a:srgbClr val="FF0000"/>
                    </a:solidFill>
                    <a:latin typeface="Comic Sans MS" pitchFamily="66" charset="0"/>
                  </a:rPr>
                  <a:t>189</a:t>
                </a:r>
                <a:r>
                  <a:rPr lang="en-GB" sz="2800" dirty="0" smtClean="0">
                    <a:latin typeface="Comic Sans MS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/>
                        <a:ea typeface="Cambria Math"/>
                      </a:rPr>
                      <m:t>÷</m:t>
                    </m:r>
                    <m:r>
                      <a:rPr lang="en-GB" sz="2800" b="0" i="1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GB" sz="2800" dirty="0" smtClean="0">
                    <a:solidFill>
                      <a:schemeClr val="tx2"/>
                    </a:solidFill>
                    <a:latin typeface="Comic Sans MS" pitchFamily="66" charset="0"/>
                  </a:rPr>
                  <a:t>6</a:t>
                </a:r>
                <a:r>
                  <a:rPr lang="en-GB" sz="2800" dirty="0" smtClean="0">
                    <a:latin typeface="Comic Sans MS" pitchFamily="66" charset="0"/>
                  </a:rPr>
                  <a:t> = </a:t>
                </a:r>
                <a:endParaRPr lang="en-GB" sz="28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1916832"/>
                <a:ext cx="1872208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6840" t="-11628" r="-4560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/>
          <p:cNvCxnSpPr/>
          <p:nvPr/>
        </p:nvCxnSpPr>
        <p:spPr>
          <a:xfrm>
            <a:off x="6492788" y="2449049"/>
            <a:ext cx="0" cy="72008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6492788" y="2449049"/>
            <a:ext cx="2160240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772708" y="2378498"/>
            <a:ext cx="10081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 smtClean="0">
                <a:solidFill>
                  <a:schemeClr val="tx2"/>
                </a:solidFill>
              </a:rPr>
              <a:t>6</a:t>
            </a:r>
            <a:endParaRPr lang="en-GB" sz="5400" b="1" dirty="0">
              <a:solidFill>
                <a:schemeClr val="tx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88224" y="2409275"/>
            <a:ext cx="22322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 smtClean="0">
                <a:solidFill>
                  <a:srgbClr val="FF0000"/>
                </a:solidFill>
              </a:rPr>
              <a:t>1 8 9</a:t>
            </a:r>
            <a:endParaRPr lang="en-GB" sz="54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5469" y="3301828"/>
            <a:ext cx="22962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How many 6s in 1? </a:t>
            </a:r>
            <a:endParaRPr lang="en-GB" sz="20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2411760" y="3040218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 smtClean="0">
                <a:solidFill>
                  <a:schemeClr val="accent3">
                    <a:lumMod val="50000"/>
                  </a:schemeClr>
                </a:solidFill>
              </a:rPr>
              <a:t>0</a:t>
            </a:r>
            <a:endParaRPr lang="en-GB" sz="5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5468" y="3980177"/>
            <a:ext cx="22962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How many 6s in 18? </a:t>
            </a:r>
            <a:endParaRPr lang="en-GB" sz="20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2384763" y="3730795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 smtClean="0">
                <a:solidFill>
                  <a:schemeClr val="accent4">
                    <a:lumMod val="50000"/>
                  </a:schemeClr>
                </a:solidFill>
              </a:rPr>
              <a:t>3</a:t>
            </a:r>
            <a:endParaRPr lang="en-GB" sz="5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83494" y="4797152"/>
            <a:ext cx="22962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How many 6s in 9? </a:t>
            </a:r>
            <a:endParaRPr lang="en-GB" sz="20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6555107" y="3239081"/>
            <a:ext cx="22322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 smtClean="0">
                <a:solidFill>
                  <a:srgbClr val="FF0000"/>
                </a:solidFill>
              </a:rPr>
              <a:t>1 8 0 </a:t>
            </a:r>
            <a:endParaRPr lang="en-GB" sz="5400" b="1" dirty="0">
              <a:solidFill>
                <a:srgbClr val="FF0000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flipH="1">
            <a:off x="6555108" y="4090220"/>
            <a:ext cx="1833316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346647" y="4535542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 smtClean="0">
                <a:solidFill>
                  <a:srgbClr val="00B0F0"/>
                </a:solidFill>
              </a:rPr>
              <a:t>1</a:t>
            </a:r>
            <a:endParaRPr lang="en-GB" sz="5400" b="1" dirty="0">
              <a:solidFill>
                <a:srgbClr val="00B0F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708821" y="3540130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6 x 30 </a:t>
            </a:r>
            <a:endParaRPr lang="en-GB" sz="2400" dirty="0"/>
          </a:p>
        </p:txBody>
      </p:sp>
      <p:sp>
        <p:nvSpPr>
          <p:cNvPr id="33" name="TextBox 32"/>
          <p:cNvSpPr txBox="1"/>
          <p:nvPr/>
        </p:nvSpPr>
        <p:spPr>
          <a:xfrm>
            <a:off x="6555108" y="4162411"/>
            <a:ext cx="22322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>
                <a:solidFill>
                  <a:srgbClr val="FF0000"/>
                </a:solidFill>
              </a:rPr>
              <a:t> </a:t>
            </a:r>
            <a:r>
              <a:rPr lang="en-GB" sz="5400" b="1" dirty="0" smtClean="0">
                <a:solidFill>
                  <a:srgbClr val="FF0000"/>
                </a:solidFill>
              </a:rPr>
              <a:t>      9 </a:t>
            </a:r>
            <a:endParaRPr lang="en-GB" sz="5400" b="1" dirty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692588" y="4966429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6 x 1 </a:t>
            </a:r>
            <a:endParaRPr lang="en-GB" sz="2400" dirty="0"/>
          </a:p>
        </p:txBody>
      </p:sp>
      <p:sp>
        <p:nvSpPr>
          <p:cNvPr id="35" name="TextBox 34"/>
          <p:cNvSpPr txBox="1"/>
          <p:nvPr/>
        </p:nvSpPr>
        <p:spPr>
          <a:xfrm>
            <a:off x="6555108" y="4776476"/>
            <a:ext cx="22322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>
                <a:solidFill>
                  <a:srgbClr val="FF0000"/>
                </a:solidFill>
              </a:rPr>
              <a:t> </a:t>
            </a:r>
            <a:r>
              <a:rPr lang="en-GB" sz="5400" b="1" dirty="0" smtClean="0">
                <a:solidFill>
                  <a:srgbClr val="FF0000"/>
                </a:solidFill>
              </a:rPr>
              <a:t>      6 </a:t>
            </a:r>
            <a:endParaRPr lang="en-GB" sz="5400" b="1" dirty="0">
              <a:solidFill>
                <a:srgbClr val="FF0000"/>
              </a:solidFill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 flipH="1">
            <a:off x="6632707" y="5517232"/>
            <a:ext cx="1833316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6555108" y="5589240"/>
            <a:ext cx="22322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>
                <a:solidFill>
                  <a:srgbClr val="FF0000"/>
                </a:solidFill>
              </a:rPr>
              <a:t> </a:t>
            </a:r>
            <a:r>
              <a:rPr lang="en-GB" sz="5400" b="1" dirty="0" smtClean="0">
                <a:solidFill>
                  <a:srgbClr val="FF0000"/>
                </a:solidFill>
              </a:rPr>
              <a:t>      3 </a:t>
            </a:r>
            <a:endParaRPr lang="en-GB" sz="5400" b="1" dirty="0">
              <a:solidFill>
                <a:srgbClr val="FF0000"/>
              </a:solidFill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 flipV="1">
            <a:off x="5940152" y="6093296"/>
            <a:ext cx="1632756" cy="36004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4426528" y="6268670"/>
            <a:ext cx="15409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i="1" dirty="0" smtClean="0"/>
              <a:t>Remainder </a:t>
            </a:r>
            <a:endParaRPr lang="en-GB" b="1" i="1" dirty="0"/>
          </a:p>
        </p:txBody>
      </p:sp>
      <p:sp>
        <p:nvSpPr>
          <p:cNvPr id="42" name="TextBox 41"/>
          <p:cNvSpPr txBox="1"/>
          <p:nvPr/>
        </p:nvSpPr>
        <p:spPr>
          <a:xfrm>
            <a:off x="8256984" y="1932752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r</a:t>
            </a:r>
            <a:r>
              <a:rPr lang="en-GB" sz="2400" b="1" dirty="0" smtClean="0"/>
              <a:t> 3</a:t>
            </a:r>
            <a:endParaRPr lang="en-GB" sz="2400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613261" y="1716777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 smtClean="0">
                <a:solidFill>
                  <a:schemeClr val="accent3">
                    <a:lumMod val="50000"/>
                  </a:schemeClr>
                </a:solidFill>
              </a:rPr>
              <a:t>0</a:t>
            </a:r>
            <a:endParaRPr lang="en-GB" sz="5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7092280" y="1701920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 smtClean="0">
                <a:solidFill>
                  <a:schemeClr val="accent4">
                    <a:lumMod val="50000"/>
                  </a:schemeClr>
                </a:solidFill>
              </a:rPr>
              <a:t>3</a:t>
            </a:r>
            <a:endParaRPr lang="en-GB" sz="5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8256984" y="3070995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-</a:t>
            </a:r>
            <a:endParaRPr lang="en-GB" sz="2800" dirty="0"/>
          </a:p>
        </p:txBody>
      </p:sp>
      <p:sp>
        <p:nvSpPr>
          <p:cNvPr id="46" name="TextBox 45"/>
          <p:cNvSpPr txBox="1"/>
          <p:nvPr/>
        </p:nvSpPr>
        <p:spPr>
          <a:xfrm>
            <a:off x="7608320" y="1688247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 smtClean="0">
                <a:solidFill>
                  <a:srgbClr val="00B0F0"/>
                </a:solidFill>
              </a:rPr>
              <a:t>1</a:t>
            </a:r>
            <a:endParaRPr lang="en-GB" sz="5400" b="1" dirty="0">
              <a:solidFill>
                <a:srgbClr val="00B0F0"/>
              </a:solidFill>
            </a:endParaRPr>
          </a:p>
        </p:txBody>
      </p:sp>
      <p:sp>
        <p:nvSpPr>
          <p:cNvPr id="47" name="7-Point Star 46"/>
          <p:cNvSpPr/>
          <p:nvPr/>
        </p:nvSpPr>
        <p:spPr>
          <a:xfrm rot="20300097">
            <a:off x="1619672" y="2449049"/>
            <a:ext cx="4968552" cy="2748212"/>
          </a:xfrm>
          <a:prstGeom prst="star7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Answer is 31 remainder 3!</a:t>
            </a:r>
          </a:p>
          <a:p>
            <a:pPr algn="ctr"/>
            <a:endParaRPr lang="en-GB" dirty="0"/>
          </a:p>
          <a:p>
            <a:pPr algn="ctr"/>
            <a:r>
              <a:rPr lang="en-GB" dirty="0" smtClean="0"/>
              <a:t>6 baskets have 31 apples in them, with 3 left over!</a:t>
            </a:r>
            <a:endParaRPr lang="en-GB" dirty="0"/>
          </a:p>
        </p:txBody>
      </p:sp>
      <p:sp>
        <p:nvSpPr>
          <p:cNvPr id="48" name="TextBox 47"/>
          <p:cNvSpPr txBox="1"/>
          <p:nvPr/>
        </p:nvSpPr>
        <p:spPr>
          <a:xfrm>
            <a:off x="8256984" y="4654125"/>
            <a:ext cx="5634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-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93847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6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1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0" grpId="0"/>
      <p:bldP spid="16" grpId="0"/>
      <p:bldP spid="17" grpId="0"/>
      <p:bldP spid="18" grpId="0"/>
      <p:bldP spid="19" grpId="0"/>
      <p:bldP spid="20" grpId="0"/>
      <p:bldP spid="21" grpId="0"/>
      <p:bldP spid="30" grpId="0"/>
      <p:bldP spid="31" grpId="0"/>
      <p:bldP spid="33" grpId="0"/>
      <p:bldP spid="34" grpId="0"/>
      <p:bldP spid="35" grpId="0"/>
      <p:bldP spid="37" grpId="0"/>
      <p:bldP spid="41" grpId="0"/>
      <p:bldP spid="42" grpId="0"/>
      <p:bldP spid="43" grpId="0"/>
      <p:bldP spid="44" grpId="0"/>
      <p:bldP spid="45" grpId="0"/>
      <p:bldP spid="46" grpId="0"/>
      <p:bldP spid="47" grpId="0" animBg="1"/>
      <p:bldP spid="4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6633"/>
            <a:ext cx="8229600" cy="1728192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GB" dirty="0" smtClean="0">
                <a:latin typeface="Comic Sans MS" pitchFamily="66" charset="0"/>
              </a:rPr>
              <a:t>Jan has 231 apples. She wants to put equal amounts into 4 different baskets. How many apples can she put in each basket?</a:t>
            </a:r>
            <a:endParaRPr lang="en-GB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95536" y="1916832"/>
                <a:ext cx="187220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 smtClean="0">
                    <a:solidFill>
                      <a:srgbClr val="FF0000"/>
                    </a:solidFill>
                    <a:latin typeface="Comic Sans MS" pitchFamily="66" charset="0"/>
                  </a:rPr>
                  <a:t>231</a:t>
                </a:r>
                <a:r>
                  <a:rPr lang="en-GB" sz="2800" dirty="0" smtClean="0">
                    <a:latin typeface="Comic Sans MS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/>
                        <a:ea typeface="Cambria Math"/>
                      </a:rPr>
                      <m:t>÷</m:t>
                    </m:r>
                    <m:r>
                      <a:rPr lang="en-GB" sz="2800" b="0" i="1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GB" sz="2800" dirty="0" smtClean="0">
                    <a:solidFill>
                      <a:schemeClr val="tx2"/>
                    </a:solidFill>
                    <a:latin typeface="Comic Sans MS" pitchFamily="66" charset="0"/>
                  </a:rPr>
                  <a:t>4</a:t>
                </a:r>
                <a:r>
                  <a:rPr lang="en-GB" sz="2800" dirty="0" smtClean="0">
                    <a:latin typeface="Comic Sans MS" pitchFamily="66" charset="0"/>
                  </a:rPr>
                  <a:t> = </a:t>
                </a:r>
                <a:endParaRPr lang="en-GB" sz="28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1916832"/>
                <a:ext cx="1872208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6840" t="-11628" r="-4560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/>
          <p:cNvCxnSpPr/>
          <p:nvPr/>
        </p:nvCxnSpPr>
        <p:spPr>
          <a:xfrm>
            <a:off x="6492788" y="2449049"/>
            <a:ext cx="0" cy="72008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6492788" y="2449049"/>
            <a:ext cx="2160240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772708" y="2378498"/>
            <a:ext cx="10081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>
                <a:solidFill>
                  <a:schemeClr val="tx2"/>
                </a:solidFill>
              </a:rPr>
              <a:t>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8224" y="2409275"/>
            <a:ext cx="22322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>
                <a:solidFill>
                  <a:srgbClr val="FF0000"/>
                </a:solidFill>
              </a:rPr>
              <a:t>2</a:t>
            </a:r>
            <a:r>
              <a:rPr lang="en-GB" sz="5400" b="1" dirty="0" smtClean="0">
                <a:solidFill>
                  <a:srgbClr val="FF0000"/>
                </a:solidFill>
              </a:rPr>
              <a:t> </a:t>
            </a:r>
            <a:r>
              <a:rPr lang="en-GB" sz="5400" b="1" dirty="0">
                <a:solidFill>
                  <a:srgbClr val="FF0000"/>
                </a:solidFill>
              </a:rPr>
              <a:t>3</a:t>
            </a:r>
            <a:r>
              <a:rPr lang="en-GB" sz="5400" b="1" dirty="0" smtClean="0">
                <a:solidFill>
                  <a:srgbClr val="FF0000"/>
                </a:solidFill>
              </a:rPr>
              <a:t> </a:t>
            </a:r>
            <a:r>
              <a:rPr lang="en-GB" sz="54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5469" y="3301828"/>
            <a:ext cx="22962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How many 4s in 2? </a:t>
            </a:r>
            <a:endParaRPr lang="en-GB" sz="20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2411760" y="3040218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 smtClean="0">
                <a:solidFill>
                  <a:schemeClr val="accent3">
                    <a:lumMod val="50000"/>
                  </a:schemeClr>
                </a:solidFill>
              </a:rPr>
              <a:t>0</a:t>
            </a:r>
            <a:endParaRPr lang="en-GB" sz="5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5468" y="3980177"/>
            <a:ext cx="22962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How many 4s in 23? </a:t>
            </a:r>
            <a:endParaRPr lang="en-GB" sz="20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2384763" y="3730795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>
                <a:solidFill>
                  <a:schemeClr val="accent4">
                    <a:lumMod val="50000"/>
                  </a:schemeClr>
                </a:solidFill>
              </a:rPr>
              <a:t>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3494" y="4797152"/>
            <a:ext cx="22962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How many 4s in 31? </a:t>
            </a:r>
            <a:endParaRPr lang="en-GB" sz="20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6555107" y="3239081"/>
            <a:ext cx="22322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>
                <a:solidFill>
                  <a:srgbClr val="FF0000"/>
                </a:solidFill>
              </a:rPr>
              <a:t>2</a:t>
            </a:r>
            <a:r>
              <a:rPr lang="en-GB" sz="5400" b="1" dirty="0" smtClean="0">
                <a:solidFill>
                  <a:srgbClr val="FF0000"/>
                </a:solidFill>
              </a:rPr>
              <a:t> </a:t>
            </a:r>
            <a:r>
              <a:rPr lang="en-GB" sz="5400" b="1" dirty="0">
                <a:solidFill>
                  <a:srgbClr val="FF0000"/>
                </a:solidFill>
              </a:rPr>
              <a:t>0</a:t>
            </a:r>
            <a:r>
              <a:rPr lang="en-GB" sz="5400" b="1" dirty="0" smtClean="0">
                <a:solidFill>
                  <a:srgbClr val="FF0000"/>
                </a:solidFill>
              </a:rPr>
              <a:t> 0 </a:t>
            </a:r>
            <a:endParaRPr lang="en-GB" sz="5400" b="1" dirty="0">
              <a:solidFill>
                <a:srgbClr val="FF0000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flipH="1">
            <a:off x="6555108" y="4090220"/>
            <a:ext cx="1833316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346647" y="4535542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>
                <a:solidFill>
                  <a:srgbClr val="00B0F0"/>
                </a:solidFill>
              </a:rPr>
              <a:t>7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708821" y="3540130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4</a:t>
            </a:r>
            <a:r>
              <a:rPr lang="en-GB" sz="2400" dirty="0" smtClean="0"/>
              <a:t> x 50 </a:t>
            </a:r>
            <a:endParaRPr lang="en-GB" sz="2400" dirty="0"/>
          </a:p>
        </p:txBody>
      </p:sp>
      <p:sp>
        <p:nvSpPr>
          <p:cNvPr id="33" name="TextBox 32"/>
          <p:cNvSpPr txBox="1"/>
          <p:nvPr/>
        </p:nvSpPr>
        <p:spPr>
          <a:xfrm>
            <a:off x="6555108" y="4162411"/>
            <a:ext cx="22322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>
                <a:solidFill>
                  <a:srgbClr val="FF0000"/>
                </a:solidFill>
              </a:rPr>
              <a:t> </a:t>
            </a:r>
            <a:r>
              <a:rPr lang="en-GB" sz="5400" b="1" dirty="0" smtClean="0">
                <a:solidFill>
                  <a:srgbClr val="FF0000"/>
                </a:solidFill>
              </a:rPr>
              <a:t>   3 1 </a:t>
            </a:r>
            <a:endParaRPr lang="en-GB" sz="5400" b="1" dirty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692588" y="4966429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4</a:t>
            </a:r>
            <a:r>
              <a:rPr lang="en-GB" sz="2400" dirty="0" smtClean="0"/>
              <a:t> x 7 </a:t>
            </a:r>
            <a:endParaRPr lang="en-GB" sz="2400" dirty="0"/>
          </a:p>
        </p:txBody>
      </p:sp>
      <p:sp>
        <p:nvSpPr>
          <p:cNvPr id="35" name="TextBox 34"/>
          <p:cNvSpPr txBox="1"/>
          <p:nvPr/>
        </p:nvSpPr>
        <p:spPr>
          <a:xfrm>
            <a:off x="6555108" y="4776476"/>
            <a:ext cx="22322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>
                <a:solidFill>
                  <a:srgbClr val="FF0000"/>
                </a:solidFill>
              </a:rPr>
              <a:t> </a:t>
            </a:r>
            <a:r>
              <a:rPr lang="en-GB" sz="5400" b="1" dirty="0" smtClean="0">
                <a:solidFill>
                  <a:srgbClr val="FF0000"/>
                </a:solidFill>
              </a:rPr>
              <a:t>   2 8  </a:t>
            </a:r>
            <a:endParaRPr lang="en-GB" sz="5400" b="1" dirty="0">
              <a:solidFill>
                <a:srgbClr val="FF0000"/>
              </a:solidFill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 flipH="1">
            <a:off x="6632707" y="5517232"/>
            <a:ext cx="1833316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6555108" y="5589240"/>
            <a:ext cx="22322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>
                <a:solidFill>
                  <a:srgbClr val="FF0000"/>
                </a:solidFill>
              </a:rPr>
              <a:t> </a:t>
            </a:r>
            <a:r>
              <a:rPr lang="en-GB" sz="5400" b="1" dirty="0" smtClean="0">
                <a:solidFill>
                  <a:srgbClr val="FF0000"/>
                </a:solidFill>
              </a:rPr>
              <a:t>      3 </a:t>
            </a:r>
            <a:endParaRPr lang="en-GB" sz="5400" b="1" dirty="0">
              <a:solidFill>
                <a:srgbClr val="FF0000"/>
              </a:solidFill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 flipV="1">
            <a:off x="5940152" y="6093296"/>
            <a:ext cx="1632756" cy="36004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4426528" y="6268670"/>
            <a:ext cx="15409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i="1" dirty="0" smtClean="0"/>
              <a:t>Remainder </a:t>
            </a:r>
            <a:endParaRPr lang="en-GB" b="1" i="1" dirty="0"/>
          </a:p>
        </p:txBody>
      </p:sp>
      <p:sp>
        <p:nvSpPr>
          <p:cNvPr id="42" name="TextBox 41"/>
          <p:cNvSpPr txBox="1"/>
          <p:nvPr/>
        </p:nvSpPr>
        <p:spPr>
          <a:xfrm>
            <a:off x="8256984" y="1932752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r</a:t>
            </a:r>
            <a:r>
              <a:rPr lang="en-GB" sz="2400" b="1" dirty="0" smtClean="0"/>
              <a:t> 3</a:t>
            </a:r>
            <a:endParaRPr lang="en-GB" sz="2400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613261" y="1716777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 smtClean="0">
                <a:solidFill>
                  <a:schemeClr val="accent3">
                    <a:lumMod val="50000"/>
                  </a:schemeClr>
                </a:solidFill>
              </a:rPr>
              <a:t>0</a:t>
            </a:r>
            <a:endParaRPr lang="en-GB" sz="5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7092280" y="1701920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>
                <a:solidFill>
                  <a:schemeClr val="accent4">
                    <a:lumMod val="50000"/>
                  </a:schemeClr>
                </a:solidFill>
              </a:rPr>
              <a:t>5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8256984" y="3070995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-</a:t>
            </a:r>
            <a:endParaRPr lang="en-GB" sz="2800" dirty="0"/>
          </a:p>
        </p:txBody>
      </p:sp>
      <p:sp>
        <p:nvSpPr>
          <p:cNvPr id="46" name="TextBox 45"/>
          <p:cNvSpPr txBox="1"/>
          <p:nvPr/>
        </p:nvSpPr>
        <p:spPr>
          <a:xfrm>
            <a:off x="7608320" y="1688247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>
                <a:solidFill>
                  <a:srgbClr val="00B0F0"/>
                </a:solidFill>
              </a:rPr>
              <a:t>7</a:t>
            </a:r>
          </a:p>
        </p:txBody>
      </p:sp>
      <p:sp>
        <p:nvSpPr>
          <p:cNvPr id="47" name="7-Point Star 46"/>
          <p:cNvSpPr/>
          <p:nvPr/>
        </p:nvSpPr>
        <p:spPr>
          <a:xfrm rot="20300097">
            <a:off x="1576834" y="2326640"/>
            <a:ext cx="4968552" cy="2748212"/>
          </a:xfrm>
          <a:prstGeom prst="star7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Answer is 57 remainder 3!</a:t>
            </a:r>
          </a:p>
          <a:p>
            <a:pPr algn="ctr"/>
            <a:endParaRPr lang="en-GB" dirty="0"/>
          </a:p>
          <a:p>
            <a:pPr algn="ctr"/>
            <a:r>
              <a:rPr lang="en-GB" dirty="0"/>
              <a:t>4</a:t>
            </a:r>
            <a:r>
              <a:rPr lang="en-GB" dirty="0" smtClean="0"/>
              <a:t> baskets have 57 apples in them, with 3 left over!</a:t>
            </a:r>
            <a:endParaRPr lang="en-GB" dirty="0"/>
          </a:p>
        </p:txBody>
      </p:sp>
      <p:sp>
        <p:nvSpPr>
          <p:cNvPr id="48" name="TextBox 47"/>
          <p:cNvSpPr txBox="1"/>
          <p:nvPr/>
        </p:nvSpPr>
        <p:spPr>
          <a:xfrm>
            <a:off x="8256984" y="4654125"/>
            <a:ext cx="5634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-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548797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6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1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0" grpId="0"/>
      <p:bldP spid="16" grpId="0"/>
      <p:bldP spid="17" grpId="0"/>
      <p:bldP spid="18" grpId="0"/>
      <p:bldP spid="19" grpId="0"/>
      <p:bldP spid="20" grpId="0"/>
      <p:bldP spid="21" grpId="0"/>
      <p:bldP spid="30" grpId="0"/>
      <p:bldP spid="31" grpId="0"/>
      <p:bldP spid="33" grpId="0"/>
      <p:bldP spid="34" grpId="0"/>
      <p:bldP spid="35" grpId="0"/>
      <p:bldP spid="37" grpId="0"/>
      <p:bldP spid="41" grpId="0"/>
      <p:bldP spid="42" grpId="0"/>
      <p:bldP spid="43" grpId="0"/>
      <p:bldP spid="44" grpId="0"/>
      <p:bldP spid="45" grpId="0"/>
      <p:bldP spid="46" grpId="0"/>
      <p:bldP spid="47" grpId="0" animBg="1"/>
      <p:bldP spid="4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6633"/>
            <a:ext cx="8229600" cy="1728192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GB" dirty="0" smtClean="0">
                <a:latin typeface="Comic Sans MS" pitchFamily="66" charset="0"/>
              </a:rPr>
              <a:t>Bob has 612 apples. She wants to put equal amounts into 11 different baskets. How many apples can he put in each basket?</a:t>
            </a:r>
            <a:endParaRPr lang="en-GB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95536" y="1916832"/>
                <a:ext cx="187220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 smtClean="0">
                    <a:solidFill>
                      <a:srgbClr val="FF0000"/>
                    </a:solidFill>
                    <a:latin typeface="Comic Sans MS" pitchFamily="66" charset="0"/>
                  </a:rPr>
                  <a:t>612</a:t>
                </a:r>
                <a:r>
                  <a:rPr lang="en-GB" sz="2800" dirty="0" smtClean="0">
                    <a:latin typeface="Comic Sans MS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/>
                        <a:ea typeface="Cambria Math"/>
                      </a:rPr>
                      <m:t>÷</m:t>
                    </m:r>
                    <m:r>
                      <a:rPr lang="en-GB" sz="2800" b="0" i="1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GB" sz="2800" dirty="0" smtClean="0">
                    <a:solidFill>
                      <a:schemeClr val="tx2"/>
                    </a:solidFill>
                    <a:latin typeface="Comic Sans MS" pitchFamily="66" charset="0"/>
                  </a:rPr>
                  <a:t>11</a:t>
                </a:r>
                <a:r>
                  <a:rPr lang="en-GB" sz="2800" dirty="0" smtClean="0">
                    <a:latin typeface="Comic Sans MS" pitchFamily="66" charset="0"/>
                  </a:rPr>
                  <a:t> = </a:t>
                </a:r>
                <a:endParaRPr lang="en-GB" sz="28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1916832"/>
                <a:ext cx="1872208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6840" t="-11628" r="-10098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/>
          <p:cNvCxnSpPr/>
          <p:nvPr/>
        </p:nvCxnSpPr>
        <p:spPr>
          <a:xfrm>
            <a:off x="6492788" y="2449049"/>
            <a:ext cx="0" cy="72008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6492788" y="2449049"/>
            <a:ext cx="2160240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624595" y="2378498"/>
            <a:ext cx="10081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 smtClean="0">
                <a:solidFill>
                  <a:schemeClr val="tx2"/>
                </a:solidFill>
              </a:rPr>
              <a:t>11</a:t>
            </a:r>
            <a:endParaRPr lang="en-GB" sz="5400" b="1" dirty="0">
              <a:solidFill>
                <a:schemeClr val="tx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88224" y="2409275"/>
            <a:ext cx="22322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 smtClean="0">
                <a:solidFill>
                  <a:srgbClr val="FF0000"/>
                </a:solidFill>
              </a:rPr>
              <a:t>6 1 2</a:t>
            </a:r>
            <a:endParaRPr lang="en-GB" sz="54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5469" y="3301828"/>
            <a:ext cx="22962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How many 11s in 6? </a:t>
            </a:r>
            <a:endParaRPr lang="en-GB" sz="20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2411760" y="3040218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 smtClean="0">
                <a:solidFill>
                  <a:schemeClr val="accent3">
                    <a:lumMod val="50000"/>
                  </a:schemeClr>
                </a:solidFill>
              </a:rPr>
              <a:t>0</a:t>
            </a:r>
            <a:endParaRPr lang="en-GB" sz="5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5468" y="3980177"/>
            <a:ext cx="24403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How many 11s in 61? </a:t>
            </a:r>
            <a:endParaRPr lang="en-GB" sz="20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2555776" y="3730795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>
                <a:solidFill>
                  <a:schemeClr val="accent4">
                    <a:lumMod val="50000"/>
                  </a:schemeClr>
                </a:solidFill>
              </a:rPr>
              <a:t>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3494" y="4797152"/>
            <a:ext cx="26312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How many 11s in 62? </a:t>
            </a:r>
            <a:endParaRPr lang="en-GB" sz="20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6555107" y="3239081"/>
            <a:ext cx="22322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 smtClean="0">
                <a:solidFill>
                  <a:srgbClr val="FF0000"/>
                </a:solidFill>
              </a:rPr>
              <a:t>5 5 0 </a:t>
            </a:r>
            <a:endParaRPr lang="en-GB" sz="5400" b="1" dirty="0">
              <a:solidFill>
                <a:srgbClr val="FF0000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flipH="1">
            <a:off x="6555108" y="4090220"/>
            <a:ext cx="1833316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555776" y="4535542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 smtClean="0">
                <a:solidFill>
                  <a:srgbClr val="00B0F0"/>
                </a:solidFill>
              </a:rPr>
              <a:t>5</a:t>
            </a:r>
            <a:endParaRPr lang="en-GB" sz="5400" b="1" dirty="0">
              <a:solidFill>
                <a:srgbClr val="00B0F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708821" y="3540130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11 x 50 </a:t>
            </a:r>
            <a:endParaRPr lang="en-GB" sz="2400" dirty="0"/>
          </a:p>
        </p:txBody>
      </p:sp>
      <p:sp>
        <p:nvSpPr>
          <p:cNvPr id="33" name="TextBox 32"/>
          <p:cNvSpPr txBox="1"/>
          <p:nvPr/>
        </p:nvSpPr>
        <p:spPr>
          <a:xfrm>
            <a:off x="6555108" y="4162411"/>
            <a:ext cx="22322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>
                <a:solidFill>
                  <a:srgbClr val="FF0000"/>
                </a:solidFill>
              </a:rPr>
              <a:t> </a:t>
            </a:r>
            <a:r>
              <a:rPr lang="en-GB" sz="5400" b="1" dirty="0" smtClean="0">
                <a:solidFill>
                  <a:srgbClr val="FF0000"/>
                </a:solidFill>
              </a:rPr>
              <a:t>   6 </a:t>
            </a:r>
            <a:r>
              <a:rPr lang="en-GB" sz="5400" b="1" dirty="0">
                <a:solidFill>
                  <a:srgbClr val="FF0000"/>
                </a:solidFill>
              </a:rPr>
              <a:t>2</a:t>
            </a:r>
            <a:r>
              <a:rPr lang="en-GB" sz="5400" b="1" dirty="0" smtClean="0">
                <a:solidFill>
                  <a:srgbClr val="FF0000"/>
                </a:solidFill>
              </a:rPr>
              <a:t> </a:t>
            </a:r>
            <a:endParaRPr lang="en-GB" sz="5400" b="1" dirty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692588" y="4966429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11 x 5 </a:t>
            </a:r>
            <a:endParaRPr lang="en-GB" sz="2400" dirty="0"/>
          </a:p>
        </p:txBody>
      </p:sp>
      <p:sp>
        <p:nvSpPr>
          <p:cNvPr id="35" name="TextBox 34"/>
          <p:cNvSpPr txBox="1"/>
          <p:nvPr/>
        </p:nvSpPr>
        <p:spPr>
          <a:xfrm>
            <a:off x="6555108" y="4776476"/>
            <a:ext cx="22322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>
                <a:solidFill>
                  <a:srgbClr val="FF0000"/>
                </a:solidFill>
              </a:rPr>
              <a:t> </a:t>
            </a:r>
            <a:r>
              <a:rPr lang="en-GB" sz="5400" b="1" dirty="0" smtClean="0">
                <a:solidFill>
                  <a:srgbClr val="FF0000"/>
                </a:solidFill>
              </a:rPr>
              <a:t>   5 </a:t>
            </a:r>
            <a:r>
              <a:rPr lang="en-GB" sz="5400" b="1" dirty="0">
                <a:solidFill>
                  <a:srgbClr val="FF0000"/>
                </a:solidFill>
              </a:rPr>
              <a:t>5</a:t>
            </a:r>
            <a:r>
              <a:rPr lang="en-GB" sz="5400" b="1" dirty="0" smtClean="0">
                <a:solidFill>
                  <a:srgbClr val="FF0000"/>
                </a:solidFill>
              </a:rPr>
              <a:t>  </a:t>
            </a:r>
            <a:endParaRPr lang="en-GB" sz="5400" b="1" dirty="0">
              <a:solidFill>
                <a:srgbClr val="FF0000"/>
              </a:solidFill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 flipH="1">
            <a:off x="6632707" y="5517232"/>
            <a:ext cx="1833316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6555108" y="5589240"/>
            <a:ext cx="22322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>
                <a:solidFill>
                  <a:srgbClr val="FF0000"/>
                </a:solidFill>
              </a:rPr>
              <a:t> </a:t>
            </a:r>
            <a:r>
              <a:rPr lang="en-GB" sz="5400" b="1" dirty="0" smtClean="0">
                <a:solidFill>
                  <a:srgbClr val="FF0000"/>
                </a:solidFill>
              </a:rPr>
              <a:t>      7 </a:t>
            </a:r>
            <a:endParaRPr lang="en-GB" sz="5400" b="1" dirty="0">
              <a:solidFill>
                <a:srgbClr val="FF0000"/>
              </a:solidFill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 flipV="1">
            <a:off x="5940152" y="6093296"/>
            <a:ext cx="1632756" cy="36004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4426528" y="6268670"/>
            <a:ext cx="15409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i="1" dirty="0" smtClean="0"/>
              <a:t>Remainder </a:t>
            </a:r>
            <a:endParaRPr lang="en-GB" b="1" i="1" dirty="0"/>
          </a:p>
        </p:txBody>
      </p:sp>
      <p:sp>
        <p:nvSpPr>
          <p:cNvPr id="42" name="TextBox 41"/>
          <p:cNvSpPr txBox="1"/>
          <p:nvPr/>
        </p:nvSpPr>
        <p:spPr>
          <a:xfrm>
            <a:off x="8256984" y="1932752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r</a:t>
            </a:r>
            <a:r>
              <a:rPr lang="en-GB" sz="2400" b="1" dirty="0" smtClean="0"/>
              <a:t> 7</a:t>
            </a:r>
            <a:endParaRPr lang="en-GB" sz="2400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613261" y="1716777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 smtClean="0">
                <a:solidFill>
                  <a:schemeClr val="accent3">
                    <a:lumMod val="50000"/>
                  </a:schemeClr>
                </a:solidFill>
              </a:rPr>
              <a:t>0</a:t>
            </a:r>
            <a:endParaRPr lang="en-GB" sz="5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7092280" y="1701920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>
                <a:solidFill>
                  <a:schemeClr val="accent4">
                    <a:lumMod val="50000"/>
                  </a:schemeClr>
                </a:solidFill>
              </a:rPr>
              <a:t>5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8256984" y="3070995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-</a:t>
            </a:r>
            <a:endParaRPr lang="en-GB" sz="2800" dirty="0"/>
          </a:p>
        </p:txBody>
      </p:sp>
      <p:sp>
        <p:nvSpPr>
          <p:cNvPr id="46" name="TextBox 45"/>
          <p:cNvSpPr txBox="1"/>
          <p:nvPr/>
        </p:nvSpPr>
        <p:spPr>
          <a:xfrm>
            <a:off x="7608320" y="1688247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 smtClean="0">
                <a:solidFill>
                  <a:srgbClr val="00B0F0"/>
                </a:solidFill>
              </a:rPr>
              <a:t>5</a:t>
            </a:r>
            <a:endParaRPr lang="en-GB" sz="5400" b="1" dirty="0">
              <a:solidFill>
                <a:srgbClr val="00B0F0"/>
              </a:solidFill>
            </a:endParaRPr>
          </a:p>
        </p:txBody>
      </p:sp>
      <p:sp>
        <p:nvSpPr>
          <p:cNvPr id="47" name="7-Point Star 46"/>
          <p:cNvSpPr/>
          <p:nvPr/>
        </p:nvSpPr>
        <p:spPr>
          <a:xfrm rot="20300097">
            <a:off x="1262259" y="2482618"/>
            <a:ext cx="4968552" cy="2748212"/>
          </a:xfrm>
          <a:prstGeom prst="star7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Answer is 55 remainder 5!</a:t>
            </a:r>
          </a:p>
          <a:p>
            <a:pPr algn="ctr"/>
            <a:endParaRPr lang="en-GB" dirty="0"/>
          </a:p>
          <a:p>
            <a:pPr algn="ctr"/>
            <a:r>
              <a:rPr lang="en-GB" dirty="0" smtClean="0"/>
              <a:t>11 baskets have 55 apples in them, with 7 left over!</a:t>
            </a:r>
            <a:endParaRPr lang="en-GB" dirty="0"/>
          </a:p>
        </p:txBody>
      </p:sp>
      <p:sp>
        <p:nvSpPr>
          <p:cNvPr id="48" name="TextBox 47"/>
          <p:cNvSpPr txBox="1"/>
          <p:nvPr/>
        </p:nvSpPr>
        <p:spPr>
          <a:xfrm>
            <a:off x="8256984" y="4654125"/>
            <a:ext cx="5634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-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571880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6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1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0" grpId="0"/>
      <p:bldP spid="16" grpId="0"/>
      <p:bldP spid="17" grpId="0"/>
      <p:bldP spid="18" grpId="0"/>
      <p:bldP spid="19" grpId="0"/>
      <p:bldP spid="20" grpId="0"/>
      <p:bldP spid="21" grpId="0"/>
      <p:bldP spid="30" grpId="0"/>
      <p:bldP spid="31" grpId="0"/>
      <p:bldP spid="33" grpId="0"/>
      <p:bldP spid="34" grpId="0"/>
      <p:bldP spid="35" grpId="0"/>
      <p:bldP spid="37" grpId="0"/>
      <p:bldP spid="41" grpId="0"/>
      <p:bldP spid="42" grpId="0"/>
      <p:bldP spid="43" grpId="0"/>
      <p:bldP spid="44" grpId="0"/>
      <p:bldP spid="45" grpId="0"/>
      <p:bldP spid="46" grpId="0"/>
      <p:bldP spid="47" grpId="0" animBg="1"/>
      <p:bldP spid="4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6633"/>
            <a:ext cx="8229600" cy="17281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000" dirty="0" smtClean="0">
                <a:latin typeface="Comic Sans MS" pitchFamily="66" charset="0"/>
              </a:rPr>
              <a:t>Bob has 5321 apples. She wants to put equal amounts into 15 different baskets. How many apples can he put in each basket?</a:t>
            </a:r>
            <a:endParaRPr lang="en-GB" sz="20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37383" y="1363572"/>
                <a:ext cx="230425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 smtClean="0">
                    <a:solidFill>
                      <a:srgbClr val="FF0000"/>
                    </a:solidFill>
                    <a:latin typeface="Comic Sans MS" pitchFamily="66" charset="0"/>
                  </a:rPr>
                  <a:t>5321</a:t>
                </a:r>
                <a:r>
                  <a:rPr lang="en-GB" sz="2800" dirty="0" smtClean="0">
                    <a:latin typeface="Comic Sans MS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/>
                        <a:ea typeface="Cambria Math"/>
                      </a:rPr>
                      <m:t>÷</m:t>
                    </m:r>
                    <m:r>
                      <a:rPr lang="en-GB" sz="2800" b="0" i="1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GB" sz="2800" dirty="0" smtClean="0">
                    <a:solidFill>
                      <a:schemeClr val="tx2"/>
                    </a:solidFill>
                    <a:latin typeface="Comic Sans MS" pitchFamily="66" charset="0"/>
                  </a:rPr>
                  <a:t>15</a:t>
                </a:r>
                <a:r>
                  <a:rPr lang="en-GB" sz="2800" dirty="0" smtClean="0">
                    <a:latin typeface="Comic Sans MS" pitchFamily="66" charset="0"/>
                  </a:rPr>
                  <a:t> = </a:t>
                </a:r>
                <a:endParaRPr lang="en-GB" sz="28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383" y="1363572"/>
                <a:ext cx="2304256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5291" t="-11628" r="-1587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/>
          <p:cNvCxnSpPr/>
          <p:nvPr/>
        </p:nvCxnSpPr>
        <p:spPr>
          <a:xfrm>
            <a:off x="6497546" y="1662710"/>
            <a:ext cx="0" cy="72008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6497546" y="1662710"/>
            <a:ext cx="2160240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629353" y="1592159"/>
            <a:ext cx="10081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 smtClean="0">
                <a:solidFill>
                  <a:schemeClr val="tx2"/>
                </a:solidFill>
              </a:rPr>
              <a:t>15</a:t>
            </a:r>
            <a:endParaRPr lang="en-GB" sz="5400" b="1" dirty="0">
              <a:solidFill>
                <a:schemeClr val="tx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92982" y="1622936"/>
            <a:ext cx="22322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>
                <a:solidFill>
                  <a:srgbClr val="FF0000"/>
                </a:solidFill>
              </a:rPr>
              <a:t>5</a:t>
            </a:r>
            <a:r>
              <a:rPr lang="en-GB" sz="5400" b="1" dirty="0" smtClean="0">
                <a:solidFill>
                  <a:srgbClr val="FF0000"/>
                </a:solidFill>
              </a:rPr>
              <a:t> </a:t>
            </a:r>
            <a:r>
              <a:rPr lang="en-GB" sz="5400" b="1" dirty="0">
                <a:solidFill>
                  <a:srgbClr val="FF0000"/>
                </a:solidFill>
              </a:rPr>
              <a:t>3</a:t>
            </a:r>
            <a:r>
              <a:rPr lang="en-GB" sz="5400" b="1" dirty="0" smtClean="0">
                <a:solidFill>
                  <a:srgbClr val="FF0000"/>
                </a:solidFill>
              </a:rPr>
              <a:t> 2 1</a:t>
            </a:r>
            <a:endParaRPr lang="en-GB" sz="54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316" y="2748568"/>
            <a:ext cx="22962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How many 15s in 5? </a:t>
            </a:r>
            <a:endParaRPr lang="en-GB" sz="20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2353607" y="2486958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 smtClean="0">
                <a:solidFill>
                  <a:schemeClr val="accent3">
                    <a:lumMod val="50000"/>
                  </a:schemeClr>
                </a:solidFill>
              </a:rPr>
              <a:t>0</a:t>
            </a:r>
            <a:endParaRPr lang="en-GB" sz="5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7315" y="3426917"/>
            <a:ext cx="24403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How many 15s in 53? </a:t>
            </a:r>
            <a:endParaRPr lang="en-GB" sz="20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2497623" y="3177535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 smtClean="0">
                <a:solidFill>
                  <a:schemeClr val="accent4">
                    <a:lumMod val="50000"/>
                  </a:schemeClr>
                </a:solidFill>
              </a:rPr>
              <a:t>3</a:t>
            </a:r>
            <a:endParaRPr lang="en-GB" sz="5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25341" y="4243892"/>
            <a:ext cx="26312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How many 15s in 82 ? </a:t>
            </a:r>
            <a:endParaRPr lang="en-GB" sz="20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6559865" y="2452742"/>
            <a:ext cx="22322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>
                <a:solidFill>
                  <a:srgbClr val="FF0000"/>
                </a:solidFill>
              </a:rPr>
              <a:t>4</a:t>
            </a:r>
            <a:r>
              <a:rPr lang="en-GB" sz="5400" b="1" dirty="0" smtClean="0">
                <a:solidFill>
                  <a:srgbClr val="FF0000"/>
                </a:solidFill>
              </a:rPr>
              <a:t> 5 0 0 </a:t>
            </a:r>
            <a:endParaRPr lang="en-GB" sz="5400" b="1" dirty="0">
              <a:solidFill>
                <a:srgbClr val="FF0000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flipH="1">
            <a:off x="6559866" y="3303881"/>
            <a:ext cx="1833316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620846" y="3982282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 smtClean="0">
                <a:solidFill>
                  <a:srgbClr val="00B0F0"/>
                </a:solidFill>
              </a:rPr>
              <a:t>5</a:t>
            </a:r>
            <a:endParaRPr lang="en-GB" sz="5400" b="1" dirty="0">
              <a:solidFill>
                <a:srgbClr val="00B0F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713579" y="2753791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15 x 300 </a:t>
            </a:r>
            <a:endParaRPr lang="en-GB" sz="2400" dirty="0"/>
          </a:p>
        </p:txBody>
      </p:sp>
      <p:sp>
        <p:nvSpPr>
          <p:cNvPr id="33" name="TextBox 32"/>
          <p:cNvSpPr txBox="1"/>
          <p:nvPr/>
        </p:nvSpPr>
        <p:spPr>
          <a:xfrm>
            <a:off x="6559866" y="3376072"/>
            <a:ext cx="22322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 smtClean="0">
                <a:solidFill>
                  <a:srgbClr val="FF0000"/>
                </a:solidFill>
              </a:rPr>
              <a:t>0 8 2 1 </a:t>
            </a:r>
            <a:endParaRPr lang="en-GB" sz="5400" b="1" dirty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697346" y="4180090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15 x 50 </a:t>
            </a:r>
            <a:endParaRPr lang="en-GB" sz="2400" dirty="0"/>
          </a:p>
        </p:txBody>
      </p:sp>
      <p:sp>
        <p:nvSpPr>
          <p:cNvPr id="35" name="TextBox 34"/>
          <p:cNvSpPr txBox="1"/>
          <p:nvPr/>
        </p:nvSpPr>
        <p:spPr>
          <a:xfrm>
            <a:off x="6559866" y="3990137"/>
            <a:ext cx="22322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 smtClean="0">
                <a:solidFill>
                  <a:srgbClr val="FF0000"/>
                </a:solidFill>
              </a:rPr>
              <a:t>0 7 5 0</a:t>
            </a:r>
            <a:endParaRPr lang="en-GB" sz="5400" b="1" dirty="0">
              <a:solidFill>
                <a:srgbClr val="FF0000"/>
              </a:solidFill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 flipH="1">
            <a:off x="6637465" y="4730893"/>
            <a:ext cx="1833316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6559866" y="4730790"/>
            <a:ext cx="22322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>
                <a:solidFill>
                  <a:srgbClr val="FF0000"/>
                </a:solidFill>
              </a:rPr>
              <a:t> </a:t>
            </a:r>
            <a:r>
              <a:rPr lang="en-GB" sz="5400" b="1" dirty="0" smtClean="0">
                <a:solidFill>
                  <a:srgbClr val="FF0000"/>
                </a:solidFill>
              </a:rPr>
              <a:t>      71 </a:t>
            </a:r>
            <a:endParaRPr lang="en-GB" sz="5400" b="1" dirty="0">
              <a:solidFill>
                <a:srgbClr val="FF0000"/>
              </a:solidFill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 flipV="1">
            <a:off x="4139952" y="6554145"/>
            <a:ext cx="3636404" cy="18002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2663238" y="6385672"/>
            <a:ext cx="15409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i="1" dirty="0" smtClean="0"/>
              <a:t>Remainder </a:t>
            </a:r>
            <a:endParaRPr lang="en-GB" b="1" i="1" dirty="0"/>
          </a:p>
        </p:txBody>
      </p:sp>
      <p:sp>
        <p:nvSpPr>
          <p:cNvPr id="42" name="TextBox 41"/>
          <p:cNvSpPr txBox="1"/>
          <p:nvPr/>
        </p:nvSpPr>
        <p:spPr>
          <a:xfrm>
            <a:off x="8611725" y="1201045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r</a:t>
            </a:r>
            <a:r>
              <a:rPr lang="en-GB" sz="2400" b="1" dirty="0" smtClean="0"/>
              <a:t> 11</a:t>
            </a:r>
            <a:endParaRPr lang="en-GB" sz="2400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618019" y="930438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 smtClean="0">
                <a:solidFill>
                  <a:schemeClr val="accent3">
                    <a:lumMod val="50000"/>
                  </a:schemeClr>
                </a:solidFill>
              </a:rPr>
              <a:t>0</a:t>
            </a:r>
            <a:endParaRPr lang="en-GB" sz="5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7097038" y="915581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 smtClean="0">
                <a:solidFill>
                  <a:schemeClr val="accent4">
                    <a:lumMod val="50000"/>
                  </a:schemeClr>
                </a:solidFill>
              </a:rPr>
              <a:t>3</a:t>
            </a:r>
            <a:endParaRPr lang="en-GB" sz="5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8470781" y="2284656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-</a:t>
            </a:r>
            <a:endParaRPr lang="en-GB" sz="2800" dirty="0"/>
          </a:p>
        </p:txBody>
      </p:sp>
      <p:sp>
        <p:nvSpPr>
          <p:cNvPr id="46" name="TextBox 45"/>
          <p:cNvSpPr txBox="1"/>
          <p:nvPr/>
        </p:nvSpPr>
        <p:spPr>
          <a:xfrm>
            <a:off x="7613078" y="901908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 smtClean="0">
                <a:solidFill>
                  <a:srgbClr val="00B0F0"/>
                </a:solidFill>
              </a:rPr>
              <a:t>5</a:t>
            </a:r>
            <a:endParaRPr lang="en-GB" sz="5400" b="1" dirty="0">
              <a:solidFill>
                <a:srgbClr val="00B0F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8261742" y="3867786"/>
            <a:ext cx="5634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-</a:t>
            </a:r>
            <a:endParaRPr lang="en-GB" sz="2800" dirty="0"/>
          </a:p>
        </p:txBody>
      </p:sp>
      <p:sp>
        <p:nvSpPr>
          <p:cNvPr id="38" name="TextBox 37"/>
          <p:cNvSpPr txBox="1"/>
          <p:nvPr/>
        </p:nvSpPr>
        <p:spPr>
          <a:xfrm>
            <a:off x="125340" y="4792345"/>
            <a:ext cx="26312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How many 15s in 71 ? </a:t>
            </a:r>
            <a:endParaRPr lang="en-GB" sz="20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2568596" y="4554122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>
                <a:solidFill>
                  <a:schemeClr val="accent2">
                    <a:lumMod val="50000"/>
                  </a:schemeClr>
                </a:solidFill>
              </a:rPr>
              <a:t>4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8028384" y="901907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>
                <a:solidFill>
                  <a:schemeClr val="accent2">
                    <a:lumMod val="50000"/>
                  </a:schemeClr>
                </a:solidFill>
              </a:rPr>
              <a:t>4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551064" y="5462342"/>
            <a:ext cx="22322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>
                <a:solidFill>
                  <a:srgbClr val="FF0000"/>
                </a:solidFill>
              </a:rPr>
              <a:t> </a:t>
            </a:r>
            <a:r>
              <a:rPr lang="en-GB" sz="5400" b="1" dirty="0" smtClean="0">
                <a:solidFill>
                  <a:srgbClr val="FF0000"/>
                </a:solidFill>
              </a:rPr>
              <a:t>      60 </a:t>
            </a:r>
            <a:endParaRPr lang="en-GB" sz="5400" b="1" dirty="0">
              <a:solidFill>
                <a:srgbClr val="FF0000"/>
              </a:solidFill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 flipH="1">
            <a:off x="6661008" y="6237312"/>
            <a:ext cx="1833316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7-Point Star 46"/>
          <p:cNvSpPr/>
          <p:nvPr/>
        </p:nvSpPr>
        <p:spPr>
          <a:xfrm rot="20300097">
            <a:off x="1360657" y="2805984"/>
            <a:ext cx="4968552" cy="2748212"/>
          </a:xfrm>
          <a:prstGeom prst="star7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Answer is 354 remainder 11!</a:t>
            </a:r>
          </a:p>
          <a:p>
            <a:pPr algn="ctr"/>
            <a:endParaRPr lang="en-GB" dirty="0"/>
          </a:p>
          <a:p>
            <a:pPr algn="ctr"/>
            <a:r>
              <a:rPr lang="en-GB" dirty="0" smtClean="0"/>
              <a:t>15 baskets have 354 apples in them, with 11 left over!</a:t>
            </a:r>
            <a:endParaRPr lang="en-GB" dirty="0"/>
          </a:p>
        </p:txBody>
      </p:sp>
      <p:sp>
        <p:nvSpPr>
          <p:cNvPr id="52" name="TextBox 51"/>
          <p:cNvSpPr txBox="1"/>
          <p:nvPr/>
        </p:nvSpPr>
        <p:spPr>
          <a:xfrm>
            <a:off x="6660232" y="6106070"/>
            <a:ext cx="22322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>
                <a:solidFill>
                  <a:srgbClr val="FF0000"/>
                </a:solidFill>
              </a:rPr>
              <a:t> </a:t>
            </a:r>
            <a:r>
              <a:rPr lang="en-GB" sz="5400" b="1" dirty="0" smtClean="0">
                <a:solidFill>
                  <a:srgbClr val="FF0000"/>
                </a:solidFill>
              </a:rPr>
              <a:t>      11 </a:t>
            </a:r>
            <a:endParaRPr lang="en-GB" sz="5400" b="1" dirty="0">
              <a:solidFill>
                <a:srgbClr val="FF000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8351912" y="5392510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-</a:t>
            </a:r>
            <a:endParaRPr lang="en-GB" sz="2800" dirty="0"/>
          </a:p>
        </p:txBody>
      </p:sp>
      <p:sp>
        <p:nvSpPr>
          <p:cNvPr id="54" name="TextBox 53"/>
          <p:cNvSpPr txBox="1"/>
          <p:nvPr/>
        </p:nvSpPr>
        <p:spPr>
          <a:xfrm>
            <a:off x="4499992" y="5630615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15 x 4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550890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6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1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0" grpId="0"/>
      <p:bldP spid="16" grpId="0"/>
      <p:bldP spid="17" grpId="0"/>
      <p:bldP spid="18" grpId="0"/>
      <p:bldP spid="19" grpId="0"/>
      <p:bldP spid="20" grpId="0"/>
      <p:bldP spid="21" grpId="0"/>
      <p:bldP spid="30" grpId="0"/>
      <p:bldP spid="31" grpId="0"/>
      <p:bldP spid="33" grpId="0"/>
      <p:bldP spid="34" grpId="0"/>
      <p:bldP spid="35" grpId="0"/>
      <p:bldP spid="37" grpId="0"/>
      <p:bldP spid="41" grpId="0"/>
      <p:bldP spid="42" grpId="0"/>
      <p:bldP spid="43" grpId="0"/>
      <p:bldP spid="44" grpId="0"/>
      <p:bldP spid="45" grpId="0"/>
      <p:bldP spid="46" grpId="0"/>
      <p:bldP spid="48" grpId="0"/>
      <p:bldP spid="38" grpId="0"/>
      <p:bldP spid="40" grpId="0"/>
      <p:bldP spid="49" grpId="0"/>
      <p:bldP spid="50" grpId="0"/>
      <p:bldP spid="47" grpId="0" animBg="1"/>
      <p:bldP spid="52" grpId="0"/>
      <p:bldP spid="53" grpId="0"/>
      <p:bldP spid="5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84860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444</Words>
  <Application>Microsoft Office PowerPoint</Application>
  <PresentationFormat>On-screen Show (4:3)</PresentationFormat>
  <Paragraphs>123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ann-marie chidgey</dc:creator>
  <cp:lastModifiedBy>s.scott</cp:lastModifiedBy>
  <cp:revision>10</cp:revision>
  <dcterms:created xsi:type="dcterms:W3CDTF">2015-11-08T15:15:24Z</dcterms:created>
  <dcterms:modified xsi:type="dcterms:W3CDTF">2017-06-30T10:44:03Z</dcterms:modified>
</cp:coreProperties>
</file>