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11" r:id="rId2"/>
    <p:sldId id="304" r:id="rId3"/>
    <p:sldId id="305" r:id="rId4"/>
    <p:sldId id="310" r:id="rId5"/>
    <p:sldId id="307" r:id="rId6"/>
    <p:sldId id="308" r:id="rId7"/>
    <p:sldId id="30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7A0C6"/>
    <a:srgbClr val="9A66B8"/>
    <a:srgbClr val="8E748F"/>
    <a:srgbClr val="9F809F"/>
    <a:srgbClr val="8939C7"/>
    <a:srgbClr val="BA9CF0"/>
    <a:srgbClr val="8DF0ED"/>
    <a:srgbClr val="F39DDF"/>
    <a:srgbClr val="F56788"/>
    <a:srgbClr val="F571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588"/>
  </p:normalViewPr>
  <p:slideViewPr>
    <p:cSldViewPr snapToGrid="0" snapToObjects="1">
      <p:cViewPr>
        <p:scale>
          <a:sx n="102" d="100"/>
          <a:sy n="102" d="100"/>
        </p:scale>
        <p:origin x="318" y="1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08BAED-9D75-D74C-8270-695A8701ECE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xmlns="" id="{22C416D6-A666-9442-80B3-80BEFC9088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xmlns="" id="{E13589C6-97D9-C842-9FED-7E798F365746}"/>
              </a:ext>
            </a:extLst>
          </p:cNvPr>
          <p:cNvSpPr>
            <a:spLocks noGrp="1"/>
          </p:cNvSpPr>
          <p:nvPr>
            <p:ph type="dt" sz="half" idx="10"/>
          </p:nvPr>
        </p:nvSpPr>
        <p:spPr/>
        <p:txBody>
          <a:bodyPr/>
          <a:lstStyle/>
          <a:p>
            <a:fld id="{8C81C5DC-9565-2C49-BBC1-46097206F709}" type="datetimeFigureOut">
              <a:rPr lang="en-US" smtClean="0"/>
              <a:t>12/16/2021</a:t>
            </a:fld>
            <a:endParaRPr lang="en-US"/>
          </a:p>
        </p:txBody>
      </p:sp>
      <p:sp>
        <p:nvSpPr>
          <p:cNvPr id="5" name="Footer Placeholder 4">
            <a:extLst>
              <a:ext uri="{FF2B5EF4-FFF2-40B4-BE49-F238E27FC236}">
                <a16:creationId xmlns:a16="http://schemas.microsoft.com/office/drawing/2014/main" xmlns="" id="{CE0589CA-3522-4F4C-BEAA-26156FDCE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A8F744C-44B3-F34B-912D-F5650791998E}"/>
              </a:ext>
            </a:extLst>
          </p:cNvPr>
          <p:cNvSpPr>
            <a:spLocks noGrp="1"/>
          </p:cNvSpPr>
          <p:nvPr>
            <p:ph type="sldNum" sz="quarter" idx="12"/>
          </p:nvPr>
        </p:nvSpPr>
        <p:spPr/>
        <p:txBody>
          <a:bodyPr/>
          <a:lstStyle/>
          <a:p>
            <a:fld id="{F1E265ED-5132-9744-92F5-F373F48B48C6}" type="slidenum">
              <a:rPr lang="en-US" smtClean="0"/>
              <a:t>‹#›</a:t>
            </a:fld>
            <a:endParaRPr lang="en-US"/>
          </a:p>
        </p:txBody>
      </p:sp>
    </p:spTree>
    <p:extLst>
      <p:ext uri="{BB962C8B-B14F-4D97-AF65-F5344CB8AC3E}">
        <p14:creationId xmlns:p14="http://schemas.microsoft.com/office/powerpoint/2010/main" val="2713294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E11C54-25E6-FC4B-B1BD-CD3E5E77CCA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591ABB9D-BE22-8E44-B58B-5C6CFEA06B5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C6AB4B22-2AAD-4142-AAC3-A6395B517EA8}"/>
              </a:ext>
            </a:extLst>
          </p:cNvPr>
          <p:cNvSpPr>
            <a:spLocks noGrp="1"/>
          </p:cNvSpPr>
          <p:nvPr>
            <p:ph type="dt" sz="half" idx="10"/>
          </p:nvPr>
        </p:nvSpPr>
        <p:spPr/>
        <p:txBody>
          <a:bodyPr/>
          <a:lstStyle/>
          <a:p>
            <a:fld id="{8C81C5DC-9565-2C49-BBC1-46097206F709}" type="datetimeFigureOut">
              <a:rPr lang="en-US" smtClean="0"/>
              <a:t>12/16/2021</a:t>
            </a:fld>
            <a:endParaRPr lang="en-US"/>
          </a:p>
        </p:txBody>
      </p:sp>
      <p:sp>
        <p:nvSpPr>
          <p:cNvPr id="5" name="Footer Placeholder 4">
            <a:extLst>
              <a:ext uri="{FF2B5EF4-FFF2-40B4-BE49-F238E27FC236}">
                <a16:creationId xmlns:a16="http://schemas.microsoft.com/office/drawing/2014/main" xmlns="" id="{7E46B287-4A4C-1B46-8AE8-7981A646A5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D263EB6-24DC-4A40-B509-0933A38BA14E}"/>
              </a:ext>
            </a:extLst>
          </p:cNvPr>
          <p:cNvSpPr>
            <a:spLocks noGrp="1"/>
          </p:cNvSpPr>
          <p:nvPr>
            <p:ph type="sldNum" sz="quarter" idx="12"/>
          </p:nvPr>
        </p:nvSpPr>
        <p:spPr/>
        <p:txBody>
          <a:bodyPr/>
          <a:lstStyle/>
          <a:p>
            <a:fld id="{F1E265ED-5132-9744-92F5-F373F48B48C6}" type="slidenum">
              <a:rPr lang="en-US" smtClean="0"/>
              <a:t>‹#›</a:t>
            </a:fld>
            <a:endParaRPr lang="en-US"/>
          </a:p>
        </p:txBody>
      </p:sp>
    </p:spTree>
    <p:extLst>
      <p:ext uri="{BB962C8B-B14F-4D97-AF65-F5344CB8AC3E}">
        <p14:creationId xmlns:p14="http://schemas.microsoft.com/office/powerpoint/2010/main" val="144848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5A78A132-CFE4-C54E-97F0-4EAC53C352E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7D76A316-0EC5-D34E-B7C5-29D116087B5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CE7A7893-488A-6747-A800-5AABF67681C3}"/>
              </a:ext>
            </a:extLst>
          </p:cNvPr>
          <p:cNvSpPr>
            <a:spLocks noGrp="1"/>
          </p:cNvSpPr>
          <p:nvPr>
            <p:ph type="dt" sz="half" idx="10"/>
          </p:nvPr>
        </p:nvSpPr>
        <p:spPr/>
        <p:txBody>
          <a:bodyPr/>
          <a:lstStyle/>
          <a:p>
            <a:fld id="{8C81C5DC-9565-2C49-BBC1-46097206F709}" type="datetimeFigureOut">
              <a:rPr lang="en-US" smtClean="0"/>
              <a:t>12/16/2021</a:t>
            </a:fld>
            <a:endParaRPr lang="en-US"/>
          </a:p>
        </p:txBody>
      </p:sp>
      <p:sp>
        <p:nvSpPr>
          <p:cNvPr id="5" name="Footer Placeholder 4">
            <a:extLst>
              <a:ext uri="{FF2B5EF4-FFF2-40B4-BE49-F238E27FC236}">
                <a16:creationId xmlns:a16="http://schemas.microsoft.com/office/drawing/2014/main" xmlns="" id="{581CD335-C09E-124E-8CE3-D7C542DA02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BB9CAFA-BBC5-CA49-8B28-9876EF29370C}"/>
              </a:ext>
            </a:extLst>
          </p:cNvPr>
          <p:cNvSpPr>
            <a:spLocks noGrp="1"/>
          </p:cNvSpPr>
          <p:nvPr>
            <p:ph type="sldNum" sz="quarter" idx="12"/>
          </p:nvPr>
        </p:nvSpPr>
        <p:spPr/>
        <p:txBody>
          <a:bodyPr/>
          <a:lstStyle/>
          <a:p>
            <a:fld id="{F1E265ED-5132-9744-92F5-F373F48B48C6}" type="slidenum">
              <a:rPr lang="en-US" smtClean="0"/>
              <a:t>‹#›</a:t>
            </a:fld>
            <a:endParaRPr lang="en-US"/>
          </a:p>
        </p:txBody>
      </p:sp>
    </p:spTree>
    <p:extLst>
      <p:ext uri="{BB962C8B-B14F-4D97-AF65-F5344CB8AC3E}">
        <p14:creationId xmlns:p14="http://schemas.microsoft.com/office/powerpoint/2010/main" val="3965676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35C575-9CC5-3447-9530-11E7D8BD91F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12653F50-C660-FC46-89E2-BDB52BD5AF0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1DC698F2-0EFA-414C-AB11-8CFF793261CD}"/>
              </a:ext>
            </a:extLst>
          </p:cNvPr>
          <p:cNvSpPr>
            <a:spLocks noGrp="1"/>
          </p:cNvSpPr>
          <p:nvPr>
            <p:ph type="dt" sz="half" idx="10"/>
          </p:nvPr>
        </p:nvSpPr>
        <p:spPr/>
        <p:txBody>
          <a:bodyPr/>
          <a:lstStyle/>
          <a:p>
            <a:fld id="{8C81C5DC-9565-2C49-BBC1-46097206F709}" type="datetimeFigureOut">
              <a:rPr lang="en-US" smtClean="0"/>
              <a:t>12/16/2021</a:t>
            </a:fld>
            <a:endParaRPr lang="en-US"/>
          </a:p>
        </p:txBody>
      </p:sp>
      <p:sp>
        <p:nvSpPr>
          <p:cNvPr id="5" name="Footer Placeholder 4">
            <a:extLst>
              <a:ext uri="{FF2B5EF4-FFF2-40B4-BE49-F238E27FC236}">
                <a16:creationId xmlns:a16="http://schemas.microsoft.com/office/drawing/2014/main" xmlns="" id="{566F727A-6D47-A040-A3CC-11D64E0FE4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9A0AD85-2C35-7244-8C5A-CE91B06CDD42}"/>
              </a:ext>
            </a:extLst>
          </p:cNvPr>
          <p:cNvSpPr>
            <a:spLocks noGrp="1"/>
          </p:cNvSpPr>
          <p:nvPr>
            <p:ph type="sldNum" sz="quarter" idx="12"/>
          </p:nvPr>
        </p:nvSpPr>
        <p:spPr/>
        <p:txBody>
          <a:bodyPr/>
          <a:lstStyle/>
          <a:p>
            <a:fld id="{F1E265ED-5132-9744-92F5-F373F48B48C6}" type="slidenum">
              <a:rPr lang="en-US" smtClean="0"/>
              <a:t>‹#›</a:t>
            </a:fld>
            <a:endParaRPr lang="en-US"/>
          </a:p>
        </p:txBody>
      </p:sp>
    </p:spTree>
    <p:extLst>
      <p:ext uri="{BB962C8B-B14F-4D97-AF65-F5344CB8AC3E}">
        <p14:creationId xmlns:p14="http://schemas.microsoft.com/office/powerpoint/2010/main" val="3486647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2C7C03-457F-2E47-B0FB-78E3533437D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xmlns="" id="{9B7888FC-3118-4F42-86BC-26740DCE2D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xmlns="" id="{89B0ECCF-4F10-674E-9777-86DE9A19A059}"/>
              </a:ext>
            </a:extLst>
          </p:cNvPr>
          <p:cNvSpPr>
            <a:spLocks noGrp="1"/>
          </p:cNvSpPr>
          <p:nvPr>
            <p:ph type="dt" sz="half" idx="10"/>
          </p:nvPr>
        </p:nvSpPr>
        <p:spPr/>
        <p:txBody>
          <a:bodyPr/>
          <a:lstStyle/>
          <a:p>
            <a:fld id="{8C81C5DC-9565-2C49-BBC1-46097206F709}" type="datetimeFigureOut">
              <a:rPr lang="en-US" smtClean="0"/>
              <a:t>12/16/2021</a:t>
            </a:fld>
            <a:endParaRPr lang="en-US"/>
          </a:p>
        </p:txBody>
      </p:sp>
      <p:sp>
        <p:nvSpPr>
          <p:cNvPr id="5" name="Footer Placeholder 4">
            <a:extLst>
              <a:ext uri="{FF2B5EF4-FFF2-40B4-BE49-F238E27FC236}">
                <a16:creationId xmlns:a16="http://schemas.microsoft.com/office/drawing/2014/main" xmlns="" id="{A9DC3356-61E5-5A47-AF5D-3CB3FC5757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6BCFD31-D6D5-2F47-9C4D-4DCCABB537AE}"/>
              </a:ext>
            </a:extLst>
          </p:cNvPr>
          <p:cNvSpPr>
            <a:spLocks noGrp="1"/>
          </p:cNvSpPr>
          <p:nvPr>
            <p:ph type="sldNum" sz="quarter" idx="12"/>
          </p:nvPr>
        </p:nvSpPr>
        <p:spPr/>
        <p:txBody>
          <a:bodyPr/>
          <a:lstStyle/>
          <a:p>
            <a:fld id="{F1E265ED-5132-9744-92F5-F373F48B48C6}" type="slidenum">
              <a:rPr lang="en-US" smtClean="0"/>
              <a:t>‹#›</a:t>
            </a:fld>
            <a:endParaRPr lang="en-US"/>
          </a:p>
        </p:txBody>
      </p:sp>
    </p:spTree>
    <p:extLst>
      <p:ext uri="{BB962C8B-B14F-4D97-AF65-F5344CB8AC3E}">
        <p14:creationId xmlns:p14="http://schemas.microsoft.com/office/powerpoint/2010/main" val="187286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91FBDA-49A6-534E-BB76-10BCD43E1FA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B062C332-EE15-7749-96A1-0E04921C3FD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xmlns="" id="{4943FA76-6531-0E49-A7F8-A3520E1DAD0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xmlns="" id="{481F5FE9-C2D2-D442-B23B-2F334B7000AA}"/>
              </a:ext>
            </a:extLst>
          </p:cNvPr>
          <p:cNvSpPr>
            <a:spLocks noGrp="1"/>
          </p:cNvSpPr>
          <p:nvPr>
            <p:ph type="dt" sz="half" idx="10"/>
          </p:nvPr>
        </p:nvSpPr>
        <p:spPr/>
        <p:txBody>
          <a:bodyPr/>
          <a:lstStyle/>
          <a:p>
            <a:fld id="{8C81C5DC-9565-2C49-BBC1-46097206F709}" type="datetimeFigureOut">
              <a:rPr lang="en-US" smtClean="0"/>
              <a:t>12/16/2021</a:t>
            </a:fld>
            <a:endParaRPr lang="en-US"/>
          </a:p>
        </p:txBody>
      </p:sp>
      <p:sp>
        <p:nvSpPr>
          <p:cNvPr id="6" name="Footer Placeholder 5">
            <a:extLst>
              <a:ext uri="{FF2B5EF4-FFF2-40B4-BE49-F238E27FC236}">
                <a16:creationId xmlns:a16="http://schemas.microsoft.com/office/drawing/2014/main" xmlns="" id="{5DAB088C-6C12-4646-8912-8DD6F92BAC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E86C3CC-6607-1848-9783-52EFE0771748}"/>
              </a:ext>
            </a:extLst>
          </p:cNvPr>
          <p:cNvSpPr>
            <a:spLocks noGrp="1"/>
          </p:cNvSpPr>
          <p:nvPr>
            <p:ph type="sldNum" sz="quarter" idx="12"/>
          </p:nvPr>
        </p:nvSpPr>
        <p:spPr/>
        <p:txBody>
          <a:bodyPr/>
          <a:lstStyle/>
          <a:p>
            <a:fld id="{F1E265ED-5132-9744-92F5-F373F48B48C6}" type="slidenum">
              <a:rPr lang="en-US" smtClean="0"/>
              <a:t>‹#›</a:t>
            </a:fld>
            <a:endParaRPr lang="en-US"/>
          </a:p>
        </p:txBody>
      </p:sp>
    </p:spTree>
    <p:extLst>
      <p:ext uri="{BB962C8B-B14F-4D97-AF65-F5344CB8AC3E}">
        <p14:creationId xmlns:p14="http://schemas.microsoft.com/office/powerpoint/2010/main" val="1221836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D69EA2-7F9E-1F4F-92FB-F3B9CC9A638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71B2BE9D-1BFF-2C4C-94A9-C1E939B420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xmlns="" id="{BCA64EDA-8D4E-C647-BC31-11E0E6C8FB1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xmlns="" id="{9E190208-924C-D542-96D8-6A56796B6B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xmlns="" id="{6E3E0DD6-D81F-E14B-8E0E-567DA596E99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xmlns="" id="{248071FA-A5C6-864D-B103-6A104D41F349}"/>
              </a:ext>
            </a:extLst>
          </p:cNvPr>
          <p:cNvSpPr>
            <a:spLocks noGrp="1"/>
          </p:cNvSpPr>
          <p:nvPr>
            <p:ph type="dt" sz="half" idx="10"/>
          </p:nvPr>
        </p:nvSpPr>
        <p:spPr/>
        <p:txBody>
          <a:bodyPr/>
          <a:lstStyle/>
          <a:p>
            <a:fld id="{8C81C5DC-9565-2C49-BBC1-46097206F709}" type="datetimeFigureOut">
              <a:rPr lang="en-US" smtClean="0"/>
              <a:t>12/16/2021</a:t>
            </a:fld>
            <a:endParaRPr lang="en-US"/>
          </a:p>
        </p:txBody>
      </p:sp>
      <p:sp>
        <p:nvSpPr>
          <p:cNvPr id="8" name="Footer Placeholder 7">
            <a:extLst>
              <a:ext uri="{FF2B5EF4-FFF2-40B4-BE49-F238E27FC236}">
                <a16:creationId xmlns:a16="http://schemas.microsoft.com/office/drawing/2014/main" xmlns="" id="{D5B10657-054B-6945-BFA0-7228C3F59D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EC992C23-FA9A-1E43-AD6E-7C3C75374381}"/>
              </a:ext>
            </a:extLst>
          </p:cNvPr>
          <p:cNvSpPr>
            <a:spLocks noGrp="1"/>
          </p:cNvSpPr>
          <p:nvPr>
            <p:ph type="sldNum" sz="quarter" idx="12"/>
          </p:nvPr>
        </p:nvSpPr>
        <p:spPr/>
        <p:txBody>
          <a:bodyPr/>
          <a:lstStyle/>
          <a:p>
            <a:fld id="{F1E265ED-5132-9744-92F5-F373F48B48C6}" type="slidenum">
              <a:rPr lang="en-US" smtClean="0"/>
              <a:t>‹#›</a:t>
            </a:fld>
            <a:endParaRPr lang="en-US"/>
          </a:p>
        </p:txBody>
      </p:sp>
    </p:spTree>
    <p:extLst>
      <p:ext uri="{BB962C8B-B14F-4D97-AF65-F5344CB8AC3E}">
        <p14:creationId xmlns:p14="http://schemas.microsoft.com/office/powerpoint/2010/main" val="603165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328B2D-C473-0E4E-88C3-EF10D75E3E07}"/>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xmlns="" id="{7432A56E-EF10-1A4A-9E6A-E977F8A4AA4F}"/>
              </a:ext>
            </a:extLst>
          </p:cNvPr>
          <p:cNvSpPr>
            <a:spLocks noGrp="1"/>
          </p:cNvSpPr>
          <p:nvPr>
            <p:ph type="dt" sz="half" idx="10"/>
          </p:nvPr>
        </p:nvSpPr>
        <p:spPr/>
        <p:txBody>
          <a:bodyPr/>
          <a:lstStyle/>
          <a:p>
            <a:fld id="{8C81C5DC-9565-2C49-BBC1-46097206F709}" type="datetimeFigureOut">
              <a:rPr lang="en-US" smtClean="0"/>
              <a:t>12/16/2021</a:t>
            </a:fld>
            <a:endParaRPr lang="en-US"/>
          </a:p>
        </p:txBody>
      </p:sp>
      <p:sp>
        <p:nvSpPr>
          <p:cNvPr id="4" name="Footer Placeholder 3">
            <a:extLst>
              <a:ext uri="{FF2B5EF4-FFF2-40B4-BE49-F238E27FC236}">
                <a16:creationId xmlns:a16="http://schemas.microsoft.com/office/drawing/2014/main" xmlns="" id="{C186B331-6954-FB4A-ACAA-1FF285B2A7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FB6DC63A-8DEF-A141-A238-791016BDA258}"/>
              </a:ext>
            </a:extLst>
          </p:cNvPr>
          <p:cNvSpPr>
            <a:spLocks noGrp="1"/>
          </p:cNvSpPr>
          <p:nvPr>
            <p:ph type="sldNum" sz="quarter" idx="12"/>
          </p:nvPr>
        </p:nvSpPr>
        <p:spPr/>
        <p:txBody>
          <a:bodyPr/>
          <a:lstStyle/>
          <a:p>
            <a:fld id="{F1E265ED-5132-9744-92F5-F373F48B48C6}" type="slidenum">
              <a:rPr lang="en-US" smtClean="0"/>
              <a:t>‹#›</a:t>
            </a:fld>
            <a:endParaRPr lang="en-US"/>
          </a:p>
        </p:txBody>
      </p:sp>
    </p:spTree>
    <p:extLst>
      <p:ext uri="{BB962C8B-B14F-4D97-AF65-F5344CB8AC3E}">
        <p14:creationId xmlns:p14="http://schemas.microsoft.com/office/powerpoint/2010/main" val="873700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72C79A4-F755-014C-B4E6-1D3F0EB146CD}"/>
              </a:ext>
            </a:extLst>
          </p:cNvPr>
          <p:cNvSpPr>
            <a:spLocks noGrp="1"/>
          </p:cNvSpPr>
          <p:nvPr>
            <p:ph type="dt" sz="half" idx="10"/>
          </p:nvPr>
        </p:nvSpPr>
        <p:spPr/>
        <p:txBody>
          <a:bodyPr/>
          <a:lstStyle/>
          <a:p>
            <a:fld id="{8C81C5DC-9565-2C49-BBC1-46097206F709}" type="datetimeFigureOut">
              <a:rPr lang="en-US" smtClean="0"/>
              <a:t>12/16/2021</a:t>
            </a:fld>
            <a:endParaRPr lang="en-US"/>
          </a:p>
        </p:txBody>
      </p:sp>
      <p:sp>
        <p:nvSpPr>
          <p:cNvPr id="3" name="Footer Placeholder 2">
            <a:extLst>
              <a:ext uri="{FF2B5EF4-FFF2-40B4-BE49-F238E27FC236}">
                <a16:creationId xmlns:a16="http://schemas.microsoft.com/office/drawing/2014/main" xmlns="" id="{0B079379-9690-F041-8D1C-39C9D930B1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4B4744BE-C443-9E49-B513-9554485EF3D9}"/>
              </a:ext>
            </a:extLst>
          </p:cNvPr>
          <p:cNvSpPr>
            <a:spLocks noGrp="1"/>
          </p:cNvSpPr>
          <p:nvPr>
            <p:ph type="sldNum" sz="quarter" idx="12"/>
          </p:nvPr>
        </p:nvSpPr>
        <p:spPr/>
        <p:txBody>
          <a:bodyPr/>
          <a:lstStyle/>
          <a:p>
            <a:fld id="{F1E265ED-5132-9744-92F5-F373F48B48C6}" type="slidenum">
              <a:rPr lang="en-US" smtClean="0"/>
              <a:t>‹#›</a:t>
            </a:fld>
            <a:endParaRPr lang="en-US"/>
          </a:p>
        </p:txBody>
      </p:sp>
    </p:spTree>
    <p:extLst>
      <p:ext uri="{BB962C8B-B14F-4D97-AF65-F5344CB8AC3E}">
        <p14:creationId xmlns:p14="http://schemas.microsoft.com/office/powerpoint/2010/main" val="1527535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36A822-23CD-7F45-A2B1-D535D6E2050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92526065-CE16-E24B-ABE9-BB68244A05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xmlns="" id="{B3457066-1848-024A-A08D-064CB9437D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251BE4B2-4F74-2240-9F5F-310EA2D1126C}"/>
              </a:ext>
            </a:extLst>
          </p:cNvPr>
          <p:cNvSpPr>
            <a:spLocks noGrp="1"/>
          </p:cNvSpPr>
          <p:nvPr>
            <p:ph type="dt" sz="half" idx="10"/>
          </p:nvPr>
        </p:nvSpPr>
        <p:spPr/>
        <p:txBody>
          <a:bodyPr/>
          <a:lstStyle/>
          <a:p>
            <a:fld id="{8C81C5DC-9565-2C49-BBC1-46097206F709}" type="datetimeFigureOut">
              <a:rPr lang="en-US" smtClean="0"/>
              <a:t>12/16/2021</a:t>
            </a:fld>
            <a:endParaRPr lang="en-US"/>
          </a:p>
        </p:txBody>
      </p:sp>
      <p:sp>
        <p:nvSpPr>
          <p:cNvPr id="6" name="Footer Placeholder 5">
            <a:extLst>
              <a:ext uri="{FF2B5EF4-FFF2-40B4-BE49-F238E27FC236}">
                <a16:creationId xmlns:a16="http://schemas.microsoft.com/office/drawing/2014/main" xmlns="" id="{FA65CAB8-E7C3-3A4A-A791-8C172C2A1D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B23D03BC-5673-FA41-8861-ABD1E1E71E60}"/>
              </a:ext>
            </a:extLst>
          </p:cNvPr>
          <p:cNvSpPr>
            <a:spLocks noGrp="1"/>
          </p:cNvSpPr>
          <p:nvPr>
            <p:ph type="sldNum" sz="quarter" idx="12"/>
          </p:nvPr>
        </p:nvSpPr>
        <p:spPr/>
        <p:txBody>
          <a:bodyPr/>
          <a:lstStyle/>
          <a:p>
            <a:fld id="{F1E265ED-5132-9744-92F5-F373F48B48C6}" type="slidenum">
              <a:rPr lang="en-US" smtClean="0"/>
              <a:t>‹#›</a:t>
            </a:fld>
            <a:endParaRPr lang="en-US"/>
          </a:p>
        </p:txBody>
      </p:sp>
    </p:spTree>
    <p:extLst>
      <p:ext uri="{BB962C8B-B14F-4D97-AF65-F5344CB8AC3E}">
        <p14:creationId xmlns:p14="http://schemas.microsoft.com/office/powerpoint/2010/main" val="2654710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A8C00A-6120-6B4E-96BB-E63C78D11BE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xmlns="" id="{FCAFDF11-BF2A-7144-8F82-B393E077B3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242D00BD-A0C1-114F-BF88-CCE22974DE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18C807B5-D5F5-F44F-8783-7C0DA5B6C107}"/>
              </a:ext>
            </a:extLst>
          </p:cNvPr>
          <p:cNvSpPr>
            <a:spLocks noGrp="1"/>
          </p:cNvSpPr>
          <p:nvPr>
            <p:ph type="dt" sz="half" idx="10"/>
          </p:nvPr>
        </p:nvSpPr>
        <p:spPr/>
        <p:txBody>
          <a:bodyPr/>
          <a:lstStyle/>
          <a:p>
            <a:fld id="{8C81C5DC-9565-2C49-BBC1-46097206F709}" type="datetimeFigureOut">
              <a:rPr lang="en-US" smtClean="0"/>
              <a:t>12/16/2021</a:t>
            </a:fld>
            <a:endParaRPr lang="en-US"/>
          </a:p>
        </p:txBody>
      </p:sp>
      <p:sp>
        <p:nvSpPr>
          <p:cNvPr id="6" name="Footer Placeholder 5">
            <a:extLst>
              <a:ext uri="{FF2B5EF4-FFF2-40B4-BE49-F238E27FC236}">
                <a16:creationId xmlns:a16="http://schemas.microsoft.com/office/drawing/2014/main" xmlns="" id="{B55FEB8A-EF69-4846-AC40-397FC13FE5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BC354A8F-8358-764C-A2A3-A91D8E05C28A}"/>
              </a:ext>
            </a:extLst>
          </p:cNvPr>
          <p:cNvSpPr>
            <a:spLocks noGrp="1"/>
          </p:cNvSpPr>
          <p:nvPr>
            <p:ph type="sldNum" sz="quarter" idx="12"/>
          </p:nvPr>
        </p:nvSpPr>
        <p:spPr/>
        <p:txBody>
          <a:bodyPr/>
          <a:lstStyle/>
          <a:p>
            <a:fld id="{F1E265ED-5132-9744-92F5-F373F48B48C6}" type="slidenum">
              <a:rPr lang="en-US" smtClean="0"/>
              <a:t>‹#›</a:t>
            </a:fld>
            <a:endParaRPr lang="en-US"/>
          </a:p>
        </p:txBody>
      </p:sp>
    </p:spTree>
    <p:extLst>
      <p:ext uri="{BB962C8B-B14F-4D97-AF65-F5344CB8AC3E}">
        <p14:creationId xmlns:p14="http://schemas.microsoft.com/office/powerpoint/2010/main" val="103808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8BA382F-2D27-E04B-ACCC-4D068AD329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928B967C-5D55-0247-AB0F-BCC0B94B1E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F25F7F35-9917-4F4F-A3BF-40A7C63C5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81C5DC-9565-2C49-BBC1-46097206F709}" type="datetimeFigureOut">
              <a:rPr lang="en-US" smtClean="0"/>
              <a:t>12/16/2021</a:t>
            </a:fld>
            <a:endParaRPr lang="en-US"/>
          </a:p>
        </p:txBody>
      </p:sp>
      <p:sp>
        <p:nvSpPr>
          <p:cNvPr id="5" name="Footer Placeholder 4">
            <a:extLst>
              <a:ext uri="{FF2B5EF4-FFF2-40B4-BE49-F238E27FC236}">
                <a16:creationId xmlns:a16="http://schemas.microsoft.com/office/drawing/2014/main" xmlns="" id="{94129135-1673-F044-B803-07C1959211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8A43D0AD-A77D-F946-B041-5508AB3BAF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E265ED-5132-9744-92F5-F373F48B48C6}" type="slidenum">
              <a:rPr lang="en-US" smtClean="0"/>
              <a:t>‹#›</a:t>
            </a:fld>
            <a:endParaRPr lang="en-US"/>
          </a:p>
        </p:txBody>
      </p:sp>
    </p:spTree>
    <p:extLst>
      <p:ext uri="{BB962C8B-B14F-4D97-AF65-F5344CB8AC3E}">
        <p14:creationId xmlns:p14="http://schemas.microsoft.com/office/powerpoint/2010/main" val="2991462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EB720819-1FBE-2348-8472-6F0D971E02EC}"/>
              </a:ext>
            </a:extLst>
          </p:cNvPr>
          <p:cNvGraphicFramePr>
            <a:graphicFrameLocks noGrp="1"/>
          </p:cNvGraphicFramePr>
          <p:nvPr>
            <p:extLst>
              <p:ext uri="{D42A27DB-BD31-4B8C-83A1-F6EECF244321}">
                <p14:modId xmlns:p14="http://schemas.microsoft.com/office/powerpoint/2010/main" val="3272017656"/>
              </p:ext>
            </p:extLst>
          </p:nvPr>
        </p:nvGraphicFramePr>
        <p:xfrm>
          <a:off x="2032000" y="719666"/>
          <a:ext cx="8128000" cy="2315634"/>
        </p:xfrm>
        <a:graphic>
          <a:graphicData uri="http://schemas.openxmlformats.org/drawingml/2006/table">
            <a:tbl>
              <a:tblPr firstRow="1" bandRow="1">
                <a:tableStyleId>{93296810-A885-4BE3-A3E7-6D5BEEA58F35}</a:tableStyleId>
              </a:tblPr>
              <a:tblGrid>
                <a:gridCol w="8128000">
                  <a:extLst>
                    <a:ext uri="{9D8B030D-6E8A-4147-A177-3AD203B41FA5}">
                      <a16:colId xmlns:a16="http://schemas.microsoft.com/office/drawing/2014/main" xmlns="" val="3166135706"/>
                    </a:ext>
                  </a:extLst>
                </a:gridCol>
              </a:tblGrid>
              <a:tr h="1157817">
                <a:tc>
                  <a:txBody>
                    <a:bodyPr/>
                    <a:lstStyle/>
                    <a:p>
                      <a:pPr algn="ctr"/>
                      <a:r>
                        <a:rPr lang="en-US" sz="4400" dirty="0"/>
                        <a:t>Assessment </a:t>
                      </a:r>
                    </a:p>
                  </a:txBody>
                  <a:tcPr>
                    <a:solidFill>
                      <a:schemeClr val="accent1"/>
                    </a:solidFill>
                  </a:tcPr>
                </a:tc>
                <a:extLst>
                  <a:ext uri="{0D108BD9-81ED-4DB2-BD59-A6C34878D82A}">
                    <a16:rowId xmlns:a16="http://schemas.microsoft.com/office/drawing/2014/main" xmlns="" val="807772351"/>
                  </a:ext>
                </a:extLst>
              </a:tr>
              <a:tr h="1157817">
                <a:tc>
                  <a:txBody>
                    <a:bodyPr/>
                    <a:lstStyle/>
                    <a:p>
                      <a:pPr algn="ctr"/>
                      <a:r>
                        <a:rPr lang="en-US" sz="4400" dirty="0"/>
                        <a:t>Physical Education</a:t>
                      </a:r>
                    </a:p>
                  </a:txBody>
                  <a:tcPr>
                    <a:solidFill>
                      <a:schemeClr val="accent1">
                        <a:lumMod val="40000"/>
                        <a:lumOff val="60000"/>
                      </a:schemeClr>
                    </a:solidFill>
                  </a:tcPr>
                </a:tc>
                <a:extLst>
                  <a:ext uri="{0D108BD9-81ED-4DB2-BD59-A6C34878D82A}">
                    <a16:rowId xmlns:a16="http://schemas.microsoft.com/office/drawing/2014/main" xmlns="" val="3238754814"/>
                  </a:ext>
                </a:extLst>
              </a:tr>
            </a:tbl>
          </a:graphicData>
        </a:graphic>
      </p:graphicFrame>
    </p:spTree>
    <p:extLst>
      <p:ext uri="{BB962C8B-B14F-4D97-AF65-F5344CB8AC3E}">
        <p14:creationId xmlns:p14="http://schemas.microsoft.com/office/powerpoint/2010/main" val="1277122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1689FA96-B848-D94B-A5E5-1F4332A14DAD}"/>
              </a:ext>
            </a:extLst>
          </p:cNvPr>
          <p:cNvGraphicFramePr>
            <a:graphicFrameLocks noGrp="1"/>
          </p:cNvGraphicFramePr>
          <p:nvPr>
            <p:extLst>
              <p:ext uri="{D42A27DB-BD31-4B8C-83A1-F6EECF244321}">
                <p14:modId xmlns:p14="http://schemas.microsoft.com/office/powerpoint/2010/main" val="411589615"/>
              </p:ext>
            </p:extLst>
          </p:nvPr>
        </p:nvGraphicFramePr>
        <p:xfrm>
          <a:off x="422276" y="723900"/>
          <a:ext cx="11020424" cy="4790882"/>
        </p:xfrm>
        <a:graphic>
          <a:graphicData uri="http://schemas.openxmlformats.org/drawingml/2006/table">
            <a:tbl>
              <a:tblPr firstRow="1" bandRow="1">
                <a:effectLst/>
                <a:tableStyleId>{5C22544A-7EE6-4342-B048-85BDC9FD1C3A}</a:tableStyleId>
              </a:tblPr>
              <a:tblGrid>
                <a:gridCol w="888490">
                  <a:extLst>
                    <a:ext uri="{9D8B030D-6E8A-4147-A177-3AD203B41FA5}">
                      <a16:colId xmlns:a16="http://schemas.microsoft.com/office/drawing/2014/main" xmlns="" val="20000"/>
                    </a:ext>
                  </a:extLst>
                </a:gridCol>
                <a:gridCol w="3206519">
                  <a:extLst>
                    <a:ext uri="{9D8B030D-6E8A-4147-A177-3AD203B41FA5}">
                      <a16:colId xmlns:a16="http://schemas.microsoft.com/office/drawing/2014/main" xmlns="" val="603904652"/>
                    </a:ext>
                  </a:extLst>
                </a:gridCol>
                <a:gridCol w="3391392">
                  <a:extLst>
                    <a:ext uri="{9D8B030D-6E8A-4147-A177-3AD203B41FA5}">
                      <a16:colId xmlns:a16="http://schemas.microsoft.com/office/drawing/2014/main" xmlns="" val="3767789720"/>
                    </a:ext>
                  </a:extLst>
                </a:gridCol>
                <a:gridCol w="3534023">
                  <a:extLst>
                    <a:ext uri="{9D8B030D-6E8A-4147-A177-3AD203B41FA5}">
                      <a16:colId xmlns:a16="http://schemas.microsoft.com/office/drawing/2014/main" xmlns="" val="635252726"/>
                    </a:ext>
                  </a:extLst>
                </a:gridCol>
              </a:tblGrid>
              <a:tr h="460642">
                <a:tc gridSpan="4">
                  <a:txBody>
                    <a:bodyPr/>
                    <a:lstStyle/>
                    <a:p>
                      <a:pPr lvl="0" algn="ctr"/>
                      <a:r>
                        <a:rPr lang="en-GB" sz="2400" dirty="0">
                          <a:latin typeface="Century Gothic" pitchFamily="34"/>
                        </a:rPr>
                        <a:t>Physical Education: Key Stage 1</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hMerge="1">
                  <a:txBody>
                    <a:bodyPr/>
                    <a:lstStyle/>
                    <a:p>
                      <a:endParaRPr lang="en-GB"/>
                    </a:p>
                  </a:txBody>
                  <a:tcPr/>
                </a:tc>
                <a:tc hMerge="1">
                  <a:txBody>
                    <a:bodyPr/>
                    <a:lstStyle/>
                    <a:p>
                      <a:endParaRPr lang="en-GB"/>
                    </a:p>
                  </a:txBody>
                  <a:tcPr/>
                </a:tc>
                <a:tc hMerge="1">
                  <a:txBody>
                    <a:bodyPr/>
                    <a:lstStyle/>
                    <a:p>
                      <a:endParaRPr lang="en-GB"/>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xmlns="" val="10000"/>
                  </a:ext>
                </a:extLst>
              </a:tr>
              <a:tr h="522066">
                <a:tc rowSpan="2">
                  <a:txBody>
                    <a:bodyPr/>
                    <a:lstStyle/>
                    <a:p>
                      <a:pPr lvl="0" algn="ctr"/>
                      <a:endParaRPr lang="en-GB" sz="1400" b="1" dirty="0">
                        <a:solidFill>
                          <a:schemeClr val="tx1"/>
                        </a:solidFill>
                        <a:latin typeface="Century Gothic" pitchFamily="34"/>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lgn="ctr"/>
                      <a:r>
                        <a:rPr lang="en-GB" sz="1400" b="1" dirty="0">
                          <a:solidFill>
                            <a:schemeClr val="tx1"/>
                          </a:solidFill>
                          <a:latin typeface="Century Gothic" pitchFamily="34"/>
                        </a:rPr>
                        <a:t>Gymnastic Movements</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lgn="ctr"/>
                      <a:r>
                        <a:rPr lang="en-GB" sz="1400" b="1" dirty="0">
                          <a:solidFill>
                            <a:schemeClr val="tx1"/>
                          </a:solidFill>
                          <a:latin typeface="Century Gothic" pitchFamily="34"/>
                        </a:rPr>
                        <a:t>Basic movements and Team Games</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lgn="ctr"/>
                      <a:r>
                        <a:rPr lang="en-GB" sz="1400" b="1" dirty="0">
                          <a:solidFill>
                            <a:schemeClr val="tx1"/>
                          </a:solidFill>
                          <a:latin typeface="Century Gothic" pitchFamily="34"/>
                        </a:rPr>
                        <a:t>Dance</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1"/>
                  </a:ext>
                </a:extLst>
              </a:tr>
              <a:tr h="859898">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i="1" kern="1200" dirty="0">
                        <a:solidFill>
                          <a:srgbClr val="000000"/>
                        </a:solidFill>
                        <a:effectLst/>
                        <a:latin typeface="Century Gothic" panose="020B0502020202020204" pitchFamily="34" charset="0"/>
                        <a:ea typeface="+mn-ea"/>
                        <a:cs typeface="+mn-cs"/>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i="1" u="none" strike="noStrike" kern="1200" dirty="0">
                          <a:solidFill>
                            <a:srgbClr val="000000"/>
                          </a:solidFill>
                          <a:effectLst/>
                          <a:latin typeface="Century Gothic" panose="020B0502020202020204" pitchFamily="34" charset="0"/>
                          <a:ea typeface="+mn-ea"/>
                          <a:cs typeface="+mn-cs"/>
                        </a:rPr>
                        <a:t>developing balance, agility and co-ordination, and begin to apply these in a range of activities </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i="1" u="none" strike="noStrike" kern="1200" dirty="0">
                          <a:solidFill>
                            <a:srgbClr val="000000"/>
                          </a:solidFill>
                          <a:effectLst/>
                          <a:latin typeface="Century Gothic" panose="020B0502020202020204" pitchFamily="34" charset="0"/>
                          <a:ea typeface="+mn-ea"/>
                          <a:cs typeface="+mn-cs"/>
                        </a:rPr>
                        <a:t>master basic movements including running, jumping, throwing and catching, as well as </a:t>
                      </a:r>
                      <a:r>
                        <a:rPr lang="en-GB" sz="1000" i="1" kern="1200" dirty="0">
                          <a:solidFill>
                            <a:srgbClr val="000000"/>
                          </a:solidFill>
                          <a:effectLst/>
                          <a:latin typeface="Century Gothic" panose="020B0502020202020204" pitchFamily="34" charset="0"/>
                          <a:ea typeface="+mn-ea"/>
                          <a:cs typeface="+mn-cs"/>
                        </a:rPr>
                        <a:t>participate in team games, developing simple tactics for attacking and defending </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lvl="0" fontAlgn="auto"/>
                      <a:r>
                        <a:rPr lang="en-GB" sz="1000" i="1" kern="1200" dirty="0">
                          <a:solidFill>
                            <a:srgbClr val="000000"/>
                          </a:solidFill>
                          <a:effectLst/>
                          <a:latin typeface="Century Gothic" panose="020B0502020202020204" pitchFamily="34" charset="0"/>
                          <a:ea typeface="+mn-ea"/>
                          <a:cs typeface="+mn-cs"/>
                        </a:rPr>
                        <a:t>perform dances using simple movement patterns</a:t>
                      </a:r>
                      <a:endParaRPr lang="en-GB" sz="1000" i="1" kern="1200" dirty="0">
                        <a:solidFill>
                          <a:srgbClr val="000000"/>
                        </a:solidFill>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1566274">
                <a:tc>
                  <a:txBody>
                    <a:bodyPr/>
                    <a:lstStyle/>
                    <a:p>
                      <a:pPr marL="0" marR="0" lvl="0" indent="0" algn="ctr" defTabSz="914400" rtl="0" fontAlgn="auto" hangingPunct="1">
                        <a:lnSpc>
                          <a:spcPct val="100000"/>
                        </a:lnSpc>
                        <a:spcBef>
                          <a:spcPts val="0"/>
                        </a:spcBef>
                        <a:spcAft>
                          <a:spcPts val="0"/>
                        </a:spcAft>
                        <a:buNone/>
                        <a:tabLst/>
                      </a:pPr>
                      <a:r>
                        <a:rPr lang="en-GB" sz="1400" b="1" dirty="0">
                          <a:latin typeface="Century Gothic" pitchFamily="34"/>
                        </a:rPr>
                        <a:t>Year 1</a:t>
                      </a:r>
                    </a:p>
                  </a:txBody>
                  <a:tcPr marT="45701" marB="45701" vert="eaVert">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71450" indent="-171450">
                        <a:buFont typeface="Arial" panose="020B0604020202020204" pitchFamily="34" charset="0"/>
                        <a:buChar char="•"/>
                      </a:pPr>
                      <a:r>
                        <a:rPr lang="en-GB" sz="1200" u="none" baseline="0" dirty="0">
                          <a:latin typeface="Century Gothic" pitchFamily="34"/>
                        </a:rPr>
                        <a:t>make body curled, tense, stretched and relaxed</a:t>
                      </a:r>
                    </a:p>
                    <a:p>
                      <a:pPr marL="171450" indent="-171450">
                        <a:buFont typeface="Arial" panose="020B0604020202020204" pitchFamily="34" charset="0"/>
                        <a:buChar char="•"/>
                      </a:pPr>
                      <a:r>
                        <a:rPr lang="en-GB" sz="1200" u="none" baseline="0" dirty="0">
                          <a:latin typeface="Century Gothic" pitchFamily="34"/>
                        </a:rPr>
                        <a:t>control body when travelling and balancing</a:t>
                      </a:r>
                    </a:p>
                    <a:p>
                      <a:pPr marL="171450" indent="-171450">
                        <a:buFont typeface="Arial" panose="020B0604020202020204" pitchFamily="34" charset="0"/>
                        <a:buChar char="•"/>
                      </a:pPr>
                      <a:r>
                        <a:rPr lang="en-GB" sz="1200" u="none" baseline="0" dirty="0">
                          <a:latin typeface="Century Gothic" pitchFamily="34"/>
                        </a:rPr>
                        <a:t>copy sequences and repeat them</a:t>
                      </a:r>
                    </a:p>
                    <a:p>
                      <a:pPr marL="171450" indent="-171450">
                        <a:buFont typeface="Arial" panose="020B0604020202020204" pitchFamily="34" charset="0"/>
                        <a:buChar char="•"/>
                      </a:pPr>
                      <a:r>
                        <a:rPr lang="en-GB" sz="1200" u="none" baseline="0" dirty="0">
                          <a:latin typeface="Century Gothic" pitchFamily="34"/>
                        </a:rPr>
                        <a:t>roll, curl, travel and balance in different ways</a:t>
                      </a:r>
                      <a:endParaRPr lang="en-GB" sz="12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200" baseline="0" dirty="0">
                          <a:latin typeface="Century Gothic" pitchFamily="34"/>
                        </a:rPr>
                        <a:t>throw underarm</a:t>
                      </a:r>
                    </a:p>
                    <a:p>
                      <a:pPr marL="171450" indent="-171450">
                        <a:buFont typeface="Arial" panose="020B0604020202020204" pitchFamily="34" charset="0"/>
                        <a:buChar char="•"/>
                      </a:pPr>
                      <a:r>
                        <a:rPr lang="en-GB" sz="1200" baseline="0" dirty="0">
                          <a:latin typeface="Century Gothic" pitchFamily="34"/>
                        </a:rPr>
                        <a:t>throw and kick in different ways</a:t>
                      </a:r>
                      <a:endParaRPr lang="en-GB" sz="12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200" u="none" baseline="0" dirty="0">
                          <a:latin typeface="Century Gothic" pitchFamily="34"/>
                        </a:rPr>
                        <a:t>perform own dance moves</a:t>
                      </a:r>
                    </a:p>
                    <a:p>
                      <a:pPr marL="171450" indent="-171450">
                        <a:buFont typeface="Arial" panose="020B0604020202020204" pitchFamily="34" charset="0"/>
                        <a:buChar char="•"/>
                      </a:pPr>
                      <a:r>
                        <a:rPr lang="en-GB" sz="1200" u="none" kern="1200" baseline="0" dirty="0">
                          <a:solidFill>
                            <a:srgbClr val="000000"/>
                          </a:solidFill>
                          <a:effectLst/>
                          <a:latin typeface="Century Gothic" pitchFamily="34"/>
                          <a:ea typeface="+mn-ea"/>
                          <a:cs typeface="+mn-cs"/>
                        </a:rPr>
                        <a:t>copy or </a:t>
                      </a:r>
                      <a:r>
                        <a:rPr lang="en-GB" sz="1200" u="none" baseline="0" dirty="0">
                          <a:latin typeface="Century Gothic" pitchFamily="34"/>
                        </a:rPr>
                        <a:t>make up a short dance</a:t>
                      </a:r>
                    </a:p>
                    <a:p>
                      <a:pPr marL="171450" indent="-171450">
                        <a:buFont typeface="Arial" panose="020B0604020202020204" pitchFamily="34" charset="0"/>
                        <a:buChar char="•"/>
                      </a:pPr>
                      <a:r>
                        <a:rPr lang="en-GB" sz="1200" u="none" baseline="0" dirty="0">
                          <a:latin typeface="Century Gothic" pitchFamily="34"/>
                        </a:rPr>
                        <a:t>move safely in a space</a:t>
                      </a:r>
                      <a:endParaRPr lang="en-GB" sz="1200" kern="1200" dirty="0">
                        <a:solidFill>
                          <a:srgbClr val="000000"/>
                        </a:solidFill>
                        <a:effectLst/>
                        <a:latin typeface="Century Gothic" panose="020B0502020202020204" pitchFamily="34" charset="0"/>
                        <a:ea typeface="+mn-ea"/>
                        <a:cs typeface="+mn-cs"/>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r h="1382002">
                <a:tc>
                  <a:txBody>
                    <a:bodyPr/>
                    <a:lstStyle/>
                    <a:p>
                      <a:pPr marL="0" marR="0" lvl="0" indent="0" algn="ctr" defTabSz="914400" rtl="0" fontAlgn="auto" hangingPunct="1">
                        <a:lnSpc>
                          <a:spcPct val="100000"/>
                        </a:lnSpc>
                        <a:spcBef>
                          <a:spcPts val="0"/>
                        </a:spcBef>
                        <a:spcAft>
                          <a:spcPts val="0"/>
                        </a:spcAft>
                        <a:buNone/>
                        <a:tabLst/>
                      </a:pPr>
                      <a:r>
                        <a:rPr lang="en-GB" sz="1400" b="1" dirty="0">
                          <a:latin typeface="Century Gothic" pitchFamily="34"/>
                        </a:rPr>
                        <a:t>Year 2</a:t>
                      </a:r>
                    </a:p>
                  </a:txBody>
                  <a:tcPr marT="45701" marB="45701" vert="eaVert">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71450" indent="-171450">
                        <a:buFont typeface="Arial" panose="020B0604020202020204" pitchFamily="34" charset="0"/>
                        <a:buChar char="•"/>
                      </a:pPr>
                      <a:r>
                        <a:rPr lang="en-GB" sz="1200" u="none" baseline="0" dirty="0">
                          <a:latin typeface="Century Gothic" pitchFamily="34"/>
                        </a:rPr>
                        <a:t>plan and perform a sequence of movements</a:t>
                      </a:r>
                    </a:p>
                    <a:p>
                      <a:pPr marL="171450" indent="-171450">
                        <a:buFont typeface="Arial" panose="020B0604020202020204" pitchFamily="34" charset="0"/>
                        <a:buChar char="•"/>
                      </a:pPr>
                      <a:r>
                        <a:rPr lang="en-GB" sz="1200" u="none" baseline="0" dirty="0">
                          <a:latin typeface="Century Gothic" pitchFamily="34"/>
                        </a:rPr>
                        <a:t>improve sequence based on feedback</a:t>
                      </a:r>
                    </a:p>
                    <a:p>
                      <a:pPr marL="171450" indent="-171450">
                        <a:buFont typeface="Arial" panose="020B0604020202020204" pitchFamily="34" charset="0"/>
                        <a:buChar char="•"/>
                      </a:pPr>
                      <a:r>
                        <a:rPr lang="en-GB" sz="1200" u="none" baseline="0" dirty="0">
                          <a:latin typeface="Century Gothic" pitchFamily="34"/>
                        </a:rPr>
                        <a:t>think of more than one way to create a sequence which follows some ‘rules’</a:t>
                      </a:r>
                      <a:endParaRPr lang="en-GB" sz="1200" kern="1200" dirty="0">
                        <a:solidFill>
                          <a:srgbClr val="000000"/>
                        </a:solidFill>
                        <a:effectLst/>
                        <a:latin typeface="Century Gothic" panose="020B0502020202020204" pitchFamily="34" charset="0"/>
                        <a:ea typeface="+mn-ea"/>
                        <a:cs typeface="+mn-cs"/>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200" baseline="0" dirty="0">
                          <a:latin typeface="Century Gothic" pitchFamily="34"/>
                        </a:rPr>
                        <a:t>use hitting, kicking and/or rolling in a game</a:t>
                      </a:r>
                    </a:p>
                    <a:p>
                      <a:pPr marL="171450" indent="-171450">
                        <a:buFont typeface="Arial" panose="020B0604020202020204" pitchFamily="34" charset="0"/>
                        <a:buChar char="•"/>
                      </a:pPr>
                      <a:r>
                        <a:rPr lang="en-GB" sz="1200" baseline="0" dirty="0">
                          <a:latin typeface="Century Gothic" pitchFamily="34"/>
                        </a:rPr>
                        <a:t>decide the best space to be in during a game</a:t>
                      </a:r>
                    </a:p>
                    <a:p>
                      <a:pPr marL="171450" indent="-171450">
                        <a:buFont typeface="Arial" panose="020B0604020202020204" pitchFamily="34" charset="0"/>
                        <a:buChar char="•"/>
                      </a:pPr>
                      <a:r>
                        <a:rPr lang="en-GB" sz="1200" baseline="0" dirty="0">
                          <a:latin typeface="Century Gothic" pitchFamily="34"/>
                        </a:rPr>
                        <a:t>use a tactic in a game</a:t>
                      </a:r>
                    </a:p>
                    <a:p>
                      <a:pPr marL="171450" indent="-171450">
                        <a:buFont typeface="Arial" panose="020B0604020202020204" pitchFamily="34" charset="0"/>
                        <a:buChar char="•"/>
                      </a:pPr>
                      <a:r>
                        <a:rPr lang="en-GB" sz="1200" baseline="0" dirty="0">
                          <a:latin typeface="Century Gothic" pitchFamily="34"/>
                        </a:rPr>
                        <a:t>follow rules</a:t>
                      </a:r>
                      <a:endParaRPr lang="en-GB" sz="12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200" u="none" baseline="0" dirty="0">
                          <a:latin typeface="Century Gothic" pitchFamily="34"/>
                        </a:rPr>
                        <a:t>change rhythm, speed, level and direction in dance</a:t>
                      </a:r>
                    </a:p>
                    <a:p>
                      <a:pPr marL="171450" indent="-171450">
                        <a:buFont typeface="Arial" panose="020B0604020202020204" pitchFamily="34" charset="0"/>
                        <a:buChar char="•"/>
                      </a:pPr>
                      <a:r>
                        <a:rPr lang="en-GB" sz="1200" u="none" baseline="0" dirty="0">
                          <a:latin typeface="Century Gothic" pitchFamily="34"/>
                        </a:rPr>
                        <a:t>make a sequence by linking sections together</a:t>
                      </a:r>
                    </a:p>
                    <a:p>
                      <a:pPr marL="171450" indent="-171450">
                        <a:buFont typeface="Arial" panose="020B0604020202020204" pitchFamily="34" charset="0"/>
                        <a:buChar char="•"/>
                      </a:pPr>
                      <a:r>
                        <a:rPr lang="en-GB" sz="1200" u="none" baseline="0" dirty="0">
                          <a:latin typeface="Century Gothic" pitchFamily="34"/>
                        </a:rPr>
                        <a:t>use dance to show a mood or feeling</a:t>
                      </a:r>
                      <a:endParaRPr lang="en-GB" sz="12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058470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593110F-C869-8E42-9A88-3B4531292E1E}"/>
              </a:ext>
            </a:extLst>
          </p:cNvPr>
          <p:cNvGraphicFramePr>
            <a:graphicFrameLocks noGrp="1"/>
          </p:cNvGraphicFramePr>
          <p:nvPr>
            <p:extLst>
              <p:ext uri="{D42A27DB-BD31-4B8C-83A1-F6EECF244321}">
                <p14:modId xmlns:p14="http://schemas.microsoft.com/office/powerpoint/2010/main" val="3665568865"/>
              </p:ext>
            </p:extLst>
          </p:nvPr>
        </p:nvGraphicFramePr>
        <p:xfrm>
          <a:off x="338138" y="277810"/>
          <a:ext cx="11515724" cy="6302380"/>
        </p:xfrm>
        <a:graphic>
          <a:graphicData uri="http://schemas.openxmlformats.org/drawingml/2006/table">
            <a:tbl>
              <a:tblPr firstRow="1" bandRow="1">
                <a:effectLst/>
                <a:tableStyleId>{5C22544A-7EE6-4342-B048-85BDC9FD1C3A}</a:tableStyleId>
              </a:tblPr>
              <a:tblGrid>
                <a:gridCol w="477500">
                  <a:extLst>
                    <a:ext uri="{9D8B030D-6E8A-4147-A177-3AD203B41FA5}">
                      <a16:colId xmlns:a16="http://schemas.microsoft.com/office/drawing/2014/main" xmlns="" val="20000"/>
                    </a:ext>
                  </a:extLst>
                </a:gridCol>
                <a:gridCol w="3801554">
                  <a:extLst>
                    <a:ext uri="{9D8B030D-6E8A-4147-A177-3AD203B41FA5}">
                      <a16:colId xmlns:a16="http://schemas.microsoft.com/office/drawing/2014/main" xmlns="" val="603904652"/>
                    </a:ext>
                  </a:extLst>
                </a:gridCol>
                <a:gridCol w="3543814">
                  <a:extLst>
                    <a:ext uri="{9D8B030D-6E8A-4147-A177-3AD203B41FA5}">
                      <a16:colId xmlns:a16="http://schemas.microsoft.com/office/drawing/2014/main" xmlns="" val="3767789720"/>
                    </a:ext>
                  </a:extLst>
                </a:gridCol>
                <a:gridCol w="3692856">
                  <a:extLst>
                    <a:ext uri="{9D8B030D-6E8A-4147-A177-3AD203B41FA5}">
                      <a16:colId xmlns:a16="http://schemas.microsoft.com/office/drawing/2014/main" xmlns="" val="635252726"/>
                    </a:ext>
                  </a:extLst>
                </a:gridCol>
              </a:tblGrid>
              <a:tr h="494326">
                <a:tc gridSpan="4">
                  <a:txBody>
                    <a:bodyPr/>
                    <a:lstStyle/>
                    <a:p>
                      <a:pPr lvl="0" algn="ctr"/>
                      <a:r>
                        <a:rPr lang="en-GB" sz="2400" dirty="0">
                          <a:latin typeface="Century Gothic" pitchFamily="34"/>
                        </a:rPr>
                        <a:t>Physical Education: Key Stage 2</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hMerge="1">
                  <a:txBody>
                    <a:bodyPr/>
                    <a:lstStyle/>
                    <a:p>
                      <a:endParaRPr lang="en-GB"/>
                    </a:p>
                  </a:txBody>
                  <a:tcPr/>
                </a:tc>
                <a:tc hMerge="1">
                  <a:txBody>
                    <a:bodyPr/>
                    <a:lstStyle/>
                    <a:p>
                      <a:endParaRPr lang="en-GB"/>
                    </a:p>
                  </a:txBody>
                  <a:tcPr/>
                </a:tc>
                <a:tc hMerge="1">
                  <a:txBody>
                    <a:bodyPr/>
                    <a:lstStyle/>
                    <a:p>
                      <a:endParaRPr lang="en-GB"/>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xmlns="" val="10000"/>
                  </a:ext>
                </a:extLst>
              </a:tr>
              <a:tr h="430556">
                <a:tc rowSpan="2">
                  <a:txBody>
                    <a:bodyPr/>
                    <a:lstStyle/>
                    <a:p>
                      <a:pPr lvl="0" algn="ctr"/>
                      <a:endParaRPr lang="en-GB" sz="1400" b="1" dirty="0">
                        <a:solidFill>
                          <a:schemeClr val="tx1"/>
                        </a:solidFill>
                        <a:latin typeface="Century Gothic" pitchFamily="34"/>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lgn="ctr"/>
                      <a:r>
                        <a:rPr lang="en-GB" sz="1400" b="1" dirty="0">
                          <a:solidFill>
                            <a:schemeClr val="tx1"/>
                          </a:solidFill>
                          <a:latin typeface="Century Gothic" pitchFamily="34"/>
                        </a:rPr>
                        <a:t>Athletics</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lgn="ctr"/>
                      <a:r>
                        <a:rPr lang="en-GB" sz="1400" b="1" dirty="0">
                          <a:solidFill>
                            <a:schemeClr val="tx1"/>
                          </a:solidFill>
                          <a:latin typeface="Century Gothic" pitchFamily="34"/>
                        </a:rPr>
                        <a:t>Competitive Games</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lgn="ctr"/>
                      <a:r>
                        <a:rPr lang="en-GB" sz="1400" b="1" dirty="0">
                          <a:solidFill>
                            <a:schemeClr val="tx1"/>
                          </a:solidFill>
                          <a:latin typeface="Century Gothic" pitchFamily="34"/>
                        </a:rPr>
                        <a:t>Gymnastics</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1"/>
                  </a:ext>
                </a:extLst>
              </a:tr>
              <a:tr h="1087568">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i="1" kern="1200" dirty="0">
                        <a:solidFill>
                          <a:srgbClr val="000000"/>
                        </a:solidFill>
                        <a:effectLst/>
                        <a:latin typeface="Century Gothic" panose="020B0502020202020204" pitchFamily="34" charset="0"/>
                        <a:ea typeface="+mn-ea"/>
                        <a:cs typeface="+mn-cs"/>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i="1" u="none" strike="noStrike" kern="1200" dirty="0">
                          <a:solidFill>
                            <a:srgbClr val="000000"/>
                          </a:solidFill>
                          <a:effectLst/>
                          <a:latin typeface="Century Gothic" panose="020B0502020202020204" pitchFamily="34" charset="0"/>
                          <a:ea typeface="+mn-ea"/>
                          <a:cs typeface="+mn-cs"/>
                        </a:rPr>
                        <a:t>use running, jumping, throwing and catching in isolation and in combination </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i="1" u="none" strike="noStrike" kern="1200" dirty="0">
                          <a:solidFill>
                            <a:srgbClr val="000000"/>
                          </a:solidFill>
                          <a:effectLst/>
                          <a:latin typeface="Century Gothic" panose="020B0502020202020204" pitchFamily="34" charset="0"/>
                          <a:ea typeface="+mn-ea"/>
                          <a:cs typeface="+mn-cs"/>
                        </a:rPr>
                        <a:t>play competitive games, modified where appropriate [for example, badminton, basketball, cricket, football, hockey, netball, rounders and tennis], and apply basic principles suitable for attacking and defending </a:t>
                      </a: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i="1" u="none" strike="noStrike" kern="1200" dirty="0">
                          <a:solidFill>
                            <a:srgbClr val="000000"/>
                          </a:solidFill>
                          <a:effectLst/>
                          <a:latin typeface="Century Gothic" panose="020B0502020202020204" pitchFamily="34" charset="0"/>
                          <a:ea typeface="+mn-ea"/>
                          <a:cs typeface="+mn-cs"/>
                        </a:rPr>
                        <a:t>develop flexibility, strength, technique, control and balance [for example, through athletics and gymnastics] </a:t>
                      </a:r>
                    </a:p>
                    <a:p>
                      <a:pPr lvl="0" fontAlgn="auto"/>
                      <a:endParaRPr lang="en-GB" sz="1000" i="1" kern="1200" dirty="0">
                        <a:solidFill>
                          <a:srgbClr val="000000"/>
                        </a:solidFill>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1010748">
                <a:tc>
                  <a:txBody>
                    <a:bodyPr/>
                    <a:lstStyle/>
                    <a:p>
                      <a:pPr marL="0" marR="0" lvl="0" indent="0" algn="ctr" defTabSz="914400" rtl="0" fontAlgn="auto" hangingPunct="1">
                        <a:lnSpc>
                          <a:spcPct val="100000"/>
                        </a:lnSpc>
                        <a:spcBef>
                          <a:spcPts val="0"/>
                        </a:spcBef>
                        <a:spcAft>
                          <a:spcPts val="0"/>
                        </a:spcAft>
                        <a:buNone/>
                        <a:tabLst/>
                      </a:pPr>
                      <a:r>
                        <a:rPr lang="en-GB" sz="1400" b="1" dirty="0">
                          <a:latin typeface="Century Gothic" pitchFamily="34"/>
                        </a:rPr>
                        <a:t>Year 3</a:t>
                      </a:r>
                    </a:p>
                  </a:txBody>
                  <a:tcPr marT="45701" marB="45701"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71450" indent="-171450">
                        <a:buFont typeface="Arial" panose="020B0604020202020204" pitchFamily="34" charset="0"/>
                        <a:buChar char="•"/>
                      </a:pPr>
                      <a:r>
                        <a:rPr lang="en-GB" sz="1100" u="none" baseline="0" dirty="0">
                          <a:latin typeface="Century Gothic" pitchFamily="34"/>
                        </a:rPr>
                        <a:t>run at fast, medium and slow speeds; changing speed and direction</a:t>
                      </a:r>
                    </a:p>
                    <a:p>
                      <a:pPr marL="171450" indent="-171450">
                        <a:buFont typeface="Arial" panose="020B0604020202020204" pitchFamily="34" charset="0"/>
                        <a:buChar char="•"/>
                      </a:pPr>
                      <a:r>
                        <a:rPr lang="en-GB" sz="1100" u="none" baseline="0" dirty="0">
                          <a:latin typeface="Century Gothic" pitchFamily="34"/>
                        </a:rPr>
                        <a:t>take part in a relay, remembering when to run and what to do</a:t>
                      </a:r>
                      <a:endParaRPr lang="en-GB" sz="11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100" baseline="0" dirty="0">
                          <a:latin typeface="Century Gothic" pitchFamily="34"/>
                        </a:rPr>
                        <a:t>be aware of space and use it to support team-mates and to cause problems for the opposition</a:t>
                      </a:r>
                    </a:p>
                    <a:p>
                      <a:pPr marL="171450" indent="-171450">
                        <a:buFont typeface="Arial" panose="020B0604020202020204" pitchFamily="34" charset="0"/>
                        <a:buChar char="•"/>
                      </a:pPr>
                      <a:r>
                        <a:rPr lang="en-GB" sz="1100" baseline="0" dirty="0">
                          <a:latin typeface="Century Gothic" pitchFamily="34"/>
                        </a:rPr>
                        <a:t>know and use rules fairly</a:t>
                      </a:r>
                      <a:endParaRPr lang="en-GB" sz="11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100" baseline="0" dirty="0">
                          <a:latin typeface="Century Gothic" pitchFamily="34"/>
                        </a:rPr>
                        <a:t>adapt sequences to suit different types of apparatus and criteria</a:t>
                      </a:r>
                    </a:p>
                    <a:p>
                      <a:pPr marL="171450" indent="-171450">
                        <a:buFont typeface="Arial" panose="020B0604020202020204" pitchFamily="34" charset="0"/>
                        <a:buChar char="•"/>
                      </a:pPr>
                      <a:r>
                        <a:rPr lang="en-GB" sz="1100" baseline="0" dirty="0">
                          <a:latin typeface="Century Gothic" pitchFamily="34"/>
                        </a:rPr>
                        <a:t>explain how strength and suppleness affect performance</a:t>
                      </a:r>
                      <a:endParaRPr lang="en-GB" sz="1100" kern="1200" dirty="0">
                        <a:solidFill>
                          <a:srgbClr val="000000"/>
                        </a:solidFill>
                        <a:effectLst/>
                        <a:latin typeface="Century Gothic" panose="020B0502020202020204" pitchFamily="34" charset="0"/>
                        <a:ea typeface="+mn-ea"/>
                        <a:cs typeface="+mn-cs"/>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r h="1186441">
                <a:tc>
                  <a:txBody>
                    <a:bodyPr/>
                    <a:lstStyle/>
                    <a:p>
                      <a:pPr marL="0" marR="0" lvl="0" indent="0" algn="ctr" defTabSz="914400" rtl="0" fontAlgn="auto" hangingPunct="1">
                        <a:lnSpc>
                          <a:spcPct val="100000"/>
                        </a:lnSpc>
                        <a:spcBef>
                          <a:spcPts val="0"/>
                        </a:spcBef>
                        <a:spcAft>
                          <a:spcPts val="0"/>
                        </a:spcAft>
                        <a:buNone/>
                        <a:tabLst/>
                      </a:pPr>
                      <a:r>
                        <a:rPr lang="en-GB" sz="1400" b="1" dirty="0">
                          <a:latin typeface="Century Gothic" pitchFamily="34"/>
                        </a:rPr>
                        <a:t>Year 4</a:t>
                      </a:r>
                    </a:p>
                  </a:txBody>
                  <a:tcPr marT="45701" marB="45701"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71450" indent="-171450">
                        <a:buFont typeface="Arial" panose="020B0604020202020204" pitchFamily="34" charset="0"/>
                        <a:buChar char="•"/>
                      </a:pPr>
                      <a:r>
                        <a:rPr lang="en-GB" sz="1100" u="none" baseline="0" dirty="0">
                          <a:latin typeface="Century Gothic" pitchFamily="34"/>
                        </a:rPr>
                        <a:t>sprint over a short distance and show stamina when running over a long distance</a:t>
                      </a:r>
                    </a:p>
                    <a:p>
                      <a:pPr marL="171450" indent="-171450">
                        <a:buFont typeface="Arial" panose="020B0604020202020204" pitchFamily="34" charset="0"/>
                        <a:buChar char="•"/>
                      </a:pPr>
                      <a:r>
                        <a:rPr lang="en-GB" sz="1100" u="none" kern="1200" baseline="0" dirty="0">
                          <a:solidFill>
                            <a:srgbClr val="000000"/>
                          </a:solidFill>
                          <a:effectLst/>
                          <a:latin typeface="Century Gothic" pitchFamily="34"/>
                          <a:ea typeface="+mn-ea"/>
                          <a:cs typeface="+mn-cs"/>
                        </a:rPr>
                        <a:t>jump in different ways</a:t>
                      </a:r>
                    </a:p>
                    <a:p>
                      <a:pPr marL="171450" indent="-171450">
                        <a:buFont typeface="Arial" panose="020B0604020202020204" pitchFamily="34" charset="0"/>
                        <a:buChar char="•"/>
                      </a:pPr>
                      <a:r>
                        <a:rPr lang="en-GB" sz="1100" u="none" kern="1200" baseline="0" dirty="0">
                          <a:solidFill>
                            <a:srgbClr val="000000"/>
                          </a:solidFill>
                          <a:effectLst/>
                          <a:latin typeface="Century Gothic" pitchFamily="34"/>
                          <a:ea typeface="+mn-ea"/>
                          <a:cs typeface="+mn-cs"/>
                        </a:rPr>
                        <a:t>throw in different ways and hit a target, when needed</a:t>
                      </a:r>
                      <a:endParaRPr lang="en-GB" sz="1100" kern="1200" dirty="0">
                        <a:solidFill>
                          <a:srgbClr val="000000"/>
                        </a:solidFill>
                        <a:effectLst/>
                        <a:latin typeface="Century Gothic" panose="020B0502020202020204" pitchFamily="34" charset="0"/>
                        <a:ea typeface="+mn-ea"/>
                        <a:cs typeface="+mn-cs"/>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100" baseline="0" dirty="0">
                          <a:latin typeface="Century Gothic" pitchFamily="34"/>
                        </a:rPr>
                        <a:t>throw and catch accurately with one hand</a:t>
                      </a:r>
                    </a:p>
                    <a:p>
                      <a:pPr marL="171450" indent="-171450">
                        <a:buFont typeface="Arial" panose="020B0604020202020204" pitchFamily="34" charset="0"/>
                        <a:buChar char="•"/>
                      </a:pPr>
                      <a:r>
                        <a:rPr lang="en-GB" sz="1100" baseline="0" dirty="0">
                          <a:latin typeface="Century Gothic" pitchFamily="34"/>
                        </a:rPr>
                        <a:t>hit a ball accurately with control</a:t>
                      </a:r>
                    </a:p>
                    <a:p>
                      <a:pPr marL="171450" indent="-171450">
                        <a:buFont typeface="Arial" panose="020B0604020202020204" pitchFamily="34" charset="0"/>
                        <a:buChar char="•"/>
                      </a:pPr>
                      <a:r>
                        <a:rPr lang="en-GB" sz="1100" baseline="0" dirty="0">
                          <a:latin typeface="Century Gothic" pitchFamily="34"/>
                        </a:rPr>
                        <a:t>vary tactics and adapt skills depending on what is happening in a game</a:t>
                      </a:r>
                      <a:endParaRPr lang="en-GB" sz="11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100" u="none" baseline="0" dirty="0">
                          <a:latin typeface="Century Gothic" pitchFamily="34"/>
                        </a:rPr>
                        <a:t>move in a controlled way</a:t>
                      </a:r>
                    </a:p>
                    <a:p>
                      <a:pPr marL="171450" indent="-171450">
                        <a:buFont typeface="Arial" panose="020B0604020202020204" pitchFamily="34" charset="0"/>
                        <a:buChar char="•"/>
                      </a:pPr>
                      <a:r>
                        <a:rPr lang="en-GB" sz="1100" u="none" baseline="0" dirty="0">
                          <a:latin typeface="Century Gothic" pitchFamily="34"/>
                        </a:rPr>
                        <a:t>include change of speed and direction in a sequence</a:t>
                      </a:r>
                    </a:p>
                    <a:p>
                      <a:pPr marL="171450" indent="-171450">
                        <a:buFont typeface="Arial" panose="020B0604020202020204" pitchFamily="34" charset="0"/>
                        <a:buChar char="•"/>
                      </a:pPr>
                      <a:r>
                        <a:rPr lang="en-GB" sz="1100" u="none" baseline="0" dirty="0">
                          <a:latin typeface="Century Gothic" pitchFamily="34"/>
                        </a:rPr>
                        <a:t>work with a partner to create, repeat and improve a sequence with at least three phases</a:t>
                      </a:r>
                      <a:endParaRPr lang="en-GB" sz="11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4"/>
                  </a:ext>
                </a:extLst>
              </a:tr>
              <a:tr h="1087568">
                <a:tc>
                  <a:txBody>
                    <a:bodyPr/>
                    <a:lstStyle/>
                    <a:p>
                      <a:pPr marL="0" marR="0" lvl="0" indent="0" algn="ctr" defTabSz="914400" rtl="0" fontAlgn="auto" hangingPunct="1">
                        <a:lnSpc>
                          <a:spcPct val="100000"/>
                        </a:lnSpc>
                        <a:spcBef>
                          <a:spcPts val="0"/>
                        </a:spcBef>
                        <a:spcAft>
                          <a:spcPts val="0"/>
                        </a:spcAft>
                        <a:buNone/>
                        <a:tabLst/>
                      </a:pPr>
                      <a:r>
                        <a:rPr lang="en-GB" sz="1400" b="1" dirty="0">
                          <a:latin typeface="Century Gothic" pitchFamily="34"/>
                        </a:rPr>
                        <a:t>Year 5</a:t>
                      </a:r>
                    </a:p>
                  </a:txBody>
                  <a:tcPr marT="45701" marB="45701"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71450" indent="-171450">
                        <a:buFont typeface="Arial" panose="020B0604020202020204" pitchFamily="34" charset="0"/>
                        <a:buChar char="•"/>
                      </a:pPr>
                      <a:r>
                        <a:rPr lang="en-GB" sz="1000" u="none" baseline="0" dirty="0">
                          <a:latin typeface="Century Gothic" pitchFamily="34"/>
                        </a:rPr>
                        <a:t>controlled when taking off and landing</a:t>
                      </a:r>
                    </a:p>
                    <a:p>
                      <a:pPr marL="171450" indent="-171450">
                        <a:buFont typeface="Arial" panose="020B0604020202020204" pitchFamily="34" charset="0"/>
                        <a:buChar char="•"/>
                      </a:pPr>
                      <a:r>
                        <a:rPr lang="en-GB" sz="1000" u="none" baseline="0" dirty="0">
                          <a:latin typeface="Century Gothic" pitchFamily="34"/>
                        </a:rPr>
                        <a:t>throw with increasing accuracy</a:t>
                      </a:r>
                    </a:p>
                    <a:p>
                      <a:pPr marL="171450" indent="-171450">
                        <a:buFont typeface="Arial" panose="020B0604020202020204" pitchFamily="34" charset="0"/>
                        <a:buChar char="•"/>
                      </a:pPr>
                      <a:r>
                        <a:rPr lang="en-GB" sz="1000" u="none" baseline="0" dirty="0">
                          <a:latin typeface="Century Gothic" pitchFamily="34"/>
                        </a:rPr>
                        <a:t>combine running and jumping</a:t>
                      </a:r>
                      <a:endParaRPr lang="en-GB" sz="1000" kern="1200" dirty="0">
                        <a:solidFill>
                          <a:srgbClr val="000000"/>
                        </a:solidFill>
                        <a:effectLst/>
                        <a:latin typeface="Century Gothic" panose="020B0502020202020204" pitchFamily="34" charset="0"/>
                        <a:ea typeface="+mn-ea"/>
                        <a:cs typeface="+mn-cs"/>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000" baseline="0" dirty="0">
                          <a:latin typeface="Century Gothic" pitchFamily="34"/>
                        </a:rPr>
                        <a:t>gain possession by working a team and pass in different ways</a:t>
                      </a:r>
                    </a:p>
                    <a:p>
                      <a:pPr marL="171450" indent="-171450">
                        <a:buFont typeface="Arial" panose="020B0604020202020204" pitchFamily="34" charset="0"/>
                        <a:buChar char="•"/>
                      </a:pPr>
                      <a:r>
                        <a:rPr lang="en-GB" sz="1000" baseline="0" dirty="0">
                          <a:latin typeface="Century Gothic" pitchFamily="34"/>
                        </a:rPr>
                        <a:t>choose a specific tactic for defending and attacking</a:t>
                      </a:r>
                    </a:p>
                    <a:p>
                      <a:pPr marL="171450" indent="-171450">
                        <a:buFont typeface="Arial" panose="020B0604020202020204" pitchFamily="34" charset="0"/>
                        <a:buChar char="•"/>
                      </a:pPr>
                      <a:r>
                        <a:rPr lang="en-GB" sz="1000" baseline="0" dirty="0">
                          <a:latin typeface="Century Gothic" pitchFamily="34"/>
                        </a:rPr>
                        <a:t>use a number of techniques to pass, dribble and shoot</a:t>
                      </a:r>
                      <a:endParaRPr lang="en-GB" sz="10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000" u="none" baseline="0" dirty="0">
                          <a:latin typeface="Century Gothic" pitchFamily="34"/>
                        </a:rPr>
                        <a:t>make complex extended sequences</a:t>
                      </a:r>
                    </a:p>
                    <a:p>
                      <a:pPr marL="171450" indent="-171450">
                        <a:buFont typeface="Arial" panose="020B0604020202020204" pitchFamily="34" charset="0"/>
                        <a:buChar char="•"/>
                      </a:pPr>
                      <a:r>
                        <a:rPr lang="en-GB" sz="1000" u="none" baseline="0" dirty="0">
                          <a:latin typeface="Century Gothic" pitchFamily="34"/>
                        </a:rPr>
                        <a:t>combine action, balance and shape</a:t>
                      </a:r>
                    </a:p>
                    <a:p>
                      <a:pPr marL="171450" indent="-171450">
                        <a:buFont typeface="Arial" panose="020B0604020202020204" pitchFamily="34" charset="0"/>
                        <a:buChar char="•"/>
                      </a:pPr>
                      <a:r>
                        <a:rPr lang="en-GB" sz="1000" u="none" baseline="0" dirty="0">
                          <a:latin typeface="Century Gothic" pitchFamily="34"/>
                        </a:rPr>
                        <a:t>perform consistently to different audiences</a:t>
                      </a:r>
                      <a:endParaRPr lang="en-GB" sz="10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001020723"/>
                  </a:ext>
                </a:extLst>
              </a:tr>
              <a:tr h="1005173">
                <a:tc>
                  <a:txBody>
                    <a:bodyPr/>
                    <a:lstStyle/>
                    <a:p>
                      <a:pPr marL="0" marR="0" lvl="0" indent="0" algn="ctr" defTabSz="914400" rtl="0" fontAlgn="auto" hangingPunct="1">
                        <a:lnSpc>
                          <a:spcPct val="100000"/>
                        </a:lnSpc>
                        <a:spcBef>
                          <a:spcPts val="0"/>
                        </a:spcBef>
                        <a:spcAft>
                          <a:spcPts val="0"/>
                        </a:spcAft>
                        <a:buNone/>
                        <a:tabLst/>
                      </a:pPr>
                      <a:r>
                        <a:rPr lang="en-GB" sz="1400" b="1" dirty="0">
                          <a:latin typeface="Century Gothic" pitchFamily="34"/>
                        </a:rPr>
                        <a:t>Year 6</a:t>
                      </a:r>
                    </a:p>
                  </a:txBody>
                  <a:tcPr marT="45701" marB="45701"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71450" indent="-171450">
                        <a:buFont typeface="Arial" panose="020B0604020202020204" pitchFamily="34" charset="0"/>
                        <a:buChar char="•"/>
                      </a:pPr>
                      <a:r>
                        <a:rPr lang="en-GB" sz="1100" u="none" baseline="0" dirty="0">
                          <a:latin typeface="Century Gothic" pitchFamily="34"/>
                        </a:rPr>
                        <a:t>demonstrate stamina and increase strength</a:t>
                      </a:r>
                      <a:endParaRPr lang="en-GB" sz="1100" kern="1200" dirty="0">
                        <a:solidFill>
                          <a:srgbClr val="000000"/>
                        </a:solidFill>
                        <a:effectLst/>
                        <a:latin typeface="Century Gothic" panose="020B0502020202020204" pitchFamily="34" charset="0"/>
                        <a:ea typeface="+mn-ea"/>
                        <a:cs typeface="+mn-cs"/>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100" dirty="0">
                          <a:latin typeface="Century Gothic" panose="020B0502020202020204" pitchFamily="34" charset="0"/>
                        </a:rPr>
                        <a:t>agree and explain rules to others</a:t>
                      </a:r>
                    </a:p>
                    <a:p>
                      <a:pPr marL="171450" indent="-171450">
                        <a:buFont typeface="Arial" panose="020B0604020202020204" pitchFamily="34" charset="0"/>
                        <a:buChar char="•"/>
                      </a:pPr>
                      <a:r>
                        <a:rPr lang="en-GB" sz="1100" dirty="0">
                          <a:latin typeface="Century Gothic" panose="020B0502020202020204" pitchFamily="34" charset="0"/>
                        </a:rPr>
                        <a:t>work as a team </a:t>
                      </a:r>
                      <a:r>
                        <a:rPr lang="en-GB" sz="1100" baseline="0" dirty="0">
                          <a:latin typeface="Century Gothic" pitchFamily="34"/>
                        </a:rPr>
                        <a:t>and communicate a plan</a:t>
                      </a:r>
                    </a:p>
                    <a:p>
                      <a:pPr marL="171450" indent="-171450">
                        <a:buFont typeface="Arial" panose="020B0604020202020204" pitchFamily="34" charset="0"/>
                        <a:buChar char="•"/>
                      </a:pPr>
                      <a:r>
                        <a:rPr lang="en-GB" sz="1100" baseline="0" dirty="0">
                          <a:latin typeface="Century Gothic" pitchFamily="34"/>
                        </a:rPr>
                        <a:t>lead others in a game situation when the need arises</a:t>
                      </a:r>
                      <a:endParaRPr lang="en-GB" sz="11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en-GB" sz="1100" u="none" baseline="0" dirty="0">
                          <a:latin typeface="Century Gothic" pitchFamily="34"/>
                        </a:rPr>
                        <a:t>combine own work with that of others</a:t>
                      </a:r>
                    </a:p>
                    <a:p>
                      <a:pPr marL="171450" indent="-171450">
                        <a:buFont typeface="Arial" panose="020B0604020202020204" pitchFamily="34" charset="0"/>
                        <a:buChar char="•"/>
                      </a:pPr>
                      <a:r>
                        <a:rPr lang="en-GB" sz="1100" u="none" baseline="0" dirty="0">
                          <a:latin typeface="Century Gothic" pitchFamily="34"/>
                        </a:rPr>
                        <a:t>sequences to specific timings</a:t>
                      </a:r>
                      <a:endParaRPr lang="en-GB" sz="1100" dirty="0">
                        <a:latin typeface="Century Gothic" panose="020B0502020202020204" pitchFamily="34" charset="0"/>
                      </a:endParaRPr>
                    </a:p>
                  </a:txBody>
                  <a:tcPr marT="45701" marB="4570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338145807"/>
                  </a:ext>
                </a:extLst>
              </a:tr>
            </a:tbl>
          </a:graphicData>
        </a:graphic>
      </p:graphicFrame>
    </p:spTree>
    <p:extLst>
      <p:ext uri="{BB962C8B-B14F-4D97-AF65-F5344CB8AC3E}">
        <p14:creationId xmlns:p14="http://schemas.microsoft.com/office/powerpoint/2010/main" val="2875029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6792DDC6-DD99-7D47-9C81-E3D36E100616}"/>
              </a:ext>
            </a:extLst>
          </p:cNvPr>
          <p:cNvSpPr/>
          <p:nvPr/>
        </p:nvSpPr>
        <p:spPr>
          <a:xfrm>
            <a:off x="308974" y="-23411"/>
            <a:ext cx="11574049" cy="2800767"/>
          </a:xfrm>
          <a:prstGeom prst="rect">
            <a:avLst/>
          </a:prstGeom>
        </p:spPr>
        <p:txBody>
          <a:bodyPr wrap="square">
            <a:spAutoFit/>
          </a:bodyPr>
          <a:lstStyle/>
          <a:p>
            <a:r>
              <a:rPr lang="en-GB" sz="3200" dirty="0">
                <a:effectLst/>
                <a:latin typeface="Calibri,Bold"/>
              </a:rPr>
              <a:t>Key stage 1 </a:t>
            </a:r>
            <a:endParaRPr lang="en-GB" dirty="0"/>
          </a:p>
          <a:p>
            <a:r>
              <a:rPr lang="en-GB" sz="1600" dirty="0">
                <a:latin typeface="Calibri,BoldItalic"/>
              </a:rPr>
              <a:t>Pupils should develop fundamental movement skills, become increasingly competent and confident and access a broad range of opportunities to extend their agility, balance and coordination, individually and with others. </a:t>
            </a:r>
            <a:endParaRPr lang="en-GB" sz="1600" dirty="0"/>
          </a:p>
          <a:p>
            <a:pPr>
              <a:buFont typeface="Arial" panose="020B0604020202020204" pitchFamily="34" charset="0"/>
              <a:buChar char="•"/>
            </a:pPr>
            <a:r>
              <a:rPr lang="en-GB" sz="1600" dirty="0">
                <a:solidFill>
                  <a:srgbClr val="6DAA44"/>
                </a:solidFill>
                <a:latin typeface="Arial" panose="020B0604020202020204" pitchFamily="34" charset="0"/>
              </a:rPr>
              <a:t> </a:t>
            </a:r>
            <a:r>
              <a:rPr lang="en-GB" sz="1600" dirty="0">
                <a:solidFill>
                  <a:srgbClr val="92D050"/>
                </a:solidFill>
                <a:latin typeface="Calibri,Bold"/>
              </a:rPr>
              <a:t>Master basic movements including running, jumping, throwing and catching, </a:t>
            </a:r>
            <a:endParaRPr lang="en-GB" sz="1600" dirty="0">
              <a:solidFill>
                <a:srgbClr val="92D050"/>
              </a:solidFill>
              <a:effectLst/>
            </a:endParaRPr>
          </a:p>
          <a:p>
            <a:pPr>
              <a:buFont typeface="Arial" panose="020B0604020202020204" pitchFamily="34" charset="0"/>
              <a:buChar char="•"/>
            </a:pPr>
            <a:r>
              <a:rPr lang="en-GB" sz="1600" dirty="0">
                <a:solidFill>
                  <a:srgbClr val="BF0000"/>
                </a:solidFill>
                <a:latin typeface="Arial" panose="020B0604020202020204" pitchFamily="34" charset="0"/>
              </a:rPr>
              <a:t> </a:t>
            </a:r>
            <a:r>
              <a:rPr lang="en-GB" sz="1600" dirty="0">
                <a:solidFill>
                  <a:srgbClr val="BF0000"/>
                </a:solidFill>
                <a:latin typeface="Calibri,Bold"/>
              </a:rPr>
              <a:t>Develop balance, agility and co-ordination, and begin to apply these in a range of activities </a:t>
            </a:r>
            <a:endParaRPr lang="en-GB" sz="1600" dirty="0">
              <a:effectLst/>
            </a:endParaRPr>
          </a:p>
          <a:p>
            <a:pPr>
              <a:buFont typeface="Arial" panose="020B0604020202020204" pitchFamily="34" charset="0"/>
              <a:buChar char="•"/>
            </a:pPr>
            <a:r>
              <a:rPr lang="en-GB" sz="1600" dirty="0">
                <a:solidFill>
                  <a:srgbClr val="4270C1"/>
                </a:solidFill>
                <a:latin typeface="Arial" panose="020B0604020202020204" pitchFamily="34" charset="0"/>
              </a:rPr>
              <a:t> </a:t>
            </a:r>
            <a:r>
              <a:rPr lang="en-GB" sz="1600" dirty="0">
                <a:solidFill>
                  <a:srgbClr val="00B0F0"/>
                </a:solidFill>
                <a:latin typeface="Calibri,Bold"/>
              </a:rPr>
              <a:t>Participate in team games, developing simple tactics for attacking and defending </a:t>
            </a:r>
            <a:endParaRPr lang="en-GB" sz="1600" dirty="0">
              <a:solidFill>
                <a:srgbClr val="00B0F0"/>
              </a:solidFill>
              <a:effectLst/>
            </a:endParaRPr>
          </a:p>
          <a:p>
            <a:pPr>
              <a:buFont typeface="Arial" panose="020B0604020202020204" pitchFamily="34" charset="0"/>
              <a:buChar char="•"/>
            </a:pPr>
            <a:r>
              <a:rPr lang="en-GB" sz="1600" dirty="0">
                <a:solidFill>
                  <a:srgbClr val="DD9EE0"/>
                </a:solidFill>
                <a:latin typeface="Arial" panose="020B0604020202020204" pitchFamily="34" charset="0"/>
              </a:rPr>
              <a:t> </a:t>
            </a:r>
            <a:r>
              <a:rPr lang="en-GB" sz="1600" dirty="0">
                <a:solidFill>
                  <a:srgbClr val="DD9EE0"/>
                </a:solidFill>
                <a:latin typeface="Calibri,Bold"/>
              </a:rPr>
              <a:t>Perform dances using simple movement patterns </a:t>
            </a:r>
            <a:endParaRPr lang="en-GB" sz="1600" dirty="0">
              <a:effectLst/>
            </a:endParaRPr>
          </a:p>
          <a:p>
            <a:pPr>
              <a:buFont typeface="Arial" panose="020B0604020202020204" pitchFamily="34" charset="0"/>
              <a:buChar char="•"/>
            </a:pPr>
            <a:r>
              <a:rPr lang="en-GB" sz="1600" dirty="0">
                <a:solidFill>
                  <a:srgbClr val="8DF0ED"/>
                </a:solidFill>
                <a:latin typeface="Arial" panose="020B0604020202020204" pitchFamily="34" charset="0"/>
              </a:rPr>
              <a:t> </a:t>
            </a:r>
            <a:r>
              <a:rPr lang="en-GB" sz="1600" dirty="0">
                <a:solidFill>
                  <a:srgbClr val="8DF0ED"/>
                </a:solidFill>
                <a:latin typeface="Calibri,Bold"/>
              </a:rPr>
              <a:t>They should be able to engage in </a:t>
            </a:r>
            <a:r>
              <a:rPr lang="en-GB" sz="1600" dirty="0">
                <a:solidFill>
                  <a:srgbClr val="8DF0ED"/>
                </a:solidFill>
                <a:effectLst/>
                <a:latin typeface="Calibri,Bold"/>
              </a:rPr>
              <a:t>competitive (both </a:t>
            </a:r>
            <a:r>
              <a:rPr lang="en-GB" sz="1600" dirty="0">
                <a:solidFill>
                  <a:srgbClr val="8DF0ED"/>
                </a:solidFill>
                <a:latin typeface="Calibri,Bold"/>
              </a:rPr>
              <a:t>against self and against others) and co-operative physical activities, in a range of increasingly challenging situations. </a:t>
            </a:r>
            <a:endParaRPr lang="en-GB" sz="1600" dirty="0">
              <a:solidFill>
                <a:srgbClr val="8DF0ED"/>
              </a:solidFill>
              <a:effectLst/>
            </a:endParaRPr>
          </a:p>
          <a:p>
            <a:pPr>
              <a:buFont typeface="Arial" panose="020B0604020202020204" pitchFamily="34" charset="0"/>
              <a:buChar char="•"/>
            </a:pPr>
            <a:r>
              <a:rPr lang="en-GB" sz="1600" dirty="0">
                <a:solidFill>
                  <a:srgbClr val="BA9CF0"/>
                </a:solidFill>
                <a:latin typeface="Arial" panose="020B0604020202020204" pitchFamily="34" charset="0"/>
              </a:rPr>
              <a:t> </a:t>
            </a:r>
            <a:r>
              <a:rPr lang="en-GB" sz="1600" dirty="0">
                <a:solidFill>
                  <a:srgbClr val="BA9CF0"/>
                </a:solidFill>
                <a:latin typeface="Calibri,Bold"/>
              </a:rPr>
              <a:t>Knowledge and understanding of fitness and health.* </a:t>
            </a:r>
            <a:endParaRPr lang="en-GB" sz="1600" dirty="0">
              <a:solidFill>
                <a:srgbClr val="BA9CF0"/>
              </a:solidFill>
              <a:effectLst/>
            </a:endParaRPr>
          </a:p>
        </p:txBody>
      </p:sp>
      <p:sp>
        <p:nvSpPr>
          <p:cNvPr id="5" name="Rectangle 4">
            <a:extLst>
              <a:ext uri="{FF2B5EF4-FFF2-40B4-BE49-F238E27FC236}">
                <a16:creationId xmlns:a16="http://schemas.microsoft.com/office/drawing/2014/main" xmlns="" id="{3C4BC7FA-D065-FD4F-9AEB-2FD9C3BE5055}"/>
              </a:ext>
            </a:extLst>
          </p:cNvPr>
          <p:cNvSpPr/>
          <p:nvPr/>
        </p:nvSpPr>
        <p:spPr>
          <a:xfrm>
            <a:off x="223380" y="3146688"/>
            <a:ext cx="11745238" cy="3293209"/>
          </a:xfrm>
          <a:prstGeom prst="rect">
            <a:avLst/>
          </a:prstGeom>
        </p:spPr>
        <p:txBody>
          <a:bodyPr wrap="square">
            <a:spAutoFit/>
          </a:bodyPr>
          <a:lstStyle/>
          <a:p>
            <a:r>
              <a:rPr lang="en-GB" sz="3200" dirty="0">
                <a:effectLst/>
                <a:latin typeface="Calibri,Bold"/>
              </a:rPr>
              <a:t>Key stage 2 </a:t>
            </a:r>
            <a:endParaRPr lang="en-GB" dirty="0">
              <a:effectLst/>
            </a:endParaRPr>
          </a:p>
          <a:p>
            <a:r>
              <a:rPr lang="en-GB" sz="1600" dirty="0">
                <a:latin typeface="Calibri,BoldItalic"/>
              </a:rPr>
              <a:t>Pupils should continue to apply and develop a broader range of skills, learning how to use them in different ways and to link them to make actions and sequences of movement. They should enjoy communicating, collaborating and competing with each other. They should develop an understanding of how to improve in different physical activities and sports and learn how to evaluate and recognise their own success. </a:t>
            </a:r>
            <a:endParaRPr lang="en-GB" sz="1600" dirty="0"/>
          </a:p>
          <a:p>
            <a:pPr marL="285750" indent="-285750">
              <a:buFont typeface="Arial" panose="020B0604020202020204" pitchFamily="34" charset="0"/>
              <a:buChar char="•"/>
            </a:pPr>
            <a:r>
              <a:rPr lang="en-GB" sz="1600" dirty="0">
                <a:solidFill>
                  <a:srgbClr val="92D050"/>
                </a:solidFill>
                <a:latin typeface="Calibri,Bold"/>
              </a:rPr>
              <a:t>Use running, jumping, throwing and catching in isolation and in combination </a:t>
            </a:r>
            <a:endParaRPr lang="en-GB" sz="1600" dirty="0">
              <a:solidFill>
                <a:srgbClr val="92D050"/>
              </a:solidFill>
            </a:endParaRPr>
          </a:p>
          <a:p>
            <a:pPr marL="285750" indent="-285750">
              <a:buFont typeface="Arial" panose="020B0604020202020204" pitchFamily="34" charset="0"/>
              <a:buChar char="•"/>
            </a:pPr>
            <a:r>
              <a:rPr lang="en-GB" sz="1600" dirty="0">
                <a:solidFill>
                  <a:srgbClr val="00B0F0"/>
                </a:solidFill>
                <a:latin typeface="Calibri,Bold"/>
              </a:rPr>
              <a:t>Play competitive games, modified where appropriate [for example, badminton, basketball, cricket, football, hockey, netball, rounders and tennis] and apply basic principles suitable for attacking and defending </a:t>
            </a:r>
            <a:endParaRPr lang="en-GB" sz="1600" dirty="0">
              <a:solidFill>
                <a:srgbClr val="00B0F0"/>
              </a:solidFill>
            </a:endParaRPr>
          </a:p>
          <a:p>
            <a:pPr marL="285750" indent="-285750">
              <a:buFont typeface="Arial" panose="020B0604020202020204" pitchFamily="34" charset="0"/>
              <a:buChar char="•"/>
            </a:pPr>
            <a:r>
              <a:rPr lang="en-GB" sz="1600" dirty="0">
                <a:solidFill>
                  <a:srgbClr val="BF0000"/>
                </a:solidFill>
                <a:latin typeface="Calibri,Bold"/>
              </a:rPr>
              <a:t>Develop flexibility, strength, technique, control and balance [for example, through athletics and gymnastics] </a:t>
            </a:r>
            <a:endParaRPr lang="en-GB" sz="1600" dirty="0"/>
          </a:p>
          <a:p>
            <a:pPr marL="285750" indent="-285750">
              <a:buFont typeface="Arial" panose="020B0604020202020204" pitchFamily="34" charset="0"/>
              <a:buChar char="•"/>
            </a:pPr>
            <a:r>
              <a:rPr lang="en-GB" sz="1600" dirty="0">
                <a:solidFill>
                  <a:srgbClr val="F39DDF"/>
                </a:solidFill>
                <a:latin typeface="Calibri,Bold"/>
              </a:rPr>
              <a:t>Perform dances using a range of movement patterns </a:t>
            </a:r>
            <a:endParaRPr lang="en-GB" sz="1600" dirty="0">
              <a:solidFill>
                <a:srgbClr val="F39DDF"/>
              </a:solidFill>
            </a:endParaRPr>
          </a:p>
          <a:p>
            <a:pPr marL="285750" indent="-285750">
              <a:buFont typeface="Arial" panose="020B0604020202020204" pitchFamily="34" charset="0"/>
              <a:buChar char="•"/>
            </a:pPr>
            <a:r>
              <a:rPr lang="en-GB" sz="1600" dirty="0">
                <a:solidFill>
                  <a:srgbClr val="EA7C30"/>
                </a:solidFill>
                <a:latin typeface="Calibri,Bold"/>
              </a:rPr>
              <a:t>Take part in outdoor and adventurous activity challenges both individually and within a team </a:t>
            </a:r>
            <a:endParaRPr lang="en-GB" sz="1600" dirty="0"/>
          </a:p>
          <a:p>
            <a:pPr marL="285750" indent="-285750">
              <a:buFont typeface="Arial" panose="020B0604020202020204" pitchFamily="34" charset="0"/>
              <a:buChar char="•"/>
            </a:pPr>
            <a:r>
              <a:rPr lang="en-GB" sz="1600" dirty="0">
                <a:solidFill>
                  <a:srgbClr val="8DF0ED"/>
                </a:solidFill>
                <a:latin typeface="Calibri,Bold"/>
              </a:rPr>
              <a:t>Compare their performances with previous ones and demonstrate improvement to achieve their personal best</a:t>
            </a:r>
          </a:p>
          <a:p>
            <a:pPr marL="285750" indent="-285750">
              <a:buFont typeface="Arial" panose="020B0604020202020204" pitchFamily="34" charset="0"/>
              <a:buChar char="•"/>
            </a:pPr>
            <a:r>
              <a:rPr lang="en-GB" sz="1600" dirty="0">
                <a:solidFill>
                  <a:srgbClr val="BA9CF0"/>
                </a:solidFill>
                <a:latin typeface="Calibri,Bold"/>
              </a:rPr>
              <a:t>Knowledge and understanding of fitness and health.* </a:t>
            </a:r>
            <a:endParaRPr lang="en-GB" sz="1600" dirty="0">
              <a:solidFill>
                <a:srgbClr val="BA9CF0"/>
              </a:solidFill>
              <a:effectLst/>
            </a:endParaRPr>
          </a:p>
        </p:txBody>
      </p:sp>
    </p:spTree>
    <p:extLst>
      <p:ext uri="{BB962C8B-B14F-4D97-AF65-F5344CB8AC3E}">
        <p14:creationId xmlns:p14="http://schemas.microsoft.com/office/powerpoint/2010/main" val="2454323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xmlns="" id="{F695610E-95D7-044A-ABA7-F34C6A13D0AB}"/>
              </a:ext>
            </a:extLst>
          </p:cNvPr>
          <p:cNvGraphicFramePr>
            <a:graphicFrameLocks noGrp="1"/>
          </p:cNvGraphicFramePr>
          <p:nvPr>
            <p:ph idx="1"/>
            <p:extLst>
              <p:ext uri="{D42A27DB-BD31-4B8C-83A1-F6EECF244321}">
                <p14:modId xmlns:p14="http://schemas.microsoft.com/office/powerpoint/2010/main" val="693008065"/>
              </p:ext>
            </p:extLst>
          </p:nvPr>
        </p:nvGraphicFramePr>
        <p:xfrm>
          <a:off x="414017" y="482600"/>
          <a:ext cx="11363966" cy="5620908"/>
        </p:xfrm>
        <a:graphic>
          <a:graphicData uri="http://schemas.openxmlformats.org/drawingml/2006/table">
            <a:tbl>
              <a:tblPr firstRow="1" bandRow="1">
                <a:effectLst/>
                <a:tableStyleId>{5C22544A-7EE6-4342-B048-85BDC9FD1C3A}</a:tableStyleId>
              </a:tblPr>
              <a:tblGrid>
                <a:gridCol w="5681983">
                  <a:extLst>
                    <a:ext uri="{9D8B030D-6E8A-4147-A177-3AD203B41FA5}">
                      <a16:colId xmlns:a16="http://schemas.microsoft.com/office/drawing/2014/main" xmlns="" val="20000"/>
                    </a:ext>
                  </a:extLst>
                </a:gridCol>
                <a:gridCol w="5681983">
                  <a:extLst>
                    <a:ext uri="{9D8B030D-6E8A-4147-A177-3AD203B41FA5}">
                      <a16:colId xmlns:a16="http://schemas.microsoft.com/office/drawing/2014/main" xmlns="" val="20001"/>
                    </a:ext>
                  </a:extLst>
                </a:gridCol>
              </a:tblGrid>
              <a:tr h="377410">
                <a:tc gridSpan="2">
                  <a:txBody>
                    <a:bodyPr/>
                    <a:lstStyle/>
                    <a:p>
                      <a:pPr lvl="0" algn="ctr"/>
                      <a:r>
                        <a:rPr lang="en-GB" dirty="0">
                          <a:solidFill>
                            <a:srgbClr val="FFFFFF"/>
                          </a:solidFill>
                          <a:latin typeface="Century Gothic" pitchFamily="34"/>
                        </a:rPr>
                        <a:t>Physical Education</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hMerge="1">
                  <a:txBody>
                    <a:bodyPr/>
                    <a:lstStyle/>
                    <a:p>
                      <a:endParaRPr lang="en-GB"/>
                    </a:p>
                  </a:txBody>
                  <a:tcPr/>
                </a:tc>
                <a:extLst>
                  <a:ext uri="{0D108BD9-81ED-4DB2-BD59-A6C34878D82A}">
                    <a16:rowId xmlns:a16="http://schemas.microsoft.com/office/drawing/2014/main" xmlns="" val="10000"/>
                  </a:ext>
                </a:extLst>
              </a:tr>
              <a:tr h="374318">
                <a:tc>
                  <a:txBody>
                    <a:bodyPr/>
                    <a:lstStyle/>
                    <a:p>
                      <a:pPr marL="0" marR="0" lvl="0" indent="0" algn="ctr" defTabSz="914400" rtl="0" fontAlgn="auto" hangingPunct="1">
                        <a:lnSpc>
                          <a:spcPct val="100000"/>
                        </a:lnSpc>
                        <a:spcBef>
                          <a:spcPts val="0"/>
                        </a:spcBef>
                        <a:spcAft>
                          <a:spcPts val="0"/>
                        </a:spcAft>
                        <a:buNone/>
                        <a:tabLst/>
                      </a:pPr>
                      <a:r>
                        <a:rPr lang="en-GB" sz="1600" b="1" dirty="0">
                          <a:latin typeface="Century Gothic" pitchFamily="34"/>
                        </a:rPr>
                        <a:t>Year 1</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fontAlgn="auto" hangingPunct="1">
                        <a:lnSpc>
                          <a:spcPct val="100000"/>
                        </a:lnSpc>
                        <a:spcBef>
                          <a:spcPts val="0"/>
                        </a:spcBef>
                        <a:spcAft>
                          <a:spcPts val="0"/>
                        </a:spcAft>
                        <a:buNone/>
                        <a:tabLst/>
                      </a:pPr>
                      <a:r>
                        <a:rPr lang="en-GB" sz="1600" b="1" dirty="0">
                          <a:latin typeface="Century Gothic" pitchFamily="34"/>
                        </a:rPr>
                        <a:t>Year 2</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10001"/>
                  </a:ext>
                </a:extLst>
              </a:tr>
              <a:tr h="576854">
                <a:tc>
                  <a:txBody>
                    <a:bodyPr/>
                    <a:lstStyle/>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copy and repeat basic body patterns and movements</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find and remember my own space and be aware of those around me</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remember simple dance steps and perform these in a controlled manner</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39DDF"/>
                    </a:solidFill>
                  </a:tcPr>
                </a:tc>
                <a:tc>
                  <a:txBody>
                    <a:bodyPr/>
                    <a:lstStyle/>
                    <a:p>
                      <a:pPr marL="171450" indent="-171450">
                        <a:buFont typeface="Wingdings" pitchFamily="2" charset="2"/>
                        <a:buChar char="q"/>
                      </a:pPr>
                      <a:r>
                        <a:rPr lang="en-GB" sz="1050" dirty="0">
                          <a:latin typeface="Century Gothic" pitchFamily="34"/>
                        </a:rPr>
                        <a:t>   I can copy, remember and repeat simple actions with varying speed and levels</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work on my own or with a partner</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am beginning to select simple actions to construct basic sequences</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perform a range of travel steps</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perform sections of movement with some confidence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39DDF"/>
                    </a:solidFill>
                  </a:tcPr>
                </a:tc>
                <a:extLst>
                  <a:ext uri="{0D108BD9-81ED-4DB2-BD59-A6C34878D82A}">
                    <a16:rowId xmlns:a16="http://schemas.microsoft.com/office/drawing/2014/main" xmlns="" val="10004"/>
                  </a:ext>
                </a:extLst>
              </a:tr>
              <a:tr h="424586">
                <a:tc>
                  <a:txBody>
                    <a:bodyPr/>
                    <a:lstStyle/>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negotiate space safely</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travel at different speeds, changing direction with control</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stop safely</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send an object in a variety of ways </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receive an object in a variety of ways</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send and receive with two hands</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send an object in the direction of another person</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endParaRPr lang="en-GB" sz="1200" dirty="0">
                        <a:latin typeface="Century Gothic" pitchFamily="34"/>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171450" indent="-171450">
                        <a:buFont typeface="Wingdings" pitchFamily="2" charset="2"/>
                        <a:buChar char="q"/>
                      </a:pPr>
                      <a:r>
                        <a:rPr lang="en-GB" sz="1050" dirty="0">
                          <a:latin typeface="Century Gothic" pitchFamily="34"/>
                        </a:rPr>
                        <a:t>   I can strike, send and receive in an activity</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travel at different speeds, changing direction with control in a small activity</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xmlns="" val="10005"/>
                  </a:ext>
                </a:extLst>
              </a:tr>
              <a:tr h="424586">
                <a:tc>
                  <a:txBody>
                    <a:bodyPr/>
                    <a:lstStyle/>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follow the rules of an activity</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B0F0"/>
                    </a:solidFill>
                  </a:tcPr>
                </a:tc>
                <a:tc>
                  <a:txBody>
                    <a:bodyPr/>
                    <a:lstStyle/>
                    <a:p>
                      <a:pPr marL="171450" indent="-171450">
                        <a:buFont typeface="Wingdings" pitchFamily="2" charset="2"/>
                        <a:buChar char="q"/>
                      </a:pPr>
                      <a:r>
                        <a:rPr lang="en-GB" sz="1050" dirty="0">
                          <a:latin typeface="Century Gothic" pitchFamily="34"/>
                        </a:rPr>
                        <a:t>   I am beginning to decide about the best position to be in, in a simple activity</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take on the role of attacker</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take on the role of a defender</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xmlns="" val="10006"/>
                  </a:ext>
                </a:extLst>
              </a:tr>
              <a:tr h="576854">
                <a:tc>
                  <a:txBody>
                    <a:bodyPr/>
                    <a:lstStyle/>
                    <a:p>
                      <a:pPr marL="171450" indent="-171450">
                        <a:buFont typeface="Wingdings" pitchFamily="2" charset="2"/>
                        <a:buChar char="q"/>
                      </a:pPr>
                      <a:r>
                        <a:rPr lang="en-GB" sz="1200" kern="1200" dirty="0">
                          <a:solidFill>
                            <a:schemeClr val="dk1"/>
                          </a:solidFill>
                          <a:effectLst/>
                          <a:latin typeface="+mn-lt"/>
                          <a:ea typeface="+mn-ea"/>
                          <a:cs typeface="+mn-cs"/>
                        </a:rPr>
                        <a:t>    </a:t>
                      </a:r>
                      <a:r>
                        <a:rPr lang="en-GB" sz="1200" dirty="0">
                          <a:latin typeface="Century Gothic" pitchFamily="34"/>
                        </a:rPr>
                        <a:t>I can demonstrate one way of rolling, traveling, jumping and          balancing</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strike an object with a range of equipment</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strike an object with my body</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56788"/>
                    </a:solidFill>
                  </a:tcPr>
                </a:tc>
                <a:tc>
                  <a:txBody>
                    <a:bodyPr/>
                    <a:lstStyle/>
                    <a:p>
                      <a:pPr marL="171450" indent="-171450">
                        <a:buFont typeface="Wingdings" pitchFamily="2" charset="2"/>
                        <a:buChar char="q"/>
                      </a:pPr>
                      <a:r>
                        <a:rPr lang="en-GB" sz="1050" dirty="0">
                          <a:latin typeface="Century Gothic" pitchFamily="34"/>
                        </a:rPr>
                        <a:t>   I can perform different ways of rolling, traveling, jumping and balancing</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strike an object with increased control</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send an object with increased control</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56788"/>
                    </a:solidFill>
                  </a:tcPr>
                </a:tc>
                <a:extLst>
                  <a:ext uri="{0D108BD9-81ED-4DB2-BD59-A6C34878D82A}">
                    <a16:rowId xmlns:a16="http://schemas.microsoft.com/office/drawing/2014/main" xmlns="" val="10007"/>
                  </a:ext>
                </a:extLst>
              </a:tr>
              <a:tr h="424586">
                <a:tc>
                  <a:txBody>
                    <a:bodyPr/>
                    <a:lstStyle/>
                    <a:p>
                      <a:pPr marL="285750" indent="-285750">
                        <a:buFont typeface="Wingdings" pitchFamily="2" charset="2"/>
                        <a:buChar char="q"/>
                      </a:pPr>
                      <a:r>
                        <a:rPr lang="en-GB" sz="1200" dirty="0">
                          <a:latin typeface="Century Gothic" pitchFamily="34"/>
                        </a:rPr>
                        <a:t>I can work on my own to try and beat a personal best</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200" dirty="0">
                          <a:latin typeface="Century Gothic" pitchFamily="34"/>
                        </a:rPr>
                        <a:t>I can work with a peer or as part of a small team to try and win</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8DF0ED"/>
                    </a:solidFill>
                  </a:tcPr>
                </a:tc>
                <a:tc>
                  <a:txBody>
                    <a:bodyPr/>
                    <a:lstStyle/>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understand how to increase my personal best</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work as part of a team to try and win</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8DF0ED"/>
                    </a:solidFill>
                  </a:tcPr>
                </a:tc>
                <a:extLst>
                  <a:ext uri="{0D108BD9-81ED-4DB2-BD59-A6C34878D82A}">
                    <a16:rowId xmlns:a16="http://schemas.microsoft.com/office/drawing/2014/main" xmlns="" val="10008"/>
                  </a:ext>
                </a:extLst>
              </a:tr>
              <a:tr h="424586">
                <a:tc>
                  <a:txBody>
                    <a:bodyPr/>
                    <a:lstStyle/>
                    <a:p>
                      <a:pPr marL="285750" marR="0" lvl="0" indent="-285750" algn="l" defTabSz="914400" rtl="0" eaLnBrk="1" fontAlgn="auto" latinLnBrk="0" hangingPunct="1">
                        <a:lnSpc>
                          <a:spcPct val="100000"/>
                        </a:lnSpc>
                        <a:spcBef>
                          <a:spcPts val="0"/>
                        </a:spcBef>
                        <a:spcAft>
                          <a:spcPts val="0"/>
                        </a:spcAft>
                        <a:buClrTx/>
                        <a:buSzPct val="100000"/>
                        <a:buFont typeface="Wingdings" pitchFamily="2"/>
                        <a:buChar char="q"/>
                        <a:tabLst/>
                        <a:defRPr/>
                      </a:pPr>
                      <a:r>
                        <a:rPr lang="en-GB" sz="1200" dirty="0">
                          <a:latin typeface="Century Gothic" pitchFamily="34"/>
                        </a:rPr>
                        <a:t>I can talk about the short term effect of exercise</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endParaRPr lang="en-GB" sz="1200" dirty="0">
                        <a:latin typeface="Century Gothic" pitchFamily="34"/>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A9CF0"/>
                    </a:solidFill>
                  </a:tcPr>
                </a:tc>
                <a:tc>
                  <a:txBody>
                    <a:bodyPr/>
                    <a:lstStyle/>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know how much physical activity a day I should be doing a day</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talk about the short and long term effects of exercise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A9CF0"/>
                    </a:solidFill>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363830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xmlns="" id="{A757379D-DEAA-034C-8D57-275E6339131D}"/>
              </a:ext>
            </a:extLst>
          </p:cNvPr>
          <p:cNvGraphicFramePr>
            <a:graphicFrameLocks noGrp="1"/>
          </p:cNvGraphicFramePr>
          <p:nvPr>
            <p:ph idx="1"/>
            <p:extLst>
              <p:ext uri="{D42A27DB-BD31-4B8C-83A1-F6EECF244321}">
                <p14:modId xmlns:p14="http://schemas.microsoft.com/office/powerpoint/2010/main" val="3716266871"/>
              </p:ext>
            </p:extLst>
          </p:nvPr>
        </p:nvGraphicFramePr>
        <p:xfrm>
          <a:off x="414017" y="152400"/>
          <a:ext cx="11363966" cy="5725454"/>
        </p:xfrm>
        <a:graphic>
          <a:graphicData uri="http://schemas.openxmlformats.org/drawingml/2006/table">
            <a:tbl>
              <a:tblPr firstRow="1" bandRow="1">
                <a:effectLst/>
                <a:tableStyleId>{5C22544A-7EE6-4342-B048-85BDC9FD1C3A}</a:tableStyleId>
              </a:tblPr>
              <a:tblGrid>
                <a:gridCol w="5681983">
                  <a:extLst>
                    <a:ext uri="{9D8B030D-6E8A-4147-A177-3AD203B41FA5}">
                      <a16:colId xmlns:a16="http://schemas.microsoft.com/office/drawing/2014/main" xmlns="" val="20000"/>
                    </a:ext>
                  </a:extLst>
                </a:gridCol>
                <a:gridCol w="5681983">
                  <a:extLst>
                    <a:ext uri="{9D8B030D-6E8A-4147-A177-3AD203B41FA5}">
                      <a16:colId xmlns:a16="http://schemas.microsoft.com/office/drawing/2014/main" xmlns="" val="20001"/>
                    </a:ext>
                  </a:extLst>
                </a:gridCol>
              </a:tblGrid>
              <a:tr h="377410">
                <a:tc gridSpan="2">
                  <a:txBody>
                    <a:bodyPr/>
                    <a:lstStyle/>
                    <a:p>
                      <a:pPr lvl="0" algn="ctr"/>
                      <a:r>
                        <a:rPr lang="en-GB" dirty="0">
                          <a:solidFill>
                            <a:srgbClr val="FFFFFF"/>
                          </a:solidFill>
                          <a:latin typeface="Century Gothic" pitchFamily="34"/>
                        </a:rPr>
                        <a:t>Physical Education</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hMerge="1">
                  <a:txBody>
                    <a:bodyPr/>
                    <a:lstStyle/>
                    <a:p>
                      <a:endParaRPr lang="en-GB"/>
                    </a:p>
                  </a:txBody>
                  <a:tcPr/>
                </a:tc>
                <a:extLst>
                  <a:ext uri="{0D108BD9-81ED-4DB2-BD59-A6C34878D82A}">
                    <a16:rowId xmlns:a16="http://schemas.microsoft.com/office/drawing/2014/main" xmlns="" val="10000"/>
                  </a:ext>
                </a:extLst>
              </a:tr>
              <a:tr h="374318">
                <a:tc>
                  <a:txBody>
                    <a:bodyPr/>
                    <a:lstStyle/>
                    <a:p>
                      <a:pPr marL="0" marR="0" lvl="0" indent="0" algn="ctr" defTabSz="914400" rtl="0" fontAlgn="auto" hangingPunct="1">
                        <a:lnSpc>
                          <a:spcPct val="100000"/>
                        </a:lnSpc>
                        <a:spcBef>
                          <a:spcPts val="0"/>
                        </a:spcBef>
                        <a:spcAft>
                          <a:spcPts val="0"/>
                        </a:spcAft>
                        <a:buNone/>
                        <a:tabLst/>
                      </a:pPr>
                      <a:r>
                        <a:rPr lang="en-GB" sz="1600" b="1" dirty="0">
                          <a:latin typeface="Century Gothic" pitchFamily="34"/>
                        </a:rPr>
                        <a:t>Year 3</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fontAlgn="auto" hangingPunct="1">
                        <a:lnSpc>
                          <a:spcPct val="100000"/>
                        </a:lnSpc>
                        <a:spcBef>
                          <a:spcPts val="0"/>
                        </a:spcBef>
                        <a:spcAft>
                          <a:spcPts val="0"/>
                        </a:spcAft>
                        <a:buNone/>
                        <a:tabLst/>
                      </a:pPr>
                      <a:r>
                        <a:rPr lang="en-GB" sz="1600" b="1" dirty="0">
                          <a:latin typeface="Century Gothic" pitchFamily="34"/>
                        </a:rPr>
                        <a:t>Year 4</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10001"/>
                  </a:ext>
                </a:extLst>
              </a:tr>
              <a:tr h="576854">
                <a:tc>
                  <a:txBody>
                    <a:bodyPr/>
                    <a:lstStyle/>
                    <a:p>
                      <a:pPr marL="171450" indent="-171450">
                        <a:buFont typeface="Wingdings" pitchFamily="2" charset="2"/>
                        <a:buChar char="q"/>
                      </a:pPr>
                      <a:r>
                        <a:rPr lang="en-GB" sz="1050" dirty="0">
                          <a:latin typeface="Century Gothic" pitchFamily="34"/>
                        </a:rPr>
                        <a:t>   I can create and share a sequence of movements</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repeat, remember and perform phrases/actions with confidence</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isolate multiple parts of the body when performing a range of movements</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move in time to the music</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express and perform a sequence using some dynamic qualities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39DDF"/>
                    </a:solidFill>
                  </a:tcPr>
                </a:tc>
                <a:tc>
                  <a:txBody>
                    <a:bodyPr/>
                    <a:lstStyle/>
                    <a:p>
                      <a:pPr marL="171450" indent="-171450">
                        <a:buFont typeface="Wingdings" pitchFamily="2" charset="2"/>
                        <a:buChar char="q"/>
                      </a:pPr>
                      <a:r>
                        <a:rPr lang="en-GB" sz="1050" dirty="0">
                          <a:latin typeface="Century Gothic" pitchFamily="34"/>
                        </a:rPr>
                        <a:t>  I can work in a controlled way by changing speed/direction/shape</a:t>
                      </a:r>
                    </a:p>
                    <a:p>
                      <a:pPr marL="171450" indent="-171450">
                        <a:buFont typeface="Wingdings" pitchFamily="2" charset="2"/>
                        <a:buChar char="q"/>
                      </a:pPr>
                      <a:r>
                        <a:rPr lang="en-GB" sz="1050" dirty="0">
                          <a:latin typeface="Century Gothic" pitchFamily="34"/>
                        </a:rPr>
                        <a:t>  I can create phrases using compositional devices (actions/formations/patterns) on my own and with a partner/small group</a:t>
                      </a:r>
                    </a:p>
                    <a:p>
                      <a:pPr marL="171450" indent="-171450">
                        <a:buFont typeface="Wingdings" pitchFamily="2" charset="2"/>
                        <a:buChar char="q"/>
                      </a:pPr>
                      <a:r>
                        <a:rPr lang="en-GB" sz="1050" dirty="0">
                          <a:latin typeface="Century Gothic" pitchFamily="34"/>
                        </a:rPr>
                        <a:t>  I can link together actions to create a dance with an understanding of compositional devices</a:t>
                      </a:r>
                    </a:p>
                    <a:p>
                      <a:pPr marL="171450" indent="-171450">
                        <a:buFont typeface="Wingdings" pitchFamily="2" charset="2"/>
                        <a:buChar char="q"/>
                      </a:pPr>
                      <a:r>
                        <a:rPr lang="en-GB" sz="1050" dirty="0">
                          <a:latin typeface="Century Gothic" pitchFamily="34"/>
                        </a:rPr>
                        <a:t>  I can respond to stimuli to create movement phrases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39DDF"/>
                    </a:solidFill>
                  </a:tcPr>
                </a:tc>
                <a:extLst>
                  <a:ext uri="{0D108BD9-81ED-4DB2-BD59-A6C34878D82A}">
                    <a16:rowId xmlns:a16="http://schemas.microsoft.com/office/drawing/2014/main" xmlns="" val="10004"/>
                  </a:ext>
                </a:extLst>
              </a:tr>
              <a:tr h="424586">
                <a:tc>
                  <a:txBody>
                    <a:bodyPr/>
                    <a:lstStyle/>
                    <a:p>
                      <a:pPr marL="171450" indent="-171450">
                        <a:buFont typeface="Wingdings" pitchFamily="2" charset="2"/>
                        <a:buChar char="q"/>
                      </a:pPr>
                      <a:r>
                        <a:rPr lang="en-GB" sz="1050" dirty="0">
                          <a:latin typeface="Century Gothic" pitchFamily="34"/>
                        </a:rPr>
                        <a:t>   I can apply different types of rolling, travelling, jumping and balancing       into a small routine</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travel at different speeds, changing direction when needed in an activity</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171450" indent="-171450">
                        <a:buFont typeface="Wingdings" pitchFamily="2" charset="2"/>
                        <a:buChar char="q"/>
                      </a:pPr>
                      <a:r>
                        <a:rPr lang="en-GB" sz="1050" dirty="0">
                          <a:latin typeface="Century Gothic" pitchFamily="34"/>
                        </a:rPr>
                        <a:t>  I can travel at a speed appropriate to the distance I am running</a:t>
                      </a:r>
                    </a:p>
                    <a:p>
                      <a:pPr marL="171450" indent="-171450">
                        <a:buFont typeface="Wingdings" pitchFamily="2" charset="2"/>
                        <a:buChar char="q"/>
                      </a:pPr>
                      <a:r>
                        <a:rPr lang="en-GB" sz="1050" dirty="0">
                          <a:latin typeface="Century Gothic" pitchFamily="34"/>
                        </a:rPr>
                        <a:t>  I  can send a variety of equipment accurately at a target</a:t>
                      </a:r>
                    </a:p>
                    <a:p>
                      <a:pPr marL="171450" indent="-171450">
                        <a:buFont typeface="Wingdings" pitchFamily="2" charset="2"/>
                        <a:buChar char="q"/>
                      </a:pPr>
                      <a:r>
                        <a:rPr lang="en-GB" sz="1050" dirty="0">
                          <a:latin typeface="Century Gothic" pitchFamily="34"/>
                        </a:rPr>
                        <a:t>  I can send receive, accurately with both hands</a:t>
                      </a:r>
                    </a:p>
                    <a:p>
                      <a:pPr marL="171450" indent="-171450">
                        <a:buFont typeface="Wingdings" pitchFamily="2" charset="2"/>
                        <a:buChar char="q"/>
                      </a:pPr>
                      <a:r>
                        <a:rPr lang="en-GB" sz="1050" dirty="0">
                          <a:latin typeface="Century Gothic" pitchFamily="34"/>
                        </a:rPr>
                        <a:t>  I can take the lead when working with a partner/small group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xmlns="" val="10005"/>
                  </a:ext>
                </a:extLst>
              </a:tr>
              <a:tr h="424586">
                <a:tc>
                  <a:txBody>
                    <a:bodyPr/>
                    <a:lstStyle/>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am aware of space, when playing an activity</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am aware of teammates and the opposition and can apply tactics with this knowledge</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listen to rules and use them fairly</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take up different roles in a small game situation</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B0F0"/>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itchFamily="2" charset="2"/>
                        <a:buChar char="q"/>
                        <a:tabLst/>
                        <a:defRPr/>
                      </a:pPr>
                      <a:r>
                        <a:rPr lang="en-GB" sz="1050" dirty="0">
                          <a:latin typeface="Century Gothic" pitchFamily="34"/>
                        </a:rPr>
                        <a:t>  I am beginning to vary tactics and adapt skills depending on what is happening around me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xmlns="" val="10006"/>
                  </a:ext>
                </a:extLst>
              </a:tr>
              <a:tr h="576854">
                <a:tc>
                  <a:txBody>
                    <a:bodyPr/>
                    <a:lstStyle/>
                    <a:p>
                      <a:pPr marL="171450" indent="-171450">
                        <a:buFont typeface="Wingdings" pitchFamily="2" charset="2"/>
                        <a:buChar char="q"/>
                      </a:pPr>
                      <a:r>
                        <a:rPr lang="en-GB" sz="1050" kern="1200" dirty="0">
                          <a:solidFill>
                            <a:schemeClr val="dk1"/>
                          </a:solidFill>
                          <a:effectLst/>
                          <a:latin typeface="Century Gothic" pitchFamily="34"/>
                          <a:ea typeface="+mn-ea"/>
                          <a:cs typeface="+mn-cs"/>
                        </a:rPr>
                        <a:t>  I can send and receive an object whilst on the move</a:t>
                      </a:r>
                    </a:p>
                    <a:p>
                      <a:pPr marL="171450" indent="-171450">
                        <a:buFont typeface="Wingdings" pitchFamily="2" charset="2"/>
                        <a:buChar char="q"/>
                      </a:pPr>
                      <a:r>
                        <a:rPr lang="en-GB" sz="1050" kern="1200" dirty="0">
                          <a:solidFill>
                            <a:schemeClr val="dk1"/>
                          </a:solidFill>
                          <a:effectLst/>
                          <a:latin typeface="Century Gothic" pitchFamily="34"/>
                          <a:ea typeface="+mn-ea"/>
                          <a:cs typeface="+mn-cs"/>
                        </a:rPr>
                        <a:t>  I can demonstrate a range of different sending techniques with an object</a:t>
                      </a:r>
                    </a:p>
                    <a:p>
                      <a:pPr marL="171450" indent="-171450">
                        <a:buFont typeface="Wingdings" pitchFamily="2" charset="2"/>
                        <a:buChar char="q"/>
                      </a:pPr>
                      <a:r>
                        <a:rPr lang="en-GB" sz="1050" kern="1200" dirty="0">
                          <a:solidFill>
                            <a:schemeClr val="dk1"/>
                          </a:solidFill>
                          <a:effectLst/>
                          <a:latin typeface="Century Gothic" pitchFamily="34"/>
                          <a:ea typeface="+mn-ea"/>
                          <a:cs typeface="+mn-cs"/>
                        </a:rPr>
                        <a:t>  I can adapt sequences to suit a variety of apparatus</a:t>
                      </a:r>
                    </a:p>
                    <a:p>
                      <a:pPr marL="171450" indent="-171450">
                        <a:buFont typeface="Wingdings" pitchFamily="2" charset="2"/>
                        <a:buChar char="q"/>
                      </a:pPr>
                      <a:endParaRPr lang="en-GB" sz="1050" dirty="0">
                        <a:effectLst/>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56788"/>
                    </a:solidFill>
                  </a:tcPr>
                </a:tc>
                <a:tc>
                  <a:txBody>
                    <a:bodyPr/>
                    <a:lstStyle/>
                    <a:p>
                      <a:pPr marL="171450" indent="-171450">
                        <a:buFont typeface="Wingdings" pitchFamily="2" charset="2"/>
                        <a:buChar char="q"/>
                      </a:pPr>
                      <a:r>
                        <a:rPr lang="en-GB" sz="1050" kern="1200" dirty="0">
                          <a:solidFill>
                            <a:schemeClr val="dk1"/>
                          </a:solidFill>
                          <a:effectLst/>
                          <a:latin typeface="+mn-lt"/>
                          <a:ea typeface="+mn-ea"/>
                          <a:cs typeface="+mn-cs"/>
                        </a:rPr>
                        <a:t>  </a:t>
                      </a:r>
                      <a:r>
                        <a:rPr lang="en-GB" sz="1050" dirty="0">
                          <a:latin typeface="Century Gothic" pitchFamily="34"/>
                        </a:rPr>
                        <a:t>I can select and apply the appropriate skill in a small activity</a:t>
                      </a:r>
                    </a:p>
                    <a:p>
                      <a:pPr marL="171450" indent="-171450">
                        <a:buFont typeface="Wingdings" pitchFamily="2" charset="2"/>
                        <a:buChar char="q"/>
                      </a:pPr>
                      <a:r>
                        <a:rPr lang="en-GB" sz="1050" dirty="0">
                          <a:latin typeface="Century Gothic" pitchFamily="34"/>
                        </a:rPr>
                        <a:t>  I can strike an object with control</a:t>
                      </a:r>
                    </a:p>
                    <a:p>
                      <a:pPr marL="171450" indent="-171450">
                        <a:buFont typeface="Wingdings" pitchFamily="2" charset="2"/>
                        <a:buChar char="q"/>
                      </a:pPr>
                      <a:r>
                        <a:rPr lang="en-GB" sz="1050" dirty="0">
                          <a:latin typeface="Century Gothic" pitchFamily="34"/>
                        </a:rPr>
                        <a:t>  I can strike a ball with my body</a:t>
                      </a:r>
                    </a:p>
                    <a:p>
                      <a:pPr marL="171450" indent="-171450">
                        <a:buFont typeface="Wingdings" pitchFamily="2" charset="2"/>
                        <a:buChar char="q"/>
                      </a:pPr>
                      <a:endParaRPr lang="en-GB" sz="1050" dirty="0">
                        <a:latin typeface="Century Gothic" pitchFamily="34"/>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56788"/>
                    </a:solidFill>
                  </a:tcPr>
                </a:tc>
                <a:extLst>
                  <a:ext uri="{0D108BD9-81ED-4DB2-BD59-A6C34878D82A}">
                    <a16:rowId xmlns:a16="http://schemas.microsoft.com/office/drawing/2014/main" xmlns="" val="10007"/>
                  </a:ext>
                </a:extLst>
              </a:tr>
              <a:tr h="424586">
                <a:tc>
                  <a:txBody>
                    <a:bodyPr/>
                    <a:lstStyle/>
                    <a:p>
                      <a:pPr marL="285750" indent="-285750">
                        <a:buFont typeface="Wingdings" pitchFamily="2" charset="2"/>
                        <a:buChar char="q"/>
                      </a:pPr>
                      <a:r>
                        <a:rPr lang="en-GB" sz="1050" dirty="0">
                          <a:latin typeface="Century Gothic" pitchFamily="34"/>
                        </a:rPr>
                        <a:t>I can work as part of a team to try and win</a:t>
                      </a:r>
                    </a:p>
                    <a:p>
                      <a:pPr marL="285750" indent="-285750">
                        <a:buFont typeface="Wingdings" pitchFamily="2" charset="2"/>
                        <a:buChar char="q"/>
                      </a:pPr>
                      <a:r>
                        <a:rPr lang="en-GB" sz="1050" dirty="0">
                          <a:latin typeface="Century Gothic" pitchFamily="34"/>
                        </a:rPr>
                        <a:t>I can reflect on my own and my teams performance and discuss ways to improve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8DF0ED"/>
                    </a:solidFill>
                  </a:tcPr>
                </a:tc>
                <a:tc>
                  <a:txBody>
                    <a:bodyPr/>
                    <a:lstStyle/>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reflect on my own and my teams performance and devise tactics to improve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8DF0ED"/>
                    </a:solidFill>
                  </a:tcPr>
                </a:tc>
                <a:extLst>
                  <a:ext uri="{0D108BD9-81ED-4DB2-BD59-A6C34878D82A}">
                    <a16:rowId xmlns:a16="http://schemas.microsoft.com/office/drawing/2014/main" xmlns="" val="10008"/>
                  </a:ext>
                </a:extLst>
              </a:tr>
              <a:tr h="424586">
                <a:tc>
                  <a:txBody>
                    <a:bodyPr/>
                    <a:lstStyle/>
                    <a:p>
                      <a:pPr marL="285750" indent="-285750">
                        <a:buFont typeface="Wingdings" pitchFamily="2" charset="2"/>
                        <a:buChar char="q"/>
                      </a:pPr>
                      <a:r>
                        <a:rPr lang="en-GB" sz="1050" dirty="0">
                          <a:latin typeface="Century Gothic" pitchFamily="34"/>
                        </a:rPr>
                        <a:t>I can follow a route safely</a:t>
                      </a:r>
                    </a:p>
                    <a:p>
                      <a:pPr marL="285750" indent="-285750">
                        <a:buFont typeface="Wingdings" pitchFamily="2" charset="2"/>
                        <a:buChar char="q"/>
                      </a:pPr>
                      <a:r>
                        <a:rPr lang="en-GB" sz="1050" dirty="0">
                          <a:latin typeface="Century Gothic" pitchFamily="34"/>
                        </a:rPr>
                        <a:t>I can set the map to a direction of travel and follow basic paths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171450" indent="-171450">
                        <a:buFont typeface="Wingdings" pitchFamily="2" charset="2"/>
                        <a:buChar char="q"/>
                      </a:pPr>
                      <a:r>
                        <a:rPr lang="en-GB" sz="1050" kern="1200" dirty="0">
                          <a:solidFill>
                            <a:schemeClr val="dk1"/>
                          </a:solidFill>
                          <a:effectLst/>
                          <a:latin typeface="+mn-lt"/>
                          <a:ea typeface="+mn-ea"/>
                          <a:cs typeface="+mn-cs"/>
                        </a:rPr>
                        <a:t>    </a:t>
                      </a:r>
                      <a:r>
                        <a:rPr lang="en-GB" sz="1050" dirty="0">
                          <a:latin typeface="Century Gothic" pitchFamily="34"/>
                        </a:rPr>
                        <a:t>I can follow a route</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identify points of interest on a map</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follow a basic route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xmlns="" val="3902180241"/>
                  </a:ext>
                </a:extLst>
              </a:tr>
              <a:tr h="424586">
                <a:tc>
                  <a:txBody>
                    <a:bodyPr/>
                    <a:lstStyle/>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talk about the short and long term effects of exercise and why it is important to take part in physical activity</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A9CF0"/>
                    </a:solidFill>
                  </a:tcPr>
                </a:tc>
                <a:tc>
                  <a:txBody>
                    <a:bodyPr/>
                    <a:lstStyle/>
                    <a:p>
                      <a:pPr marL="285750" marR="0" lvl="0" indent="-285750" algn="l" defTabSz="914400" rtl="0" eaLnBrk="1" fontAlgn="auto" latinLnBrk="0" hangingPunct="1">
                        <a:lnSpc>
                          <a:spcPct val="100000"/>
                        </a:lnSpc>
                        <a:spcBef>
                          <a:spcPts val="0"/>
                        </a:spcBef>
                        <a:spcAft>
                          <a:spcPts val="0"/>
                        </a:spcAft>
                        <a:buClrTx/>
                        <a:buSzPct val="100000"/>
                        <a:buFont typeface="Wingdings" pitchFamily="2"/>
                        <a:buChar char="q"/>
                        <a:tabLst/>
                        <a:defRPr/>
                      </a:pPr>
                      <a:r>
                        <a:rPr lang="en-GB" sz="1050" dirty="0">
                          <a:latin typeface="Century Gothic" pitchFamily="34"/>
                        </a:rPr>
                        <a:t>I can talk about the short and long term effects of exercise and why it is important to take part in physical activity</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A9CF0"/>
                    </a:solidFill>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1163445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xmlns="" id="{5A8C5461-8EB4-7547-9258-F700E904B961}"/>
              </a:ext>
            </a:extLst>
          </p:cNvPr>
          <p:cNvGraphicFramePr>
            <a:graphicFrameLocks noGrp="1"/>
          </p:cNvGraphicFramePr>
          <p:nvPr>
            <p:ph idx="1"/>
            <p:extLst>
              <p:ext uri="{D42A27DB-BD31-4B8C-83A1-F6EECF244321}">
                <p14:modId xmlns:p14="http://schemas.microsoft.com/office/powerpoint/2010/main" val="376431857"/>
              </p:ext>
            </p:extLst>
          </p:nvPr>
        </p:nvGraphicFramePr>
        <p:xfrm>
          <a:off x="414017" y="152400"/>
          <a:ext cx="11363966" cy="6058600"/>
        </p:xfrm>
        <a:graphic>
          <a:graphicData uri="http://schemas.openxmlformats.org/drawingml/2006/table">
            <a:tbl>
              <a:tblPr firstRow="1" bandRow="1">
                <a:effectLst/>
                <a:tableStyleId>{5C22544A-7EE6-4342-B048-85BDC9FD1C3A}</a:tableStyleId>
              </a:tblPr>
              <a:tblGrid>
                <a:gridCol w="5681983">
                  <a:extLst>
                    <a:ext uri="{9D8B030D-6E8A-4147-A177-3AD203B41FA5}">
                      <a16:colId xmlns:a16="http://schemas.microsoft.com/office/drawing/2014/main" xmlns="" val="20000"/>
                    </a:ext>
                  </a:extLst>
                </a:gridCol>
                <a:gridCol w="5681983">
                  <a:extLst>
                    <a:ext uri="{9D8B030D-6E8A-4147-A177-3AD203B41FA5}">
                      <a16:colId xmlns:a16="http://schemas.microsoft.com/office/drawing/2014/main" xmlns="" val="20001"/>
                    </a:ext>
                  </a:extLst>
                </a:gridCol>
              </a:tblGrid>
              <a:tr h="377410">
                <a:tc gridSpan="2">
                  <a:txBody>
                    <a:bodyPr/>
                    <a:lstStyle/>
                    <a:p>
                      <a:pPr lvl="0" algn="ctr"/>
                      <a:r>
                        <a:rPr lang="en-GB" dirty="0">
                          <a:solidFill>
                            <a:srgbClr val="FFFFFF"/>
                          </a:solidFill>
                          <a:latin typeface="Century Gothic" pitchFamily="34"/>
                        </a:rPr>
                        <a:t>Physical Education</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hMerge="1">
                  <a:txBody>
                    <a:bodyPr/>
                    <a:lstStyle/>
                    <a:p>
                      <a:endParaRPr lang="en-GB"/>
                    </a:p>
                  </a:txBody>
                  <a:tcPr/>
                </a:tc>
                <a:extLst>
                  <a:ext uri="{0D108BD9-81ED-4DB2-BD59-A6C34878D82A}">
                    <a16:rowId xmlns:a16="http://schemas.microsoft.com/office/drawing/2014/main" xmlns="" val="10000"/>
                  </a:ext>
                </a:extLst>
              </a:tr>
              <a:tr h="374318">
                <a:tc>
                  <a:txBody>
                    <a:bodyPr/>
                    <a:lstStyle/>
                    <a:p>
                      <a:pPr marL="0" marR="0" lvl="0" indent="0" algn="ctr" defTabSz="914400" rtl="0" fontAlgn="auto" hangingPunct="1">
                        <a:lnSpc>
                          <a:spcPct val="100000"/>
                        </a:lnSpc>
                        <a:spcBef>
                          <a:spcPts val="0"/>
                        </a:spcBef>
                        <a:spcAft>
                          <a:spcPts val="0"/>
                        </a:spcAft>
                        <a:buNone/>
                        <a:tabLst/>
                      </a:pPr>
                      <a:r>
                        <a:rPr lang="en-GB" sz="1600" b="1" dirty="0">
                          <a:latin typeface="Century Gothic" pitchFamily="34"/>
                        </a:rPr>
                        <a:t>Year 5</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fontAlgn="auto" hangingPunct="1">
                        <a:lnSpc>
                          <a:spcPct val="100000"/>
                        </a:lnSpc>
                        <a:spcBef>
                          <a:spcPts val="0"/>
                        </a:spcBef>
                        <a:spcAft>
                          <a:spcPts val="0"/>
                        </a:spcAft>
                        <a:buNone/>
                        <a:tabLst/>
                      </a:pPr>
                      <a:r>
                        <a:rPr lang="en-GB" sz="1600" b="1" dirty="0">
                          <a:latin typeface="Century Gothic" pitchFamily="34"/>
                        </a:rPr>
                        <a:t>Year 6</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10001"/>
                  </a:ext>
                </a:extLst>
              </a:tr>
              <a:tr h="576854">
                <a:tc>
                  <a:txBody>
                    <a:bodyPr/>
                    <a:lstStyle/>
                    <a:p>
                      <a:pPr marL="171450" indent="-171450">
                        <a:buFont typeface="Wingdings" pitchFamily="2" charset="2"/>
                        <a:buChar char="q"/>
                      </a:pPr>
                      <a:r>
                        <a:rPr lang="en-GB" sz="1050" dirty="0">
                          <a:latin typeface="Century Gothic" pitchFamily="34"/>
                        </a:rPr>
                        <a:t>  I can show smooth transitions into phrases</a:t>
                      </a:r>
                    </a:p>
                    <a:p>
                      <a:pPr marL="171450" indent="-171450">
                        <a:buFont typeface="Wingdings" pitchFamily="2" charset="2"/>
                        <a:buChar char="q"/>
                      </a:pPr>
                      <a:r>
                        <a:rPr lang="en-GB" sz="1050" dirty="0">
                          <a:latin typeface="Century Gothic" pitchFamily="34"/>
                        </a:rPr>
                        <a:t>  I can perform to music remembering whole sections of movement</a:t>
                      </a:r>
                    </a:p>
                    <a:p>
                      <a:pPr marL="171450" indent="-171450">
                        <a:buFont typeface="Wingdings" pitchFamily="2" charset="2"/>
                        <a:buChar char="q"/>
                      </a:pPr>
                      <a:r>
                        <a:rPr lang="en-GB" sz="1050" dirty="0">
                          <a:latin typeface="Century Gothic" pitchFamily="34"/>
                        </a:rPr>
                        <a:t>  I can demonstrate a wide range of dynamics</a:t>
                      </a:r>
                    </a:p>
                    <a:p>
                      <a:pPr marL="171450" indent="-171450">
                        <a:buFont typeface="Wingdings" pitchFamily="2" charset="2"/>
                        <a:buChar char="q"/>
                      </a:pPr>
                      <a:r>
                        <a:rPr lang="en-GB" sz="1050" dirty="0">
                          <a:latin typeface="Century Gothic" pitchFamily="34"/>
                        </a:rPr>
                        <a:t>  I can perform in time to music and can demonstrate a good understanding of more complex rhythms</a:t>
                      </a:r>
                    </a:p>
                    <a:p>
                      <a:pPr marL="171450" indent="-171450">
                        <a:buFont typeface="Wingdings" pitchFamily="2" charset="2"/>
                        <a:buChar char="q"/>
                      </a:pPr>
                      <a:endParaRPr lang="en-GB" sz="1050" dirty="0">
                        <a:latin typeface="Century Gothic" pitchFamily="34"/>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39DDF"/>
                    </a:solidFill>
                  </a:tcPr>
                </a:tc>
                <a:tc>
                  <a:txBody>
                    <a:bodyPr/>
                    <a:lstStyle/>
                    <a:p>
                      <a:pPr marL="171450" indent="-171450">
                        <a:buFont typeface="Wingdings" pitchFamily="2" charset="2"/>
                        <a:buChar char="q"/>
                      </a:pPr>
                      <a:r>
                        <a:rPr lang="en-GB" sz="1050" kern="1200" dirty="0">
                          <a:solidFill>
                            <a:schemeClr val="dk1"/>
                          </a:solidFill>
                          <a:effectLst/>
                          <a:latin typeface="+mn-lt"/>
                          <a:ea typeface="+mn-ea"/>
                          <a:cs typeface="+mn-cs"/>
                        </a:rPr>
                        <a:t>  </a:t>
                      </a:r>
                      <a:r>
                        <a:rPr lang="en-GB" sz="1050" dirty="0">
                          <a:latin typeface="Century Gothic" pitchFamily="34"/>
                        </a:rPr>
                        <a:t>I can link together actions confidently using a variety of compositional devices</a:t>
                      </a:r>
                    </a:p>
                    <a:p>
                      <a:pPr marL="171450" indent="-171450">
                        <a:buFont typeface="Wingdings" pitchFamily="2" charset="2"/>
                        <a:buChar char="q"/>
                      </a:pPr>
                      <a:r>
                        <a:rPr lang="en-GB" sz="1050" dirty="0">
                          <a:latin typeface="Century Gothic" pitchFamily="34"/>
                        </a:rPr>
                        <a:t>  I can isolate multiple parts of the body with clarity, alignment and strength</a:t>
                      </a:r>
                    </a:p>
                    <a:p>
                      <a:pPr marL="171450" indent="-171450">
                        <a:buFont typeface="Wingdings" pitchFamily="2" charset="2"/>
                        <a:buChar char="q"/>
                      </a:pPr>
                      <a:r>
                        <a:rPr lang="en-GB" sz="1050" dirty="0">
                          <a:latin typeface="Century Gothic" pitchFamily="34"/>
                        </a:rPr>
                        <a:t>  I can demonstrate a range of emotional responses</a:t>
                      </a:r>
                    </a:p>
                    <a:p>
                      <a:pPr marL="171450" indent="-171450">
                        <a:buFont typeface="Wingdings" pitchFamily="2" charset="2"/>
                        <a:buChar char="q"/>
                      </a:pPr>
                      <a:r>
                        <a:rPr lang="en-GB" sz="1050" dirty="0">
                          <a:latin typeface="Century Gothic" pitchFamily="34"/>
                        </a:rPr>
                        <a:t>  I can confidently implement my own ideas with a group as well as supporting my peers</a:t>
                      </a:r>
                    </a:p>
                    <a:p>
                      <a:pPr marL="171450" indent="-171450">
                        <a:buFont typeface="Wingdings" pitchFamily="2" charset="2"/>
                        <a:buChar char="q"/>
                      </a:pPr>
                      <a:r>
                        <a:rPr lang="en-GB" sz="1050" dirty="0">
                          <a:latin typeface="Century Gothic" pitchFamily="34"/>
                        </a:rPr>
                        <a:t>  I can respond to stimuli demonstrating imaginative movement phrases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39DDF"/>
                    </a:solidFill>
                  </a:tcPr>
                </a:tc>
                <a:extLst>
                  <a:ext uri="{0D108BD9-81ED-4DB2-BD59-A6C34878D82A}">
                    <a16:rowId xmlns:a16="http://schemas.microsoft.com/office/drawing/2014/main" xmlns="" val="10004"/>
                  </a:ext>
                </a:extLst>
              </a:tr>
              <a:tr h="424586">
                <a:tc>
                  <a:txBody>
                    <a:bodyPr/>
                    <a:lstStyle/>
                    <a:p>
                      <a:pPr marL="171450" indent="-171450">
                        <a:buFont typeface="Wingdings" pitchFamily="2" charset="2"/>
                        <a:buChar char="q"/>
                      </a:pPr>
                      <a:r>
                        <a:rPr lang="en-GB" sz="1050" dirty="0">
                          <a:latin typeface="Century Gothic" pitchFamily="34"/>
                        </a:rPr>
                        <a:t>  I can receive and control an object under pressure</a:t>
                      </a:r>
                    </a:p>
                    <a:p>
                      <a:pPr marL="171450" indent="-171450">
                        <a:buFont typeface="Wingdings" pitchFamily="2" charset="2"/>
                        <a:buChar char="q"/>
                      </a:pPr>
                      <a:r>
                        <a:rPr lang="en-GB" sz="1050" dirty="0">
                          <a:latin typeface="Century Gothic" pitchFamily="34"/>
                        </a:rPr>
                        <a:t>  I can send an object with accuracy whilst moving towards a target or team mate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171450" indent="-171450">
                        <a:buFont typeface="Wingdings" pitchFamily="2" charset="2"/>
                        <a:buChar char="q"/>
                      </a:pPr>
                      <a:r>
                        <a:rPr lang="en-GB" sz="1050" dirty="0">
                          <a:latin typeface="Century Gothic" pitchFamily="34"/>
                        </a:rPr>
                        <a:t>  I can control and receive an object on the move</a:t>
                      </a:r>
                    </a:p>
                    <a:p>
                      <a:pPr marL="171450" indent="-171450">
                        <a:buFont typeface="Wingdings" pitchFamily="2" charset="2"/>
                        <a:buChar char="q"/>
                      </a:pPr>
                      <a:r>
                        <a:rPr lang="en-GB" sz="1050" dirty="0">
                          <a:latin typeface="Century Gothic" pitchFamily="34"/>
                        </a:rPr>
                        <a:t>  I can send an object with increased accuracy whilst moving to a target or team mate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xmlns="" val="10005"/>
                  </a:ext>
                </a:extLst>
              </a:tr>
              <a:tr h="424586">
                <a:tc>
                  <a:txBody>
                    <a:bodyPr/>
                    <a:lstStyle/>
                    <a:p>
                      <a:pPr marL="171450" indent="-171450">
                        <a:buFont typeface="Wingdings" pitchFamily="2" charset="2"/>
                        <a:buChar char="q"/>
                      </a:pPr>
                      <a:r>
                        <a:rPr lang="en-GB" sz="1050" kern="1200" dirty="0">
                          <a:solidFill>
                            <a:schemeClr val="dk1"/>
                          </a:solidFill>
                          <a:effectLst/>
                          <a:latin typeface="+mn-lt"/>
                          <a:ea typeface="+mn-ea"/>
                          <a:cs typeface="+mn-cs"/>
                        </a:rPr>
                        <a:t>    </a:t>
                      </a:r>
                      <a:r>
                        <a:rPr lang="en-GB" sz="1050" dirty="0">
                          <a:latin typeface="Century Gothic" pitchFamily="34"/>
                        </a:rPr>
                        <a:t>I can gain possessions during an activity</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find an appropriate place to field in a variety of game situations</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select, combine and apply a number of skills in a game situation</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B0F0"/>
                    </a:solidFill>
                  </a:tcPr>
                </a:tc>
                <a:tc>
                  <a:txBody>
                    <a:bodyPr/>
                    <a:lstStyle/>
                    <a:p>
                      <a:pPr marL="171450" indent="-171450">
                        <a:buFont typeface="Wingdings" pitchFamily="2" charset="2"/>
                        <a:buChar char="q"/>
                      </a:pPr>
                      <a:r>
                        <a:rPr lang="en-GB" sz="1050" dirty="0">
                          <a:latin typeface="Century Gothic" pitchFamily="34"/>
                        </a:rPr>
                        <a:t>  I can gain possession during an activity</a:t>
                      </a:r>
                    </a:p>
                    <a:p>
                      <a:pPr marL="171450" indent="-171450">
                        <a:buFont typeface="Wingdings" pitchFamily="2" charset="2"/>
                        <a:buChar char="q"/>
                      </a:pPr>
                      <a:r>
                        <a:rPr lang="en-GB" sz="1050" dirty="0">
                          <a:latin typeface="Century Gothic" pitchFamily="34"/>
                        </a:rPr>
                        <a:t>  I can select, combine and apply a number of skills in a game situation to support my team’s advantage</a:t>
                      </a:r>
                    </a:p>
                    <a:p>
                      <a:pPr marL="171450" indent="-171450">
                        <a:buFont typeface="Wingdings" pitchFamily="2" charset="2"/>
                        <a:buChar char="q"/>
                      </a:pPr>
                      <a:r>
                        <a:rPr lang="en-GB" sz="1050" dirty="0">
                          <a:latin typeface="Century Gothic" pitchFamily="34"/>
                        </a:rPr>
                        <a:t>  I can find an appropriate place to field in a variety of game situations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xmlns="" val="10006"/>
                  </a:ext>
                </a:extLst>
              </a:tr>
              <a:tr h="576854">
                <a:tc>
                  <a:txBody>
                    <a:bodyPr/>
                    <a:lstStyle/>
                    <a:p>
                      <a:pPr marL="285750" indent="-285750">
                        <a:buFont typeface="Wingdings" pitchFamily="2" charset="2"/>
                        <a:buChar char="q"/>
                      </a:pPr>
                      <a:r>
                        <a:rPr lang="en-GB" sz="1050" dirty="0">
                          <a:latin typeface="Century Gothic" pitchFamily="34"/>
                        </a:rPr>
                        <a:t>I can combine travelling, jumping, balancing and rolling to create a sequence</a:t>
                      </a:r>
                    </a:p>
                    <a:p>
                      <a:pPr marL="285750" indent="-285750">
                        <a:buFont typeface="Wingdings" pitchFamily="2" charset="2"/>
                        <a:buChar char="q"/>
                      </a:pPr>
                      <a:r>
                        <a:rPr lang="en-GB" sz="1050" dirty="0">
                          <a:latin typeface="Century Gothic" pitchFamily="34"/>
                        </a:rPr>
                        <a:t>I can demonstrate accuracy and technique in a range of athletic activities</a:t>
                      </a:r>
                    </a:p>
                    <a:p>
                      <a:pPr marL="285750" indent="-285750">
                        <a:buFont typeface="Wingdings" pitchFamily="2" charset="2"/>
                        <a:buChar char="q"/>
                      </a:pPr>
                      <a:r>
                        <a:rPr lang="en-GB" sz="1050" dirty="0">
                          <a:latin typeface="Century Gothic" pitchFamily="34"/>
                        </a:rPr>
                        <a:t>I can combine jumping and running</a:t>
                      </a:r>
                    </a:p>
                    <a:p>
                      <a:pPr marL="171450" indent="-171450">
                        <a:buFont typeface="Wingdings" pitchFamily="2" charset="2"/>
                        <a:buChar char="q"/>
                      </a:pPr>
                      <a:endParaRPr lang="en-GB" sz="1050" dirty="0">
                        <a:effectLst/>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56788"/>
                    </a:solidFill>
                  </a:tcPr>
                </a:tc>
                <a:tc>
                  <a:txBody>
                    <a:bodyPr/>
                    <a:lstStyle/>
                    <a:p>
                      <a:pPr marL="171450" indent="-171450">
                        <a:buFont typeface="Wingdings" pitchFamily="2" charset="2"/>
                        <a:buChar char="q"/>
                      </a:pPr>
                      <a:r>
                        <a:rPr lang="en-GB" sz="1050" dirty="0">
                          <a:latin typeface="Century Gothic" pitchFamily="34"/>
                        </a:rPr>
                        <a:t>  I can demonstrate accuracy and technique in a range of throwing and jumping activities</a:t>
                      </a:r>
                    </a:p>
                    <a:p>
                      <a:pPr marL="171450" indent="-171450">
                        <a:buFont typeface="Wingdings" pitchFamily="2" charset="2"/>
                        <a:buChar char="q"/>
                      </a:pPr>
                      <a:r>
                        <a:rPr lang="en-GB" sz="1050" dirty="0">
                          <a:latin typeface="Century Gothic" pitchFamily="34"/>
                        </a:rPr>
                        <a:t>  I can demonstrate stamina</a:t>
                      </a:r>
                    </a:p>
                    <a:p>
                      <a:pPr marL="171450" indent="-171450">
                        <a:buFont typeface="Wingdings" pitchFamily="2" charset="2"/>
                        <a:buChar char="q"/>
                      </a:pPr>
                      <a:r>
                        <a:rPr lang="en-GB" sz="1050" dirty="0">
                          <a:latin typeface="Century Gothic" pitchFamily="34"/>
                        </a:rPr>
                        <a:t>  I can demonstrate accuracy and technique in a range of athletic activities</a:t>
                      </a:r>
                    </a:p>
                    <a:p>
                      <a:pPr marL="171450" indent="-171450">
                        <a:buFont typeface="Wingdings" pitchFamily="2" charset="2"/>
                        <a:buChar char="q"/>
                      </a:pPr>
                      <a:r>
                        <a:rPr lang="en-GB" sz="1050" dirty="0">
                          <a:latin typeface="Century Gothic" pitchFamily="34"/>
                        </a:rPr>
                        <a:t>  I can combine travelling, jumping, balancing and rolling to create a complex sequence</a:t>
                      </a:r>
                    </a:p>
                    <a:p>
                      <a:pPr marL="171450" indent="-171450">
                        <a:buFont typeface="Wingdings" pitchFamily="2" charset="2"/>
                        <a:buChar char="q"/>
                      </a:pPr>
                      <a:r>
                        <a:rPr lang="en-GB" sz="1050" dirty="0">
                          <a:latin typeface="Century Gothic" pitchFamily="34"/>
                        </a:rPr>
                        <a:t>  I can show controlled take-off and landing when jumping</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56788"/>
                    </a:solidFill>
                  </a:tcPr>
                </a:tc>
                <a:extLst>
                  <a:ext uri="{0D108BD9-81ED-4DB2-BD59-A6C34878D82A}">
                    <a16:rowId xmlns:a16="http://schemas.microsoft.com/office/drawing/2014/main" xmlns="" val="10007"/>
                  </a:ext>
                </a:extLst>
              </a:tr>
              <a:tr h="424586">
                <a:tc>
                  <a:txBody>
                    <a:bodyPr/>
                    <a:lstStyle/>
                    <a:p>
                      <a:pPr marL="285750" indent="-285750">
                        <a:buFont typeface="Wingdings" pitchFamily="2" charset="2"/>
                        <a:buChar char="q"/>
                      </a:pPr>
                      <a:r>
                        <a:rPr lang="en-GB" sz="1050" dirty="0">
                          <a:latin typeface="Century Gothic" pitchFamily="34"/>
                        </a:rPr>
                        <a:t>I can describe how to refine, improve and modify my own and other people’s performances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8DF0ED"/>
                    </a:solidFill>
                  </a:tcPr>
                </a:tc>
                <a:tc>
                  <a:txBody>
                    <a:bodyPr/>
                    <a:lstStyle/>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reflect on my own and my teams performance and devise tactics to improve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8DF0ED"/>
                    </a:solidFill>
                  </a:tcPr>
                </a:tc>
                <a:extLst>
                  <a:ext uri="{0D108BD9-81ED-4DB2-BD59-A6C34878D82A}">
                    <a16:rowId xmlns:a16="http://schemas.microsoft.com/office/drawing/2014/main" xmlns="" val="10008"/>
                  </a:ext>
                </a:extLst>
              </a:tr>
              <a:tr h="424586">
                <a:tc>
                  <a:txBody>
                    <a:bodyPr/>
                    <a:lstStyle/>
                    <a:p>
                      <a:pPr marL="171450" indent="-171450">
                        <a:buFont typeface="Wingdings" pitchFamily="2" charset="2"/>
                        <a:buChar char="q"/>
                      </a:pPr>
                      <a:r>
                        <a:rPr lang="en-GB" sz="1050" kern="1200" dirty="0">
                          <a:solidFill>
                            <a:schemeClr val="dk1"/>
                          </a:solidFill>
                          <a:effectLst/>
                          <a:latin typeface="+mn-lt"/>
                          <a:ea typeface="+mn-ea"/>
                          <a:cs typeface="+mn-cs"/>
                        </a:rPr>
                        <a:t>    </a:t>
                      </a:r>
                      <a:r>
                        <a:rPr lang="en-GB" sz="1050" dirty="0">
                          <a:latin typeface="Century Gothic" pitchFamily="34"/>
                        </a:rPr>
                        <a:t>I can follow a route against the clock</a:t>
                      </a:r>
                    </a:p>
                    <a:p>
                      <a:pPr marL="285750" indent="-285750">
                        <a:buFont typeface="Wingdings" pitchFamily="2" charset="2"/>
                        <a:buChar char="q"/>
                      </a:pPr>
                      <a:r>
                        <a:rPr lang="en-GB" sz="1050" dirty="0">
                          <a:latin typeface="Century Gothic" pitchFamily="34"/>
                        </a:rPr>
                        <a:t>I can read keys and symbols on a map and recognise points of interest</a:t>
                      </a:r>
                    </a:p>
                    <a:p>
                      <a:pPr marL="285750" indent="-285750">
                        <a:buFont typeface="Wingdings" pitchFamily="2" charset="2"/>
                        <a:buChar char="q"/>
                      </a:pPr>
                      <a:endParaRPr lang="en-GB" sz="1050" dirty="0">
                        <a:latin typeface="Century Gothic" pitchFamily="34"/>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171450" indent="-171450">
                        <a:buFont typeface="Wingdings" pitchFamily="2" charset="2"/>
                        <a:buChar char="q"/>
                      </a:pPr>
                      <a:r>
                        <a:rPr lang="en-GB" sz="1050" kern="1200" dirty="0">
                          <a:solidFill>
                            <a:schemeClr val="dk1"/>
                          </a:solidFill>
                          <a:effectLst/>
                          <a:latin typeface="+mn-lt"/>
                          <a:ea typeface="+mn-ea"/>
                          <a:cs typeface="+mn-cs"/>
                        </a:rPr>
                        <a:t>    </a:t>
                      </a:r>
                      <a:r>
                        <a:rPr lang="en-GB" sz="1050" dirty="0">
                          <a:latin typeface="Century Gothic" pitchFamily="34"/>
                        </a:rPr>
                        <a:t>I can plan and follow detailed routes using symbols</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find the quickest path whilst recording data</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read keys and symbols on an OS map and utilise points of interest when route planning</a:t>
                      </a:r>
                    </a:p>
                    <a:p>
                      <a:pPr marL="285750" marR="0" lvl="0" indent="-285750" algn="l" defTabSz="914400" rtl="0" fontAlgn="auto" hangingPunct="1">
                        <a:lnSpc>
                          <a:spcPct val="100000"/>
                        </a:lnSpc>
                        <a:spcBef>
                          <a:spcPts val="0"/>
                        </a:spcBef>
                        <a:spcAft>
                          <a:spcPts val="0"/>
                        </a:spcAft>
                        <a:buSzPct val="100000"/>
                        <a:buFont typeface="Wingdings" pitchFamily="2"/>
                        <a:buChar char="q"/>
                        <a:tabLst/>
                      </a:pPr>
                      <a:endParaRPr lang="en-GB" sz="1050" dirty="0">
                        <a:latin typeface="Century Gothic" pitchFamily="34"/>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xmlns="" val="3902180241"/>
                  </a:ext>
                </a:extLst>
              </a:tr>
              <a:tr h="424586">
                <a:tc>
                  <a:txBody>
                    <a:bodyPr/>
                    <a:lstStyle/>
                    <a:p>
                      <a:pPr marL="285750" marR="0" lvl="0" indent="-285750" algn="l" defTabSz="914400" rtl="0" fontAlgn="auto" hangingPunct="1">
                        <a:lnSpc>
                          <a:spcPct val="100000"/>
                        </a:lnSpc>
                        <a:spcBef>
                          <a:spcPts val="0"/>
                        </a:spcBef>
                        <a:spcAft>
                          <a:spcPts val="0"/>
                        </a:spcAft>
                        <a:buSzPct val="100000"/>
                        <a:buFont typeface="Wingdings" pitchFamily="2"/>
                        <a:buChar char="q"/>
                        <a:tabLst/>
                      </a:pPr>
                      <a:r>
                        <a:rPr lang="en-GB" sz="1050" dirty="0">
                          <a:latin typeface="Century Gothic" pitchFamily="34"/>
                        </a:rPr>
                        <a:t>I can talk about reasons why exercise is good for your health</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A9CF0"/>
                    </a:solidFill>
                  </a:tcPr>
                </a:tc>
                <a:tc>
                  <a:txBody>
                    <a:bodyPr/>
                    <a:lstStyle/>
                    <a:p>
                      <a:pPr marL="285750" marR="0" lvl="0" indent="-285750" algn="l" defTabSz="914400" rtl="0" eaLnBrk="1" fontAlgn="auto" latinLnBrk="0" hangingPunct="1">
                        <a:lnSpc>
                          <a:spcPct val="100000"/>
                        </a:lnSpc>
                        <a:spcBef>
                          <a:spcPts val="0"/>
                        </a:spcBef>
                        <a:spcAft>
                          <a:spcPts val="0"/>
                        </a:spcAft>
                        <a:buClrTx/>
                        <a:buSzPct val="100000"/>
                        <a:buFont typeface="Wingdings" pitchFamily="2"/>
                        <a:buChar char="q"/>
                        <a:tabLst/>
                        <a:defRPr/>
                      </a:pPr>
                      <a:r>
                        <a:rPr lang="en-GB" sz="1050" dirty="0">
                          <a:latin typeface="Century Gothic" pitchFamily="34"/>
                        </a:rPr>
                        <a:t>I can talk about reasons why exercise is good for your health and well-being</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A9CF0"/>
                    </a:solidFill>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231806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TotalTime>
  <Words>2139</Words>
  <Application>Microsoft Office PowerPoint</Application>
  <PresentationFormat>Custom</PresentationFormat>
  <Paragraphs>203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Leigh Dickinson</dc:creator>
  <cp:lastModifiedBy>Hewlett-Packard Company</cp:lastModifiedBy>
  <cp:revision>22</cp:revision>
  <dcterms:created xsi:type="dcterms:W3CDTF">2019-11-02T18:44:44Z</dcterms:created>
  <dcterms:modified xsi:type="dcterms:W3CDTF">2021-12-16T10:01:55Z</dcterms:modified>
</cp:coreProperties>
</file>