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6" r:id="rId4"/>
    <p:sldId id="264" r:id="rId5"/>
    <p:sldId id="265" r:id="rId6"/>
    <p:sldId id="267" r:id="rId7"/>
    <p:sldId id="269" r:id="rId8"/>
    <p:sldId id="261" r:id="rId9"/>
    <p:sldId id="263" r:id="rId10"/>
    <p:sldId id="260" r:id="rId11"/>
    <p:sldId id="26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1142CC-0677-4D89-95AB-A3B369F2098C}"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2771370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1142CC-0677-4D89-95AB-A3B369F2098C}"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150579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1142CC-0677-4D89-95AB-A3B369F2098C}"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1501409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1142CC-0677-4D89-95AB-A3B369F2098C}"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3063049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1142CC-0677-4D89-95AB-A3B369F2098C}"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3088763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F1142CC-0677-4D89-95AB-A3B369F2098C}"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235775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1142CC-0677-4D89-95AB-A3B369F2098C}"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1788743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1142CC-0677-4D89-95AB-A3B369F2098C}"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3773449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1142CC-0677-4D89-95AB-A3B369F2098C}"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328582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1142CC-0677-4D89-95AB-A3B369F2098C}"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251763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1142CC-0677-4D89-95AB-A3B369F2098C}"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211548-6175-47C2-A241-74BFB3BD292D}" type="slidenum">
              <a:rPr lang="en-GB" smtClean="0"/>
              <a:t>‹#›</a:t>
            </a:fld>
            <a:endParaRPr lang="en-GB"/>
          </a:p>
        </p:txBody>
      </p:sp>
    </p:spTree>
    <p:extLst>
      <p:ext uri="{BB962C8B-B14F-4D97-AF65-F5344CB8AC3E}">
        <p14:creationId xmlns:p14="http://schemas.microsoft.com/office/powerpoint/2010/main" val="709316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142CC-0677-4D89-95AB-A3B369F2098C}" type="datetimeFigureOut">
              <a:rPr lang="en-GB" smtClean="0"/>
              <a:t>09/09/2026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211548-6175-47C2-A241-74BFB3BD292D}" type="slidenum">
              <a:rPr lang="en-GB" smtClean="0"/>
              <a:t>‹#›</a:t>
            </a:fld>
            <a:endParaRPr lang="en-GB"/>
          </a:p>
        </p:txBody>
      </p:sp>
    </p:spTree>
    <p:extLst>
      <p:ext uri="{BB962C8B-B14F-4D97-AF65-F5344CB8AC3E}">
        <p14:creationId xmlns:p14="http://schemas.microsoft.com/office/powerpoint/2010/main" val="270551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3E3849-A1C7-4DF5-0C36-348487E48318}"/>
              </a:ext>
            </a:extLst>
          </p:cNvPr>
          <p:cNvSpPr>
            <a:spLocks noGrp="1"/>
          </p:cNvSpPr>
          <p:nvPr>
            <p:ph type="ctrTitle"/>
          </p:nvPr>
        </p:nvSpPr>
        <p:spPr>
          <a:xfrm>
            <a:off x="520506" y="817266"/>
            <a:ext cx="4805996" cy="1297115"/>
          </a:xfrm>
        </p:spPr>
        <p:txBody>
          <a:bodyPr anchor="t">
            <a:normAutofit/>
          </a:bodyPr>
          <a:lstStyle/>
          <a:p>
            <a:pPr algn="l"/>
            <a:r>
              <a:rPr lang="en-GB" sz="4000" dirty="0">
                <a:solidFill>
                  <a:schemeClr val="tx2"/>
                </a:solidFill>
              </a:rPr>
              <a:t>Welcome to Year 6</a:t>
            </a:r>
          </a:p>
        </p:txBody>
      </p:sp>
      <p:sp>
        <p:nvSpPr>
          <p:cNvPr id="3" name="Subtitle 2">
            <a:extLst>
              <a:ext uri="{FF2B5EF4-FFF2-40B4-BE49-F238E27FC236}">
                <a16:creationId xmlns:a16="http://schemas.microsoft.com/office/drawing/2014/main" id="{80E7D123-EBDF-3B05-9F7A-B490E794FE5A}"/>
              </a:ext>
            </a:extLst>
          </p:cNvPr>
          <p:cNvSpPr>
            <a:spLocks noGrp="1"/>
          </p:cNvSpPr>
          <p:nvPr>
            <p:ph type="subTitle" idx="1"/>
          </p:nvPr>
        </p:nvSpPr>
        <p:spPr>
          <a:xfrm>
            <a:off x="804672" y="2590169"/>
            <a:ext cx="5009532" cy="1677662"/>
          </a:xfrm>
        </p:spPr>
        <p:txBody>
          <a:bodyPr anchor="b">
            <a:normAutofit/>
          </a:bodyPr>
          <a:lstStyle/>
          <a:p>
            <a:pPr algn="l"/>
            <a:r>
              <a:rPr lang="en-GB" sz="2000" dirty="0">
                <a:solidFill>
                  <a:schemeClr val="tx2"/>
                </a:solidFill>
              </a:rPr>
              <a:t>Mrs Galley</a:t>
            </a:r>
          </a:p>
          <a:p>
            <a:pPr algn="l"/>
            <a:r>
              <a:rPr lang="en-GB" sz="2000" dirty="0">
                <a:solidFill>
                  <a:schemeClr val="tx2"/>
                </a:solidFill>
              </a:rPr>
              <a:t>Miss Schumacher (Computing, Music and RE)</a:t>
            </a:r>
          </a:p>
          <a:p>
            <a:pPr algn="l"/>
            <a:r>
              <a:rPr lang="en-GB" sz="2000" dirty="0">
                <a:solidFill>
                  <a:schemeClr val="tx2"/>
                </a:solidFill>
              </a:rPr>
              <a:t>Mrs McElhinney (French)</a:t>
            </a:r>
          </a:p>
        </p:txBody>
      </p:sp>
      <p:grpSp>
        <p:nvGrpSpPr>
          <p:cNvPr id="14" name="Group 13">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1023" y="52996"/>
            <a:ext cx="6093363" cy="6805005"/>
            <a:chOff x="6101023" y="52996"/>
            <a:chExt cx="6093363" cy="6805005"/>
          </a:xfrm>
        </p:grpSpPr>
        <p:sp>
          <p:nvSpPr>
            <p:cNvPr id="15" name="Freeform: Shape 14">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Graphic 6" descr="Books">
            <a:extLst>
              <a:ext uri="{FF2B5EF4-FFF2-40B4-BE49-F238E27FC236}">
                <a16:creationId xmlns:a16="http://schemas.microsoft.com/office/drawing/2014/main" id="{72D0868F-E5F8-740E-81E9-E951488F318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729652" y="1859078"/>
            <a:ext cx="3821102" cy="3821102"/>
          </a:xfrm>
          <a:prstGeom prst="rect">
            <a:avLst/>
          </a:prstGeom>
          <a:ln>
            <a:noFill/>
          </a:ln>
        </p:spPr>
      </p:pic>
    </p:spTree>
    <p:extLst>
      <p:ext uri="{BB962C8B-B14F-4D97-AF65-F5344CB8AC3E}">
        <p14:creationId xmlns:p14="http://schemas.microsoft.com/office/powerpoint/2010/main" val="2945750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70AE78-E50F-03BB-1803-C2B2BBAA692A}"/>
              </a:ext>
            </a:extLst>
          </p:cNvPr>
          <p:cNvSpPr txBox="1"/>
          <p:nvPr/>
        </p:nvSpPr>
        <p:spPr>
          <a:xfrm>
            <a:off x="817880" y="182880"/>
            <a:ext cx="10556240" cy="400110"/>
          </a:xfrm>
          <a:prstGeom prst="rect">
            <a:avLst/>
          </a:prstGeom>
          <a:noFill/>
        </p:spPr>
        <p:txBody>
          <a:bodyPr wrap="square" rtlCol="0">
            <a:spAutoFit/>
          </a:bodyPr>
          <a:lstStyle/>
          <a:p>
            <a:pPr algn="ctr"/>
            <a:r>
              <a:rPr lang="en-GB" sz="2000" u="sng" dirty="0"/>
              <a:t>Parents’ role</a:t>
            </a:r>
          </a:p>
        </p:txBody>
      </p:sp>
      <p:sp>
        <p:nvSpPr>
          <p:cNvPr id="3" name="TextBox 2">
            <a:extLst>
              <a:ext uri="{FF2B5EF4-FFF2-40B4-BE49-F238E27FC236}">
                <a16:creationId xmlns:a16="http://schemas.microsoft.com/office/drawing/2014/main" id="{08C80FC8-6452-16DE-9D8F-ED915EFCBA84}"/>
              </a:ext>
            </a:extLst>
          </p:cNvPr>
          <p:cNvSpPr txBox="1"/>
          <p:nvPr/>
        </p:nvSpPr>
        <p:spPr>
          <a:xfrm>
            <a:off x="406400" y="642699"/>
            <a:ext cx="11135360" cy="5693866"/>
          </a:xfrm>
          <a:prstGeom prst="rect">
            <a:avLst/>
          </a:prstGeom>
          <a:noFill/>
        </p:spPr>
        <p:txBody>
          <a:bodyPr wrap="square" rtlCol="0">
            <a:spAutoFit/>
          </a:bodyPr>
          <a:lstStyle/>
          <a:p>
            <a:r>
              <a:rPr lang="en-GB" sz="2000" dirty="0"/>
              <a:t>We need to be building independence or High School will be a huge shock! </a:t>
            </a:r>
          </a:p>
          <a:p>
            <a:r>
              <a:rPr lang="en-GB" sz="2000" dirty="0"/>
              <a:t>You can help them take responsibility by giving them opportunities to develop this, such as them packing their own bag the night before, taking responsibility for homework, swimming kits, etc.</a:t>
            </a:r>
          </a:p>
          <a:p>
            <a:endParaRPr lang="en-GB" sz="1600" dirty="0"/>
          </a:p>
          <a:p>
            <a:r>
              <a:rPr lang="en-GB" u="sng" dirty="0"/>
              <a:t>Attendance</a:t>
            </a:r>
            <a:endParaRPr lang="en-GB" dirty="0"/>
          </a:p>
          <a:p>
            <a:r>
              <a:rPr lang="en-GB" dirty="0"/>
              <a:t>Year 6 is a full, fast year in school. It absolutely flies by and we pack so much in!</a:t>
            </a:r>
          </a:p>
          <a:p>
            <a:endParaRPr lang="en-GB" dirty="0"/>
          </a:p>
          <a:p>
            <a:r>
              <a:rPr lang="en-GB" dirty="0"/>
              <a:t>If a child misses just a day, they miss a lesson in English and will potentially find it very difficult to catch up the work. English lessons are in a particular order, building on from each other to create a final piece of writing. Missing just one of these could affect the whole topic.</a:t>
            </a:r>
          </a:p>
          <a:p>
            <a:endParaRPr lang="en-GB" dirty="0"/>
          </a:p>
          <a:p>
            <a:r>
              <a:rPr lang="en-GB" dirty="0"/>
              <a:t>In Maths, each lesson is a key part of a bigger sequence, building up knowledge. If they miss it, they could struggle to keep up and they may have gaps in understanding, affecting future learning. They could potentially miss an entire topic in Maths as we have to rush through so quickly to be prepared for SAT’s!</a:t>
            </a:r>
          </a:p>
          <a:p>
            <a:endParaRPr lang="en-GB" dirty="0"/>
          </a:p>
          <a:p>
            <a:r>
              <a:rPr lang="en-GB" dirty="0"/>
              <a:t>It is vital your child attends school in order for them to be successful. </a:t>
            </a:r>
          </a:p>
          <a:p>
            <a:endParaRPr lang="en-GB" dirty="0"/>
          </a:p>
          <a:p>
            <a:r>
              <a:rPr lang="en-GB" dirty="0"/>
              <a:t>APPLYING FOR A HIGH SCHOOL PLACE – you will need to find the dates of open evenings for the high schools you wish to visit. You apply for a high school place online through the council website. This has a deadline of the end of October. You will be offered a place in March.</a:t>
            </a:r>
          </a:p>
        </p:txBody>
      </p:sp>
    </p:spTree>
    <p:extLst>
      <p:ext uri="{BB962C8B-B14F-4D97-AF65-F5344CB8AC3E}">
        <p14:creationId xmlns:p14="http://schemas.microsoft.com/office/powerpoint/2010/main" val="2151109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11317D-0B70-88C6-6368-2B65558CCFA4}"/>
              </a:ext>
            </a:extLst>
          </p:cNvPr>
          <p:cNvSpPr txBox="1"/>
          <p:nvPr/>
        </p:nvSpPr>
        <p:spPr>
          <a:xfrm>
            <a:off x="690113" y="569343"/>
            <a:ext cx="10343072" cy="4062651"/>
          </a:xfrm>
          <a:prstGeom prst="rect">
            <a:avLst/>
          </a:prstGeom>
          <a:noFill/>
        </p:spPr>
        <p:txBody>
          <a:bodyPr wrap="square" rtlCol="0">
            <a:spAutoFit/>
          </a:bodyPr>
          <a:lstStyle/>
          <a:p>
            <a:pPr algn="ctr"/>
            <a:r>
              <a:rPr lang="en-GB" sz="2000" u="sng" dirty="0"/>
              <a:t>Venture week</a:t>
            </a:r>
          </a:p>
          <a:p>
            <a:endParaRPr lang="en-GB" dirty="0"/>
          </a:p>
          <a:p>
            <a:r>
              <a:rPr lang="en-GB" sz="2000" dirty="0"/>
              <a:t>We will be taking the children to Llandudno again this year. The accommodation and activities have been finely tuned over the last few visits!</a:t>
            </a:r>
          </a:p>
          <a:p>
            <a:endParaRPr lang="en-GB" sz="2000" dirty="0"/>
          </a:p>
          <a:p>
            <a:r>
              <a:rPr lang="en-GB" sz="2000" dirty="0"/>
              <a:t>This is a fabulous week in which the children are given the opportunity to spend quality time with their peers, develop further responsibility with regards to money, behaviour, belongings and choices.</a:t>
            </a:r>
          </a:p>
          <a:p>
            <a:endParaRPr lang="en-GB" sz="2000" dirty="0"/>
          </a:p>
          <a:p>
            <a:r>
              <a:rPr lang="en-GB" sz="2000" dirty="0"/>
              <a:t>This year the date will be June 21</a:t>
            </a:r>
            <a:r>
              <a:rPr lang="en-GB" sz="2000" baseline="30000" dirty="0"/>
              <a:t>st</a:t>
            </a:r>
            <a:r>
              <a:rPr lang="en-GB" sz="2000" dirty="0"/>
              <a:t> – 25</a:t>
            </a:r>
            <a:r>
              <a:rPr lang="en-GB" sz="2000" baseline="30000" dirty="0"/>
              <a:t>Th.</a:t>
            </a:r>
          </a:p>
          <a:p>
            <a:endParaRPr lang="en-GB" sz="2000" baseline="30000" dirty="0"/>
          </a:p>
          <a:p>
            <a:r>
              <a:rPr lang="en-GB" sz="2800" baseline="30000" dirty="0"/>
              <a:t>School spider will be set up soon so payments can be made throughout the year.</a:t>
            </a:r>
          </a:p>
          <a:p>
            <a:r>
              <a:rPr lang="en-GB" sz="2800" baseline="30000" dirty="0"/>
              <a:t>Miss Hampson intends to hold a meeting soon to address any concerns</a:t>
            </a:r>
            <a:endParaRPr lang="en-GB" sz="2800" dirty="0"/>
          </a:p>
        </p:txBody>
      </p:sp>
      <p:pic>
        <p:nvPicPr>
          <p:cNvPr id="4" name="Picture 3">
            <a:extLst>
              <a:ext uri="{FF2B5EF4-FFF2-40B4-BE49-F238E27FC236}">
                <a16:creationId xmlns:a16="http://schemas.microsoft.com/office/drawing/2014/main" id="{FA1E85E6-A470-9B52-2016-4C745612A352}"/>
              </a:ext>
            </a:extLst>
          </p:cNvPr>
          <p:cNvPicPr>
            <a:picLocks noChangeAspect="1"/>
          </p:cNvPicPr>
          <p:nvPr/>
        </p:nvPicPr>
        <p:blipFill>
          <a:blip r:embed="rId2"/>
          <a:srcRect t="15303"/>
          <a:stretch>
            <a:fillRect/>
          </a:stretch>
        </p:blipFill>
        <p:spPr>
          <a:xfrm>
            <a:off x="8994028" y="2872596"/>
            <a:ext cx="2507859" cy="3796650"/>
          </a:xfrm>
          <a:prstGeom prst="rect">
            <a:avLst/>
          </a:prstGeom>
        </p:spPr>
      </p:pic>
    </p:spTree>
    <p:extLst>
      <p:ext uri="{BB962C8B-B14F-4D97-AF65-F5344CB8AC3E}">
        <p14:creationId xmlns:p14="http://schemas.microsoft.com/office/powerpoint/2010/main" val="2863733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354AA-6705-35A3-6EC3-20CA06A12EB4}"/>
              </a:ext>
            </a:extLst>
          </p:cNvPr>
          <p:cNvSpPr>
            <a:spLocks noGrp="1"/>
          </p:cNvSpPr>
          <p:nvPr>
            <p:ph type="title"/>
          </p:nvPr>
        </p:nvSpPr>
        <p:spPr>
          <a:xfrm>
            <a:off x="838200" y="365125"/>
            <a:ext cx="10515600" cy="463011"/>
          </a:xfrm>
        </p:spPr>
        <p:txBody>
          <a:bodyPr>
            <a:normAutofit fontScale="90000"/>
          </a:bodyPr>
          <a:lstStyle/>
          <a:p>
            <a:r>
              <a:rPr lang="en-GB" sz="1400" dirty="0"/>
              <a:t>Here is our curriculum overview</a:t>
            </a:r>
            <a:br>
              <a:rPr lang="en-GB" dirty="0"/>
            </a:br>
            <a:endParaRPr lang="en-GB" dirty="0"/>
          </a:p>
        </p:txBody>
      </p:sp>
      <p:graphicFrame>
        <p:nvGraphicFramePr>
          <p:cNvPr id="7" name="Table 6">
            <a:extLst>
              <a:ext uri="{FF2B5EF4-FFF2-40B4-BE49-F238E27FC236}">
                <a16:creationId xmlns:a16="http://schemas.microsoft.com/office/drawing/2014/main" id="{525117E3-DF4C-AC1F-8249-F09716AEBE04}"/>
              </a:ext>
            </a:extLst>
          </p:cNvPr>
          <p:cNvGraphicFramePr>
            <a:graphicFrameLocks noGrp="1"/>
          </p:cNvGraphicFramePr>
          <p:nvPr>
            <p:extLst>
              <p:ext uri="{D42A27DB-BD31-4B8C-83A1-F6EECF244321}">
                <p14:modId xmlns:p14="http://schemas.microsoft.com/office/powerpoint/2010/main" val="1746483850"/>
              </p:ext>
            </p:extLst>
          </p:nvPr>
        </p:nvGraphicFramePr>
        <p:xfrm>
          <a:off x="1164567" y="759125"/>
          <a:ext cx="8106432" cy="5550973"/>
        </p:xfrm>
        <a:graphic>
          <a:graphicData uri="http://schemas.openxmlformats.org/drawingml/2006/table">
            <a:tbl>
              <a:tblPr firstRow="1" firstCol="1" bandRow="1"/>
              <a:tblGrid>
                <a:gridCol w="826052">
                  <a:extLst>
                    <a:ext uri="{9D8B030D-6E8A-4147-A177-3AD203B41FA5}">
                      <a16:colId xmlns:a16="http://schemas.microsoft.com/office/drawing/2014/main" val="1290871083"/>
                    </a:ext>
                  </a:extLst>
                </a:gridCol>
                <a:gridCol w="1275615">
                  <a:extLst>
                    <a:ext uri="{9D8B030D-6E8A-4147-A177-3AD203B41FA5}">
                      <a16:colId xmlns:a16="http://schemas.microsoft.com/office/drawing/2014/main" val="364959907"/>
                    </a:ext>
                  </a:extLst>
                </a:gridCol>
                <a:gridCol w="1276145">
                  <a:extLst>
                    <a:ext uri="{9D8B030D-6E8A-4147-A177-3AD203B41FA5}">
                      <a16:colId xmlns:a16="http://schemas.microsoft.com/office/drawing/2014/main" val="887765848"/>
                    </a:ext>
                  </a:extLst>
                </a:gridCol>
                <a:gridCol w="975907">
                  <a:extLst>
                    <a:ext uri="{9D8B030D-6E8A-4147-A177-3AD203B41FA5}">
                      <a16:colId xmlns:a16="http://schemas.microsoft.com/office/drawing/2014/main" val="789638205"/>
                    </a:ext>
                  </a:extLst>
                </a:gridCol>
                <a:gridCol w="1125761">
                  <a:extLst>
                    <a:ext uri="{9D8B030D-6E8A-4147-A177-3AD203B41FA5}">
                      <a16:colId xmlns:a16="http://schemas.microsoft.com/office/drawing/2014/main" val="1947829009"/>
                    </a:ext>
                  </a:extLst>
                </a:gridCol>
                <a:gridCol w="1153826">
                  <a:extLst>
                    <a:ext uri="{9D8B030D-6E8A-4147-A177-3AD203B41FA5}">
                      <a16:colId xmlns:a16="http://schemas.microsoft.com/office/drawing/2014/main" val="3113377821"/>
                    </a:ext>
                  </a:extLst>
                </a:gridCol>
                <a:gridCol w="1473126">
                  <a:extLst>
                    <a:ext uri="{9D8B030D-6E8A-4147-A177-3AD203B41FA5}">
                      <a16:colId xmlns:a16="http://schemas.microsoft.com/office/drawing/2014/main" val="318216710"/>
                    </a:ext>
                  </a:extLst>
                </a:gridCol>
              </a:tblGrid>
              <a:tr h="135875">
                <a:tc>
                  <a:txBody>
                    <a:bodyPr/>
                    <a:lstStyle/>
                    <a:p>
                      <a:pP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Autumn 1</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Autumn 2</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Spring 1</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Spring 2</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Summer 1</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Summer 2</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extLst>
                  <a:ext uri="{0D108BD9-81ED-4DB2-BD59-A6C34878D82A}">
                    <a16:rowId xmlns:a16="http://schemas.microsoft.com/office/drawing/2014/main" val="2342940489"/>
                  </a:ext>
                </a:extLst>
              </a:tr>
              <a:tr h="1460126">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English</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Detective / crime fiction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War poems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Narrative poetry – The Lady of Shallot by Alfred Lord Tennyson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Playscripts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Darwin On the origin of species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(Adventure narrative and explanation text)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The ways of the Wolf</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(documentary narrative and balanced argument)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Reading skill focus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Grammar, punctuation and spelling revision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Poetry – free verse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Persuasion – link to geography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Novel as theme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9765704"/>
                  </a:ext>
                </a:extLst>
              </a:tr>
              <a:tr h="394944">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Geography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History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Crime and punishment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Notable Monarchs of Britain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Rivers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Islamic Civilisations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Countries of the World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Southport and Llandudno</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4841778"/>
                  </a:ext>
                </a:extLst>
              </a:tr>
              <a:tr h="420840">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Science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Lifestyles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Circulatory system</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Electricity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Evolution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Classification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Light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Education for Environmental Responsibility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5026954"/>
                  </a:ext>
                </a:extLst>
              </a:tr>
              <a:tr h="806729">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Art and DT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Brave Colour</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Culture and seasonality in food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2D sketches to 3D sculptures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Pulleys and Gears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Exploring identity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Electrical systems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More complex switches and circuits (including programming, monitoring and control)</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8766218"/>
                  </a:ext>
                </a:extLst>
              </a:tr>
              <a:tr h="135875">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RE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Life as a journey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Advent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The Eucharist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The Exodus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Jesus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Ascension and Pentecost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3341833"/>
                  </a:ext>
                </a:extLst>
              </a:tr>
              <a:tr h="796299">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PSHE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gridSpan="2">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How can we keep healthy as we grow?</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Relationships, drugs, keeping physically healthy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GB"/>
                    </a:p>
                  </a:txBody>
                  <a:tcPr/>
                </a:tc>
                <a:tc gridSpan="2">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How can the media influence people?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Media literacy and digital resilience;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influences and decision-making; online safety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GB"/>
                    </a:p>
                  </a:txBody>
                  <a:tcPr/>
                </a:tc>
                <a:tc gridSpan="2">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What will change as we become more independent?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1232362575"/>
                  </a:ext>
                </a:extLst>
              </a:tr>
              <a:tr h="278359">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French</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Phonics lesson 3 and 4   The date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My home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Clothes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Planets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Healthy living</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Me in the World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667855"/>
                  </a:ext>
                </a:extLst>
              </a:tr>
              <a:tr h="413578">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Computing</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Communication and collaboration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Webpage creation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Variables in games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Introduction to spreadsheets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3D modelling</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Sensing movement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3452148"/>
                  </a:ext>
                </a:extLst>
              </a:tr>
              <a:tr h="657416">
                <a:tc>
                  <a:txBody>
                    <a:bodyPr/>
                    <a:lstStyle/>
                    <a:p>
                      <a:pPr>
                        <a:lnSpc>
                          <a:spcPct val="107000"/>
                        </a:lnSpc>
                        <a:spcAft>
                          <a:spcPts val="800"/>
                        </a:spcAft>
                        <a:buNone/>
                      </a:pPr>
                      <a:r>
                        <a:rPr lang="en-GB" sz="90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Music</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BBC clips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Ravi Shankar</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Hindustani Music</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Musical Styles and instruments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“Music and Me”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Rap</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Charanga Unit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Ukulele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“Happy”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Singing</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a:effectLst/>
                          <a:latin typeface="Comic Sans MS" panose="030F0702030302020204" pitchFamily="66" charset="0"/>
                          <a:ea typeface="Calibri" panose="020F0502020204030204" pitchFamily="34" charset="0"/>
                          <a:cs typeface="Times New Roman" panose="02020603050405020304" pitchFamily="18" charset="0"/>
                        </a:rPr>
                        <a:t>Charanga Unit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900" dirty="0">
                          <a:effectLst/>
                          <a:latin typeface="Comic Sans MS" panose="030F0702030302020204" pitchFamily="66" charset="0"/>
                          <a:ea typeface="Calibri" panose="020F0502020204030204" pitchFamily="34" charset="0"/>
                          <a:cs typeface="Times New Roman" panose="02020603050405020304" pitchFamily="18" charset="0"/>
                        </a:rPr>
                        <a:t>Music Technology</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dirty="0" err="1">
                          <a:effectLst/>
                          <a:latin typeface="Comic Sans MS" panose="030F0702030302020204" pitchFamily="66" charset="0"/>
                          <a:ea typeface="Calibri" panose="020F0502020204030204" pitchFamily="34" charset="0"/>
                          <a:cs typeface="Times New Roman" panose="02020603050405020304" pitchFamily="18" charset="0"/>
                        </a:rPr>
                        <a:t>Yustudio</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GB" sz="900" dirty="0">
                          <a:effectLst/>
                          <a:latin typeface="Comic Sans MS" panose="030F0702030302020204" pitchFamily="66" charset="0"/>
                          <a:ea typeface="Calibri" panose="020F0502020204030204" pitchFamily="34" charset="0"/>
                          <a:cs typeface="Times New Roman" panose="02020603050405020304" pitchFamily="18" charset="0"/>
                        </a:rPr>
                        <a:t>Composition</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780" marR="44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2014747"/>
                  </a:ext>
                </a:extLst>
              </a:tr>
            </a:tbl>
          </a:graphicData>
        </a:graphic>
      </p:graphicFrame>
    </p:spTree>
    <p:extLst>
      <p:ext uri="{BB962C8B-B14F-4D97-AF65-F5344CB8AC3E}">
        <p14:creationId xmlns:p14="http://schemas.microsoft.com/office/powerpoint/2010/main" val="1565032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8D5D34-2066-F3E8-D76A-A1AA88FDD259}"/>
              </a:ext>
            </a:extLst>
          </p:cNvPr>
          <p:cNvSpPr txBox="1"/>
          <p:nvPr/>
        </p:nvSpPr>
        <p:spPr>
          <a:xfrm>
            <a:off x="828136" y="629728"/>
            <a:ext cx="10308566" cy="4616648"/>
          </a:xfrm>
          <a:prstGeom prst="rect">
            <a:avLst/>
          </a:prstGeom>
          <a:noFill/>
        </p:spPr>
        <p:txBody>
          <a:bodyPr wrap="square" rtlCol="0">
            <a:spAutoFit/>
          </a:bodyPr>
          <a:lstStyle/>
          <a:p>
            <a:r>
              <a:rPr lang="en-GB" sz="2000" dirty="0"/>
              <a:t>The aim throughout Year 6 is to support the pupils to become more independent and take more responsibility. For example:</a:t>
            </a:r>
          </a:p>
          <a:p>
            <a:endParaRPr lang="en-GB" sz="2000" dirty="0"/>
          </a:p>
          <a:p>
            <a:r>
              <a:rPr lang="en-GB" sz="2000" dirty="0"/>
              <a:t>	</a:t>
            </a:r>
            <a:r>
              <a:rPr lang="en-GB" sz="2000" dirty="0">
                <a:highlight>
                  <a:srgbClr val="FFFF00"/>
                </a:highlight>
              </a:rPr>
              <a:t>Remembering items </a:t>
            </a:r>
            <a:r>
              <a:rPr lang="en-GB" sz="2000" dirty="0"/>
              <a:t>for the day such as lunch boxes, swimming kits and homework.</a:t>
            </a:r>
          </a:p>
          <a:p>
            <a:endParaRPr lang="en-GB" sz="2000" dirty="0"/>
          </a:p>
          <a:p>
            <a:r>
              <a:rPr lang="en-GB" sz="2000" dirty="0"/>
              <a:t>	</a:t>
            </a:r>
            <a:r>
              <a:rPr lang="en-GB" sz="2000" dirty="0">
                <a:highlight>
                  <a:srgbClr val="FFFF00"/>
                </a:highlight>
              </a:rPr>
              <a:t>Behaviour</a:t>
            </a:r>
            <a:r>
              <a:rPr lang="en-GB" sz="2000" dirty="0"/>
              <a:t> – they will be reminded that any behaviour choices that they make are their own choice. 	They may be influenced by others but ultimately they are responsible.</a:t>
            </a:r>
          </a:p>
          <a:p>
            <a:endParaRPr lang="en-GB" sz="2000" dirty="0"/>
          </a:p>
          <a:p>
            <a:r>
              <a:rPr lang="en-GB" sz="2000" dirty="0"/>
              <a:t>	</a:t>
            </a:r>
            <a:r>
              <a:rPr lang="en-GB" sz="2000" dirty="0">
                <a:highlight>
                  <a:srgbClr val="FFFF00"/>
                </a:highlight>
              </a:rPr>
              <a:t>Uniform</a:t>
            </a:r>
            <a:r>
              <a:rPr lang="en-GB" sz="2000" dirty="0"/>
              <a:t> rules are expected to be followed – plain navy or black PE kit (no large logos), school shoes not trainers. </a:t>
            </a:r>
          </a:p>
          <a:p>
            <a:r>
              <a:rPr lang="en-GB" dirty="0"/>
              <a:t>	</a:t>
            </a:r>
          </a:p>
          <a:p>
            <a:r>
              <a:rPr lang="en-GB" dirty="0"/>
              <a:t>	</a:t>
            </a:r>
            <a:r>
              <a:rPr lang="en-GB" sz="2000" dirty="0"/>
              <a:t>Please support us in this as we are attempting to develop more independent pupils so that they are prepared for high school.</a:t>
            </a:r>
          </a:p>
          <a:p>
            <a:endParaRPr lang="en-GB" dirty="0"/>
          </a:p>
          <a:p>
            <a:endParaRPr lang="en-GB" dirty="0"/>
          </a:p>
        </p:txBody>
      </p:sp>
      <p:pic>
        <p:nvPicPr>
          <p:cNvPr id="4" name="Picture 3">
            <a:extLst>
              <a:ext uri="{FF2B5EF4-FFF2-40B4-BE49-F238E27FC236}">
                <a16:creationId xmlns:a16="http://schemas.microsoft.com/office/drawing/2014/main" id="{F7297AA8-20D6-6C26-700A-A0C8AFC68C0F}"/>
              </a:ext>
            </a:extLst>
          </p:cNvPr>
          <p:cNvPicPr>
            <a:picLocks noChangeAspect="1"/>
          </p:cNvPicPr>
          <p:nvPr/>
        </p:nvPicPr>
        <p:blipFill>
          <a:blip r:embed="rId2"/>
          <a:stretch>
            <a:fillRect/>
          </a:stretch>
        </p:blipFill>
        <p:spPr>
          <a:xfrm>
            <a:off x="5161653" y="4364605"/>
            <a:ext cx="3568280" cy="2378853"/>
          </a:xfrm>
          <a:prstGeom prst="rect">
            <a:avLst/>
          </a:prstGeom>
        </p:spPr>
      </p:pic>
    </p:spTree>
    <p:extLst>
      <p:ext uri="{BB962C8B-B14F-4D97-AF65-F5344CB8AC3E}">
        <p14:creationId xmlns:p14="http://schemas.microsoft.com/office/powerpoint/2010/main" val="2120599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60390F-4EA2-03B7-2AAF-38D4F58443B4}"/>
              </a:ext>
            </a:extLst>
          </p:cNvPr>
          <p:cNvSpPr txBox="1"/>
          <p:nvPr/>
        </p:nvSpPr>
        <p:spPr>
          <a:xfrm>
            <a:off x="111760" y="0"/>
            <a:ext cx="11968480" cy="6740307"/>
          </a:xfrm>
          <a:prstGeom prst="rect">
            <a:avLst/>
          </a:prstGeom>
          <a:noFill/>
        </p:spPr>
        <p:txBody>
          <a:bodyPr wrap="square" rtlCol="0">
            <a:spAutoFit/>
          </a:bodyPr>
          <a:lstStyle/>
          <a:p>
            <a:pPr algn="ctr"/>
            <a:r>
              <a:rPr lang="en-GB" sz="2400" b="1" u="sng" dirty="0"/>
              <a:t>Homework</a:t>
            </a:r>
            <a:endParaRPr lang="en-GB" sz="2400" dirty="0"/>
          </a:p>
          <a:p>
            <a:r>
              <a:rPr lang="en-GB" sz="2400" dirty="0"/>
              <a:t>Homework is set every Monday and collected the following Monday.</a:t>
            </a:r>
          </a:p>
          <a:p>
            <a:r>
              <a:rPr lang="en-GB" sz="2400" dirty="0"/>
              <a:t>It will consist of</a:t>
            </a:r>
          </a:p>
          <a:p>
            <a:pPr marL="342900" indent="-342900">
              <a:buAutoNum type="arabicParenR"/>
            </a:pPr>
            <a:r>
              <a:rPr lang="en-GB" sz="2400" dirty="0"/>
              <a:t>A page or 2 from a maths workbook. This will correspond to what we have done in class that week.</a:t>
            </a:r>
          </a:p>
          <a:p>
            <a:pPr marL="342900" indent="-342900">
              <a:buAutoNum type="arabicParenR"/>
            </a:pPr>
            <a:r>
              <a:rPr lang="en-GB" sz="2400" dirty="0"/>
              <a:t>Spelling – workbook with all spellings in. One set per week to complete. </a:t>
            </a:r>
          </a:p>
          <a:p>
            <a:pPr marL="342900" indent="-342900">
              <a:buAutoNum type="arabicParenR"/>
            </a:pPr>
            <a:r>
              <a:rPr lang="en-GB" sz="2400" dirty="0"/>
              <a:t>A short reading comprehension</a:t>
            </a:r>
          </a:p>
          <a:p>
            <a:pPr marL="342900" indent="-342900">
              <a:buAutoNum type="arabicParenR"/>
            </a:pPr>
            <a:r>
              <a:rPr lang="en-GB" sz="2400" dirty="0"/>
              <a:t>3 x reads a week</a:t>
            </a:r>
          </a:p>
          <a:p>
            <a:endParaRPr lang="en-GB" sz="2400" dirty="0"/>
          </a:p>
          <a:p>
            <a:r>
              <a:rPr lang="en-GB" sz="2400" u="sng" dirty="0"/>
              <a:t>Absent</a:t>
            </a:r>
          </a:p>
          <a:p>
            <a:r>
              <a:rPr lang="en-GB" sz="2400" dirty="0"/>
              <a:t>If a child is absent on a Monday, any sheets will be put it their tray, but it is </a:t>
            </a:r>
            <a:r>
              <a:rPr lang="en-GB" sz="2400" b="1" dirty="0">
                <a:highlight>
                  <a:srgbClr val="FFFF00"/>
                </a:highlight>
              </a:rPr>
              <a:t>their</a:t>
            </a:r>
            <a:r>
              <a:rPr lang="en-GB" sz="2400" b="1" dirty="0"/>
              <a:t> </a:t>
            </a:r>
            <a:r>
              <a:rPr lang="en-GB" sz="2400" dirty="0"/>
              <a:t>responsibility to ask us or another child which pages to complete. </a:t>
            </a:r>
          </a:p>
          <a:p>
            <a:r>
              <a:rPr lang="en-GB" sz="2400" u="sng" dirty="0"/>
              <a:t>Non-completion</a:t>
            </a:r>
          </a:p>
          <a:p>
            <a:r>
              <a:rPr lang="en-GB" sz="2400" dirty="0"/>
              <a:t>We spend a whole session on Monday mornings going through the homework, discussing and marking it. If it is not completed, this is further time and learning wasted. As we are working to build responsibility, if homework is not completed or brought in on the Monday, the child will miss a breaktime and receive a negative dojo. The homework will then be expected in the following day but may not be marked.</a:t>
            </a:r>
          </a:p>
        </p:txBody>
      </p:sp>
      <p:pic>
        <p:nvPicPr>
          <p:cNvPr id="4" name="Picture 3">
            <a:extLst>
              <a:ext uri="{FF2B5EF4-FFF2-40B4-BE49-F238E27FC236}">
                <a16:creationId xmlns:a16="http://schemas.microsoft.com/office/drawing/2014/main" id="{A17F43F4-C1DD-C232-0777-D7FE449FC657}"/>
              </a:ext>
            </a:extLst>
          </p:cNvPr>
          <p:cNvPicPr>
            <a:picLocks noChangeAspect="1"/>
          </p:cNvPicPr>
          <p:nvPr/>
        </p:nvPicPr>
        <p:blipFill>
          <a:blip r:embed="rId2"/>
          <a:stretch>
            <a:fillRect/>
          </a:stretch>
        </p:blipFill>
        <p:spPr>
          <a:xfrm>
            <a:off x="9734550" y="1828800"/>
            <a:ext cx="2057400" cy="1371600"/>
          </a:xfrm>
          <a:prstGeom prst="rect">
            <a:avLst/>
          </a:prstGeom>
        </p:spPr>
      </p:pic>
    </p:spTree>
    <p:extLst>
      <p:ext uri="{BB962C8B-B14F-4D97-AF65-F5344CB8AC3E}">
        <p14:creationId xmlns:p14="http://schemas.microsoft.com/office/powerpoint/2010/main" val="1107051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FDC8A7-B494-FC8D-9FD2-66B507E5F59C}"/>
              </a:ext>
            </a:extLst>
          </p:cNvPr>
          <p:cNvSpPr txBox="1"/>
          <p:nvPr/>
        </p:nvSpPr>
        <p:spPr>
          <a:xfrm>
            <a:off x="508000" y="152460"/>
            <a:ext cx="11379200" cy="4093428"/>
          </a:xfrm>
          <a:prstGeom prst="rect">
            <a:avLst/>
          </a:prstGeom>
          <a:noFill/>
        </p:spPr>
        <p:txBody>
          <a:bodyPr wrap="square">
            <a:spAutoFit/>
          </a:bodyPr>
          <a:lstStyle/>
          <a:p>
            <a:endParaRPr lang="en-GB" sz="2000" dirty="0"/>
          </a:p>
          <a:p>
            <a:r>
              <a:rPr lang="en-GB" sz="2000" u="sng" dirty="0"/>
              <a:t>Maths</a:t>
            </a:r>
          </a:p>
          <a:p>
            <a:endParaRPr lang="en-GB" sz="2000" u="sng" dirty="0"/>
          </a:p>
          <a:p>
            <a:r>
              <a:rPr lang="en-GB" sz="2000" dirty="0"/>
              <a:t>In the homework book, the answers are in the back. I encourage the children to work like this:</a:t>
            </a:r>
          </a:p>
          <a:p>
            <a:pPr marL="342900" indent="-342900">
              <a:buAutoNum type="arabicParenR"/>
            </a:pPr>
            <a:r>
              <a:rPr lang="en-GB" sz="2000" dirty="0"/>
              <a:t>Try to complete the page of work independently.</a:t>
            </a:r>
          </a:p>
          <a:p>
            <a:pPr marL="342900" indent="-342900">
              <a:buAutoNum type="arabicParenR"/>
            </a:pPr>
            <a:r>
              <a:rPr lang="en-GB" sz="2000" dirty="0"/>
              <a:t>Use the answers in the back to check their work</a:t>
            </a:r>
          </a:p>
          <a:p>
            <a:pPr marL="342900" indent="-342900">
              <a:buAutoNum type="arabicParenR"/>
            </a:pPr>
            <a:r>
              <a:rPr lang="en-GB" sz="2000" dirty="0"/>
              <a:t>If they got any wrong, use the answers to see where they went wrong, but do not change their answers. This is learning!</a:t>
            </a:r>
          </a:p>
          <a:p>
            <a:pPr marL="342900" indent="-342900">
              <a:buAutoNum type="arabicParenR"/>
            </a:pPr>
            <a:r>
              <a:rPr lang="en-GB" sz="2000" dirty="0"/>
              <a:t>When we look at it together, we can go over any difficult questions</a:t>
            </a:r>
          </a:p>
          <a:p>
            <a:r>
              <a:rPr lang="en-GB" sz="2000" dirty="0"/>
              <a:t>We do expect the children to show their working out in the books. This proves that they have not just written in the answers. </a:t>
            </a:r>
          </a:p>
          <a:p>
            <a:endParaRPr lang="en-GB" sz="2000" dirty="0"/>
          </a:p>
          <a:p>
            <a:endParaRPr lang="en-GB" sz="2000" dirty="0"/>
          </a:p>
        </p:txBody>
      </p:sp>
      <p:pic>
        <p:nvPicPr>
          <p:cNvPr id="3" name="Picture 2">
            <a:extLst>
              <a:ext uri="{FF2B5EF4-FFF2-40B4-BE49-F238E27FC236}">
                <a16:creationId xmlns:a16="http://schemas.microsoft.com/office/drawing/2014/main" id="{39E8EB37-745A-BC76-52BA-B800C0D659D3}"/>
              </a:ext>
            </a:extLst>
          </p:cNvPr>
          <p:cNvPicPr>
            <a:picLocks noChangeAspect="1"/>
          </p:cNvPicPr>
          <p:nvPr/>
        </p:nvPicPr>
        <p:blipFill>
          <a:blip r:embed="rId2"/>
          <a:stretch>
            <a:fillRect/>
          </a:stretch>
        </p:blipFill>
        <p:spPr>
          <a:xfrm>
            <a:off x="4405312" y="3324165"/>
            <a:ext cx="3381375" cy="3381375"/>
          </a:xfrm>
          <a:prstGeom prst="rect">
            <a:avLst/>
          </a:prstGeom>
        </p:spPr>
      </p:pic>
    </p:spTree>
    <p:extLst>
      <p:ext uri="{BB962C8B-B14F-4D97-AF65-F5344CB8AC3E}">
        <p14:creationId xmlns:p14="http://schemas.microsoft.com/office/powerpoint/2010/main" val="1364995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7324EA-DCEE-AA4F-86D4-B8A3A3C1E68A}"/>
              </a:ext>
            </a:extLst>
          </p:cNvPr>
          <p:cNvSpPr txBox="1"/>
          <p:nvPr/>
        </p:nvSpPr>
        <p:spPr>
          <a:xfrm>
            <a:off x="404723" y="151142"/>
            <a:ext cx="10938294" cy="4801314"/>
          </a:xfrm>
          <a:prstGeom prst="rect">
            <a:avLst/>
          </a:prstGeom>
          <a:noFill/>
        </p:spPr>
        <p:txBody>
          <a:bodyPr wrap="square" rtlCol="0">
            <a:spAutoFit/>
          </a:bodyPr>
          <a:lstStyle/>
          <a:p>
            <a:r>
              <a:rPr lang="en-GB" u="sng" dirty="0"/>
              <a:t>Reading</a:t>
            </a:r>
            <a:r>
              <a:rPr lang="en-GB" dirty="0"/>
              <a:t> </a:t>
            </a:r>
          </a:p>
          <a:p>
            <a:endParaRPr lang="en-GB" dirty="0"/>
          </a:p>
          <a:p>
            <a:r>
              <a:rPr lang="en-GB" dirty="0"/>
              <a:t>We still expect parents and carers to interact with their children and their books at least 3 x week.</a:t>
            </a:r>
          </a:p>
          <a:p>
            <a:endParaRPr lang="en-GB" dirty="0"/>
          </a:p>
          <a:p>
            <a:r>
              <a:rPr lang="en-GB" dirty="0"/>
              <a:t>By Year 6 most children can read fluently. If this is the case, then shorten the time you hear them read and spend time discussing the text : characters, events, unfamiliar words, plot predictions and so on.</a:t>
            </a:r>
          </a:p>
          <a:p>
            <a:endParaRPr lang="en-GB" dirty="0"/>
          </a:p>
          <a:p>
            <a:r>
              <a:rPr lang="en-GB" dirty="0"/>
              <a:t>If your child particularly struggles with reading, obviously it is in their best interests that you spend more time reading with them. </a:t>
            </a:r>
          </a:p>
          <a:p>
            <a:r>
              <a:rPr lang="en-GB" dirty="0"/>
              <a:t>At this stage, we have to cover so much in such a short amount of time that it is impossible to hear individual readers at school. As parents, you are expected to support your child with this.</a:t>
            </a:r>
          </a:p>
          <a:p>
            <a:endParaRPr lang="en-GB" dirty="0"/>
          </a:p>
          <a:p>
            <a:r>
              <a:rPr lang="en-GB" u="sng" dirty="0"/>
              <a:t>PE</a:t>
            </a:r>
          </a:p>
          <a:p>
            <a:endParaRPr lang="en-GB" dirty="0"/>
          </a:p>
          <a:p>
            <a:r>
              <a:rPr lang="en-GB" dirty="0"/>
              <a:t>PE for Autumn term is on Fridays. Swimming will start next Friday morning ( 18</a:t>
            </a:r>
            <a:r>
              <a:rPr lang="en-GB" baseline="30000" dirty="0"/>
              <a:t>th</a:t>
            </a:r>
            <a:r>
              <a:rPr lang="en-GB" dirty="0"/>
              <a:t>) and our other curriculum session is Friday afternoon. </a:t>
            </a:r>
          </a:p>
          <a:p>
            <a:endParaRPr lang="en-GB" dirty="0"/>
          </a:p>
        </p:txBody>
      </p:sp>
      <p:pic>
        <p:nvPicPr>
          <p:cNvPr id="4" name="Picture 3">
            <a:extLst>
              <a:ext uri="{FF2B5EF4-FFF2-40B4-BE49-F238E27FC236}">
                <a16:creationId xmlns:a16="http://schemas.microsoft.com/office/drawing/2014/main" id="{884C13B3-0FB2-DC85-FE78-F9EBDBF75204}"/>
              </a:ext>
            </a:extLst>
          </p:cNvPr>
          <p:cNvPicPr>
            <a:picLocks noChangeAspect="1"/>
          </p:cNvPicPr>
          <p:nvPr/>
        </p:nvPicPr>
        <p:blipFill>
          <a:blip r:embed="rId2"/>
          <a:srcRect r="19327"/>
          <a:stretch>
            <a:fillRect/>
          </a:stretch>
        </p:blipFill>
        <p:spPr>
          <a:xfrm>
            <a:off x="7472865" y="4444551"/>
            <a:ext cx="2593383" cy="2143125"/>
          </a:xfrm>
          <a:prstGeom prst="rect">
            <a:avLst/>
          </a:prstGeom>
        </p:spPr>
      </p:pic>
      <p:pic>
        <p:nvPicPr>
          <p:cNvPr id="6" name="Picture 5">
            <a:extLst>
              <a:ext uri="{FF2B5EF4-FFF2-40B4-BE49-F238E27FC236}">
                <a16:creationId xmlns:a16="http://schemas.microsoft.com/office/drawing/2014/main" id="{8BA75452-E7C7-1E06-F058-93DC16EC75F3}"/>
              </a:ext>
            </a:extLst>
          </p:cNvPr>
          <p:cNvPicPr>
            <a:picLocks noChangeAspect="1"/>
          </p:cNvPicPr>
          <p:nvPr/>
        </p:nvPicPr>
        <p:blipFill>
          <a:blip r:embed="rId3"/>
          <a:stretch>
            <a:fillRect/>
          </a:stretch>
        </p:blipFill>
        <p:spPr>
          <a:xfrm>
            <a:off x="2601583" y="4507603"/>
            <a:ext cx="3594513" cy="2017022"/>
          </a:xfrm>
          <a:prstGeom prst="rect">
            <a:avLst/>
          </a:prstGeom>
        </p:spPr>
      </p:pic>
    </p:spTree>
    <p:extLst>
      <p:ext uri="{BB962C8B-B14F-4D97-AF65-F5344CB8AC3E}">
        <p14:creationId xmlns:p14="http://schemas.microsoft.com/office/powerpoint/2010/main" val="3675843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CCF6E3-5366-089F-C0D2-6A28C3B38FAB}"/>
              </a:ext>
            </a:extLst>
          </p:cNvPr>
          <p:cNvSpPr txBox="1"/>
          <p:nvPr/>
        </p:nvSpPr>
        <p:spPr>
          <a:xfrm>
            <a:off x="1095555" y="569343"/>
            <a:ext cx="10429336" cy="5632311"/>
          </a:xfrm>
          <a:prstGeom prst="rect">
            <a:avLst/>
          </a:prstGeom>
          <a:noFill/>
        </p:spPr>
        <p:txBody>
          <a:bodyPr wrap="square" rtlCol="0">
            <a:spAutoFit/>
          </a:bodyPr>
          <a:lstStyle/>
          <a:p>
            <a:pPr algn="ctr"/>
            <a:r>
              <a:rPr lang="en-GB" u="sng" dirty="0"/>
              <a:t>Behaviour for learning</a:t>
            </a:r>
          </a:p>
          <a:p>
            <a:endParaRPr lang="en-GB" dirty="0"/>
          </a:p>
          <a:p>
            <a:r>
              <a:rPr lang="en-GB" dirty="0"/>
              <a:t>We have high expectations of behaviour, both socially and in the classroom for learning.</a:t>
            </a:r>
          </a:p>
          <a:p>
            <a:r>
              <a:rPr lang="en-GB" dirty="0"/>
              <a:t>Pupils will be rewarded using the dojo system. We will have star of the week and team rewards (house teams of St Andrew, David, Patrick and George)</a:t>
            </a:r>
          </a:p>
          <a:p>
            <a:endParaRPr lang="en-GB" dirty="0"/>
          </a:p>
          <a:p>
            <a:r>
              <a:rPr lang="en-GB" dirty="0"/>
              <a:t>Pupils who disrupt learning for others, don’t complete their homework or who hurt others in some way will receive a negative dojo.</a:t>
            </a:r>
          </a:p>
          <a:p>
            <a:r>
              <a:rPr lang="en-GB" dirty="0"/>
              <a:t>I will manage low level disturbances in the classroom but, if after a first warning or the behaviour is serious enough, I will give a negative dojo. I will also judge if the child should spend a break time reflecting on their behaviour or choice.</a:t>
            </a:r>
          </a:p>
          <a:p>
            <a:endParaRPr lang="en-GB" dirty="0"/>
          </a:p>
          <a:p>
            <a:r>
              <a:rPr lang="en-GB" dirty="0"/>
              <a:t>I have told the class that if anyone receives 3 negative dojos, they may lose the privilege of attending spooky disco. </a:t>
            </a:r>
          </a:p>
          <a:p>
            <a:r>
              <a:rPr lang="en-GB" dirty="0"/>
              <a:t>I don’t anticipate this will happen to anyone, as we will always look to support the children making poor choices or disrupting learning and will also be working with parents.</a:t>
            </a:r>
          </a:p>
          <a:p>
            <a:endParaRPr lang="en-GB" dirty="0"/>
          </a:p>
          <a:p>
            <a:endParaRPr lang="en-GB" dirty="0"/>
          </a:p>
          <a:p>
            <a:endParaRPr lang="en-GB" dirty="0"/>
          </a:p>
          <a:p>
            <a:endParaRPr lang="en-GB" dirty="0"/>
          </a:p>
        </p:txBody>
      </p:sp>
      <p:pic>
        <p:nvPicPr>
          <p:cNvPr id="4" name="Picture 3">
            <a:extLst>
              <a:ext uri="{FF2B5EF4-FFF2-40B4-BE49-F238E27FC236}">
                <a16:creationId xmlns:a16="http://schemas.microsoft.com/office/drawing/2014/main" id="{676592DB-08BF-A142-4754-1781A799D7CD}"/>
              </a:ext>
            </a:extLst>
          </p:cNvPr>
          <p:cNvPicPr>
            <a:picLocks noChangeAspect="1"/>
          </p:cNvPicPr>
          <p:nvPr/>
        </p:nvPicPr>
        <p:blipFill>
          <a:blip r:embed="rId2"/>
          <a:stretch>
            <a:fillRect/>
          </a:stretch>
        </p:blipFill>
        <p:spPr>
          <a:xfrm>
            <a:off x="8445260" y="4879139"/>
            <a:ext cx="1880559" cy="1880559"/>
          </a:xfrm>
          <a:prstGeom prst="rect">
            <a:avLst/>
          </a:prstGeom>
        </p:spPr>
      </p:pic>
    </p:spTree>
    <p:extLst>
      <p:ext uri="{BB962C8B-B14F-4D97-AF65-F5344CB8AC3E}">
        <p14:creationId xmlns:p14="http://schemas.microsoft.com/office/powerpoint/2010/main" val="971838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B037E-381E-82C6-A778-4A9BF963D031}"/>
              </a:ext>
            </a:extLst>
          </p:cNvPr>
          <p:cNvSpPr>
            <a:spLocks noGrp="1"/>
          </p:cNvSpPr>
          <p:nvPr>
            <p:ph type="title"/>
          </p:nvPr>
        </p:nvSpPr>
        <p:spPr>
          <a:xfrm>
            <a:off x="838200" y="-213360"/>
            <a:ext cx="10515600" cy="1325563"/>
          </a:xfrm>
        </p:spPr>
        <p:txBody>
          <a:bodyPr/>
          <a:lstStyle/>
          <a:p>
            <a:pPr algn="ctr"/>
            <a:r>
              <a:rPr lang="en-GB" dirty="0"/>
              <a:t>SATs</a:t>
            </a:r>
          </a:p>
        </p:txBody>
      </p:sp>
      <p:sp>
        <p:nvSpPr>
          <p:cNvPr id="3" name="Content Placeholder 2">
            <a:extLst>
              <a:ext uri="{FF2B5EF4-FFF2-40B4-BE49-F238E27FC236}">
                <a16:creationId xmlns:a16="http://schemas.microsoft.com/office/drawing/2014/main" id="{198D2B2B-0A7B-2105-3F93-1016F63AA8F2}"/>
              </a:ext>
            </a:extLst>
          </p:cNvPr>
          <p:cNvSpPr>
            <a:spLocks noGrp="1"/>
          </p:cNvSpPr>
          <p:nvPr>
            <p:ph idx="1"/>
          </p:nvPr>
        </p:nvSpPr>
        <p:spPr>
          <a:xfrm>
            <a:off x="528320" y="741680"/>
            <a:ext cx="10825480" cy="5994400"/>
          </a:xfrm>
        </p:spPr>
        <p:txBody>
          <a:bodyPr>
            <a:normAutofit/>
          </a:bodyPr>
          <a:lstStyle/>
          <a:p>
            <a:pPr marL="0" indent="0">
              <a:buNone/>
            </a:pPr>
            <a:r>
              <a:rPr lang="en-GB" dirty="0"/>
              <a:t>The SAT’s take place the week beginning 10</a:t>
            </a:r>
            <a:r>
              <a:rPr lang="en-GB" baseline="30000" dirty="0"/>
              <a:t>th</a:t>
            </a:r>
            <a:r>
              <a:rPr lang="en-GB" dirty="0"/>
              <a:t> – 13</a:t>
            </a:r>
            <a:r>
              <a:rPr lang="en-GB" baseline="30000" dirty="0"/>
              <a:t>th</a:t>
            </a:r>
            <a:r>
              <a:rPr lang="en-GB" dirty="0"/>
              <a:t> May 2027 </a:t>
            </a:r>
          </a:p>
          <a:p>
            <a:pPr marL="0" indent="0">
              <a:buNone/>
            </a:pPr>
            <a:r>
              <a:rPr lang="en-GB" dirty="0"/>
              <a:t>They are statutory assessments and all children working within the key stage 2 curriculum level will sit the tests.</a:t>
            </a:r>
          </a:p>
          <a:p>
            <a:pPr marL="0" indent="0">
              <a:buNone/>
            </a:pPr>
            <a:r>
              <a:rPr lang="en-GB" dirty="0"/>
              <a:t>They consist of the following:</a:t>
            </a:r>
          </a:p>
          <a:p>
            <a:pPr marL="0" indent="0">
              <a:buNone/>
            </a:pPr>
            <a:r>
              <a:rPr lang="en-GB" dirty="0">
                <a:highlight>
                  <a:srgbClr val="FFFF00"/>
                </a:highlight>
              </a:rPr>
              <a:t>English – Reading paper </a:t>
            </a:r>
          </a:p>
          <a:p>
            <a:pPr marL="0" indent="0">
              <a:buNone/>
            </a:pPr>
            <a:r>
              <a:rPr lang="en-GB" dirty="0">
                <a:highlight>
                  <a:srgbClr val="FFFF00"/>
                </a:highlight>
              </a:rPr>
              <a:t>                 Spelling, punctuation and Grammar paper </a:t>
            </a:r>
          </a:p>
          <a:p>
            <a:pPr marL="0" indent="0">
              <a:buNone/>
            </a:pPr>
            <a:r>
              <a:rPr lang="en-GB" dirty="0">
                <a:highlight>
                  <a:srgbClr val="00FFFF"/>
                </a:highlight>
              </a:rPr>
              <a:t>Maths – 2 x Reasoning papers</a:t>
            </a:r>
          </a:p>
          <a:p>
            <a:pPr marL="0" indent="0">
              <a:buNone/>
            </a:pPr>
            <a:r>
              <a:rPr lang="en-GB" dirty="0">
                <a:highlight>
                  <a:srgbClr val="00FFFF"/>
                </a:highlight>
              </a:rPr>
              <a:t>                Arithmetic paper</a:t>
            </a:r>
            <a:endParaRPr lang="en-GB" sz="1000" dirty="0">
              <a:highlight>
                <a:srgbClr val="00FFFF"/>
              </a:highlight>
            </a:endParaRPr>
          </a:p>
          <a:p>
            <a:pPr marL="0" indent="0">
              <a:buNone/>
            </a:pPr>
            <a:r>
              <a:rPr lang="en-GB" dirty="0"/>
              <a:t>The children take them in the hall, under test conditions. The papers are then collected by a courier, made into a digital copy then an external marker receives them to mark.</a:t>
            </a:r>
          </a:p>
          <a:p>
            <a:pPr marL="0" indent="0">
              <a:buNone/>
            </a:pPr>
            <a:r>
              <a:rPr lang="en-GB" dirty="0"/>
              <a:t>I assess and submit teacher assessment in Writing and Science.</a:t>
            </a:r>
          </a:p>
          <a:p>
            <a:pPr marL="0" indent="0">
              <a:buNone/>
            </a:pPr>
            <a:endParaRPr lang="en-GB" dirty="0"/>
          </a:p>
          <a:p>
            <a:pPr marL="0" indent="0">
              <a:buNone/>
            </a:pPr>
            <a:endParaRPr lang="en-GB" dirty="0"/>
          </a:p>
        </p:txBody>
      </p:sp>
      <p:pic>
        <p:nvPicPr>
          <p:cNvPr id="5" name="Picture 4">
            <a:extLst>
              <a:ext uri="{FF2B5EF4-FFF2-40B4-BE49-F238E27FC236}">
                <a16:creationId xmlns:a16="http://schemas.microsoft.com/office/drawing/2014/main" id="{D5079493-1F86-1DB7-9884-EE0A216621E3}"/>
              </a:ext>
            </a:extLst>
          </p:cNvPr>
          <p:cNvPicPr>
            <a:picLocks noChangeAspect="1"/>
          </p:cNvPicPr>
          <p:nvPr/>
        </p:nvPicPr>
        <p:blipFill>
          <a:blip r:embed="rId2"/>
          <a:stretch>
            <a:fillRect/>
          </a:stretch>
        </p:blipFill>
        <p:spPr>
          <a:xfrm>
            <a:off x="8134350" y="1895474"/>
            <a:ext cx="3786395" cy="2124075"/>
          </a:xfrm>
          <a:prstGeom prst="rect">
            <a:avLst/>
          </a:prstGeom>
        </p:spPr>
      </p:pic>
    </p:spTree>
    <p:extLst>
      <p:ext uri="{BB962C8B-B14F-4D97-AF65-F5344CB8AC3E}">
        <p14:creationId xmlns:p14="http://schemas.microsoft.com/office/powerpoint/2010/main" val="3313691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31050B-5778-EEC1-E7C6-67826B01401F}"/>
              </a:ext>
            </a:extLst>
          </p:cNvPr>
          <p:cNvSpPr txBox="1"/>
          <p:nvPr/>
        </p:nvSpPr>
        <p:spPr>
          <a:xfrm>
            <a:off x="243840" y="81280"/>
            <a:ext cx="11704320" cy="6586418"/>
          </a:xfrm>
          <a:prstGeom prst="rect">
            <a:avLst/>
          </a:prstGeom>
          <a:noFill/>
        </p:spPr>
        <p:txBody>
          <a:bodyPr wrap="square" rtlCol="0">
            <a:spAutoFit/>
          </a:bodyPr>
          <a:lstStyle/>
          <a:p>
            <a:pPr algn="ctr"/>
            <a:r>
              <a:rPr lang="en-GB" sz="2000" u="sng" dirty="0"/>
              <a:t>What is the purpose of them?</a:t>
            </a:r>
          </a:p>
          <a:p>
            <a:endParaRPr lang="en-GB" sz="1200" dirty="0"/>
          </a:p>
          <a:p>
            <a:r>
              <a:rPr lang="en-GB" sz="2000" dirty="0"/>
              <a:t>SATs assess whether the child is working at the “Expected” level for the end of key stage 2 based on their scores in the test. It can also be seen as “being High School ready” or being ready to begin their learning in Key Stage 3.</a:t>
            </a:r>
          </a:p>
          <a:p>
            <a:endParaRPr lang="en-GB" sz="1000" dirty="0"/>
          </a:p>
          <a:p>
            <a:r>
              <a:rPr lang="en-GB" sz="2000" dirty="0"/>
              <a:t>The data is used by the high school to set a pathway towards GCSE grades. They track the progress of the child along this pathway to ensure they make good progress. If their attainment falls below the trajectory, they put measures in place to support the child. </a:t>
            </a:r>
          </a:p>
          <a:p>
            <a:r>
              <a:rPr lang="en-GB" sz="2000" dirty="0"/>
              <a:t>Some high schools use the data to create sets, others don’t.</a:t>
            </a:r>
          </a:p>
          <a:p>
            <a:endParaRPr lang="en-GB" sz="2000" dirty="0"/>
          </a:p>
          <a:p>
            <a:r>
              <a:rPr lang="en-GB" sz="2000" dirty="0"/>
              <a:t>Obviously, we work hard to make sure every child makes good progress and ideally </a:t>
            </a:r>
            <a:r>
              <a:rPr lang="en-GB" sz="2000" i="1" dirty="0"/>
              <a:t>all</a:t>
            </a:r>
            <a:r>
              <a:rPr lang="en-GB" sz="2000" dirty="0"/>
              <a:t> would be ready to move on to learn at key stage 3, so they don’t struggle. But every child is different, with different strengths and weaknesses. If a child does not reach “expected level” then measures should be taken by the high school to support them.</a:t>
            </a:r>
          </a:p>
          <a:p>
            <a:endParaRPr lang="en-GB" sz="2000" dirty="0"/>
          </a:p>
          <a:p>
            <a:r>
              <a:rPr lang="en-GB" sz="2000" dirty="0"/>
              <a:t>We work on covering the curriculum up until Easter. After the Easter holidays, we have 4 weeks until the SAT tests. It is during the morning of these weeks that we prepare for the tests, practicing timings, techniques, etc. We continue with the foundation subjects in the  afternoons.</a:t>
            </a:r>
          </a:p>
          <a:p>
            <a:endParaRPr lang="en-GB" sz="2000" dirty="0"/>
          </a:p>
          <a:p>
            <a:r>
              <a:rPr lang="en-GB" sz="2000" dirty="0"/>
              <a:t>Please do not book holidays during these important times for the children.</a:t>
            </a:r>
          </a:p>
          <a:p>
            <a:endParaRPr lang="en-GB" sz="2000" dirty="0"/>
          </a:p>
        </p:txBody>
      </p:sp>
    </p:spTree>
    <p:extLst>
      <p:ext uri="{BB962C8B-B14F-4D97-AF65-F5344CB8AC3E}">
        <p14:creationId xmlns:p14="http://schemas.microsoft.com/office/powerpoint/2010/main" val="238705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450</TotalTime>
  <Words>1783</Words>
  <Application>Microsoft Office PowerPoint</Application>
  <PresentationFormat>Widescreen</PresentationFormat>
  <Paragraphs>201</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Comic Sans MS</vt:lpstr>
      <vt:lpstr>Office Theme</vt:lpstr>
      <vt:lpstr>Welcome to Year 6</vt:lpstr>
      <vt:lpstr>Here is our curriculum overview </vt:lpstr>
      <vt:lpstr>PowerPoint Presentation</vt:lpstr>
      <vt:lpstr>PowerPoint Presentation</vt:lpstr>
      <vt:lpstr>PowerPoint Presentation</vt:lpstr>
      <vt:lpstr>PowerPoint Presentation</vt:lpstr>
      <vt:lpstr>PowerPoint Presentation</vt:lpstr>
      <vt:lpstr>SATs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Class G</dc:title>
  <dc:creator>alex</dc:creator>
  <cp:lastModifiedBy>Claire Galley</cp:lastModifiedBy>
  <cp:revision>14</cp:revision>
  <dcterms:created xsi:type="dcterms:W3CDTF">2023-08-29T14:24:05Z</dcterms:created>
  <dcterms:modified xsi:type="dcterms:W3CDTF">2026-09-09T15:11:26Z</dcterms:modified>
</cp:coreProperties>
</file>