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Lst>
  <p:notesMasterIdLst>
    <p:notesMasterId r:id="rId34"/>
  </p:notesMasterIdLst>
  <p:handoutMasterIdLst>
    <p:handoutMasterId r:id="rId35"/>
  </p:handoutMasterIdLst>
  <p:sldIdLst>
    <p:sldId id="256" r:id="rId6"/>
    <p:sldId id="257" r:id="rId7"/>
    <p:sldId id="281" r:id="rId8"/>
    <p:sldId id="262" r:id="rId9"/>
    <p:sldId id="263" r:id="rId10"/>
    <p:sldId id="293" r:id="rId11"/>
    <p:sldId id="286" r:id="rId12"/>
    <p:sldId id="294" r:id="rId13"/>
    <p:sldId id="288" r:id="rId14"/>
    <p:sldId id="289" r:id="rId15"/>
    <p:sldId id="264" r:id="rId16"/>
    <p:sldId id="270" r:id="rId17"/>
    <p:sldId id="265" r:id="rId18"/>
    <p:sldId id="271" r:id="rId19"/>
    <p:sldId id="272" r:id="rId20"/>
    <p:sldId id="291" r:id="rId21"/>
    <p:sldId id="273" r:id="rId22"/>
    <p:sldId id="274" r:id="rId23"/>
    <p:sldId id="275" r:id="rId24"/>
    <p:sldId id="276" r:id="rId25"/>
    <p:sldId id="266" r:id="rId26"/>
    <p:sldId id="267" r:id="rId27"/>
    <p:sldId id="282" r:id="rId28"/>
    <p:sldId id="277" r:id="rId29"/>
    <p:sldId id="279" r:id="rId30"/>
    <p:sldId id="283" r:id="rId31"/>
    <p:sldId id="284" r:id="rId32"/>
    <p:sldId id="280" r:id="rId3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AE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971" autoAdjust="0"/>
  </p:normalViewPr>
  <p:slideViewPr>
    <p:cSldViewPr snapToGrid="0">
      <p:cViewPr varScale="1">
        <p:scale>
          <a:sx n="102" d="100"/>
          <a:sy n="102" d="100"/>
        </p:scale>
        <p:origin x="954" y="10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8ADFBCBC-D1A9-4990-BCA3-689E4F699637}" type="datetimeFigureOut">
              <a:rPr lang="en-GB" smtClean="0"/>
              <a:t>04/09/2026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A3CDF68-BAA1-46EE-814A-A7BA96D5C392}" type="slidenum">
              <a:rPr lang="en-GB" smtClean="0"/>
              <a:t>‹#›</a:t>
            </a:fld>
            <a:endParaRPr lang="en-GB"/>
          </a:p>
        </p:txBody>
      </p:sp>
    </p:spTree>
    <p:extLst>
      <p:ext uri="{BB962C8B-B14F-4D97-AF65-F5344CB8AC3E}">
        <p14:creationId xmlns:p14="http://schemas.microsoft.com/office/powerpoint/2010/main" val="235329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69DAE2B-BE4F-431B-A6CF-DD204BEB4215}" type="datetimeFigureOut">
              <a:rPr lang="en-GB" smtClean="0"/>
              <a:t>04/09/2026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15ACA80F-7512-48FD-9EF1-A3FDCE06003B}" type="slidenum">
              <a:rPr lang="en-GB" smtClean="0"/>
              <a:t>‹#›</a:t>
            </a:fld>
            <a:endParaRPr lang="en-GB"/>
          </a:p>
        </p:txBody>
      </p:sp>
    </p:spTree>
    <p:extLst>
      <p:ext uri="{BB962C8B-B14F-4D97-AF65-F5344CB8AC3E}">
        <p14:creationId xmlns:p14="http://schemas.microsoft.com/office/powerpoint/2010/main" val="2825262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a:t>
            </a:fld>
            <a:endParaRPr lang="en-GB"/>
          </a:p>
        </p:txBody>
      </p:sp>
    </p:spTree>
    <p:extLst>
      <p:ext uri="{BB962C8B-B14F-4D97-AF65-F5344CB8AC3E}">
        <p14:creationId xmlns:p14="http://schemas.microsoft.com/office/powerpoint/2010/main" val="6469112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a:t>
            </a:fld>
            <a:endParaRPr lang="en-GB"/>
          </a:p>
        </p:txBody>
      </p:sp>
    </p:spTree>
    <p:extLst>
      <p:ext uri="{BB962C8B-B14F-4D97-AF65-F5344CB8AC3E}">
        <p14:creationId xmlns:p14="http://schemas.microsoft.com/office/powerpoint/2010/main" val="827279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3</a:t>
            </a:fld>
            <a:endParaRPr lang="en-GB"/>
          </a:p>
        </p:txBody>
      </p:sp>
    </p:spTree>
    <p:extLst>
      <p:ext uri="{BB962C8B-B14F-4D97-AF65-F5344CB8AC3E}">
        <p14:creationId xmlns:p14="http://schemas.microsoft.com/office/powerpoint/2010/main" val="3882531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4</a:t>
            </a:fld>
            <a:endParaRPr lang="en-GB"/>
          </a:p>
        </p:txBody>
      </p:sp>
    </p:spTree>
    <p:extLst>
      <p:ext uri="{BB962C8B-B14F-4D97-AF65-F5344CB8AC3E}">
        <p14:creationId xmlns:p14="http://schemas.microsoft.com/office/powerpoint/2010/main" val="3575249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5</a:t>
            </a:fld>
            <a:endParaRPr lang="en-GB"/>
          </a:p>
        </p:txBody>
      </p:sp>
    </p:spTree>
    <p:extLst>
      <p:ext uri="{BB962C8B-B14F-4D97-AF65-F5344CB8AC3E}">
        <p14:creationId xmlns:p14="http://schemas.microsoft.com/office/powerpoint/2010/main" val="2178081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6</a:t>
            </a:fld>
            <a:endParaRPr lang="en-GB"/>
          </a:p>
        </p:txBody>
      </p:sp>
    </p:spTree>
    <p:extLst>
      <p:ext uri="{BB962C8B-B14F-4D97-AF65-F5344CB8AC3E}">
        <p14:creationId xmlns:p14="http://schemas.microsoft.com/office/powerpoint/2010/main" val="2848356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7</a:t>
            </a:fld>
            <a:endParaRPr lang="en-GB"/>
          </a:p>
        </p:txBody>
      </p:sp>
    </p:spTree>
    <p:extLst>
      <p:ext uri="{BB962C8B-B14F-4D97-AF65-F5344CB8AC3E}">
        <p14:creationId xmlns:p14="http://schemas.microsoft.com/office/powerpoint/2010/main" val="4131013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8</a:t>
            </a:fld>
            <a:endParaRPr lang="en-GB"/>
          </a:p>
        </p:txBody>
      </p:sp>
    </p:spTree>
    <p:extLst>
      <p:ext uri="{BB962C8B-B14F-4D97-AF65-F5344CB8AC3E}">
        <p14:creationId xmlns:p14="http://schemas.microsoft.com/office/powerpoint/2010/main" val="1967484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9</a:t>
            </a:fld>
            <a:endParaRPr lang="en-GB"/>
          </a:p>
        </p:txBody>
      </p:sp>
    </p:spTree>
    <p:extLst>
      <p:ext uri="{BB962C8B-B14F-4D97-AF65-F5344CB8AC3E}">
        <p14:creationId xmlns:p14="http://schemas.microsoft.com/office/powerpoint/2010/main" val="33450483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10</a:t>
            </a:fld>
            <a:endParaRPr lang="en-GB"/>
          </a:p>
        </p:txBody>
      </p:sp>
    </p:spTree>
    <p:extLst>
      <p:ext uri="{BB962C8B-B14F-4D97-AF65-F5344CB8AC3E}">
        <p14:creationId xmlns:p14="http://schemas.microsoft.com/office/powerpoint/2010/main" val="732402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11</a:t>
            </a:fld>
            <a:endParaRPr lang="en-GB"/>
          </a:p>
        </p:txBody>
      </p:sp>
    </p:spTree>
    <p:extLst>
      <p:ext uri="{BB962C8B-B14F-4D97-AF65-F5344CB8AC3E}">
        <p14:creationId xmlns:p14="http://schemas.microsoft.com/office/powerpoint/2010/main" val="17632513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12</a:t>
            </a:fld>
            <a:endParaRPr lang="en-GB"/>
          </a:p>
        </p:txBody>
      </p:sp>
    </p:spTree>
    <p:extLst>
      <p:ext uri="{BB962C8B-B14F-4D97-AF65-F5344CB8AC3E}">
        <p14:creationId xmlns:p14="http://schemas.microsoft.com/office/powerpoint/2010/main" val="30318624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13</a:t>
            </a:fld>
            <a:endParaRPr lang="en-GB"/>
          </a:p>
        </p:txBody>
      </p:sp>
    </p:spTree>
    <p:extLst>
      <p:ext uri="{BB962C8B-B14F-4D97-AF65-F5344CB8AC3E}">
        <p14:creationId xmlns:p14="http://schemas.microsoft.com/office/powerpoint/2010/main" val="37229374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14</a:t>
            </a:fld>
            <a:endParaRPr lang="en-GB"/>
          </a:p>
        </p:txBody>
      </p:sp>
    </p:spTree>
    <p:extLst>
      <p:ext uri="{BB962C8B-B14F-4D97-AF65-F5344CB8AC3E}">
        <p14:creationId xmlns:p14="http://schemas.microsoft.com/office/powerpoint/2010/main" val="3030782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15</a:t>
            </a:fld>
            <a:endParaRPr lang="en-GB"/>
          </a:p>
        </p:txBody>
      </p:sp>
    </p:spTree>
    <p:extLst>
      <p:ext uri="{BB962C8B-B14F-4D97-AF65-F5344CB8AC3E}">
        <p14:creationId xmlns:p14="http://schemas.microsoft.com/office/powerpoint/2010/main" val="21221546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16</a:t>
            </a:fld>
            <a:endParaRPr lang="en-GB"/>
          </a:p>
        </p:txBody>
      </p:sp>
    </p:spTree>
    <p:extLst>
      <p:ext uri="{BB962C8B-B14F-4D97-AF65-F5344CB8AC3E}">
        <p14:creationId xmlns:p14="http://schemas.microsoft.com/office/powerpoint/2010/main" val="20273872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17</a:t>
            </a:fld>
            <a:endParaRPr lang="en-GB"/>
          </a:p>
        </p:txBody>
      </p:sp>
    </p:spTree>
    <p:extLst>
      <p:ext uri="{BB962C8B-B14F-4D97-AF65-F5344CB8AC3E}">
        <p14:creationId xmlns:p14="http://schemas.microsoft.com/office/powerpoint/2010/main" val="1413840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18</a:t>
            </a:fld>
            <a:endParaRPr lang="en-GB"/>
          </a:p>
        </p:txBody>
      </p:sp>
    </p:spTree>
    <p:extLst>
      <p:ext uri="{BB962C8B-B14F-4D97-AF65-F5344CB8AC3E}">
        <p14:creationId xmlns:p14="http://schemas.microsoft.com/office/powerpoint/2010/main" val="8421698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19</a:t>
            </a:fld>
            <a:endParaRPr lang="en-GB"/>
          </a:p>
        </p:txBody>
      </p:sp>
    </p:spTree>
    <p:extLst>
      <p:ext uri="{BB962C8B-B14F-4D97-AF65-F5344CB8AC3E}">
        <p14:creationId xmlns:p14="http://schemas.microsoft.com/office/powerpoint/2010/main" val="18771171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20</a:t>
            </a:fld>
            <a:endParaRPr lang="en-GB"/>
          </a:p>
        </p:txBody>
      </p:sp>
    </p:spTree>
    <p:extLst>
      <p:ext uri="{BB962C8B-B14F-4D97-AF65-F5344CB8AC3E}">
        <p14:creationId xmlns:p14="http://schemas.microsoft.com/office/powerpoint/2010/main" val="3315387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21</a:t>
            </a:fld>
            <a:endParaRPr lang="en-GB"/>
          </a:p>
        </p:txBody>
      </p:sp>
    </p:spTree>
    <p:extLst>
      <p:ext uri="{BB962C8B-B14F-4D97-AF65-F5344CB8AC3E}">
        <p14:creationId xmlns:p14="http://schemas.microsoft.com/office/powerpoint/2010/main" val="31970524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22</a:t>
            </a:fld>
            <a:endParaRPr lang="en-GB"/>
          </a:p>
        </p:txBody>
      </p:sp>
    </p:spTree>
    <p:extLst>
      <p:ext uri="{BB962C8B-B14F-4D97-AF65-F5344CB8AC3E}">
        <p14:creationId xmlns:p14="http://schemas.microsoft.com/office/powerpoint/2010/main" val="3752816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23</a:t>
            </a:fld>
            <a:endParaRPr lang="en-GB"/>
          </a:p>
        </p:txBody>
      </p:sp>
    </p:spTree>
    <p:extLst>
      <p:ext uri="{BB962C8B-B14F-4D97-AF65-F5344CB8AC3E}">
        <p14:creationId xmlns:p14="http://schemas.microsoft.com/office/powerpoint/2010/main" val="4839788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24</a:t>
            </a:fld>
            <a:endParaRPr lang="en-GB"/>
          </a:p>
        </p:txBody>
      </p:sp>
    </p:spTree>
    <p:extLst>
      <p:ext uri="{BB962C8B-B14F-4D97-AF65-F5344CB8AC3E}">
        <p14:creationId xmlns:p14="http://schemas.microsoft.com/office/powerpoint/2010/main" val="3334220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25</a:t>
            </a:fld>
            <a:endParaRPr lang="en-GB"/>
          </a:p>
        </p:txBody>
      </p:sp>
    </p:spTree>
    <p:extLst>
      <p:ext uri="{BB962C8B-B14F-4D97-AF65-F5344CB8AC3E}">
        <p14:creationId xmlns:p14="http://schemas.microsoft.com/office/powerpoint/2010/main" val="4859899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26</a:t>
            </a:fld>
            <a:endParaRPr lang="en-GB"/>
          </a:p>
        </p:txBody>
      </p:sp>
    </p:spTree>
    <p:extLst>
      <p:ext uri="{BB962C8B-B14F-4D97-AF65-F5344CB8AC3E}">
        <p14:creationId xmlns:p14="http://schemas.microsoft.com/office/powerpoint/2010/main" val="377993553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27</a:t>
            </a:fld>
            <a:endParaRPr lang="en-GB"/>
          </a:p>
        </p:txBody>
      </p:sp>
    </p:spTree>
    <p:extLst>
      <p:ext uri="{BB962C8B-B14F-4D97-AF65-F5344CB8AC3E}">
        <p14:creationId xmlns:p14="http://schemas.microsoft.com/office/powerpoint/2010/main" val="41819811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5ACA80F-7512-48FD-9EF1-A3FDCE06003B}" type="slidenum">
              <a:rPr lang="en-GB" smtClean="0"/>
              <a:t>28</a:t>
            </a:fld>
            <a:endParaRPr lang="en-GB"/>
          </a:p>
        </p:txBody>
      </p:sp>
    </p:spTree>
    <p:extLst>
      <p:ext uri="{BB962C8B-B14F-4D97-AF65-F5344CB8AC3E}">
        <p14:creationId xmlns:p14="http://schemas.microsoft.com/office/powerpoint/2010/main" val="3135912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78EA2E2-F00E-BF40-008E-763BCB8E7B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 xmlns:a16="http://schemas.microsoft.com/office/drawing/2014/main" id="{5283B8CE-72E9-39DF-2F8C-1E4C41B8CD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 xmlns:a16="http://schemas.microsoft.com/office/drawing/2014/main" id="{83AAF16F-877F-B4BA-4A50-42EF62CE0991}"/>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5" name="Footer Placeholder 4">
            <a:extLst>
              <a:ext uri="{FF2B5EF4-FFF2-40B4-BE49-F238E27FC236}">
                <a16:creationId xmlns="" xmlns:a16="http://schemas.microsoft.com/office/drawing/2014/main" id="{850B389E-297F-4094-2BC3-8AF95F22D3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7B5AE11C-F24B-9E88-AD8C-35EF632F670E}"/>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3992527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B8F8309-9354-F841-B2F5-095A860A68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FC7C17A1-7857-61EC-9275-05ADA87564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383D8A32-DDC2-2303-0DBB-C018E6FAA96A}"/>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5" name="Footer Placeholder 4">
            <a:extLst>
              <a:ext uri="{FF2B5EF4-FFF2-40B4-BE49-F238E27FC236}">
                <a16:creationId xmlns="" xmlns:a16="http://schemas.microsoft.com/office/drawing/2014/main" id="{00BAF3EA-E5E3-F547-7A8B-F12E98794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DE799322-3521-64D5-0FC1-71A03AB21FB3}"/>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1396529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987AABE-8CBF-8EF3-02A3-C4B63391655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 xmlns:a16="http://schemas.microsoft.com/office/drawing/2014/main" id="{8F52C60D-788D-8103-CA62-24EADAADA4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CD4F32A9-579F-365A-3923-A8EC1F099298}"/>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5" name="Footer Placeholder 4">
            <a:extLst>
              <a:ext uri="{FF2B5EF4-FFF2-40B4-BE49-F238E27FC236}">
                <a16:creationId xmlns="" xmlns:a16="http://schemas.microsoft.com/office/drawing/2014/main" id="{BF96F5BF-29CC-DC0D-C4FE-D3997722DA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17AE3687-0E16-5A1D-06BA-C7A43CEE1CE5}"/>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1920491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17A39F8-A3AC-87F9-DCFE-CC6D6CEB66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19031B5B-C9B1-374C-5533-09DA22FE04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 xmlns:a16="http://schemas.microsoft.com/office/drawing/2014/main" id="{438C4BE8-7FE5-8EB0-13C9-7FEE769FFFF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 xmlns:a16="http://schemas.microsoft.com/office/drawing/2014/main" id="{8D4279B6-C4DC-018E-29EE-8428B0983D4E}"/>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6" name="Footer Placeholder 5">
            <a:extLst>
              <a:ext uri="{FF2B5EF4-FFF2-40B4-BE49-F238E27FC236}">
                <a16:creationId xmlns="" xmlns:a16="http://schemas.microsoft.com/office/drawing/2014/main" id="{9738F11B-DD20-FCD0-40E7-7EEC0D4FE4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F5C63A6B-1C01-D076-9170-94F8476E4B1C}"/>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11274806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380FE4F-74C0-069D-5636-13BB170AEDC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20520D35-34BC-6BAD-F7F6-0E2CD8249A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22A3A747-C1F1-0A5E-643C-AA662D4247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 xmlns:a16="http://schemas.microsoft.com/office/drawing/2014/main" id="{E565D76B-F72D-B587-1E94-C1547ED98D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DA828B76-DD1E-1BF3-060D-5E367E22D6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 xmlns:a16="http://schemas.microsoft.com/office/drawing/2014/main" id="{1CD17CCE-F051-FDF2-4944-5141F2D93FF7}"/>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8" name="Footer Placeholder 7">
            <a:extLst>
              <a:ext uri="{FF2B5EF4-FFF2-40B4-BE49-F238E27FC236}">
                <a16:creationId xmlns="" xmlns:a16="http://schemas.microsoft.com/office/drawing/2014/main" id="{E5FAE69C-F471-8628-15E9-E4A85508712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 xmlns:a16="http://schemas.microsoft.com/office/drawing/2014/main" id="{7C2044B7-ADF3-4D02-36AC-E0E2891E79A6}"/>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665112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2A63E6E-8FEB-FB9F-572F-25BEEA5C78B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 xmlns:a16="http://schemas.microsoft.com/office/drawing/2014/main" id="{BA622ED4-ADD0-A1D1-B5C8-EFDF8C960DF6}"/>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4" name="Footer Placeholder 3">
            <a:extLst>
              <a:ext uri="{FF2B5EF4-FFF2-40B4-BE49-F238E27FC236}">
                <a16:creationId xmlns="" xmlns:a16="http://schemas.microsoft.com/office/drawing/2014/main" id="{9F8690E8-4BBE-9D46-269F-86DC0C0EF6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 xmlns:a16="http://schemas.microsoft.com/office/drawing/2014/main" id="{7FA4C44D-46A0-C43F-6AEE-64DCD13EA75E}"/>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1250013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AE5CDCEA-9F7B-282D-8E9E-303E522E7527}"/>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3" name="Footer Placeholder 2">
            <a:extLst>
              <a:ext uri="{FF2B5EF4-FFF2-40B4-BE49-F238E27FC236}">
                <a16:creationId xmlns="" xmlns:a16="http://schemas.microsoft.com/office/drawing/2014/main" id="{7195922F-8100-2A20-96B9-1755E7007B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 xmlns:a16="http://schemas.microsoft.com/office/drawing/2014/main" id="{B3F85234-AA98-8A35-2C13-E2988712214C}"/>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4154671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E4BD4C-7961-5DD8-7B16-0122678A7F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 xmlns:a16="http://schemas.microsoft.com/office/drawing/2014/main" id="{36D9EFE3-21F2-3E9E-7761-570BA18F568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 xmlns:a16="http://schemas.microsoft.com/office/drawing/2014/main" id="{018ED239-29DA-F1BE-A663-20A16A8450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41A5EB4E-2187-4EA8-C2CB-B91F63487F2B}"/>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6" name="Footer Placeholder 5">
            <a:extLst>
              <a:ext uri="{FF2B5EF4-FFF2-40B4-BE49-F238E27FC236}">
                <a16:creationId xmlns="" xmlns:a16="http://schemas.microsoft.com/office/drawing/2014/main" id="{390DF492-CBE3-4E90-7E00-6CDBB64D67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624E5F68-2B20-6E3E-A636-233308205627}"/>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1111932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D19596A-EDEC-3DFE-A5C2-E7AFDC0C64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 xmlns:a16="http://schemas.microsoft.com/office/drawing/2014/main" id="{A398C1B1-78BB-5BE2-7FF9-A831737E47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 xmlns:a16="http://schemas.microsoft.com/office/drawing/2014/main" id="{85B73339-A68C-9220-103B-E32907D8EC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4C365ECC-2C2F-D4A4-F34F-D362563E5E4F}"/>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6" name="Footer Placeholder 5">
            <a:extLst>
              <a:ext uri="{FF2B5EF4-FFF2-40B4-BE49-F238E27FC236}">
                <a16:creationId xmlns="" xmlns:a16="http://schemas.microsoft.com/office/drawing/2014/main" id="{CD41BFCE-39DD-7D42-19A2-982BE58602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 xmlns:a16="http://schemas.microsoft.com/office/drawing/2014/main" id="{9B7872D2-C0A3-6414-F152-E78860A1E6AB}"/>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2375944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116F408-AFCD-02FA-0D5D-53B00FDF7E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955A2F32-B0ED-06D8-8879-823ACD4EF6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D07E795D-0EDB-28FF-50F7-1373212AB4A0}"/>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5" name="Footer Placeholder 4">
            <a:extLst>
              <a:ext uri="{FF2B5EF4-FFF2-40B4-BE49-F238E27FC236}">
                <a16:creationId xmlns="" xmlns:a16="http://schemas.microsoft.com/office/drawing/2014/main" id="{CC78851B-A5D5-30CD-8489-2C06D7E43B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DFE45979-E1DC-DEDC-EDFD-1CBF61C5A541}"/>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2719058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EE553991-6DDE-7F09-99C8-1C53FACE6D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 xmlns:a16="http://schemas.microsoft.com/office/drawing/2014/main" id="{74598ABE-0167-59AE-DF20-5DFC2014B3A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F7019C23-75FC-74B9-7482-FD436F877F95}"/>
              </a:ext>
            </a:extLst>
          </p:cNvPr>
          <p:cNvSpPr>
            <a:spLocks noGrp="1"/>
          </p:cNvSpPr>
          <p:nvPr>
            <p:ph type="dt" sz="half" idx="10"/>
          </p:nvPr>
        </p:nvSpPr>
        <p:spPr/>
        <p:txBody>
          <a:bodyPr/>
          <a:lstStyle/>
          <a:p>
            <a:fld id="{859F4E90-2AFA-4B7D-85C3-D35AFEE39E23}" type="datetimeFigureOut">
              <a:rPr lang="en-GB" smtClean="0"/>
              <a:t>04/09/2026</a:t>
            </a:fld>
            <a:endParaRPr lang="en-GB"/>
          </a:p>
        </p:txBody>
      </p:sp>
      <p:sp>
        <p:nvSpPr>
          <p:cNvPr id="5" name="Footer Placeholder 4">
            <a:extLst>
              <a:ext uri="{FF2B5EF4-FFF2-40B4-BE49-F238E27FC236}">
                <a16:creationId xmlns="" xmlns:a16="http://schemas.microsoft.com/office/drawing/2014/main" id="{43BCDF47-6891-2CCC-060E-5D06243D61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 xmlns:a16="http://schemas.microsoft.com/office/drawing/2014/main" id="{9731593E-8C44-2D26-E67D-AD3F9C0C0C69}"/>
              </a:ext>
            </a:extLst>
          </p:cNvPr>
          <p:cNvSpPr>
            <a:spLocks noGrp="1"/>
          </p:cNvSpPr>
          <p:nvPr>
            <p:ph type="sldNum" sz="quarter" idx="12"/>
          </p:nvPr>
        </p:nvSpPr>
        <p:spPr/>
        <p:txBody>
          <a:bodyPr/>
          <a:lstStyle/>
          <a:p>
            <a:fld id="{C7C410B6-4BAB-4D14-B5D2-24AA97603C4E}" type="slidenum">
              <a:rPr lang="en-GB" smtClean="0"/>
              <a:t>‹#›</a:t>
            </a:fld>
            <a:endParaRPr lang="en-GB"/>
          </a:p>
        </p:txBody>
      </p:sp>
    </p:spTree>
    <p:extLst>
      <p:ext uri="{BB962C8B-B14F-4D97-AF65-F5344CB8AC3E}">
        <p14:creationId xmlns:p14="http://schemas.microsoft.com/office/powerpoint/2010/main" val="3235338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89875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04171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629011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541239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06543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537799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724818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249073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293938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556310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110949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44366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860211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167979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86044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494588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567065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8628077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1545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631587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215437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997004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146915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478788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073391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87879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01602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515353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678300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6943160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9288451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303809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6073948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8877753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2584073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9067885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885933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2564191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23221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8499291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773004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255013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280162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196838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D74EEE6C-E56C-24A7-95CD-07CB602F35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 xmlns:a16="http://schemas.microsoft.com/office/drawing/2014/main" id="{753DA260-0D90-C11C-5DAD-BC7A0CAE3AE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 xmlns:a16="http://schemas.microsoft.com/office/drawing/2014/main" id="{17795B5A-A90A-72C4-D2C0-D9B517BA12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9F4E90-2AFA-4B7D-85C3-D35AFEE39E23}" type="datetimeFigureOut">
              <a:rPr lang="en-GB" smtClean="0"/>
              <a:t>04/09/2026</a:t>
            </a:fld>
            <a:endParaRPr lang="en-GB"/>
          </a:p>
        </p:txBody>
      </p:sp>
      <p:sp>
        <p:nvSpPr>
          <p:cNvPr id="5" name="Footer Placeholder 4">
            <a:extLst>
              <a:ext uri="{FF2B5EF4-FFF2-40B4-BE49-F238E27FC236}">
                <a16:creationId xmlns="" xmlns:a16="http://schemas.microsoft.com/office/drawing/2014/main" id="{62E3A3F3-76E5-A063-CA61-E2C18893B0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 xmlns:a16="http://schemas.microsoft.com/office/drawing/2014/main" id="{F9EBF4D8-DEC2-7F86-1D9E-93FD8915FA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C410B6-4BAB-4D14-B5D2-24AA97603C4E}" type="slidenum">
              <a:rPr lang="en-GB" smtClean="0"/>
              <a:t>‹#›</a:t>
            </a:fld>
            <a:endParaRPr lang="en-GB"/>
          </a:p>
        </p:txBody>
      </p:sp>
    </p:spTree>
    <p:extLst>
      <p:ext uri="{BB962C8B-B14F-4D97-AF65-F5344CB8AC3E}">
        <p14:creationId xmlns:p14="http://schemas.microsoft.com/office/powerpoint/2010/main" val="38000419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227444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579745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4035871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0F3EBB-EDEC-4749-A266-5E6DCB5978B3}" type="datetimeFigureOut">
              <a:rPr lang="en-GB" smtClean="0">
                <a:solidFill>
                  <a:prstClr val="black">
                    <a:tint val="75000"/>
                  </a:prstClr>
                </a:solidFill>
              </a:rPr>
              <a:pPr/>
              <a:t>04/09/2026</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CBF9E9-C52F-435E-8969-64638DB9170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9701806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hyperlink" Target="https://foundationyears.org.uk/files/2021/09/What-to-expect-in-the-EYFS-complete-FINAL-16.09-compressed.pdf" TargetMode="External"/><Relationship Id="rId3" Type="http://schemas.openxmlformats.org/officeDocument/2006/relationships/hyperlink" Target="https://pathways.org/kids-learn-play-6-stages-play-development" TargetMode="External"/><Relationship Id="rId7" Type="http://schemas.openxmlformats.org/officeDocument/2006/relationships/hyperlink" Target="http://www.wordsforlife.org.uk/" TargetMode="External"/><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hyperlink" Target="http://www.booktrust.org.uk/" TargetMode="External"/><Relationship Id="rId5" Type="http://schemas.openxmlformats.org/officeDocument/2006/relationships/hyperlink" Target="http://www.bbc.co.uk/tiny-happy-people" TargetMode="External"/><Relationship Id="rId4" Type="http://schemas.openxmlformats.org/officeDocument/2006/relationships/hyperlink" Target="http://www.startingreception.co.uk/"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 xmlns:a16="http://schemas.microsoft.com/office/drawing/2014/main" id="{7EF22F43-20D5-42B2-E584-7E18FCCCD868}"/>
              </a:ext>
            </a:extLst>
          </p:cNvPr>
          <p:cNvPicPr/>
          <p:nvPr/>
        </p:nvPicPr>
        <p:blipFill>
          <a:blip r:embed="rId3"/>
          <a:stretch>
            <a:fillRect/>
          </a:stretch>
        </p:blipFill>
        <p:spPr>
          <a:xfrm>
            <a:off x="3705542" y="2068194"/>
            <a:ext cx="4780915" cy="4027805"/>
          </a:xfrm>
          <a:prstGeom prst="rect">
            <a:avLst/>
          </a:prstGeom>
          <a:ln w="63500">
            <a:solidFill>
              <a:schemeClr val="tx1"/>
            </a:solidFill>
          </a:ln>
        </p:spPr>
      </p:pic>
      <p:sp>
        <p:nvSpPr>
          <p:cNvPr id="6" name="TextBox 5">
            <a:extLst>
              <a:ext uri="{FF2B5EF4-FFF2-40B4-BE49-F238E27FC236}">
                <a16:creationId xmlns="" xmlns:a16="http://schemas.microsoft.com/office/drawing/2014/main" id="{67B410BB-E87C-4599-1389-D11FA85C8D6C}"/>
              </a:ext>
            </a:extLst>
          </p:cNvPr>
          <p:cNvSpPr txBox="1"/>
          <p:nvPr/>
        </p:nvSpPr>
        <p:spPr>
          <a:xfrm>
            <a:off x="-162560" y="744755"/>
            <a:ext cx="12192000" cy="1323439"/>
          </a:xfrm>
          <a:prstGeom prst="rect">
            <a:avLst/>
          </a:prstGeom>
          <a:noFill/>
        </p:spPr>
        <p:txBody>
          <a:bodyPr wrap="square" rtlCol="0">
            <a:spAutoFit/>
          </a:bodyPr>
          <a:lstStyle/>
          <a:p>
            <a:pPr algn="ctr"/>
            <a:r>
              <a:rPr lang="en-GB" sz="8000" dirty="0">
                <a:latin typeface="ISHALinkpen Join" panose="03050602040000000000" pitchFamily="66" charset="0"/>
                <a:ea typeface="ISHALinkpen Join" panose="03050602040000000000" pitchFamily="66" charset="0"/>
              </a:rPr>
              <a:t>Welcome to</a:t>
            </a:r>
          </a:p>
        </p:txBody>
      </p:sp>
    </p:spTree>
    <p:extLst>
      <p:ext uri="{BB962C8B-B14F-4D97-AF65-F5344CB8AC3E}">
        <p14:creationId xmlns:p14="http://schemas.microsoft.com/office/powerpoint/2010/main" val="36245205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287814"/>
            <a:ext cx="12192000" cy="707886"/>
          </a:xfrm>
          <a:prstGeom prst="rect">
            <a:avLst/>
          </a:prstGeom>
          <a:noFill/>
        </p:spPr>
        <p:txBody>
          <a:bodyPr wrap="square" rtlCol="0">
            <a:spAutoFit/>
          </a:bodyPr>
          <a:lstStyle/>
          <a:p>
            <a:pPr algn="ctr"/>
            <a:r>
              <a:rPr lang="en-GB" sz="4000" b="1" dirty="0">
                <a:latin typeface="ISHALinkpen Join" panose="03050602040000000000" pitchFamily="66" charset="0"/>
                <a:ea typeface="ISHALinkpen Join" panose="03050602040000000000" pitchFamily="66" charset="0"/>
              </a:rPr>
              <a:t>Mersey Vale Primary School is a…</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5509200"/>
          </a:xfrm>
          <a:prstGeom prst="rect">
            <a:avLst/>
          </a:prstGeom>
          <a:noFill/>
        </p:spPr>
        <p:txBody>
          <a:bodyPr wrap="square" rtlCol="0">
            <a:spAutoFit/>
          </a:bodyPr>
          <a:lstStyle/>
          <a:p>
            <a:pPr marL="285750" indent="-285750">
              <a:buFont typeface="Arial" panose="020B0604020202020204" pitchFamily="34" charset="0"/>
              <a:buChar char="•"/>
            </a:pPr>
            <a:r>
              <a:rPr lang="en-GB" sz="3200" dirty="0">
                <a:latin typeface="ISHALinkpen Join" panose="03050602040000000000" pitchFamily="66" charset="0"/>
                <a:ea typeface="ISHALinkpen Join" panose="03050602040000000000" pitchFamily="66" charset="0"/>
              </a:rPr>
              <a:t>…1 form entry primary school with a nursery</a:t>
            </a:r>
          </a:p>
          <a:p>
            <a:pPr marL="285750" indent="-285750">
              <a:buFont typeface="Arial" panose="020B0604020202020204" pitchFamily="34" charset="0"/>
              <a:buChar char="•"/>
            </a:pPr>
            <a:r>
              <a:rPr lang="en-GB" sz="3200" dirty="0">
                <a:latin typeface="ISHALinkpen Join" panose="03050602040000000000" pitchFamily="66" charset="0"/>
                <a:ea typeface="ISHALinkpen Join" panose="03050602040000000000" pitchFamily="66" charset="0"/>
              </a:rPr>
              <a:t>...</a:t>
            </a:r>
            <a:r>
              <a:rPr lang="en-US" sz="3200" dirty="0">
                <a:latin typeface="ISHALinkpen Join" panose="03050602040000000000" pitchFamily="66" charset="0"/>
                <a:ea typeface="ISHALinkpen Join" panose="03050602040000000000" pitchFamily="66" charset="0"/>
              </a:rPr>
              <a:t> warm, friendly, diverse family, with inclusion at our core. Like our badge says, we are “working together for a brighter future”</a:t>
            </a:r>
          </a:p>
          <a:p>
            <a:pPr marL="285750" indent="-285750">
              <a:buFont typeface="Arial" panose="020B0604020202020204" pitchFamily="34" charset="0"/>
              <a:buChar char="•"/>
            </a:pPr>
            <a:r>
              <a:rPr lang="en-US" sz="3200" dirty="0">
                <a:latin typeface="ISHALinkpen Join" panose="03050602040000000000" pitchFamily="66" charset="0"/>
                <a:ea typeface="ISHALinkpen Join" panose="03050602040000000000" pitchFamily="66" charset="0"/>
              </a:rPr>
              <a:t>…restorative approaches school. Building, maintaining and repairing relationships is very important to us</a:t>
            </a:r>
          </a:p>
          <a:p>
            <a:pPr marL="285750" indent="-285750">
              <a:buFont typeface="Arial" panose="020B0604020202020204" pitchFamily="34" charset="0"/>
              <a:buChar char="•"/>
            </a:pPr>
            <a:r>
              <a:rPr lang="en-US" sz="3200" dirty="0">
                <a:latin typeface="ISHALinkpen Join" panose="03050602040000000000" pitchFamily="66" charset="0"/>
                <a:ea typeface="ISHALinkpen Join" panose="03050602040000000000" pitchFamily="66" charset="0"/>
              </a:rPr>
              <a:t>…school which communicates via text, email, our website and letters, but has regular communications through Class </a:t>
            </a:r>
            <a:r>
              <a:rPr lang="en-US" sz="3200" dirty="0" smtClean="0">
                <a:latin typeface="ISHALinkpen Join" panose="03050602040000000000" pitchFamily="66" charset="0"/>
                <a:ea typeface="ISHALinkpen Join" panose="03050602040000000000" pitchFamily="66" charset="0"/>
              </a:rPr>
              <a:t>Dojo</a:t>
            </a:r>
          </a:p>
          <a:p>
            <a:pPr marL="285750" indent="-285750">
              <a:buFont typeface="Arial" panose="020B0604020202020204" pitchFamily="34" charset="0"/>
              <a:buChar char="•"/>
            </a:pPr>
            <a:r>
              <a:rPr lang="en-US" sz="3200" dirty="0" smtClean="0">
                <a:latin typeface="ISHALinkpen Join" panose="03050602040000000000" pitchFamily="66" charset="0"/>
                <a:ea typeface="ISHALinkpen Join" panose="03050602040000000000" pitchFamily="66" charset="0"/>
              </a:rPr>
              <a:t>…happy</a:t>
            </a:r>
            <a:r>
              <a:rPr lang="en-US" sz="3200" dirty="0">
                <a:latin typeface="ISHALinkpen Join" panose="03050602040000000000" pitchFamily="66" charset="0"/>
                <a:ea typeface="ISHALinkpen Join" panose="03050602040000000000" pitchFamily="66" charset="0"/>
              </a:rPr>
              <a:t>, friendly school!</a:t>
            </a:r>
            <a:endParaRPr lang="en-GB" sz="3200"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2282068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424415"/>
            <a:ext cx="12192000" cy="830997"/>
          </a:xfrm>
          <a:prstGeom prst="rect">
            <a:avLst/>
          </a:prstGeom>
          <a:noFill/>
        </p:spPr>
        <p:txBody>
          <a:bodyPr wrap="square" rtlCol="0">
            <a:spAutoFit/>
          </a:bodyPr>
          <a:lstStyle/>
          <a:p>
            <a:pPr algn="ctr"/>
            <a:r>
              <a:rPr lang="en-GB" sz="4800" dirty="0">
                <a:latin typeface="ISHALinkpen Join" panose="03050602040000000000" pitchFamily="66" charset="0"/>
                <a:ea typeface="ISHALinkpen Join" panose="03050602040000000000" pitchFamily="66" charset="0"/>
              </a:rPr>
              <a:t>Mersey </a:t>
            </a:r>
            <a:r>
              <a:rPr lang="en-GB" sz="4800" dirty="0" smtClean="0">
                <a:latin typeface="ISHALinkpen Join" panose="03050602040000000000" pitchFamily="66" charset="0"/>
                <a:ea typeface="ISHALinkpen Join" panose="03050602040000000000" pitchFamily="66" charset="0"/>
              </a:rPr>
              <a:t>Vale’s Values</a:t>
            </a:r>
            <a:endParaRPr lang="en-GB" sz="4800" dirty="0">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1077218"/>
          </a:xfrm>
          <a:prstGeom prst="rect">
            <a:avLst/>
          </a:prstGeom>
          <a:noFill/>
        </p:spPr>
        <p:txBody>
          <a:bodyPr wrap="square" rtlCol="0">
            <a:spAutoFit/>
          </a:bodyPr>
          <a:lstStyle/>
          <a:p>
            <a:endParaRPr lang="en-GB" sz="3200" dirty="0">
              <a:latin typeface="Arial Rounded MT Bold" panose="020F0704030504030204" pitchFamily="34" charset="0"/>
            </a:endParaRPr>
          </a:p>
          <a:p>
            <a:endParaRPr lang="en-GB" sz="3200" dirty="0">
              <a:latin typeface="Arial Rounded MT Bold" panose="020F0704030504030204" pitchFamily="34" charset="0"/>
            </a:endParaRPr>
          </a:p>
        </p:txBody>
      </p:sp>
      <p:pic>
        <p:nvPicPr>
          <p:cNvPr id="3" name="Picture 2"/>
          <p:cNvPicPr>
            <a:picLocks noChangeAspect="1"/>
          </p:cNvPicPr>
          <p:nvPr/>
        </p:nvPicPr>
        <p:blipFill rotWithShape="1">
          <a:blip r:embed="rId3"/>
          <a:srcRect l="31621" t="14175" r="31420" b="52552"/>
          <a:stretch/>
        </p:blipFill>
        <p:spPr>
          <a:xfrm>
            <a:off x="2183027" y="1301578"/>
            <a:ext cx="8279027" cy="4192489"/>
          </a:xfrm>
          <a:prstGeom prst="rect">
            <a:avLst/>
          </a:prstGeom>
        </p:spPr>
      </p:pic>
    </p:spTree>
    <p:extLst>
      <p:ext uri="{BB962C8B-B14F-4D97-AF65-F5344CB8AC3E}">
        <p14:creationId xmlns:p14="http://schemas.microsoft.com/office/powerpoint/2010/main" val="3152884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182880"/>
            <a:ext cx="12192000" cy="5801588"/>
          </a:xfrm>
          <a:prstGeom prst="rect">
            <a:avLst/>
          </a:prstGeom>
          <a:noFill/>
        </p:spPr>
        <p:txBody>
          <a:bodyPr wrap="square" rtlCol="0">
            <a:spAutoFit/>
          </a:bodyPr>
          <a:lstStyle/>
          <a:p>
            <a:pPr algn="ctr"/>
            <a:endParaRPr lang="en-GB" sz="1100" dirty="0" smtClean="0">
              <a:latin typeface="ISHALinkpen Join" panose="03050602040000000000" pitchFamily="66" charset="0"/>
              <a:ea typeface="ISHALinkpen Join" panose="03050602040000000000" pitchFamily="66" charset="0"/>
            </a:endParaRPr>
          </a:p>
          <a:p>
            <a:pPr algn="ctr"/>
            <a:r>
              <a:rPr lang="en-GB" sz="5200" dirty="0" smtClean="0">
                <a:latin typeface="ISHALinkpen Join" panose="03050602040000000000" pitchFamily="66" charset="0"/>
                <a:ea typeface="ISHALinkpen Join" panose="03050602040000000000" pitchFamily="66" charset="0"/>
              </a:rPr>
              <a:t>Welcome </a:t>
            </a:r>
            <a:r>
              <a:rPr lang="en-GB" sz="5200" dirty="0">
                <a:latin typeface="ISHALinkpen Join" panose="03050602040000000000" pitchFamily="66" charset="0"/>
                <a:ea typeface="ISHALinkpen Join" panose="03050602040000000000" pitchFamily="66" charset="0"/>
              </a:rPr>
              <a:t>to Reception!</a:t>
            </a:r>
          </a:p>
          <a:p>
            <a:pPr algn="ctr"/>
            <a:endParaRPr lang="en-GB" sz="5200" dirty="0">
              <a:latin typeface="Arial Rounded MT Bold" panose="020F0704030504030204" pitchFamily="34" charset="0"/>
            </a:endParaRPr>
          </a:p>
          <a:p>
            <a:pPr algn="ctr"/>
            <a:r>
              <a:rPr lang="en-GB" sz="5200" dirty="0">
                <a:latin typeface="ISHALinkpen Join" panose="03050602040000000000" pitchFamily="66" charset="0"/>
                <a:ea typeface="ISHALinkpen Join" panose="03050602040000000000" pitchFamily="66" charset="0"/>
              </a:rPr>
              <a:t>Please see the ‘Reception’ section of our school’s website for more information!</a:t>
            </a:r>
          </a:p>
          <a:p>
            <a:pPr algn="ctr"/>
            <a:endParaRPr lang="en-GB" sz="5200" dirty="0">
              <a:latin typeface="ISHALinkpen Join" panose="03050602040000000000" pitchFamily="66" charset="0"/>
              <a:ea typeface="ISHALinkpen Join" panose="03050602040000000000" pitchFamily="66" charset="0"/>
            </a:endParaRPr>
          </a:p>
          <a:p>
            <a:pPr algn="ctr"/>
            <a:r>
              <a:rPr lang="en-GB" sz="4800" b="1" dirty="0" smtClean="0">
                <a:latin typeface="ISHALinkpen Join" panose="03050602040000000000" pitchFamily="66" charset="0"/>
                <a:ea typeface="ISHALinkpen Join" panose="03050602040000000000" pitchFamily="66" charset="0"/>
              </a:rPr>
              <a:t>www.merseyvale.stockport.sch.uk</a:t>
            </a:r>
            <a:endParaRPr lang="en-GB" sz="4800" b="1"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23119152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398324"/>
            <a:ext cx="12192000" cy="707886"/>
          </a:xfrm>
          <a:prstGeom prst="rect">
            <a:avLst/>
          </a:prstGeom>
          <a:noFill/>
        </p:spPr>
        <p:txBody>
          <a:bodyPr wrap="square" rtlCol="0">
            <a:spAutoFit/>
          </a:bodyPr>
          <a:lstStyle/>
          <a:p>
            <a:pPr algn="ctr"/>
            <a:r>
              <a:rPr lang="en-GB" sz="4000" b="1" dirty="0">
                <a:latin typeface="ISHALinkpen Join" panose="03050602040000000000" pitchFamily="66" charset="0"/>
                <a:ea typeface="ISHALinkpen Join" panose="03050602040000000000" pitchFamily="66" charset="0"/>
              </a:rPr>
              <a:t>Today’s meeting will cover… </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213022" y="1106210"/>
            <a:ext cx="9800967" cy="5816977"/>
          </a:xfrm>
          <a:prstGeom prst="rect">
            <a:avLst/>
          </a:prstGeom>
          <a:noFill/>
        </p:spPr>
        <p:txBody>
          <a:bodyPr wrap="square" rtlCol="0">
            <a:spAutoFit/>
          </a:bodyPr>
          <a:lstStyle/>
          <a:p>
            <a:pPr marL="285750" indent="-285750">
              <a:buFont typeface="Arial" panose="020B0604020202020204" pitchFamily="34" charset="0"/>
              <a:buChar char="•"/>
            </a:pPr>
            <a:r>
              <a:rPr lang="en-US" sz="4400" dirty="0">
                <a:latin typeface="ISHALinkpen Join" panose="03050602040000000000" pitchFamily="66" charset="0"/>
                <a:ea typeface="ISHALinkpen Join" panose="03050602040000000000" pitchFamily="66" charset="0"/>
              </a:rPr>
              <a:t>Early Years Foundation Stage </a:t>
            </a:r>
            <a:r>
              <a:rPr lang="en-US" sz="4400" dirty="0" smtClean="0">
                <a:latin typeface="ISHALinkpen Join" panose="03050602040000000000" pitchFamily="66" charset="0"/>
                <a:ea typeface="ISHALinkpen Join" panose="03050602040000000000" pitchFamily="66" charset="0"/>
              </a:rPr>
              <a:t>Curriculum and Assessments</a:t>
            </a:r>
            <a:endParaRPr lang="en-US" sz="44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4400" dirty="0">
                <a:latin typeface="ISHALinkpen Join" panose="03050602040000000000" pitchFamily="66" charset="0"/>
                <a:ea typeface="ISHALinkpen Join" panose="03050602040000000000" pitchFamily="66" charset="0"/>
              </a:rPr>
              <a:t>Parent/Carer information</a:t>
            </a:r>
          </a:p>
          <a:p>
            <a:pPr marL="285750" indent="-285750">
              <a:buFont typeface="Arial" panose="020B0604020202020204" pitchFamily="34" charset="0"/>
              <a:buChar char="•"/>
            </a:pPr>
            <a:r>
              <a:rPr lang="en-US" sz="4400" dirty="0">
                <a:latin typeface="ISHALinkpen Join" panose="03050602040000000000" pitchFamily="66" charset="0"/>
                <a:ea typeface="ISHALinkpen Join" panose="03050602040000000000" pitchFamily="66" charset="0"/>
              </a:rPr>
              <a:t>Reading at home and school</a:t>
            </a:r>
          </a:p>
          <a:p>
            <a:pPr marL="285750" indent="-285750">
              <a:buFont typeface="Arial" panose="020B0604020202020204" pitchFamily="34" charset="0"/>
              <a:buChar char="•"/>
            </a:pPr>
            <a:r>
              <a:rPr lang="en-US" sz="4400" dirty="0">
                <a:latin typeface="ISHALinkpen Join" panose="03050602040000000000" pitchFamily="66" charset="0"/>
                <a:ea typeface="ISHALinkpen Join" panose="03050602040000000000" pitchFamily="66" charset="0"/>
              </a:rPr>
              <a:t>Things to remember</a:t>
            </a:r>
          </a:p>
          <a:p>
            <a:pPr marL="285750" indent="-285750">
              <a:buFont typeface="Arial" panose="020B0604020202020204" pitchFamily="34" charset="0"/>
              <a:buChar char="•"/>
            </a:pPr>
            <a:r>
              <a:rPr lang="en-US" sz="4400" dirty="0">
                <a:latin typeface="ISHALinkpen Join" panose="03050602040000000000" pitchFamily="66" charset="0"/>
                <a:ea typeface="ISHALinkpen Join" panose="03050602040000000000" pitchFamily="66" charset="0"/>
              </a:rPr>
              <a:t>Things that will help</a:t>
            </a:r>
          </a:p>
          <a:p>
            <a:pPr marL="285750" indent="-285750">
              <a:buFont typeface="Arial" panose="020B0604020202020204" pitchFamily="34" charset="0"/>
              <a:buChar char="•"/>
            </a:pPr>
            <a:endParaRPr lang="en-US" sz="3200" dirty="0">
              <a:latin typeface="Arial Rounded MT Bold" panose="020F0704030504030204" pitchFamily="34" charset="0"/>
            </a:endParaRPr>
          </a:p>
          <a:p>
            <a:endParaRPr lang="en-GB" sz="3200" dirty="0">
              <a:latin typeface="Arial Rounded MT Bold" panose="020F0704030504030204" pitchFamily="34" charset="0"/>
            </a:endParaRPr>
          </a:p>
        </p:txBody>
      </p:sp>
    </p:spTree>
    <p:extLst>
      <p:ext uri="{BB962C8B-B14F-4D97-AF65-F5344CB8AC3E}">
        <p14:creationId xmlns:p14="http://schemas.microsoft.com/office/powerpoint/2010/main" val="3148725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 xmlns:a16="http://schemas.microsoft.com/office/drawing/2014/main" id="{72AD77FF-8978-1B5A-78E7-43A05670CDD3}"/>
              </a:ext>
            </a:extLst>
          </p:cNvPr>
          <p:cNvSpPr txBox="1"/>
          <p:nvPr/>
        </p:nvSpPr>
        <p:spPr>
          <a:xfrm>
            <a:off x="1213022" y="1106210"/>
            <a:ext cx="9800967" cy="1077218"/>
          </a:xfrm>
          <a:prstGeom prst="rect">
            <a:avLst/>
          </a:prstGeom>
          <a:noFill/>
        </p:spPr>
        <p:txBody>
          <a:bodyPr wrap="square" rtlCol="0">
            <a:spAutoFit/>
          </a:bodyPr>
          <a:lstStyle/>
          <a:p>
            <a:endParaRPr lang="en-US" sz="3200" dirty="0">
              <a:latin typeface="Arial Rounded MT Bold" panose="020F0704030504030204" pitchFamily="34" charset="0"/>
            </a:endParaRPr>
          </a:p>
          <a:p>
            <a:endParaRPr lang="en-GB" sz="3200" dirty="0">
              <a:latin typeface="Arial Rounded MT Bold" panose="020F0704030504030204" pitchFamily="34" charset="0"/>
            </a:endParaRP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1060622" y="848412"/>
            <a:ext cx="9761349" cy="5231877"/>
          </a:xfrm>
          <a:prstGeom prst="rect">
            <a:avLst/>
          </a:prstGeom>
        </p:spPr>
      </p:pic>
      <p:sp>
        <p:nvSpPr>
          <p:cNvPr id="3" name="TextBox 2"/>
          <p:cNvSpPr txBox="1"/>
          <p:nvPr/>
        </p:nvSpPr>
        <p:spPr>
          <a:xfrm>
            <a:off x="1772240" y="330980"/>
            <a:ext cx="8493550" cy="646331"/>
          </a:xfrm>
          <a:prstGeom prst="rect">
            <a:avLst/>
          </a:prstGeom>
          <a:noFill/>
        </p:spPr>
        <p:txBody>
          <a:bodyPr wrap="square" rtlCol="0">
            <a:spAutoFit/>
          </a:bodyPr>
          <a:lstStyle/>
          <a:p>
            <a:r>
              <a:rPr lang="en-GB" sz="3600" dirty="0" smtClean="0">
                <a:latin typeface="ISHALinkpen Join" panose="03050602040000000000" pitchFamily="66" charset="0"/>
                <a:ea typeface="ISHALinkpen Join" panose="03050602040000000000" pitchFamily="66" charset="0"/>
              </a:rPr>
              <a:t>EYFS Themes and Principles</a:t>
            </a:r>
            <a:endParaRPr lang="en-GB" sz="3600"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17523238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513296" y="1218378"/>
            <a:ext cx="11021613" cy="4370427"/>
          </a:xfrm>
          <a:prstGeom prst="rect">
            <a:avLst/>
          </a:prstGeom>
        </p:spPr>
        <p:txBody>
          <a:bodyPr wrap="square">
            <a:spAutoFit/>
          </a:bodyPr>
          <a:lstStyle/>
          <a:p>
            <a:pPr marL="457200" indent="-457200">
              <a:buFont typeface="Arial" panose="020B0604020202020204" pitchFamily="34" charset="0"/>
              <a:buChar char="•"/>
            </a:pPr>
            <a:endParaRPr lang="en-GB" dirty="0">
              <a:solidFill>
                <a:prstClr val="black"/>
              </a:solidFill>
              <a:latin typeface="Gill Sans MT" panose="020B0502020104020203" pitchFamily="34" charset="0"/>
            </a:endParaRPr>
          </a:p>
          <a:p>
            <a:pPr marL="457200" indent="-457200">
              <a:buFont typeface="Arial" panose="020B0604020202020204" pitchFamily="34" charset="0"/>
              <a:buChar char="•"/>
            </a:pPr>
            <a:r>
              <a:rPr lang="en-GB" sz="2000" dirty="0">
                <a:solidFill>
                  <a:prstClr val="black"/>
                </a:solidFill>
                <a:latin typeface="ISHALinkpen Join" panose="03050602040000000000" pitchFamily="66" charset="0"/>
                <a:ea typeface="ISHALinkpen Join" panose="03050602040000000000" pitchFamily="66" charset="0"/>
              </a:rPr>
              <a:t>All children develop in </a:t>
            </a:r>
            <a:r>
              <a:rPr lang="en-GB" sz="2000" b="1" dirty="0">
                <a:solidFill>
                  <a:prstClr val="black"/>
                </a:solidFill>
                <a:latin typeface="ISHALinkpen Join" panose="03050602040000000000" pitchFamily="66" charset="0"/>
                <a:ea typeface="ISHALinkpen Join" panose="03050602040000000000" pitchFamily="66" charset="0"/>
              </a:rPr>
              <a:t>different </a:t>
            </a:r>
            <a:r>
              <a:rPr lang="en-GB" sz="2000" b="1" dirty="0" smtClean="0">
                <a:solidFill>
                  <a:prstClr val="black"/>
                </a:solidFill>
                <a:latin typeface="ISHALinkpen Join" panose="03050602040000000000" pitchFamily="66" charset="0"/>
                <a:ea typeface="ISHALinkpen Join" panose="03050602040000000000" pitchFamily="66" charset="0"/>
              </a:rPr>
              <a:t>ways </a:t>
            </a:r>
            <a:r>
              <a:rPr lang="en-GB" sz="2000" dirty="0" smtClean="0">
                <a:solidFill>
                  <a:prstClr val="black"/>
                </a:solidFill>
                <a:latin typeface="ISHALinkpen Join" panose="03050602040000000000" pitchFamily="66" charset="0"/>
                <a:ea typeface="ISHALinkpen Join" panose="03050602040000000000" pitchFamily="66" charset="0"/>
              </a:rPr>
              <a:t>and at </a:t>
            </a:r>
            <a:r>
              <a:rPr lang="en-GB" sz="2000" b="1" dirty="0" smtClean="0">
                <a:solidFill>
                  <a:prstClr val="black"/>
                </a:solidFill>
                <a:latin typeface="ISHALinkpen Join" panose="03050602040000000000" pitchFamily="66" charset="0"/>
                <a:ea typeface="ISHALinkpen Join" panose="03050602040000000000" pitchFamily="66" charset="0"/>
              </a:rPr>
              <a:t>different rates</a:t>
            </a:r>
            <a:r>
              <a:rPr lang="en-GB" sz="2000" dirty="0" smtClean="0">
                <a:solidFill>
                  <a:prstClr val="black"/>
                </a:solidFill>
                <a:latin typeface="ISHALinkpen Join" panose="03050602040000000000" pitchFamily="66" charset="0"/>
                <a:ea typeface="ISHALinkpen Join" panose="03050602040000000000" pitchFamily="66" charset="0"/>
              </a:rPr>
              <a:t>. </a:t>
            </a:r>
          </a:p>
          <a:p>
            <a:endParaRPr lang="en-GB" sz="2000" dirty="0" smtClean="0">
              <a:solidFill>
                <a:prstClr val="black"/>
              </a:solidFill>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GB" sz="2000" b="1" dirty="0" smtClean="0">
                <a:solidFill>
                  <a:prstClr val="black"/>
                </a:solidFill>
                <a:latin typeface="ISHALinkpen Join" panose="03050602040000000000" pitchFamily="66" charset="0"/>
                <a:ea typeface="ISHALinkpen Join" panose="03050602040000000000" pitchFamily="66" charset="0"/>
              </a:rPr>
              <a:t>Development </a:t>
            </a:r>
            <a:r>
              <a:rPr lang="en-GB" sz="2000" b="1" dirty="0">
                <a:solidFill>
                  <a:prstClr val="black"/>
                </a:solidFill>
                <a:latin typeface="ISHALinkpen Join" panose="03050602040000000000" pitchFamily="66" charset="0"/>
                <a:ea typeface="ISHALinkpen Join" panose="03050602040000000000" pitchFamily="66" charset="0"/>
              </a:rPr>
              <a:t>is not a linear </a:t>
            </a:r>
            <a:r>
              <a:rPr lang="en-GB" sz="2000" dirty="0">
                <a:solidFill>
                  <a:prstClr val="black"/>
                </a:solidFill>
                <a:latin typeface="ISHALinkpen Join" panose="03050602040000000000" pitchFamily="66" charset="0"/>
                <a:ea typeface="ISHALinkpen Join" panose="03050602040000000000" pitchFamily="66" charset="0"/>
              </a:rPr>
              <a:t>or automatic </a:t>
            </a:r>
            <a:r>
              <a:rPr lang="en-GB" sz="2000" dirty="0" smtClean="0">
                <a:solidFill>
                  <a:prstClr val="black"/>
                </a:solidFill>
                <a:latin typeface="ISHALinkpen Join" panose="03050602040000000000" pitchFamily="66" charset="0"/>
                <a:ea typeface="ISHALinkpen Join" panose="03050602040000000000" pitchFamily="66" charset="0"/>
              </a:rPr>
              <a:t>process</a:t>
            </a:r>
            <a:r>
              <a:rPr lang="en-GB" sz="2000" dirty="0">
                <a:solidFill>
                  <a:prstClr val="black"/>
                </a:solidFill>
                <a:latin typeface="ISHALinkpen Join" panose="03050602040000000000" pitchFamily="66" charset="0"/>
                <a:ea typeface="ISHALinkpen Join" panose="03050602040000000000" pitchFamily="66" charset="0"/>
              </a:rPr>
              <a:t>. </a:t>
            </a:r>
            <a:endParaRPr lang="en-GB" sz="2000" dirty="0" smtClean="0">
              <a:solidFill>
                <a:prstClr val="black"/>
              </a:solidFill>
              <a:latin typeface="ISHALinkpen Join" panose="03050602040000000000" pitchFamily="66" charset="0"/>
              <a:ea typeface="ISHALinkpen Join" panose="03050602040000000000" pitchFamily="66" charset="0"/>
            </a:endParaRPr>
          </a:p>
          <a:p>
            <a:endParaRPr lang="en-GB" sz="2000" dirty="0">
              <a:solidFill>
                <a:prstClr val="black"/>
              </a:solidFill>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GB" sz="2000" dirty="0" smtClean="0">
                <a:solidFill>
                  <a:prstClr val="black"/>
                </a:solidFill>
                <a:latin typeface="ISHALinkpen Join" panose="03050602040000000000" pitchFamily="66" charset="0"/>
                <a:ea typeface="ISHALinkpen Join" panose="03050602040000000000" pitchFamily="66" charset="0"/>
              </a:rPr>
              <a:t>Each </a:t>
            </a:r>
            <a:r>
              <a:rPr lang="en-GB" sz="2000" b="1" dirty="0">
                <a:solidFill>
                  <a:prstClr val="black"/>
                </a:solidFill>
                <a:latin typeface="ISHALinkpen Join" panose="03050602040000000000" pitchFamily="66" charset="0"/>
                <a:ea typeface="ISHALinkpen Join" panose="03050602040000000000" pitchFamily="66" charset="0"/>
              </a:rPr>
              <a:t>unique child</a:t>
            </a:r>
            <a:r>
              <a:rPr lang="en-GB" sz="2000" dirty="0">
                <a:solidFill>
                  <a:prstClr val="black"/>
                </a:solidFill>
                <a:latin typeface="ISHALinkpen Join" panose="03050602040000000000" pitchFamily="66" charset="0"/>
                <a:ea typeface="ISHALinkpen Join" panose="03050602040000000000" pitchFamily="66" charset="0"/>
              </a:rPr>
              <a:t> </a:t>
            </a:r>
            <a:r>
              <a:rPr lang="en-GB" sz="2000" dirty="0" smtClean="0">
                <a:solidFill>
                  <a:prstClr val="black"/>
                </a:solidFill>
                <a:latin typeface="ISHALinkpen Join" panose="03050602040000000000" pitchFamily="66" charset="0"/>
                <a:ea typeface="ISHALinkpen Join" panose="03050602040000000000" pitchFamily="66" charset="0"/>
              </a:rPr>
              <a:t>requires experiences and </a:t>
            </a:r>
            <a:r>
              <a:rPr lang="en-GB" sz="2000" dirty="0">
                <a:solidFill>
                  <a:prstClr val="black"/>
                </a:solidFill>
                <a:latin typeface="ISHALinkpen Join" panose="03050602040000000000" pitchFamily="66" charset="0"/>
                <a:ea typeface="ISHALinkpen Join" panose="03050602040000000000" pitchFamily="66" charset="0"/>
              </a:rPr>
              <a:t>opportunities </a:t>
            </a:r>
            <a:r>
              <a:rPr lang="en-GB" sz="2000" dirty="0" smtClean="0">
                <a:solidFill>
                  <a:prstClr val="black"/>
                </a:solidFill>
                <a:latin typeface="ISHALinkpen Join" panose="03050602040000000000" pitchFamily="66" charset="0"/>
                <a:ea typeface="ISHALinkpen Join" panose="03050602040000000000" pitchFamily="66" charset="0"/>
              </a:rPr>
              <a:t>that encourage engagement </a:t>
            </a:r>
            <a:r>
              <a:rPr lang="en-GB" sz="2000" dirty="0">
                <a:solidFill>
                  <a:prstClr val="black"/>
                </a:solidFill>
                <a:latin typeface="ISHALinkpen Join" panose="03050602040000000000" pitchFamily="66" charset="0"/>
                <a:ea typeface="ISHALinkpen Join" panose="03050602040000000000" pitchFamily="66" charset="0"/>
              </a:rPr>
              <a:t>and recognise their </a:t>
            </a:r>
            <a:r>
              <a:rPr lang="en-GB" sz="2000" b="1" dirty="0" smtClean="0">
                <a:solidFill>
                  <a:prstClr val="black"/>
                </a:solidFill>
                <a:latin typeface="ISHALinkpen Join" panose="03050602040000000000" pitchFamily="66" charset="0"/>
                <a:ea typeface="ISHALinkpen Join" panose="03050602040000000000" pitchFamily="66" charset="0"/>
              </a:rPr>
              <a:t>strengths</a:t>
            </a:r>
            <a:r>
              <a:rPr lang="en-GB" sz="2000" dirty="0" smtClean="0">
                <a:solidFill>
                  <a:prstClr val="black"/>
                </a:solidFill>
                <a:latin typeface="ISHALinkpen Join" panose="03050602040000000000" pitchFamily="66" charset="0"/>
                <a:ea typeface="ISHALinkpen Join" panose="03050602040000000000" pitchFamily="66" charset="0"/>
              </a:rPr>
              <a:t> and </a:t>
            </a:r>
            <a:r>
              <a:rPr lang="en-GB" sz="2000" b="1" dirty="0" smtClean="0">
                <a:solidFill>
                  <a:prstClr val="black"/>
                </a:solidFill>
                <a:latin typeface="ISHALinkpen Join" panose="03050602040000000000" pitchFamily="66" charset="0"/>
                <a:ea typeface="ISHALinkpen Join" panose="03050602040000000000" pitchFamily="66" charset="0"/>
              </a:rPr>
              <a:t>starting points</a:t>
            </a:r>
            <a:r>
              <a:rPr lang="en-GB" sz="2000" dirty="0" smtClean="0">
                <a:solidFill>
                  <a:prstClr val="black"/>
                </a:solidFill>
                <a:latin typeface="ISHALinkpen Join" panose="03050602040000000000" pitchFamily="66" charset="0"/>
                <a:ea typeface="ISHALinkpen Join" panose="03050602040000000000" pitchFamily="66" charset="0"/>
              </a:rPr>
              <a:t>. </a:t>
            </a:r>
          </a:p>
          <a:p>
            <a:endParaRPr lang="en-GB" sz="2000" dirty="0">
              <a:solidFill>
                <a:prstClr val="black"/>
              </a:solidFill>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GB" sz="2000" dirty="0">
                <a:solidFill>
                  <a:prstClr val="black"/>
                </a:solidFill>
                <a:latin typeface="ISHALinkpen Join" panose="03050602040000000000" pitchFamily="66" charset="0"/>
                <a:ea typeface="ISHALinkpen Join" panose="03050602040000000000" pitchFamily="66" charset="0"/>
              </a:rPr>
              <a:t>All children have </a:t>
            </a:r>
            <a:r>
              <a:rPr lang="en-GB" sz="2000" b="1" dirty="0">
                <a:solidFill>
                  <a:prstClr val="black"/>
                </a:solidFill>
                <a:latin typeface="ISHALinkpen Join" panose="03050602040000000000" pitchFamily="66" charset="0"/>
                <a:ea typeface="ISHALinkpen Join" panose="03050602040000000000" pitchFamily="66" charset="0"/>
              </a:rPr>
              <a:t>agency and curiosity to </a:t>
            </a:r>
            <a:r>
              <a:rPr lang="en-GB" sz="2000" b="1" dirty="0" smtClean="0">
                <a:solidFill>
                  <a:prstClr val="black"/>
                </a:solidFill>
                <a:latin typeface="ISHALinkpen Join" panose="03050602040000000000" pitchFamily="66" charset="0"/>
                <a:ea typeface="ISHALinkpen Join" panose="03050602040000000000" pitchFamily="66" charset="0"/>
              </a:rPr>
              <a:t>learn.</a:t>
            </a:r>
            <a:endParaRPr lang="en-GB" sz="2000" dirty="0" smtClean="0">
              <a:solidFill>
                <a:prstClr val="black"/>
              </a:solidFill>
              <a:latin typeface="ISHALinkpen Join" panose="03050602040000000000" pitchFamily="66" charset="0"/>
              <a:ea typeface="ISHALinkpen Join" panose="03050602040000000000" pitchFamily="66" charset="0"/>
            </a:endParaRPr>
          </a:p>
          <a:p>
            <a:endParaRPr lang="en-GB" sz="20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GB" sz="2000" b="1" dirty="0">
                <a:latin typeface="ISHALinkpen Join" panose="03050602040000000000" pitchFamily="66" charset="0"/>
                <a:ea typeface="ISHALinkpen Join" panose="03050602040000000000" pitchFamily="66" charset="0"/>
              </a:rPr>
              <a:t>Understanding these different ways of knowing about the world </a:t>
            </a:r>
            <a:r>
              <a:rPr lang="en-GB" sz="2000" dirty="0">
                <a:latin typeface="ISHALinkpen Join" panose="03050602040000000000" pitchFamily="66" charset="0"/>
                <a:ea typeface="ISHALinkpen Join" panose="03050602040000000000" pitchFamily="66" charset="0"/>
              </a:rPr>
              <a:t>is central to understanding </a:t>
            </a:r>
            <a:r>
              <a:rPr lang="en-GB" sz="2000" b="1" dirty="0">
                <a:latin typeface="ISHALinkpen Join" panose="03050602040000000000" pitchFamily="66" charset="0"/>
                <a:ea typeface="ISHALinkpen Join" panose="03050602040000000000" pitchFamily="66" charset="0"/>
              </a:rPr>
              <a:t>who children are </a:t>
            </a:r>
            <a:r>
              <a:rPr lang="en-GB" sz="2000" dirty="0">
                <a:latin typeface="ISHALinkpen Join" panose="03050602040000000000" pitchFamily="66" charset="0"/>
                <a:ea typeface="ISHALinkpen Join" panose="03050602040000000000" pitchFamily="66" charset="0"/>
              </a:rPr>
              <a:t>and </a:t>
            </a:r>
            <a:r>
              <a:rPr lang="en-GB" sz="2000" b="1" dirty="0">
                <a:latin typeface="ISHALinkpen Join" panose="03050602040000000000" pitchFamily="66" charset="0"/>
                <a:ea typeface="ISHALinkpen Join" panose="03050602040000000000" pitchFamily="66" charset="0"/>
              </a:rPr>
              <a:t>how best to support </a:t>
            </a:r>
            <a:r>
              <a:rPr lang="en-GB" sz="2000" dirty="0">
                <a:latin typeface="ISHALinkpen Join" panose="03050602040000000000" pitchFamily="66" charset="0"/>
                <a:ea typeface="ISHALinkpen Join" panose="03050602040000000000" pitchFamily="66" charset="0"/>
              </a:rPr>
              <a:t>their development.</a:t>
            </a:r>
          </a:p>
        </p:txBody>
      </p:sp>
    </p:spTree>
    <p:extLst>
      <p:ext uri="{BB962C8B-B14F-4D97-AF65-F5344CB8AC3E}">
        <p14:creationId xmlns:p14="http://schemas.microsoft.com/office/powerpoint/2010/main" val="42590971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554182" y="372078"/>
            <a:ext cx="10455564" cy="803874"/>
          </a:xfrm>
          <a:prstGeom prst="rect">
            <a:avLst/>
          </a:prstGeom>
        </p:spPr>
        <p:txBody>
          <a:bodyPr wrap="square">
            <a:spAutoFit/>
          </a:bodyPr>
          <a:lstStyle/>
          <a:p>
            <a:pPr lvl="0" algn="ctr">
              <a:lnSpc>
                <a:spcPct val="107000"/>
              </a:lnSpc>
              <a:spcAft>
                <a:spcPts val="800"/>
              </a:spcAft>
            </a:pPr>
            <a:r>
              <a:rPr lang="en-GB" sz="4400" b="1" dirty="0">
                <a:solidFill>
                  <a:prstClr val="black"/>
                </a:solidFill>
                <a:latin typeface="ISHALinkpen Join" panose="03050602040000000000" pitchFamily="66" charset="0"/>
                <a:ea typeface="ISHALinkpen Join" panose="03050602040000000000" pitchFamily="66" charset="0"/>
                <a:cs typeface="Calibri" panose="020F0502020204030204" pitchFamily="34" charset="0"/>
              </a:rPr>
              <a:t>‘</a:t>
            </a:r>
            <a:r>
              <a:rPr lang="en-GB" sz="3600" b="1" dirty="0">
                <a:solidFill>
                  <a:prstClr val="black"/>
                </a:solidFill>
                <a:latin typeface="ISHALinkpen Join" panose="03050602040000000000" pitchFamily="66" charset="0"/>
                <a:ea typeface="ISHALinkpen Join" panose="03050602040000000000" pitchFamily="66" charset="0"/>
                <a:cs typeface="Calibri" panose="020F0502020204030204" pitchFamily="34" charset="0"/>
              </a:rPr>
              <a:t>Play</a:t>
            </a:r>
            <a:r>
              <a:rPr lang="en-GB" sz="4400" b="1" dirty="0" smtClean="0">
                <a:solidFill>
                  <a:prstClr val="black"/>
                </a:solidFill>
                <a:latin typeface="ISHALinkpen Join" panose="03050602040000000000" pitchFamily="66" charset="0"/>
                <a:ea typeface="ISHALinkpen Join" panose="03050602040000000000" pitchFamily="66" charset="0"/>
                <a:cs typeface="Calibri" panose="020F0502020204030204" pitchFamily="34" charset="0"/>
              </a:rPr>
              <a:t>’</a:t>
            </a:r>
            <a:endParaRPr lang="en-GB" sz="2000" dirty="0">
              <a:solidFill>
                <a:prstClr val="black"/>
              </a:solidFill>
              <a:latin typeface="Gill Sans MT" panose="020B0502020104020203" pitchFamily="34" charset="0"/>
              <a:ea typeface="Calibri" panose="020F0502020204030204" pitchFamily="34" charset="0"/>
              <a:cs typeface="Times New Roman" panose="02020603050405020304" pitchFamily="18" charset="0"/>
            </a:endParaRPr>
          </a:p>
        </p:txBody>
      </p:sp>
      <p:sp>
        <p:nvSpPr>
          <p:cNvPr id="3" name="Text Box 2"/>
          <p:cNvSpPr txBox="1"/>
          <p:nvPr/>
        </p:nvSpPr>
        <p:spPr>
          <a:xfrm>
            <a:off x="393766" y="1175952"/>
            <a:ext cx="5295900" cy="3037829"/>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6000"/>
              </a:lnSpc>
              <a:spcBef>
                <a:spcPts val="0"/>
              </a:spcBef>
              <a:spcAft>
                <a:spcPts val="800"/>
              </a:spcAft>
              <a:buClrTx/>
              <a:buSzTx/>
              <a:buFontTx/>
              <a:buNone/>
              <a:tabLst/>
              <a:defRPr/>
            </a:pPr>
            <a:endParaRPr kumimoji="0" lang="en-GB" sz="1600" b="1" i="0" u="none" strike="noStrike" kern="1200" cap="none" spc="0" normalizeH="0" baseline="0" noProof="0" dirty="0" smtClean="0">
              <a:ln>
                <a:noFill/>
              </a:ln>
              <a:solidFill>
                <a:srgbClr val="000000"/>
              </a:solidFill>
              <a:effectLst/>
              <a:uLnTx/>
              <a:uFillTx/>
              <a:latin typeface="ISHALinkpen Join" panose="03050602040000000000" pitchFamily="66" charset="0"/>
              <a:ea typeface="ISHALinkpen Join" panose="03050602040000000000" pitchFamily="66" charset="0"/>
              <a:cs typeface="+mn-cs"/>
            </a:endParaRPr>
          </a:p>
          <a:p>
            <a:pPr marL="0" marR="0" lvl="0" indent="0" algn="ctr" defTabSz="914400" eaLnBrk="1" fontAlgn="auto" latinLnBrk="0" hangingPunct="1">
              <a:lnSpc>
                <a:spcPct val="106000"/>
              </a:lnSpc>
              <a:spcBef>
                <a:spcPts val="0"/>
              </a:spcBef>
              <a:spcAft>
                <a:spcPts val="800"/>
              </a:spcAft>
              <a:buClrTx/>
              <a:buSzTx/>
              <a:buFontTx/>
              <a:buNone/>
              <a:tabLst/>
              <a:defRPr/>
            </a:pPr>
            <a:r>
              <a:rPr kumimoji="0" lang="en-GB" sz="1600" b="1" i="0" u="none" strike="noStrike" kern="1200" cap="none" spc="0" normalizeH="0" baseline="0" noProof="0" dirty="0" smtClean="0">
                <a:ln>
                  <a:noFill/>
                </a:ln>
                <a:solidFill>
                  <a:srgbClr val="000000"/>
                </a:solidFill>
                <a:effectLst/>
                <a:uLnTx/>
                <a:uFillTx/>
                <a:latin typeface="ISHALinkpen Join" panose="03050602040000000000" pitchFamily="66" charset="0"/>
                <a:ea typeface="ISHALinkpen Join" panose="03050602040000000000" pitchFamily="66" charset="0"/>
                <a:cs typeface="+mn-cs"/>
              </a:rPr>
              <a:t>“</a:t>
            </a:r>
            <a:r>
              <a:rPr kumimoji="0" lang="en-GB" sz="16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Through play, children learn new physical skills, imagine, pretend, explore, find out, release energy, relax, practice new behaviours, develop social skills, learn to turn-take, cooperate, overcome anxieties</a:t>
            </a:r>
            <a:r>
              <a:rPr kumimoji="0" lang="en-GB" sz="20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 </a:t>
            </a:r>
            <a:r>
              <a:rPr kumimoji="0" lang="en-GB" sz="16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and fears, problem-solve, develop language and thinking, communicate thoughts, feelings and begin to understand others’ views.” </a:t>
            </a:r>
            <a:r>
              <a:rPr kumimoji="0" lang="en-GB" sz="16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(EYFS Policy)</a:t>
            </a:r>
            <a:endParaRPr kumimoji="0" lang="en-GB" sz="1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en-GB" sz="1100" b="0" i="0" u="none" strike="noStrike" kern="0" cap="none" spc="0" normalizeH="0" baseline="0" noProof="0" dirty="0">
                <a:ln>
                  <a:noFill/>
                </a:ln>
                <a:solidFill>
                  <a:sysClr val="windowText" lastClr="000000"/>
                </a:solidFill>
                <a:effectLst/>
                <a:uLnTx/>
                <a:uFillTx/>
                <a:latin typeface="Calibri" panose="020F0502020204030204"/>
                <a:ea typeface="Calibri" panose="020F0502020204030204" pitchFamily="34" charset="0"/>
                <a:cs typeface="Times New Roman" panose="02020603050405020304" pitchFamily="18" charset="0"/>
              </a:rPr>
              <a:t> </a:t>
            </a:r>
          </a:p>
        </p:txBody>
      </p:sp>
      <p:sp>
        <p:nvSpPr>
          <p:cNvPr id="5" name="Text Box 1"/>
          <p:cNvSpPr txBox="1"/>
          <p:nvPr/>
        </p:nvSpPr>
        <p:spPr>
          <a:xfrm>
            <a:off x="6645111" y="1464963"/>
            <a:ext cx="5029200" cy="2268051"/>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914400" eaLnBrk="1" fontAlgn="auto" latinLnBrk="0" hangingPunct="1">
              <a:lnSpc>
                <a:spcPct val="106000"/>
              </a:lnSpc>
              <a:spcBef>
                <a:spcPts val="0"/>
              </a:spcBef>
              <a:spcAft>
                <a:spcPts val="80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“Play is </a:t>
            </a:r>
            <a:r>
              <a:rPr kumimoji="0" lang="en-GB" sz="20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essential</a:t>
            </a: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 for children’s development, building </a:t>
            </a:r>
            <a:endParaRPr kumimoji="0" lang="en-GB" sz="1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eaLnBrk="1" fontAlgn="auto" latinLnBrk="0" hangingPunct="1">
              <a:lnSpc>
                <a:spcPct val="106000"/>
              </a:lnSpc>
              <a:spcBef>
                <a:spcPts val="0"/>
              </a:spcBef>
              <a:spcAft>
                <a:spcPts val="80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their </a:t>
            </a:r>
            <a:r>
              <a:rPr kumimoji="0" lang="en-GB" sz="20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confidence</a:t>
            </a: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 as they learn to explore, relate to others, </a:t>
            </a:r>
            <a:endParaRPr kumimoji="0" lang="en-GB" sz="1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eaLnBrk="1" fontAlgn="auto" latinLnBrk="0" hangingPunct="1">
              <a:lnSpc>
                <a:spcPct val="106000"/>
              </a:lnSpc>
              <a:spcBef>
                <a:spcPts val="0"/>
              </a:spcBef>
              <a:spcAft>
                <a:spcPts val="80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set their own </a:t>
            </a:r>
            <a:r>
              <a:rPr kumimoji="0" lang="en-GB" sz="20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goals </a:t>
            </a: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and solve </a:t>
            </a:r>
            <a:r>
              <a:rPr kumimoji="0" lang="en-GB" sz="2000" b="1"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problems</a:t>
            </a:r>
            <a:r>
              <a:rPr kumimoji="0" lang="en-GB" sz="2000" b="0" i="0" u="none" strike="noStrike" kern="1200" cap="none" spc="0" normalizeH="0" baseline="0" noProof="0" dirty="0">
                <a:ln>
                  <a:noFill/>
                </a:ln>
                <a:solidFill>
                  <a:srgbClr val="000000"/>
                </a:solidFill>
                <a:effectLst/>
                <a:uLnTx/>
                <a:uFillTx/>
                <a:latin typeface="ISHALinkpen Join" panose="03050602040000000000" pitchFamily="66" charset="0"/>
                <a:ea typeface="ISHALinkpen Join" panose="03050602040000000000" pitchFamily="66" charset="0"/>
                <a:cs typeface="+mn-cs"/>
              </a:rPr>
              <a:t>.”</a:t>
            </a:r>
            <a:endParaRPr kumimoji="0" lang="en-GB" sz="1200" b="0" i="0" u="none" strike="noStrike" kern="0" cap="none" spc="0" normalizeH="0" baseline="0" noProof="0" dirty="0">
              <a:ln>
                <a:noFill/>
              </a:ln>
              <a:solidFill>
                <a:sysClr val="windowText" lastClr="000000"/>
              </a:solidFill>
              <a:effectLst/>
              <a:uLnTx/>
              <a:uFillTx/>
              <a:latin typeface="Times New Roman" panose="02020603050405020304" pitchFamily="18" charset="0"/>
              <a:ea typeface="Times New Roman" panose="02020603050405020304" pitchFamily="18" charset="0"/>
              <a:cs typeface="+mn-cs"/>
            </a:endParaRPr>
          </a:p>
          <a:p>
            <a:pPr marL="0" marR="0" lvl="0" indent="0" defTabSz="914400" eaLnBrk="1" fontAlgn="auto" latinLnBrk="0" hangingPunct="1">
              <a:lnSpc>
                <a:spcPct val="107000"/>
              </a:lnSpc>
              <a:spcBef>
                <a:spcPts val="0"/>
              </a:spcBef>
              <a:spcAft>
                <a:spcPts val="800"/>
              </a:spcAft>
              <a:buClrTx/>
              <a:buSzTx/>
              <a:buFontTx/>
              <a:buNone/>
              <a:tabLst/>
              <a:defRPr/>
            </a:pPr>
            <a:r>
              <a:rPr kumimoji="0" lang="en-GB" sz="1100" b="0" i="0" u="none" strike="noStrike" kern="0" cap="none" spc="0" normalizeH="0" baseline="0" noProof="0" dirty="0">
                <a:ln>
                  <a:noFill/>
                </a:ln>
                <a:solidFill>
                  <a:sysClr val="windowText" lastClr="000000"/>
                </a:solidFill>
                <a:effectLst/>
                <a:uLnTx/>
                <a:uFillTx/>
                <a:latin typeface="Calibri" panose="020F0502020204030204"/>
                <a:ea typeface="Calibri" panose="020F0502020204030204" pitchFamily="34" charset="0"/>
                <a:cs typeface="Times New Roman" panose="02020603050405020304" pitchFamily="18" charset="0"/>
              </a:rPr>
              <a:t> </a:t>
            </a:r>
          </a:p>
        </p:txBody>
      </p:sp>
      <p:sp>
        <p:nvSpPr>
          <p:cNvPr id="6" name="Text Box 2"/>
          <p:cNvSpPr txBox="1"/>
          <p:nvPr/>
        </p:nvSpPr>
        <p:spPr>
          <a:xfrm>
            <a:off x="2756849" y="4611132"/>
            <a:ext cx="5695950" cy="2009775"/>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6000"/>
              </a:lnSpc>
              <a:spcAft>
                <a:spcPts val="800"/>
              </a:spcAft>
            </a:pPr>
            <a:r>
              <a:rPr lang="en-GB" sz="1200">
                <a:effectLst/>
                <a:latin typeface="Times New Roman" panose="02020603050405020304" pitchFamily="18" charset="0"/>
                <a:ea typeface="Times New Roman" panose="02020603050405020304" pitchFamily="18" charset="0"/>
              </a:rPr>
              <a:t>	</a:t>
            </a:r>
            <a:r>
              <a:rPr lang="en-GB" sz="2000" kern="1200">
                <a:solidFill>
                  <a:srgbClr val="000000"/>
                </a:solidFill>
                <a:effectLst/>
                <a:latin typeface="ISHALinkpen Join" panose="03050602040000000000" pitchFamily="66" charset="0"/>
                <a:ea typeface="ISHALinkpen Join" panose="03050602040000000000" pitchFamily="66" charset="0"/>
              </a:rPr>
              <a:t>“Children learn by </a:t>
            </a:r>
            <a:r>
              <a:rPr lang="en-GB" sz="2000" b="1" kern="1200">
                <a:solidFill>
                  <a:srgbClr val="000000"/>
                </a:solidFill>
                <a:effectLst/>
                <a:latin typeface="ISHALinkpen Join" panose="03050602040000000000" pitchFamily="66" charset="0"/>
                <a:ea typeface="ISHALinkpen Join" panose="03050602040000000000" pitchFamily="66" charset="0"/>
              </a:rPr>
              <a:t>leading their own play</a:t>
            </a:r>
            <a:r>
              <a:rPr lang="en-GB" sz="2000" kern="1200">
                <a:solidFill>
                  <a:srgbClr val="000000"/>
                </a:solidFill>
                <a:effectLst/>
                <a:latin typeface="ISHALinkpen Join" panose="03050602040000000000" pitchFamily="66" charset="0"/>
                <a:ea typeface="ISHALinkpen Join" panose="03050602040000000000" pitchFamily="66" charset="0"/>
              </a:rPr>
              <a:t>, and by </a:t>
            </a:r>
            <a:endParaRPr lang="en-GB" sz="1200">
              <a:effectLst/>
              <a:latin typeface="Times New Roman" panose="02020603050405020304" pitchFamily="18" charset="0"/>
              <a:ea typeface="Times New Roman" panose="02020603050405020304" pitchFamily="18" charset="0"/>
            </a:endParaRPr>
          </a:p>
          <a:p>
            <a:pPr algn="ctr">
              <a:lnSpc>
                <a:spcPct val="106000"/>
              </a:lnSpc>
              <a:spcAft>
                <a:spcPts val="800"/>
              </a:spcAft>
            </a:pPr>
            <a:r>
              <a:rPr lang="en-GB" sz="2000" kern="1200">
                <a:solidFill>
                  <a:srgbClr val="000000"/>
                </a:solidFill>
                <a:effectLst/>
                <a:latin typeface="ISHALinkpen Join" panose="03050602040000000000" pitchFamily="66" charset="0"/>
                <a:ea typeface="ISHALinkpen Join" panose="03050602040000000000" pitchFamily="66" charset="0"/>
              </a:rPr>
              <a:t>taking part in </a:t>
            </a:r>
            <a:r>
              <a:rPr lang="en-GB" sz="2000" b="1" kern="1200">
                <a:solidFill>
                  <a:srgbClr val="000000"/>
                </a:solidFill>
                <a:effectLst/>
                <a:latin typeface="ISHALinkpen Join" panose="03050602040000000000" pitchFamily="66" charset="0"/>
                <a:ea typeface="ISHALinkpen Join" panose="03050602040000000000" pitchFamily="66" charset="0"/>
              </a:rPr>
              <a:t>play which is guided by adults</a:t>
            </a:r>
            <a:r>
              <a:rPr lang="en-GB" sz="2000" kern="1200">
                <a:solidFill>
                  <a:srgbClr val="000000"/>
                </a:solidFill>
                <a:effectLst/>
                <a:latin typeface="ISHALinkpen Join" panose="03050602040000000000" pitchFamily="66" charset="0"/>
                <a:ea typeface="ISHALinkpen Join" panose="03050602040000000000" pitchFamily="66" charset="0"/>
              </a:rPr>
              <a:t>.”</a:t>
            </a:r>
            <a:endParaRPr lang="en-GB" sz="1200">
              <a:effectLst/>
              <a:latin typeface="Times New Roman" panose="02020603050405020304" pitchFamily="18" charset="0"/>
              <a:ea typeface="Times New Roman" panose="02020603050405020304" pitchFamily="18" charset="0"/>
            </a:endParaRPr>
          </a:p>
          <a:p>
            <a:pPr algn="ctr">
              <a:lnSpc>
                <a:spcPct val="106000"/>
              </a:lnSpc>
              <a:spcAft>
                <a:spcPts val="800"/>
              </a:spcAft>
            </a:pPr>
            <a:r>
              <a:rPr lang="en-GB" sz="2000" kern="1200">
                <a:solidFill>
                  <a:srgbClr val="000000"/>
                </a:solidFill>
                <a:effectLst/>
                <a:latin typeface="ISHALinkpen Join" panose="03050602040000000000" pitchFamily="66" charset="0"/>
                <a:ea typeface="ISHALinkpen Join" panose="03050602040000000000" pitchFamily="66" charset="0"/>
              </a:rPr>
              <a:t>(EYFS Framework)</a:t>
            </a:r>
            <a:endParaRPr lang="en-GB" sz="120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1374154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p:cNvSpPr txBox="1"/>
          <p:nvPr/>
        </p:nvSpPr>
        <p:spPr>
          <a:xfrm>
            <a:off x="457200" y="332721"/>
            <a:ext cx="11448472" cy="6058069"/>
          </a:xfrm>
          <a:prstGeom prst="rect">
            <a:avLst/>
          </a:prstGeom>
          <a:noFill/>
        </p:spPr>
        <p:txBody>
          <a:bodyPr wrap="square" rtlCol="0">
            <a:spAutoFit/>
          </a:bodyPr>
          <a:lstStyle/>
          <a:p>
            <a:pPr>
              <a:lnSpc>
                <a:spcPct val="107000"/>
              </a:lnSpc>
              <a:spcAft>
                <a:spcPts val="800"/>
              </a:spcAft>
            </a:pP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“Play both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indoors</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and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outdoors</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endPar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nSpc>
                <a:spcPct val="107000"/>
              </a:lnSpc>
              <a:spcAft>
                <a:spcPts val="800"/>
              </a:spcAft>
            </a:pP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Opportunities to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explore</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and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take risks</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endPar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nSpc>
                <a:spcPct val="107000"/>
              </a:lnSpc>
              <a:spcAft>
                <a:spcPts val="800"/>
              </a:spcAft>
            </a:pPr>
            <a:endPar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nSpc>
                <a:spcPct val="107000"/>
              </a:lnSpc>
              <a:spcAft>
                <a:spcPts val="800"/>
              </a:spcAft>
            </a:pP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Playful</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teaching”           </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Multi-sensory</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and </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practical</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approaches”</a:t>
            </a:r>
          </a:p>
          <a:p>
            <a:pPr>
              <a:lnSpc>
                <a:spcPct val="107000"/>
              </a:lnSpc>
              <a:spcAft>
                <a:spcPts val="800"/>
              </a:spcAft>
            </a:pP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p>
          <a:p>
            <a:pPr>
              <a:lnSpc>
                <a:spcPct val="107000"/>
              </a:lnSpc>
              <a:spcAft>
                <a:spcPts val="800"/>
              </a:spcAft>
            </a:pP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Having</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freedom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and</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time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to play in an appropriately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stimulating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and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resourced </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environments </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support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development and learning across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all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areas</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endPar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nSpc>
                <a:spcPct val="107000"/>
              </a:lnSpc>
              <a:spcAft>
                <a:spcPts val="800"/>
              </a:spcAft>
            </a:pPr>
            <a:endPar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gn="ctr">
              <a:lnSpc>
                <a:spcPct val="107000"/>
              </a:lnSpc>
              <a:spcAft>
                <a:spcPts val="800"/>
              </a:spcAft>
            </a:pP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“Experience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of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 variety of different </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‘types </a:t>
            </a:r>
            <a:r>
              <a:rPr lang="en-GB" sz="2000"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of </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play’</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t>
            </a:r>
            <a:r>
              <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sensory, messy, imaginative, robust, risky, quiet, physical, symbolic, constructive, creative</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promotes </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engagement</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 and </a:t>
            </a: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enjoyment.</a:t>
            </a: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p>
          <a:p>
            <a:pPr>
              <a:lnSpc>
                <a:spcPct val="107000"/>
              </a:lnSpc>
              <a:spcAft>
                <a:spcPts val="800"/>
              </a:spcAft>
            </a:pPr>
            <a:endPar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gn="ctr">
              <a:lnSpc>
                <a:spcPct val="107000"/>
              </a:lnSpc>
              <a:spcAft>
                <a:spcPts val="800"/>
              </a:spcAft>
            </a:pPr>
            <a:r>
              <a:rPr lang="en-GB" sz="2000"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“Learning environments provide for children operating at </a:t>
            </a:r>
          </a:p>
          <a:p>
            <a:pPr algn="ctr">
              <a:lnSpc>
                <a:spcPct val="107000"/>
              </a:lnSpc>
              <a:spcAft>
                <a:spcPts val="800"/>
              </a:spcAft>
            </a:pPr>
            <a:r>
              <a:rPr lang="en-GB" sz="20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different ‘stages of play and communication’.”</a:t>
            </a:r>
            <a:endParaRPr lang="en-GB" sz="20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p:txBody>
      </p:sp>
    </p:spTree>
    <p:extLst>
      <p:ext uri="{BB962C8B-B14F-4D97-AF65-F5344CB8AC3E}">
        <p14:creationId xmlns:p14="http://schemas.microsoft.com/office/powerpoint/2010/main" val="29965262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02626" y="645319"/>
            <a:ext cx="11926529" cy="5511894"/>
          </a:xfrm>
          <a:prstGeom prst="rect">
            <a:avLst/>
          </a:prstGeom>
        </p:spPr>
        <p:txBody>
          <a:bodyPr wrap="square">
            <a:spAutoFit/>
          </a:bodyPr>
          <a:lstStyle/>
          <a:p>
            <a:pPr algn="ctr">
              <a:lnSpc>
                <a:spcPct val="107000"/>
              </a:lnSpc>
              <a:spcAft>
                <a:spcPts val="800"/>
              </a:spcAft>
            </a:pPr>
            <a:r>
              <a:rPr lang="en-GB" sz="3600" b="1" dirty="0" smtClean="0">
                <a:latin typeface="ISHALinkpen Join" panose="03050602040000000000" pitchFamily="66" charset="0"/>
                <a:ea typeface="ISHALinkpen Join" panose="03050602040000000000" pitchFamily="66" charset="0"/>
                <a:cs typeface="Times New Roman" panose="02020603050405020304" pitchFamily="18" charset="0"/>
              </a:rPr>
              <a:t>‘Enabling Environments’</a:t>
            </a:r>
          </a:p>
          <a:p>
            <a:pPr algn="ctr">
              <a:lnSpc>
                <a:spcPct val="107000"/>
              </a:lnSpc>
              <a:spcAft>
                <a:spcPts val="800"/>
              </a:spcAft>
            </a:pPr>
            <a:r>
              <a:rPr lang="en-GB" sz="2400" b="1" dirty="0" smtClean="0">
                <a:latin typeface="ISHALinkpen Join" panose="03050602040000000000" pitchFamily="66" charset="0"/>
                <a:ea typeface="ISHALinkpen Join" panose="03050602040000000000" pitchFamily="66" charset="0"/>
                <a:cs typeface="Times New Roman" panose="02020603050405020304" pitchFamily="18" charset="0"/>
              </a:rPr>
              <a:t> </a:t>
            </a: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r>
              <a:rPr lang="en-GB"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The environment plays a key role in supporting and extending children’s development and learning (Physical and Emotional</a:t>
            </a: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t>
            </a:r>
          </a:p>
          <a:p>
            <a:pPr algn="ctr">
              <a:lnSpc>
                <a:spcPct val="107000"/>
              </a:lnSpc>
              <a:spcAft>
                <a:spcPts val="800"/>
              </a:spcAft>
            </a:pPr>
            <a:endParaRPr lang="en-GB" sz="1100"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a:lnSpc>
                <a:spcPct val="107000"/>
              </a:lnSpc>
              <a:spcAft>
                <a:spcPts val="800"/>
              </a:spcAft>
            </a:pP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Continuous Provision </a:t>
            </a:r>
            <a:r>
              <a:rPr lang="en-GB"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carefully matched to ‘</a:t>
            </a: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ages and stages’ </a:t>
            </a:r>
            <a:r>
              <a:rPr lang="en-GB"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of development:</a:t>
            </a:r>
          </a:p>
          <a:p>
            <a:pPr>
              <a:lnSpc>
                <a:spcPct val="107000"/>
              </a:lnSpc>
              <a:spcAft>
                <a:spcPts val="800"/>
              </a:spcAft>
            </a:pPr>
            <a:endParaRPr lang="en-GB" sz="1100"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marL="342900" indent="-342900">
              <a:lnSpc>
                <a:spcPct val="107000"/>
              </a:lnSpc>
              <a:buFont typeface="Symbol" panose="05050102010706020507" pitchFamily="18" charset="2"/>
              <a:buChar char=""/>
            </a:pP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Offers security, comfort, choice, engagement and opportunity </a:t>
            </a:r>
          </a:p>
          <a:p>
            <a:pPr>
              <a:lnSpc>
                <a:spcPct val="107000"/>
              </a:lnSpc>
            </a:pPr>
            <a:endPar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marL="342900" indent="-342900">
              <a:lnSpc>
                <a:spcPct val="107000"/>
              </a:lnSpc>
              <a:buFont typeface="Symbol" panose="05050102010706020507" pitchFamily="18" charset="2"/>
              <a:buChar char=""/>
            </a:pP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Allows for movement, action, creativity, imagination, independence and collaboration </a:t>
            </a:r>
          </a:p>
          <a:p>
            <a:pPr>
              <a:lnSpc>
                <a:spcPct val="107000"/>
              </a:lnSpc>
            </a:pPr>
            <a:endParaRPr lang="en-GB"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marL="342900" indent="-342900">
              <a:lnSpc>
                <a:spcPct val="107000"/>
              </a:lnSpc>
              <a:buFont typeface="Symbol" panose="05050102010706020507" pitchFamily="18" charset="2"/>
              <a:buChar char=""/>
            </a:pP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Ignites creativity </a:t>
            </a:r>
            <a:r>
              <a:rPr lang="en-GB"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and critical </a:t>
            </a: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thinking </a:t>
            </a:r>
          </a:p>
          <a:p>
            <a:pPr>
              <a:lnSpc>
                <a:spcPct val="107000"/>
              </a:lnSpc>
            </a:pPr>
            <a:endParaRPr lang="en-GB"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marL="342900" indent="-342900">
              <a:lnSpc>
                <a:spcPct val="107000"/>
              </a:lnSpc>
              <a:buFont typeface="Symbol" panose="05050102010706020507" pitchFamily="18" charset="2"/>
              <a:buChar char=""/>
            </a:pPr>
            <a:r>
              <a:rPr lang="en-GB"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Provides opportunities for sensory </a:t>
            </a: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play and learning</a:t>
            </a:r>
            <a:endParaRPr lang="en-GB"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marL="342900" indent="-342900">
              <a:lnSpc>
                <a:spcPct val="107000"/>
              </a:lnSpc>
              <a:buFont typeface="Symbol" panose="05050102010706020507" pitchFamily="18" charset="2"/>
              <a:buChar char=""/>
            </a:pPr>
            <a:endParaRPr lang="en-GB"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a:p>
            <a:pPr marL="285750" indent="-285750">
              <a:lnSpc>
                <a:spcPct val="107000"/>
              </a:lnSpc>
              <a:buFont typeface="Arial" panose="020B0604020202020204" pitchFamily="34" charset="0"/>
              <a:buChar char="•"/>
            </a:pPr>
            <a:r>
              <a:rPr lang="en-GB" b="1" dirty="0" smtClean="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rPr>
              <a:t>Supports learning and development across and within all areas of learning and development (EYFS Curriculum)</a:t>
            </a:r>
            <a:endParaRPr lang="en-GB" b="1" dirty="0">
              <a:solidFill>
                <a:prstClr val="black"/>
              </a:solidFill>
              <a:latin typeface="ISHALinkpen Join" panose="03050602040000000000" pitchFamily="66" charset="0"/>
              <a:ea typeface="ISHALinkpen Join" panose="03050602040000000000" pitchFamily="66" charset="0"/>
              <a:cs typeface="Times New Roman" panose="02020603050405020304" pitchFamily="18" charset="0"/>
            </a:endParaRPr>
          </a:p>
        </p:txBody>
      </p:sp>
    </p:spTree>
    <p:extLst>
      <p:ext uri="{BB962C8B-B14F-4D97-AF65-F5344CB8AC3E}">
        <p14:creationId xmlns:p14="http://schemas.microsoft.com/office/powerpoint/2010/main" val="10238240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404553"/>
            <a:ext cx="12192000" cy="1200329"/>
          </a:xfrm>
          <a:prstGeom prst="rect">
            <a:avLst/>
          </a:prstGeom>
          <a:noFill/>
        </p:spPr>
        <p:txBody>
          <a:bodyPr wrap="square" rtlCol="0">
            <a:spAutoFit/>
          </a:bodyPr>
          <a:lstStyle/>
          <a:p>
            <a:pPr algn="ctr"/>
            <a:r>
              <a:rPr lang="en-US" sz="3600" b="1" dirty="0">
                <a:latin typeface="ISHALinkpen Join" panose="03050602040000000000" pitchFamily="66" charset="0"/>
                <a:ea typeface="ISHALinkpen Join" panose="03050602040000000000" pitchFamily="66" charset="0"/>
              </a:rPr>
              <a:t>Early Years Foundation Stage Profile</a:t>
            </a:r>
          </a:p>
          <a:p>
            <a:pPr algn="ctr"/>
            <a:r>
              <a:rPr lang="en-US" sz="3600" b="1" dirty="0">
                <a:latin typeface="ISHALinkpen Join" panose="03050602040000000000" pitchFamily="66" charset="0"/>
                <a:ea typeface="ISHALinkpen Join" panose="03050602040000000000" pitchFamily="66" charset="0"/>
              </a:rPr>
              <a:t>(EYFSP)</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284480" y="2023239"/>
            <a:ext cx="11887200" cy="3416320"/>
          </a:xfrm>
          <a:prstGeom prst="rect">
            <a:avLst/>
          </a:prstGeom>
          <a:noFill/>
        </p:spPr>
        <p:txBody>
          <a:bodyPr wrap="square" rtlCol="0">
            <a:spAutoFit/>
          </a:bodyPr>
          <a:lstStyle/>
          <a:p>
            <a:pPr marL="285750" indent="-285750" algn="ctr">
              <a:buFont typeface="Arial" panose="020B0604020202020204" pitchFamily="34" charset="0"/>
              <a:buChar char="•"/>
            </a:pPr>
            <a:r>
              <a:rPr lang="en-US" sz="3600" dirty="0">
                <a:latin typeface="ISHALinkpen Join" panose="03050602040000000000" pitchFamily="66" charset="0"/>
                <a:ea typeface="ISHALinkpen Join" panose="03050602040000000000" pitchFamily="66" charset="0"/>
              </a:rPr>
              <a:t>A continuation of children’s progression, following on from the development made at home and/or </a:t>
            </a:r>
            <a:r>
              <a:rPr lang="en-US" sz="3600" dirty="0" smtClean="0">
                <a:latin typeface="ISHALinkpen Join" panose="03050602040000000000" pitchFamily="66" charset="0"/>
                <a:ea typeface="ISHALinkpen Join" panose="03050602040000000000" pitchFamily="66" charset="0"/>
              </a:rPr>
              <a:t>nursery setting.</a:t>
            </a:r>
          </a:p>
          <a:p>
            <a:pPr algn="ctr"/>
            <a:endParaRPr lang="en-US" sz="3600" dirty="0">
              <a:latin typeface="ISHALinkpen Join" panose="03050602040000000000" pitchFamily="66" charset="0"/>
              <a:ea typeface="ISHALinkpen Join" panose="03050602040000000000" pitchFamily="66" charset="0"/>
            </a:endParaRPr>
          </a:p>
          <a:p>
            <a:pPr marL="285750" indent="-285750" algn="ctr">
              <a:buFont typeface="Arial" panose="020B0604020202020204" pitchFamily="34" charset="0"/>
              <a:buChar char="•"/>
            </a:pPr>
            <a:r>
              <a:rPr lang="en-US" sz="3600" dirty="0" smtClean="0">
                <a:latin typeface="ISHALinkpen Join" panose="03050602040000000000" pitchFamily="66" charset="0"/>
                <a:ea typeface="ISHALinkpen Join" panose="03050602040000000000" pitchFamily="66" charset="0"/>
              </a:rPr>
              <a:t>7 - Areas </a:t>
            </a:r>
            <a:r>
              <a:rPr lang="en-US" sz="3600" dirty="0">
                <a:latin typeface="ISHALinkpen Join" panose="03050602040000000000" pitchFamily="66" charset="0"/>
                <a:ea typeface="ISHALinkpen Join" panose="03050602040000000000" pitchFamily="66" charset="0"/>
              </a:rPr>
              <a:t>of </a:t>
            </a:r>
            <a:r>
              <a:rPr lang="en-US" sz="3600" dirty="0" smtClean="0">
                <a:latin typeface="ISHALinkpen Join" panose="03050602040000000000" pitchFamily="66" charset="0"/>
                <a:ea typeface="ISHALinkpen Join" panose="03050602040000000000" pitchFamily="66" charset="0"/>
              </a:rPr>
              <a:t>Learning</a:t>
            </a:r>
          </a:p>
          <a:p>
            <a:pPr marL="285750" indent="-285750" algn="ctr">
              <a:buFont typeface="Arial" panose="020B0604020202020204" pitchFamily="34" charset="0"/>
              <a:buChar char="•"/>
            </a:pPr>
            <a:r>
              <a:rPr lang="en-US" sz="3600" dirty="0" smtClean="0">
                <a:latin typeface="ISHALinkpen Join" panose="03050602040000000000" pitchFamily="66" charset="0"/>
                <a:ea typeface="ISHALinkpen Join" panose="03050602040000000000" pitchFamily="66" charset="0"/>
              </a:rPr>
              <a:t>17 - Aspects of development</a:t>
            </a:r>
            <a:endParaRPr lang="en-GB" sz="3200"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4151683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333618"/>
            <a:ext cx="12192000" cy="1200329"/>
          </a:xfrm>
          <a:prstGeom prst="rect">
            <a:avLst/>
          </a:prstGeom>
          <a:noFill/>
        </p:spPr>
        <p:txBody>
          <a:bodyPr wrap="square" rtlCol="0">
            <a:spAutoFit/>
          </a:bodyPr>
          <a:lstStyle/>
          <a:p>
            <a:pPr algn="ctr"/>
            <a:r>
              <a:rPr lang="en-US" sz="3600" b="1" dirty="0">
                <a:latin typeface="ISHALinkpen Join" panose="03050602040000000000" pitchFamily="66" charset="0"/>
                <a:ea typeface="ISHALinkpen Join" panose="03050602040000000000" pitchFamily="66" charset="0"/>
              </a:rPr>
              <a:t>Early Years Foundation Stage Profile</a:t>
            </a:r>
          </a:p>
          <a:p>
            <a:pPr algn="ctr"/>
            <a:r>
              <a:rPr lang="en-US" sz="3600" b="1" dirty="0">
                <a:latin typeface="ISHALinkpen Join" panose="03050602040000000000" pitchFamily="66" charset="0"/>
                <a:ea typeface="ISHALinkpen Join" panose="03050602040000000000" pitchFamily="66" charset="0"/>
              </a:rPr>
              <a:t>(EYFSP)</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62560" y="1684684"/>
            <a:ext cx="11887200" cy="3970318"/>
          </a:xfrm>
          <a:prstGeom prst="rect">
            <a:avLst/>
          </a:prstGeom>
          <a:noFill/>
        </p:spPr>
        <p:txBody>
          <a:bodyPr wrap="square" rtlCol="0">
            <a:spAutoFit/>
          </a:bodyPr>
          <a:lstStyle/>
          <a:p>
            <a:r>
              <a:rPr lang="en-US" sz="2800" b="1" dirty="0" smtClean="0">
                <a:latin typeface="ISHALinkpen Join" panose="03050602040000000000" pitchFamily="66" charset="0"/>
                <a:ea typeface="ISHALinkpen Join" panose="03050602040000000000" pitchFamily="66" charset="0"/>
              </a:rPr>
              <a:t>PRIME </a:t>
            </a:r>
            <a:r>
              <a:rPr lang="en-US" sz="2800" b="1" dirty="0">
                <a:latin typeface="ISHALinkpen Join" panose="03050602040000000000" pitchFamily="66" charset="0"/>
                <a:ea typeface="ISHALinkpen Join" panose="03050602040000000000" pitchFamily="66" charset="0"/>
              </a:rPr>
              <a:t>Areas – </a:t>
            </a:r>
            <a:endParaRPr lang="en-US" sz="2800" b="1" dirty="0" smtClean="0">
              <a:latin typeface="ISHALinkpen Join" panose="03050602040000000000" pitchFamily="66" charset="0"/>
              <a:ea typeface="ISHALinkpen Join" panose="03050602040000000000" pitchFamily="66" charset="0"/>
            </a:endParaRPr>
          </a:p>
          <a:p>
            <a:endParaRPr lang="en-US" sz="2800" b="1"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b="1" dirty="0">
                <a:latin typeface="ISHALinkpen Join" panose="03050602040000000000" pitchFamily="66" charset="0"/>
                <a:ea typeface="ISHALinkpen Join" panose="03050602040000000000" pitchFamily="66" charset="0"/>
              </a:rPr>
              <a:t>Personal, </a:t>
            </a:r>
            <a:r>
              <a:rPr lang="en-US" sz="2800" b="1" dirty="0" smtClean="0">
                <a:latin typeface="ISHALinkpen Join" panose="03050602040000000000" pitchFamily="66" charset="0"/>
                <a:ea typeface="ISHALinkpen Join" panose="03050602040000000000" pitchFamily="66" charset="0"/>
              </a:rPr>
              <a:t>Social </a:t>
            </a:r>
            <a:r>
              <a:rPr lang="en-US" sz="2800" b="1" dirty="0">
                <a:latin typeface="ISHALinkpen Join" panose="03050602040000000000" pitchFamily="66" charset="0"/>
                <a:ea typeface="ISHALinkpen Join" panose="03050602040000000000" pitchFamily="66" charset="0"/>
              </a:rPr>
              <a:t>and </a:t>
            </a:r>
            <a:endParaRPr lang="en-US" sz="2800" b="1" dirty="0" smtClean="0">
              <a:latin typeface="ISHALinkpen Join" panose="03050602040000000000" pitchFamily="66" charset="0"/>
              <a:ea typeface="ISHALinkpen Join" panose="03050602040000000000" pitchFamily="66" charset="0"/>
            </a:endParaRPr>
          </a:p>
          <a:p>
            <a:r>
              <a:rPr lang="en-US" sz="2800" b="1" dirty="0" smtClean="0">
                <a:latin typeface="ISHALinkpen Join" panose="03050602040000000000" pitchFamily="66" charset="0"/>
                <a:ea typeface="ISHALinkpen Join" panose="03050602040000000000" pitchFamily="66" charset="0"/>
              </a:rPr>
              <a:t>Emotional development</a:t>
            </a:r>
          </a:p>
          <a:p>
            <a:endParaRPr lang="en-US" sz="2800" b="1"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b="1" dirty="0">
                <a:latin typeface="ISHALinkpen Join" panose="03050602040000000000" pitchFamily="66" charset="0"/>
                <a:ea typeface="ISHALinkpen Join" panose="03050602040000000000" pitchFamily="66" charset="0"/>
              </a:rPr>
              <a:t>Physical </a:t>
            </a:r>
            <a:r>
              <a:rPr lang="en-US" sz="2800" b="1" dirty="0" smtClean="0">
                <a:latin typeface="ISHALinkpen Join" panose="03050602040000000000" pitchFamily="66" charset="0"/>
                <a:ea typeface="ISHALinkpen Join" panose="03050602040000000000" pitchFamily="66" charset="0"/>
              </a:rPr>
              <a:t>development</a:t>
            </a:r>
          </a:p>
          <a:p>
            <a:endParaRPr lang="en-US" sz="2800" b="1"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b="1" dirty="0">
                <a:latin typeface="ISHALinkpen Join" panose="03050602040000000000" pitchFamily="66" charset="0"/>
                <a:ea typeface="ISHALinkpen Join" panose="03050602040000000000" pitchFamily="66" charset="0"/>
              </a:rPr>
              <a:t>Communication and </a:t>
            </a:r>
            <a:r>
              <a:rPr lang="en-US" sz="2800" b="1" dirty="0" smtClean="0">
                <a:latin typeface="ISHALinkpen Join" panose="03050602040000000000" pitchFamily="66" charset="0"/>
                <a:ea typeface="ISHALinkpen Join" panose="03050602040000000000" pitchFamily="66" charset="0"/>
              </a:rPr>
              <a:t>Language</a:t>
            </a:r>
          </a:p>
          <a:p>
            <a:endParaRPr lang="en-US" sz="2800" dirty="0">
              <a:latin typeface="ISHALinkpen Join" panose="03050602040000000000" pitchFamily="66" charset="0"/>
              <a:ea typeface="ISHALinkpen Join" panose="03050602040000000000" pitchFamily="66" charset="0"/>
            </a:endParaRPr>
          </a:p>
        </p:txBody>
      </p:sp>
      <p:sp>
        <p:nvSpPr>
          <p:cNvPr id="5" name="Google Shape;79;p5">
            <a:extLst>
              <a:ext uri="{FF2B5EF4-FFF2-40B4-BE49-F238E27FC236}">
                <a16:creationId xmlns="" xmlns:a16="http://schemas.microsoft.com/office/drawing/2014/main" id="{E13A8717-8874-4699-281C-760465526611}"/>
              </a:ext>
            </a:extLst>
          </p:cNvPr>
          <p:cNvSpPr/>
          <p:nvPr/>
        </p:nvSpPr>
        <p:spPr>
          <a:xfrm>
            <a:off x="7495504" y="1335593"/>
            <a:ext cx="3454225" cy="4668498"/>
          </a:xfrm>
          <a:prstGeom prst="roundRect">
            <a:avLst>
              <a:gd name="adj" fmla="val 50000"/>
            </a:avLst>
          </a:prstGeom>
          <a:solidFill>
            <a:srgbClr val="AFDEF9"/>
          </a:solidFill>
          <a:ln>
            <a:noFill/>
          </a:ln>
        </p:spPr>
        <p:txBody>
          <a:bodyPr spcFirstLastPara="1" wrap="square" lIns="144000" tIns="36000" rIns="72000" bIns="36000" anchor="ctr" anchorCtr="0">
            <a:spAutoFit/>
          </a:bodyPr>
          <a:lstStyle/>
          <a:p>
            <a:pPr fontAlgn="base"/>
            <a:r>
              <a:rPr lang="en-GB" dirty="0" smtClean="0">
                <a:solidFill>
                  <a:srgbClr val="1C1C1C"/>
                </a:solidFill>
                <a:latin typeface="ISHALinkpen Join" panose="03050602040000000000" pitchFamily="66" charset="0"/>
                <a:ea typeface="ISHALinkpen Join" panose="03050602040000000000" pitchFamily="66" charset="0"/>
                <a:cs typeface="Roboto"/>
                <a:sym typeface="Roboto"/>
              </a:rPr>
              <a:t>The three </a:t>
            </a:r>
            <a:r>
              <a:rPr lang="en-GB" dirty="0">
                <a:solidFill>
                  <a:srgbClr val="1C1C1C"/>
                </a:solidFill>
                <a:latin typeface="ISHALinkpen Join" panose="03050602040000000000" pitchFamily="66" charset="0"/>
                <a:ea typeface="ISHALinkpen Join" panose="03050602040000000000" pitchFamily="66" charset="0"/>
                <a:cs typeface="Roboto"/>
                <a:sym typeface="Roboto"/>
              </a:rPr>
              <a:t>Prime Areas of Learning make up a crucial part in early </a:t>
            </a:r>
            <a:br>
              <a:rPr lang="en-GB" dirty="0">
                <a:solidFill>
                  <a:srgbClr val="1C1C1C"/>
                </a:solidFill>
                <a:latin typeface="ISHALinkpen Join" panose="03050602040000000000" pitchFamily="66" charset="0"/>
                <a:ea typeface="ISHALinkpen Join" panose="03050602040000000000" pitchFamily="66" charset="0"/>
                <a:cs typeface="Roboto"/>
                <a:sym typeface="Roboto"/>
              </a:rPr>
            </a:br>
            <a:r>
              <a:rPr lang="en-GB" dirty="0">
                <a:solidFill>
                  <a:srgbClr val="1C1C1C"/>
                </a:solidFill>
                <a:latin typeface="ISHALinkpen Join" panose="03050602040000000000" pitchFamily="66" charset="0"/>
                <a:ea typeface="ISHALinkpen Join" panose="03050602040000000000" pitchFamily="66" charset="0"/>
                <a:cs typeface="Roboto"/>
                <a:sym typeface="Roboto"/>
              </a:rPr>
              <a:t>child development and form the foundations upon which all </a:t>
            </a:r>
            <a:br>
              <a:rPr lang="en-GB" dirty="0">
                <a:solidFill>
                  <a:srgbClr val="1C1C1C"/>
                </a:solidFill>
                <a:latin typeface="ISHALinkpen Join" panose="03050602040000000000" pitchFamily="66" charset="0"/>
                <a:ea typeface="ISHALinkpen Join" panose="03050602040000000000" pitchFamily="66" charset="0"/>
                <a:cs typeface="Roboto"/>
                <a:sym typeface="Roboto"/>
              </a:rPr>
            </a:br>
            <a:r>
              <a:rPr lang="en-GB" dirty="0">
                <a:solidFill>
                  <a:srgbClr val="1C1C1C"/>
                </a:solidFill>
                <a:latin typeface="ISHALinkpen Join" panose="03050602040000000000" pitchFamily="66" charset="0"/>
                <a:ea typeface="ISHALinkpen Join" panose="03050602040000000000" pitchFamily="66" charset="0"/>
                <a:cs typeface="Roboto"/>
                <a:sym typeface="Roboto"/>
              </a:rPr>
              <a:t>further learning is built.</a:t>
            </a:r>
          </a:p>
        </p:txBody>
      </p:sp>
    </p:spTree>
    <p:extLst>
      <p:ext uri="{BB962C8B-B14F-4D97-AF65-F5344CB8AC3E}">
        <p14:creationId xmlns:p14="http://schemas.microsoft.com/office/powerpoint/2010/main" val="76851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right)">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311812" y="455941"/>
            <a:ext cx="10532199" cy="2308324"/>
          </a:xfrm>
          <a:prstGeom prst="rect">
            <a:avLst/>
          </a:prstGeom>
          <a:noFill/>
        </p:spPr>
        <p:txBody>
          <a:bodyPr wrap="square" rtlCol="0">
            <a:spAutoFit/>
          </a:bodyPr>
          <a:lstStyle/>
          <a:p>
            <a:pPr algn="ctr"/>
            <a:r>
              <a:rPr lang="en-US" sz="4800" b="1" dirty="0" smtClean="0">
                <a:latin typeface="ISHALinkpen Join" panose="03050602040000000000" pitchFamily="66" charset="0"/>
                <a:ea typeface="ISHALinkpen Join" panose="03050602040000000000" pitchFamily="66" charset="0"/>
              </a:rPr>
              <a:t>Personal</a:t>
            </a:r>
            <a:r>
              <a:rPr lang="en-US" sz="4800" b="1" dirty="0">
                <a:latin typeface="ISHALinkpen Join" panose="03050602040000000000" pitchFamily="66" charset="0"/>
                <a:ea typeface="ISHALinkpen Join" panose="03050602040000000000" pitchFamily="66" charset="0"/>
              </a:rPr>
              <a:t>, Social and Emotional </a:t>
            </a:r>
          </a:p>
          <a:p>
            <a:pPr algn="ctr"/>
            <a:r>
              <a:rPr lang="en-US" sz="4800" b="1" dirty="0">
                <a:latin typeface="ISHALinkpen Join" panose="03050602040000000000" pitchFamily="66" charset="0"/>
                <a:ea typeface="ISHALinkpen Join" panose="03050602040000000000" pitchFamily="66" charset="0"/>
              </a:rPr>
              <a:t>Development </a:t>
            </a:r>
            <a:endParaRPr lang="en-US" sz="4800" dirty="0">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056640" y="3037326"/>
            <a:ext cx="11887200" cy="3077766"/>
          </a:xfrm>
          <a:prstGeom prst="rect">
            <a:avLst/>
          </a:prstGeom>
          <a:noFill/>
        </p:spPr>
        <p:txBody>
          <a:bodyPr wrap="square" rtlCol="0">
            <a:spAutoFit/>
          </a:bodyPr>
          <a:lstStyle/>
          <a:p>
            <a:pPr marL="285750" indent="-28575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Building </a:t>
            </a:r>
            <a:r>
              <a:rPr lang="en-US" sz="5400" dirty="0" smtClean="0">
                <a:latin typeface="ISHALinkpen Join" panose="03050602040000000000" pitchFamily="66" charset="0"/>
                <a:ea typeface="ISHALinkpen Join" panose="03050602040000000000" pitchFamily="66" charset="0"/>
              </a:rPr>
              <a:t>Relationships</a:t>
            </a:r>
            <a:endParaRPr lang="en-US" sz="54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Managing Self</a:t>
            </a:r>
          </a:p>
          <a:p>
            <a:pPr marL="285750" indent="-28575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Self-Regulation</a:t>
            </a:r>
          </a:p>
          <a:p>
            <a:endParaRPr lang="en-GB" sz="3200" dirty="0">
              <a:latin typeface="Arial Rounded MT Bold" panose="020F0704030504030204" pitchFamily="34" charset="0"/>
            </a:endParaRPr>
          </a:p>
        </p:txBody>
      </p:sp>
    </p:spTree>
    <p:extLst>
      <p:ext uri="{BB962C8B-B14F-4D97-AF65-F5344CB8AC3E}">
        <p14:creationId xmlns:p14="http://schemas.microsoft.com/office/powerpoint/2010/main" val="3907037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659399"/>
            <a:ext cx="12192000" cy="830997"/>
          </a:xfrm>
          <a:prstGeom prst="rect">
            <a:avLst/>
          </a:prstGeom>
          <a:noFill/>
        </p:spPr>
        <p:txBody>
          <a:bodyPr wrap="square" rtlCol="0">
            <a:spAutoFit/>
          </a:bodyPr>
          <a:lstStyle/>
          <a:p>
            <a:pPr algn="ctr"/>
            <a:r>
              <a:rPr lang="en-US" sz="4800" b="1" dirty="0">
                <a:latin typeface="ISHALinkpen Join" panose="03050602040000000000" pitchFamily="66" charset="0"/>
                <a:ea typeface="ISHALinkpen Join" panose="03050602040000000000" pitchFamily="66" charset="0"/>
              </a:rPr>
              <a:t>Communication and Language </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127474" y="1966915"/>
            <a:ext cx="9916732" cy="3416320"/>
          </a:xfrm>
          <a:prstGeom prst="rect">
            <a:avLst/>
          </a:prstGeom>
          <a:noFill/>
        </p:spPr>
        <p:txBody>
          <a:bodyPr wrap="square" rtlCol="0">
            <a:spAutoFit/>
          </a:bodyPr>
          <a:lstStyle/>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Listening, Attention and </a:t>
            </a:r>
            <a:r>
              <a:rPr lang="en-US" sz="5400" dirty="0" smtClean="0">
                <a:latin typeface="ISHALinkpen Join" panose="03050602040000000000" pitchFamily="66" charset="0"/>
                <a:ea typeface="ISHALinkpen Join" panose="03050602040000000000" pitchFamily="66" charset="0"/>
              </a:rPr>
              <a:t>Understanding</a:t>
            </a:r>
          </a:p>
          <a:p>
            <a:endParaRPr lang="en-US" sz="54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Speaking</a:t>
            </a:r>
          </a:p>
        </p:txBody>
      </p:sp>
    </p:spTree>
    <p:extLst>
      <p:ext uri="{BB962C8B-B14F-4D97-AF65-F5344CB8AC3E}">
        <p14:creationId xmlns:p14="http://schemas.microsoft.com/office/powerpoint/2010/main" val="1694733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556367"/>
            <a:ext cx="12192000" cy="830997"/>
          </a:xfrm>
          <a:prstGeom prst="rect">
            <a:avLst/>
          </a:prstGeom>
          <a:noFill/>
        </p:spPr>
        <p:txBody>
          <a:bodyPr wrap="square" rtlCol="0">
            <a:spAutoFit/>
          </a:bodyPr>
          <a:lstStyle/>
          <a:p>
            <a:pPr algn="ctr"/>
            <a:r>
              <a:rPr lang="en-US" sz="4800" b="1" dirty="0">
                <a:latin typeface="ISHALinkpen Join" panose="03050602040000000000" pitchFamily="66" charset="0"/>
                <a:ea typeface="ISHALinkpen Join" panose="03050602040000000000" pitchFamily="66" charset="0"/>
              </a:rPr>
              <a:t>Physical </a:t>
            </a:r>
            <a:r>
              <a:rPr lang="en-US" sz="4800" b="1" dirty="0" smtClean="0">
                <a:latin typeface="ISHALinkpen Join" panose="03050602040000000000" pitchFamily="66" charset="0"/>
                <a:ea typeface="ISHALinkpen Join" panose="03050602040000000000" pitchFamily="66" charset="0"/>
              </a:rPr>
              <a:t>Development</a:t>
            </a:r>
            <a:endParaRPr lang="en-US" sz="4800" b="1" dirty="0">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519707" y="2054016"/>
            <a:ext cx="10136246" cy="3693319"/>
          </a:xfrm>
          <a:prstGeom prst="rect">
            <a:avLst/>
          </a:prstGeom>
          <a:noFill/>
        </p:spPr>
        <p:txBody>
          <a:bodyPr wrap="square" rtlCol="0">
            <a:spAutoFit/>
          </a:bodyPr>
          <a:lstStyle/>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Gross Motor </a:t>
            </a:r>
            <a:r>
              <a:rPr lang="en-US" sz="5400" dirty="0" smtClean="0">
                <a:latin typeface="ISHALinkpen Join" panose="03050602040000000000" pitchFamily="66" charset="0"/>
                <a:ea typeface="ISHALinkpen Join" panose="03050602040000000000" pitchFamily="66" charset="0"/>
              </a:rPr>
              <a:t>Skills</a:t>
            </a:r>
          </a:p>
          <a:p>
            <a:endParaRPr lang="en-US" sz="54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Fine Motor Skills</a:t>
            </a:r>
          </a:p>
          <a:p>
            <a:pPr marL="457200" indent="-457200">
              <a:buFont typeface="Arial" panose="020B0604020202020204" pitchFamily="34" charset="0"/>
              <a:buChar char="•"/>
            </a:pPr>
            <a:endParaRPr lang="en-US" sz="7200" dirty="0">
              <a:latin typeface="Arial Rounded MT Bold" panose="020F0704030504030204" pitchFamily="34" charset="0"/>
            </a:endParaRPr>
          </a:p>
        </p:txBody>
      </p:sp>
    </p:spTree>
    <p:extLst>
      <p:ext uri="{BB962C8B-B14F-4D97-AF65-F5344CB8AC3E}">
        <p14:creationId xmlns:p14="http://schemas.microsoft.com/office/powerpoint/2010/main" val="148255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333618"/>
            <a:ext cx="12192000" cy="1200329"/>
          </a:xfrm>
          <a:prstGeom prst="rect">
            <a:avLst/>
          </a:prstGeom>
          <a:noFill/>
        </p:spPr>
        <p:txBody>
          <a:bodyPr wrap="square" rtlCol="0">
            <a:spAutoFit/>
          </a:bodyPr>
          <a:lstStyle/>
          <a:p>
            <a:pPr algn="ctr"/>
            <a:r>
              <a:rPr lang="en-US" sz="3600" dirty="0">
                <a:latin typeface="ISHALinkpen Join" panose="03050602040000000000" pitchFamily="66" charset="0"/>
                <a:ea typeface="ISHALinkpen Join" panose="03050602040000000000" pitchFamily="66" charset="0"/>
              </a:rPr>
              <a:t>Early Years Foundation Stage Profile</a:t>
            </a:r>
          </a:p>
          <a:p>
            <a:pPr algn="ctr"/>
            <a:r>
              <a:rPr lang="en-US" sz="3600" dirty="0">
                <a:latin typeface="ISHALinkpen Join" panose="03050602040000000000" pitchFamily="66" charset="0"/>
                <a:ea typeface="ISHALinkpen Join" panose="03050602040000000000" pitchFamily="66" charset="0"/>
              </a:rPr>
              <a:t>(EYFSP)</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62560" y="1684684"/>
            <a:ext cx="11887200" cy="4401205"/>
          </a:xfrm>
          <a:prstGeom prst="rect">
            <a:avLst/>
          </a:prstGeom>
          <a:noFill/>
        </p:spPr>
        <p:txBody>
          <a:bodyPr wrap="square" rtlCol="0">
            <a:spAutoFit/>
          </a:bodyPr>
          <a:lstStyle/>
          <a:p>
            <a:pPr lvl="0"/>
            <a:r>
              <a:rPr lang="en-US" sz="2800" b="1" dirty="0" smtClean="0">
                <a:solidFill>
                  <a:prstClr val="black"/>
                </a:solidFill>
                <a:latin typeface="ISHALinkpen Join" panose="03050602040000000000" pitchFamily="66" charset="0"/>
                <a:ea typeface="ISHALinkpen Join" panose="03050602040000000000" pitchFamily="66" charset="0"/>
              </a:rPr>
              <a:t>SPECIFIC </a:t>
            </a:r>
            <a:r>
              <a:rPr lang="en-US" sz="2800" b="1" dirty="0">
                <a:solidFill>
                  <a:prstClr val="black"/>
                </a:solidFill>
                <a:latin typeface="ISHALinkpen Join" panose="03050602040000000000" pitchFamily="66" charset="0"/>
                <a:ea typeface="ISHALinkpen Join" panose="03050602040000000000" pitchFamily="66" charset="0"/>
              </a:rPr>
              <a:t>Areas – </a:t>
            </a:r>
            <a:endParaRPr lang="en-US" sz="2800" b="1" dirty="0" smtClean="0">
              <a:solidFill>
                <a:prstClr val="black"/>
              </a:solidFill>
              <a:latin typeface="ISHALinkpen Join" panose="03050602040000000000" pitchFamily="66" charset="0"/>
              <a:ea typeface="ISHALinkpen Join" panose="03050602040000000000" pitchFamily="66" charset="0"/>
            </a:endParaRPr>
          </a:p>
          <a:p>
            <a:pPr lvl="0"/>
            <a:endParaRPr lang="en-US" sz="2800" b="1" dirty="0">
              <a:solidFill>
                <a:prstClr val="black"/>
              </a:solidFill>
              <a:latin typeface="ISHALinkpen Join" panose="03050602040000000000" pitchFamily="66" charset="0"/>
              <a:ea typeface="ISHALinkpen Join" panose="03050602040000000000" pitchFamily="66" charset="0"/>
            </a:endParaRPr>
          </a:p>
          <a:p>
            <a:pPr marL="285750" lvl="0" indent="-285750">
              <a:buFont typeface="Arial" panose="020B0604020202020204" pitchFamily="34" charset="0"/>
              <a:buChar char="•"/>
            </a:pPr>
            <a:r>
              <a:rPr lang="en-US" sz="2800" b="1" dirty="0" smtClean="0">
                <a:solidFill>
                  <a:prstClr val="black"/>
                </a:solidFill>
                <a:latin typeface="ISHALinkpen Join" panose="03050602040000000000" pitchFamily="66" charset="0"/>
                <a:ea typeface="ISHALinkpen Join" panose="03050602040000000000" pitchFamily="66" charset="0"/>
              </a:rPr>
              <a:t>Literacy</a:t>
            </a:r>
          </a:p>
          <a:p>
            <a:pPr lvl="0"/>
            <a:endParaRPr lang="en-US" sz="2800" b="1" dirty="0">
              <a:solidFill>
                <a:prstClr val="black"/>
              </a:solidFill>
              <a:latin typeface="ISHALinkpen Join" panose="03050602040000000000" pitchFamily="66" charset="0"/>
              <a:ea typeface="ISHALinkpen Join" panose="03050602040000000000" pitchFamily="66" charset="0"/>
            </a:endParaRPr>
          </a:p>
          <a:p>
            <a:pPr marL="285750" lvl="0" indent="-285750">
              <a:buFont typeface="Arial" panose="020B0604020202020204" pitchFamily="34" charset="0"/>
              <a:buChar char="•"/>
            </a:pPr>
            <a:r>
              <a:rPr lang="en-US" sz="2800" b="1" dirty="0" err="1" smtClean="0">
                <a:solidFill>
                  <a:prstClr val="black"/>
                </a:solidFill>
                <a:latin typeface="ISHALinkpen Join" panose="03050602040000000000" pitchFamily="66" charset="0"/>
                <a:ea typeface="ISHALinkpen Join" panose="03050602040000000000" pitchFamily="66" charset="0"/>
              </a:rPr>
              <a:t>Maths</a:t>
            </a:r>
            <a:endParaRPr lang="en-US" sz="2800" b="1" dirty="0" smtClean="0">
              <a:solidFill>
                <a:prstClr val="black"/>
              </a:solidFill>
              <a:latin typeface="ISHALinkpen Join" panose="03050602040000000000" pitchFamily="66" charset="0"/>
              <a:ea typeface="ISHALinkpen Join" panose="03050602040000000000" pitchFamily="66" charset="0"/>
            </a:endParaRPr>
          </a:p>
          <a:p>
            <a:pPr lvl="0"/>
            <a:endParaRPr lang="en-US" sz="2800" b="1" dirty="0">
              <a:solidFill>
                <a:prstClr val="black"/>
              </a:solidFill>
              <a:latin typeface="ISHALinkpen Join" panose="03050602040000000000" pitchFamily="66" charset="0"/>
              <a:ea typeface="ISHALinkpen Join" panose="03050602040000000000" pitchFamily="66" charset="0"/>
            </a:endParaRPr>
          </a:p>
          <a:p>
            <a:pPr marL="285750" lvl="0" indent="-285750">
              <a:buFont typeface="Arial" panose="020B0604020202020204" pitchFamily="34" charset="0"/>
              <a:buChar char="•"/>
            </a:pPr>
            <a:r>
              <a:rPr lang="en-US" sz="2800" b="1" dirty="0">
                <a:solidFill>
                  <a:prstClr val="black"/>
                </a:solidFill>
                <a:latin typeface="ISHALinkpen Join" panose="03050602040000000000" pitchFamily="66" charset="0"/>
                <a:ea typeface="ISHALinkpen Join" panose="03050602040000000000" pitchFamily="66" charset="0"/>
              </a:rPr>
              <a:t>Understanding the </a:t>
            </a:r>
            <a:r>
              <a:rPr lang="en-US" sz="2800" b="1" dirty="0" smtClean="0">
                <a:solidFill>
                  <a:prstClr val="black"/>
                </a:solidFill>
                <a:latin typeface="ISHALinkpen Join" panose="03050602040000000000" pitchFamily="66" charset="0"/>
                <a:ea typeface="ISHALinkpen Join" panose="03050602040000000000" pitchFamily="66" charset="0"/>
              </a:rPr>
              <a:t>World</a:t>
            </a:r>
          </a:p>
          <a:p>
            <a:pPr lvl="0"/>
            <a:endParaRPr lang="en-US" sz="2800" b="1" dirty="0">
              <a:solidFill>
                <a:prstClr val="black"/>
              </a:solidFill>
              <a:latin typeface="ISHALinkpen Join" panose="03050602040000000000" pitchFamily="66" charset="0"/>
              <a:ea typeface="ISHALinkpen Join" panose="03050602040000000000" pitchFamily="66" charset="0"/>
            </a:endParaRPr>
          </a:p>
          <a:p>
            <a:pPr marL="285750" lvl="0" indent="-285750">
              <a:buFont typeface="Arial" panose="020B0604020202020204" pitchFamily="34" charset="0"/>
              <a:buChar char="•"/>
            </a:pPr>
            <a:r>
              <a:rPr lang="en-US" sz="2800" b="1" dirty="0">
                <a:solidFill>
                  <a:prstClr val="black"/>
                </a:solidFill>
                <a:latin typeface="ISHALinkpen Join" panose="03050602040000000000" pitchFamily="66" charset="0"/>
                <a:ea typeface="ISHALinkpen Join" panose="03050602040000000000" pitchFamily="66" charset="0"/>
              </a:rPr>
              <a:t>Expressive Arts and Design</a:t>
            </a:r>
          </a:p>
          <a:p>
            <a:endParaRPr lang="en-US" sz="2800" dirty="0">
              <a:latin typeface="ISHALinkpen Join" panose="03050602040000000000" pitchFamily="66" charset="0"/>
              <a:ea typeface="ISHALinkpen Join" panose="03050602040000000000" pitchFamily="66" charset="0"/>
            </a:endParaRPr>
          </a:p>
        </p:txBody>
      </p:sp>
      <p:sp>
        <p:nvSpPr>
          <p:cNvPr id="6" name="Google Shape;79;p5">
            <a:extLst>
              <a:ext uri="{FF2B5EF4-FFF2-40B4-BE49-F238E27FC236}">
                <a16:creationId xmlns="" xmlns:a16="http://schemas.microsoft.com/office/drawing/2014/main" id="{E13A8717-8874-4699-281C-760465526611}"/>
              </a:ext>
            </a:extLst>
          </p:cNvPr>
          <p:cNvSpPr/>
          <p:nvPr/>
        </p:nvSpPr>
        <p:spPr>
          <a:xfrm>
            <a:off x="7250805" y="2084849"/>
            <a:ext cx="3773509" cy="3942380"/>
          </a:xfrm>
          <a:prstGeom prst="roundRect">
            <a:avLst>
              <a:gd name="adj" fmla="val 50000"/>
            </a:avLst>
          </a:prstGeom>
          <a:solidFill>
            <a:srgbClr val="AFDEF9"/>
          </a:solidFill>
          <a:ln>
            <a:noFill/>
          </a:ln>
        </p:spPr>
        <p:txBody>
          <a:bodyPr spcFirstLastPara="1" wrap="square" lIns="144000" tIns="36000" rIns="72000" bIns="36000" anchor="ctr" anchorCtr="0">
            <a:spAutoFit/>
          </a:bodyPr>
          <a:lstStyle/>
          <a:p>
            <a:pPr fontAlgn="base"/>
            <a:r>
              <a:rPr lang="en-GB" dirty="0" smtClean="0">
                <a:solidFill>
                  <a:srgbClr val="1C1C1C"/>
                </a:solidFill>
                <a:latin typeface="ISHALinkpen Join" panose="03050602040000000000" pitchFamily="66" charset="0"/>
                <a:ea typeface="ISHALinkpen Join" panose="03050602040000000000" pitchFamily="66" charset="0"/>
                <a:cs typeface="Roboto"/>
                <a:sym typeface="Roboto"/>
              </a:rPr>
              <a:t>The four </a:t>
            </a:r>
            <a:r>
              <a:rPr lang="en-GB" dirty="0">
                <a:solidFill>
                  <a:srgbClr val="1C1C1C"/>
                </a:solidFill>
                <a:latin typeface="ISHALinkpen Join" panose="03050602040000000000" pitchFamily="66" charset="0"/>
                <a:ea typeface="ISHALinkpen Join" panose="03050602040000000000" pitchFamily="66" charset="0"/>
                <a:cs typeface="Roboto"/>
                <a:sym typeface="Roboto"/>
              </a:rPr>
              <a:t>Specific Areas of Learning give young children opportunities </a:t>
            </a:r>
            <a:br>
              <a:rPr lang="en-GB" dirty="0">
                <a:solidFill>
                  <a:srgbClr val="1C1C1C"/>
                </a:solidFill>
                <a:latin typeface="ISHALinkpen Join" panose="03050602040000000000" pitchFamily="66" charset="0"/>
                <a:ea typeface="ISHALinkpen Join" panose="03050602040000000000" pitchFamily="66" charset="0"/>
                <a:cs typeface="Roboto"/>
                <a:sym typeface="Roboto"/>
              </a:rPr>
            </a:br>
            <a:r>
              <a:rPr lang="en-GB" dirty="0">
                <a:solidFill>
                  <a:srgbClr val="1C1C1C"/>
                </a:solidFill>
                <a:latin typeface="ISHALinkpen Join" panose="03050602040000000000" pitchFamily="66" charset="0"/>
                <a:ea typeface="ISHALinkpen Join" panose="03050602040000000000" pitchFamily="66" charset="0"/>
                <a:cs typeface="Roboto"/>
                <a:sym typeface="Roboto"/>
              </a:rPr>
              <a:t>to strengthen the prime areas and widen their knowledge of different </a:t>
            </a:r>
            <a:br>
              <a:rPr lang="en-GB" dirty="0">
                <a:solidFill>
                  <a:srgbClr val="1C1C1C"/>
                </a:solidFill>
                <a:latin typeface="ISHALinkpen Join" panose="03050602040000000000" pitchFamily="66" charset="0"/>
                <a:ea typeface="ISHALinkpen Join" panose="03050602040000000000" pitchFamily="66" charset="0"/>
                <a:cs typeface="Roboto"/>
                <a:sym typeface="Roboto"/>
              </a:rPr>
            </a:br>
            <a:r>
              <a:rPr lang="en-GB" dirty="0">
                <a:solidFill>
                  <a:srgbClr val="1C1C1C"/>
                </a:solidFill>
                <a:latin typeface="ISHALinkpen Join" panose="03050602040000000000" pitchFamily="66" charset="0"/>
                <a:ea typeface="ISHALinkpen Join" panose="03050602040000000000" pitchFamily="66" charset="0"/>
                <a:cs typeface="Roboto"/>
                <a:sym typeface="Roboto"/>
              </a:rPr>
              <a:t>curriculum areas.</a:t>
            </a:r>
          </a:p>
        </p:txBody>
      </p:sp>
    </p:spTree>
    <p:extLst>
      <p:ext uri="{BB962C8B-B14F-4D97-AF65-F5344CB8AC3E}">
        <p14:creationId xmlns:p14="http://schemas.microsoft.com/office/powerpoint/2010/main" val="146732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right)">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459879"/>
            <a:ext cx="12192000" cy="830997"/>
          </a:xfrm>
          <a:prstGeom prst="rect">
            <a:avLst/>
          </a:prstGeom>
          <a:noFill/>
        </p:spPr>
        <p:txBody>
          <a:bodyPr wrap="square" rtlCol="0">
            <a:spAutoFit/>
          </a:bodyPr>
          <a:lstStyle/>
          <a:p>
            <a:pPr algn="ctr"/>
            <a:r>
              <a:rPr lang="en-US" sz="4800" b="1" dirty="0">
                <a:latin typeface="ISHALinkpen Join" panose="03050602040000000000" pitchFamily="66" charset="0"/>
                <a:ea typeface="ISHALinkpen Join" panose="03050602040000000000" pitchFamily="66" charset="0"/>
              </a:rPr>
              <a:t>Literacy</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764406" y="1746240"/>
            <a:ext cx="8358388" cy="5355312"/>
          </a:xfrm>
          <a:prstGeom prst="rect">
            <a:avLst/>
          </a:prstGeom>
          <a:noFill/>
        </p:spPr>
        <p:txBody>
          <a:bodyPr wrap="square" rtlCol="0">
            <a:spAutoFit/>
          </a:bodyPr>
          <a:lstStyle/>
          <a:p>
            <a:pPr marL="457200" indent="-457200">
              <a:buFont typeface="Arial" panose="020B0604020202020204" pitchFamily="34" charset="0"/>
              <a:buChar char="•"/>
            </a:pPr>
            <a:r>
              <a:rPr lang="en-US" sz="5400" dirty="0" smtClean="0">
                <a:latin typeface="ISHALinkpen Join" panose="03050602040000000000" pitchFamily="66" charset="0"/>
                <a:ea typeface="ISHALinkpen Join" panose="03050602040000000000" pitchFamily="66" charset="0"/>
              </a:rPr>
              <a:t>Comprehension</a:t>
            </a:r>
          </a:p>
          <a:p>
            <a:endParaRPr lang="en-US" sz="54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Word </a:t>
            </a:r>
            <a:r>
              <a:rPr lang="en-US" sz="5400" dirty="0" smtClean="0">
                <a:latin typeface="ISHALinkpen Join" panose="03050602040000000000" pitchFamily="66" charset="0"/>
                <a:ea typeface="ISHALinkpen Join" panose="03050602040000000000" pitchFamily="66" charset="0"/>
              </a:rPr>
              <a:t>Reading</a:t>
            </a:r>
          </a:p>
          <a:p>
            <a:endParaRPr lang="en-US" sz="54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Writing</a:t>
            </a:r>
          </a:p>
          <a:p>
            <a:pPr marL="457200" indent="-457200">
              <a:buFont typeface="Arial" panose="020B0604020202020204" pitchFamily="34" charset="0"/>
              <a:buChar char="•"/>
            </a:pPr>
            <a:endParaRPr lang="en-US" sz="7200" dirty="0">
              <a:latin typeface="Arial Rounded MT Bold" panose="020F0704030504030204" pitchFamily="34" charset="0"/>
            </a:endParaRPr>
          </a:p>
        </p:txBody>
      </p:sp>
    </p:spTree>
    <p:extLst>
      <p:ext uri="{BB962C8B-B14F-4D97-AF65-F5344CB8AC3E}">
        <p14:creationId xmlns:p14="http://schemas.microsoft.com/office/powerpoint/2010/main" val="103223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551638"/>
            <a:ext cx="12192000" cy="830997"/>
          </a:xfrm>
          <a:prstGeom prst="rect">
            <a:avLst/>
          </a:prstGeom>
          <a:noFill/>
        </p:spPr>
        <p:txBody>
          <a:bodyPr wrap="square" rtlCol="0">
            <a:spAutoFit/>
          </a:bodyPr>
          <a:lstStyle/>
          <a:p>
            <a:pPr algn="ctr"/>
            <a:r>
              <a:rPr lang="en-US" sz="4800" b="1" dirty="0" err="1" smtClean="0">
                <a:latin typeface="ISHALinkpen Join" panose="03050602040000000000" pitchFamily="66" charset="0"/>
                <a:ea typeface="ISHALinkpen Join" panose="03050602040000000000" pitchFamily="66" charset="0"/>
              </a:rPr>
              <a:t>Maths</a:t>
            </a:r>
            <a:endParaRPr lang="en-US" sz="4800" b="1" dirty="0">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841679" y="1746240"/>
            <a:ext cx="8770514" cy="3693319"/>
          </a:xfrm>
          <a:prstGeom prst="rect">
            <a:avLst/>
          </a:prstGeom>
          <a:noFill/>
        </p:spPr>
        <p:txBody>
          <a:bodyPr wrap="square" rtlCol="0">
            <a:spAutoFit/>
          </a:bodyPr>
          <a:lstStyle/>
          <a:p>
            <a:pPr marL="457200" indent="-457200">
              <a:buFont typeface="Arial" panose="020B0604020202020204" pitchFamily="34" charset="0"/>
              <a:buChar char="•"/>
            </a:pPr>
            <a:r>
              <a:rPr lang="en-US" sz="5400" dirty="0" smtClean="0">
                <a:latin typeface="ISHALinkpen Join" panose="03050602040000000000" pitchFamily="66" charset="0"/>
                <a:ea typeface="ISHALinkpen Join" panose="03050602040000000000" pitchFamily="66" charset="0"/>
              </a:rPr>
              <a:t>Number</a:t>
            </a:r>
          </a:p>
          <a:p>
            <a:endParaRPr lang="en-US" sz="5400" dirty="0" smtClean="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400" dirty="0" smtClean="0">
                <a:latin typeface="ISHALinkpen Join" panose="03050602040000000000" pitchFamily="66" charset="0"/>
                <a:ea typeface="ISHALinkpen Join" panose="03050602040000000000" pitchFamily="66" charset="0"/>
              </a:rPr>
              <a:t>Numerical Patterns</a:t>
            </a:r>
          </a:p>
          <a:p>
            <a:pPr marL="457200" indent="-457200">
              <a:buFont typeface="Arial" panose="020B0604020202020204" pitchFamily="34" charset="0"/>
              <a:buChar char="•"/>
            </a:pPr>
            <a:endParaRPr lang="en-US" sz="7200" dirty="0">
              <a:latin typeface="Arial Rounded MT Bold" panose="020F0704030504030204" pitchFamily="34" charset="0"/>
            </a:endParaRPr>
          </a:p>
        </p:txBody>
      </p:sp>
    </p:spTree>
    <p:extLst>
      <p:ext uri="{BB962C8B-B14F-4D97-AF65-F5344CB8AC3E}">
        <p14:creationId xmlns:p14="http://schemas.microsoft.com/office/powerpoint/2010/main" val="346745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398206"/>
            <a:ext cx="12192000" cy="830997"/>
          </a:xfrm>
          <a:prstGeom prst="rect">
            <a:avLst/>
          </a:prstGeom>
          <a:noFill/>
        </p:spPr>
        <p:txBody>
          <a:bodyPr wrap="square" rtlCol="0">
            <a:spAutoFit/>
          </a:bodyPr>
          <a:lstStyle/>
          <a:p>
            <a:pPr algn="ctr"/>
            <a:r>
              <a:rPr lang="en-US" sz="4800" b="1" dirty="0">
                <a:latin typeface="ISHALinkpen Join" panose="03050602040000000000" pitchFamily="66" charset="0"/>
                <a:ea typeface="ISHALinkpen Join" panose="03050602040000000000" pitchFamily="66" charset="0"/>
              </a:rPr>
              <a:t>Understanding the World</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2077064" y="856357"/>
            <a:ext cx="8037871" cy="6001643"/>
          </a:xfrm>
          <a:prstGeom prst="rect">
            <a:avLst/>
          </a:prstGeom>
          <a:noFill/>
        </p:spPr>
        <p:txBody>
          <a:bodyPr wrap="square" rtlCol="0">
            <a:spAutoFit/>
          </a:bodyPr>
          <a:lstStyle/>
          <a:p>
            <a:pPr marL="457200" indent="-457200">
              <a:buFont typeface="Arial" panose="020B0604020202020204" pitchFamily="34" charset="0"/>
              <a:buChar char="•"/>
            </a:pPr>
            <a:endParaRPr lang="en-US" sz="5400" dirty="0" smtClean="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300" dirty="0" smtClean="0">
                <a:latin typeface="ISHALinkpen Join" panose="03050602040000000000" pitchFamily="66" charset="0"/>
                <a:ea typeface="ISHALinkpen Join" panose="03050602040000000000" pitchFamily="66" charset="0"/>
              </a:rPr>
              <a:t>People</a:t>
            </a:r>
            <a:r>
              <a:rPr lang="en-US" sz="5300" dirty="0">
                <a:latin typeface="ISHALinkpen Join" panose="03050602040000000000" pitchFamily="66" charset="0"/>
                <a:ea typeface="ISHALinkpen Join" panose="03050602040000000000" pitchFamily="66" charset="0"/>
              </a:rPr>
              <a:t>, Culture and </a:t>
            </a:r>
            <a:r>
              <a:rPr lang="en-US" sz="5300" dirty="0" smtClean="0">
                <a:latin typeface="ISHALinkpen Join" panose="03050602040000000000" pitchFamily="66" charset="0"/>
                <a:ea typeface="ISHALinkpen Join" panose="03050602040000000000" pitchFamily="66" charset="0"/>
              </a:rPr>
              <a:t>Communities</a:t>
            </a:r>
          </a:p>
          <a:p>
            <a:pPr marL="457200" indent="-457200">
              <a:buFont typeface="Arial" panose="020B0604020202020204" pitchFamily="34" charset="0"/>
              <a:buChar char="•"/>
            </a:pPr>
            <a:endParaRPr lang="en-US" sz="11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300" dirty="0">
                <a:latin typeface="ISHALinkpen Join" panose="03050602040000000000" pitchFamily="66" charset="0"/>
                <a:ea typeface="ISHALinkpen Join" panose="03050602040000000000" pitchFamily="66" charset="0"/>
              </a:rPr>
              <a:t>The Natural </a:t>
            </a:r>
            <a:r>
              <a:rPr lang="en-US" sz="5300" dirty="0" smtClean="0">
                <a:latin typeface="ISHALinkpen Join" panose="03050602040000000000" pitchFamily="66" charset="0"/>
                <a:ea typeface="ISHALinkpen Join" panose="03050602040000000000" pitchFamily="66" charset="0"/>
              </a:rPr>
              <a:t>World</a:t>
            </a:r>
          </a:p>
          <a:p>
            <a:pPr marL="457200" indent="-457200">
              <a:buFont typeface="Arial" panose="020B0604020202020204" pitchFamily="34" charset="0"/>
              <a:buChar char="•"/>
            </a:pPr>
            <a:endParaRPr lang="en-US" sz="1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300" dirty="0">
                <a:latin typeface="ISHALinkpen Join" panose="03050602040000000000" pitchFamily="66" charset="0"/>
                <a:ea typeface="ISHALinkpen Join" panose="03050602040000000000" pitchFamily="66" charset="0"/>
              </a:rPr>
              <a:t>Past and Present</a:t>
            </a:r>
          </a:p>
          <a:p>
            <a:pPr marL="457200" indent="-457200">
              <a:buFont typeface="Arial" panose="020B0604020202020204" pitchFamily="34" charset="0"/>
              <a:buChar char="•"/>
            </a:pPr>
            <a:endParaRPr lang="en-US" sz="5300" dirty="0">
              <a:latin typeface="Arial Rounded MT Bold" panose="020F0704030504030204" pitchFamily="34" charset="0"/>
            </a:endParaRPr>
          </a:p>
        </p:txBody>
      </p:sp>
    </p:spTree>
    <p:extLst>
      <p:ext uri="{BB962C8B-B14F-4D97-AF65-F5344CB8AC3E}">
        <p14:creationId xmlns:p14="http://schemas.microsoft.com/office/powerpoint/2010/main" val="196386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554961"/>
            <a:ext cx="12192000" cy="830997"/>
          </a:xfrm>
          <a:prstGeom prst="rect">
            <a:avLst/>
          </a:prstGeom>
          <a:noFill/>
        </p:spPr>
        <p:txBody>
          <a:bodyPr wrap="square" rtlCol="0">
            <a:spAutoFit/>
          </a:bodyPr>
          <a:lstStyle/>
          <a:p>
            <a:pPr algn="ctr"/>
            <a:r>
              <a:rPr lang="en-US" sz="4800" b="1" dirty="0">
                <a:latin typeface="ISHALinkpen Join" panose="03050602040000000000" pitchFamily="66" charset="0"/>
                <a:ea typeface="ISHALinkpen Join" panose="03050602040000000000" pitchFamily="66" charset="0"/>
              </a:rPr>
              <a:t>Expressive Arts and Design</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209368" y="1991032"/>
            <a:ext cx="9365226" cy="3585597"/>
          </a:xfrm>
          <a:prstGeom prst="rect">
            <a:avLst/>
          </a:prstGeom>
          <a:noFill/>
        </p:spPr>
        <p:txBody>
          <a:bodyPr wrap="square" rtlCol="0">
            <a:spAutoFit/>
          </a:bodyPr>
          <a:lstStyle/>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Creating with </a:t>
            </a:r>
            <a:r>
              <a:rPr lang="en-US" sz="5400" dirty="0" smtClean="0">
                <a:latin typeface="ISHALinkpen Join" panose="03050602040000000000" pitchFamily="66" charset="0"/>
                <a:ea typeface="ISHALinkpen Join" panose="03050602040000000000" pitchFamily="66" charset="0"/>
              </a:rPr>
              <a:t>Materials</a:t>
            </a:r>
          </a:p>
          <a:p>
            <a:endParaRPr lang="en-US" sz="1100" dirty="0">
              <a:latin typeface="ISHALinkpen Join" panose="03050602040000000000" pitchFamily="66" charset="0"/>
              <a:ea typeface="ISHALinkpen Join" panose="03050602040000000000" pitchFamily="66" charset="0"/>
            </a:endParaRPr>
          </a:p>
          <a:p>
            <a:pPr marL="457200" indent="-457200">
              <a:buFont typeface="Arial" panose="020B0604020202020204" pitchFamily="34" charset="0"/>
              <a:buChar char="•"/>
            </a:pPr>
            <a:r>
              <a:rPr lang="en-US" sz="5400" dirty="0">
                <a:latin typeface="ISHALinkpen Join" panose="03050602040000000000" pitchFamily="66" charset="0"/>
                <a:ea typeface="ISHALinkpen Join" panose="03050602040000000000" pitchFamily="66" charset="0"/>
              </a:rPr>
              <a:t>Being </a:t>
            </a:r>
            <a:r>
              <a:rPr lang="en-US" sz="5400" dirty="0" smtClean="0">
                <a:latin typeface="ISHALinkpen Join" panose="03050602040000000000" pitchFamily="66" charset="0"/>
                <a:ea typeface="ISHALinkpen Join" panose="03050602040000000000" pitchFamily="66" charset="0"/>
              </a:rPr>
              <a:t>Imaginative </a:t>
            </a:r>
            <a:r>
              <a:rPr lang="en-US" sz="5400" dirty="0">
                <a:latin typeface="ISHALinkpen Join" panose="03050602040000000000" pitchFamily="66" charset="0"/>
                <a:ea typeface="ISHALinkpen Join" panose="03050602040000000000" pitchFamily="66" charset="0"/>
              </a:rPr>
              <a:t>and Expressive</a:t>
            </a:r>
          </a:p>
        </p:txBody>
      </p:sp>
    </p:spTree>
    <p:extLst>
      <p:ext uri="{BB962C8B-B14F-4D97-AF65-F5344CB8AC3E}">
        <p14:creationId xmlns:p14="http://schemas.microsoft.com/office/powerpoint/2010/main" val="129273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315616"/>
            <a:ext cx="12192000" cy="923330"/>
          </a:xfrm>
          <a:prstGeom prst="rect">
            <a:avLst/>
          </a:prstGeom>
          <a:noFill/>
        </p:spPr>
        <p:txBody>
          <a:bodyPr wrap="square" rtlCol="0">
            <a:spAutoFit/>
          </a:bodyPr>
          <a:lstStyle/>
          <a:p>
            <a:pPr algn="ctr"/>
            <a:r>
              <a:rPr lang="en-GB" sz="5200" dirty="0">
                <a:latin typeface="ISHALinkpen Join" panose="03050602040000000000" pitchFamily="66" charset="0"/>
                <a:ea typeface="ISHALinkpen Join" panose="03050602040000000000" pitchFamily="66" charset="0"/>
              </a:rPr>
              <a:t>Assessments</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5632311"/>
          </a:xfrm>
          <a:prstGeom prst="rect">
            <a:avLst/>
          </a:prstGeom>
          <a:noFill/>
        </p:spPr>
        <p:txBody>
          <a:bodyPr wrap="square" rtlCol="0">
            <a:spAutoFit/>
          </a:bodyPr>
          <a:lstStyle/>
          <a:p>
            <a:pPr marL="285750" indent="-285750">
              <a:buFont typeface="Arial" panose="020B0604020202020204" pitchFamily="34" charset="0"/>
              <a:buChar char="•"/>
            </a:pPr>
            <a:r>
              <a:rPr lang="en-GB" sz="3600" dirty="0">
                <a:latin typeface="ISHALinkpen Join" panose="03050602040000000000" pitchFamily="66" charset="0"/>
                <a:ea typeface="ISHALinkpen Join" panose="03050602040000000000" pitchFamily="66" charset="0"/>
              </a:rPr>
              <a:t>Baseline assessment </a:t>
            </a:r>
            <a:r>
              <a:rPr lang="en-US" sz="3600" dirty="0">
                <a:latin typeface="ISHALinkpen Join" panose="03050602040000000000" pitchFamily="66" charset="0"/>
                <a:ea typeface="ISHALinkpen Join" panose="03050602040000000000" pitchFamily="66" charset="0"/>
              </a:rPr>
              <a:t>within the first six weeks of starting </a:t>
            </a:r>
            <a:endParaRPr lang="en-GB" sz="36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600" dirty="0">
                <a:latin typeface="ISHALinkpen Join" panose="03050602040000000000" pitchFamily="66" charset="0"/>
                <a:ea typeface="ISHALinkpen Join" panose="03050602040000000000" pitchFamily="66" charset="0"/>
              </a:rPr>
              <a:t>O</a:t>
            </a:r>
            <a:r>
              <a:rPr lang="en-US" sz="3600" dirty="0" smtClean="0">
                <a:latin typeface="ISHALinkpen Join" panose="03050602040000000000" pitchFamily="66" charset="0"/>
                <a:ea typeface="ISHALinkpen Join" panose="03050602040000000000" pitchFamily="66" charset="0"/>
              </a:rPr>
              <a:t>n going </a:t>
            </a:r>
            <a:r>
              <a:rPr lang="en-US" sz="3600" dirty="0">
                <a:latin typeface="ISHALinkpen Join" panose="03050602040000000000" pitchFamily="66" charset="0"/>
                <a:ea typeface="ISHALinkpen Join" panose="03050602040000000000" pitchFamily="66" charset="0"/>
              </a:rPr>
              <a:t>teacher assessment to show progress throughout the year: using pupil voice, photographic evidence and teacher led planned activities</a:t>
            </a:r>
          </a:p>
          <a:p>
            <a:pPr marL="285750" indent="-285750">
              <a:buFont typeface="Arial" panose="020B0604020202020204" pitchFamily="34" charset="0"/>
              <a:buChar char="•"/>
            </a:pPr>
            <a:r>
              <a:rPr lang="en-US" sz="3600" dirty="0">
                <a:latin typeface="ISHALinkpen Join" panose="03050602040000000000" pitchFamily="66" charset="0"/>
                <a:ea typeface="ISHALinkpen Join" panose="03050602040000000000" pitchFamily="66" charset="0"/>
              </a:rPr>
              <a:t>At the end of </a:t>
            </a:r>
            <a:r>
              <a:rPr lang="en-US" sz="3600" dirty="0" smtClean="0">
                <a:latin typeface="ISHALinkpen Join" panose="03050602040000000000" pitchFamily="66" charset="0"/>
                <a:ea typeface="ISHALinkpen Join" panose="03050602040000000000" pitchFamily="66" charset="0"/>
              </a:rPr>
              <a:t>Reception, </a:t>
            </a:r>
            <a:r>
              <a:rPr lang="en-US" sz="3600" dirty="0">
                <a:latin typeface="ISHALinkpen Join" panose="03050602040000000000" pitchFamily="66" charset="0"/>
                <a:ea typeface="ISHALinkpen Join" panose="03050602040000000000" pitchFamily="66" charset="0"/>
              </a:rPr>
              <a:t>children are assessed against the </a:t>
            </a:r>
            <a:r>
              <a:rPr lang="en-US" sz="3600" dirty="0" smtClean="0">
                <a:latin typeface="ISHALinkpen Join" panose="03050602040000000000" pitchFamily="66" charset="0"/>
                <a:ea typeface="ISHALinkpen Join" panose="03050602040000000000" pitchFamily="66" charset="0"/>
              </a:rPr>
              <a:t>17 Early </a:t>
            </a:r>
            <a:r>
              <a:rPr lang="en-US" sz="3600" dirty="0">
                <a:latin typeface="ISHALinkpen Join" panose="03050602040000000000" pitchFamily="66" charset="0"/>
                <a:ea typeface="ISHALinkpen Join" panose="03050602040000000000" pitchFamily="66" charset="0"/>
              </a:rPr>
              <a:t>Learning </a:t>
            </a:r>
            <a:r>
              <a:rPr lang="en-US" sz="3600" dirty="0" smtClean="0">
                <a:latin typeface="ISHALinkpen Join" panose="03050602040000000000" pitchFamily="66" charset="0"/>
                <a:ea typeface="ISHALinkpen Join" panose="03050602040000000000" pitchFamily="66" charset="0"/>
              </a:rPr>
              <a:t>Goals. This is shared with you at the end of the academic year.</a:t>
            </a:r>
            <a:endParaRPr lang="en-US" sz="3600"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147314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290602"/>
            <a:ext cx="12192000" cy="707886"/>
          </a:xfrm>
          <a:prstGeom prst="rect">
            <a:avLst/>
          </a:prstGeom>
          <a:noFill/>
        </p:spPr>
        <p:txBody>
          <a:bodyPr wrap="square" rtlCol="0">
            <a:spAutoFit/>
          </a:bodyPr>
          <a:lstStyle/>
          <a:p>
            <a:pPr algn="ctr"/>
            <a:r>
              <a:rPr lang="en-GB" sz="4000" dirty="0">
                <a:latin typeface="ISHALinkpen Join" panose="03050602040000000000" pitchFamily="66" charset="0"/>
                <a:ea typeface="ISHALinkpen Join" panose="03050602040000000000" pitchFamily="66" charset="0"/>
              </a:rPr>
              <a:t>Parent and Carer Information</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5755422"/>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ISHALinkpen Join" panose="03050602040000000000" pitchFamily="66" charset="0"/>
                <a:ea typeface="ISHALinkpen Join" panose="03050602040000000000" pitchFamily="66" charset="0"/>
              </a:rPr>
              <a:t>The school day begins with the gate being opened at </a:t>
            </a:r>
            <a:r>
              <a:rPr lang="en-GB" sz="2800" dirty="0" smtClean="0">
                <a:latin typeface="ISHALinkpen Join" panose="03050602040000000000" pitchFamily="66" charset="0"/>
                <a:ea typeface="ISHALinkpen Join" panose="03050602040000000000" pitchFamily="66" charset="0"/>
              </a:rPr>
              <a:t>8:40. </a:t>
            </a:r>
            <a:r>
              <a:rPr lang="en-GB" sz="2800" dirty="0">
                <a:latin typeface="ISHALinkpen Join" panose="03050602040000000000" pitchFamily="66" charset="0"/>
                <a:ea typeface="ISHALinkpen Join" panose="03050602040000000000" pitchFamily="66" charset="0"/>
              </a:rPr>
              <a:t>The register is taken at </a:t>
            </a:r>
            <a:r>
              <a:rPr lang="en-GB" sz="2800" dirty="0" smtClean="0">
                <a:latin typeface="ISHALinkpen Join" panose="03050602040000000000" pitchFamily="66" charset="0"/>
                <a:ea typeface="ISHALinkpen Join" panose="03050602040000000000" pitchFamily="66" charset="0"/>
              </a:rPr>
              <a:t>8:55. </a:t>
            </a:r>
            <a:r>
              <a:rPr lang="en-GB" sz="2800" dirty="0">
                <a:latin typeface="ISHALinkpen Join" panose="03050602040000000000" pitchFamily="66" charset="0"/>
                <a:ea typeface="ISHALinkpen Join" panose="03050602040000000000" pitchFamily="66" charset="0"/>
              </a:rPr>
              <a:t>Home time is </a:t>
            </a:r>
            <a:r>
              <a:rPr lang="en-GB" sz="2800" dirty="0" smtClean="0">
                <a:latin typeface="ISHALinkpen Join" panose="03050602040000000000" pitchFamily="66" charset="0"/>
                <a:ea typeface="ISHALinkpen Join" panose="03050602040000000000" pitchFamily="66" charset="0"/>
              </a:rPr>
              <a:t>3:20 </a:t>
            </a:r>
            <a:r>
              <a:rPr lang="en-GB" sz="2800" dirty="0">
                <a:latin typeface="ISHALinkpen Join" panose="03050602040000000000" pitchFamily="66" charset="0"/>
                <a:ea typeface="ISHALinkpen Join" panose="03050602040000000000" pitchFamily="66" charset="0"/>
              </a:rPr>
              <a:t>and children leave from the same </a:t>
            </a:r>
            <a:r>
              <a:rPr lang="en-GB" sz="2800" dirty="0" smtClean="0">
                <a:latin typeface="ISHALinkpen Join" panose="03050602040000000000" pitchFamily="66" charset="0"/>
                <a:ea typeface="ISHALinkpen Join" panose="03050602040000000000" pitchFamily="66" charset="0"/>
              </a:rPr>
              <a:t>gate</a:t>
            </a:r>
          </a:p>
          <a:p>
            <a:pPr marL="285750" indent="-285750">
              <a:buFont typeface="Arial" panose="020B0604020202020204" pitchFamily="34" charset="0"/>
              <a:buChar char="•"/>
            </a:pPr>
            <a:r>
              <a:rPr lang="en-GB" sz="2800" dirty="0" smtClean="0">
                <a:latin typeface="ISHALinkpen Join" panose="03050602040000000000" pitchFamily="66" charset="0"/>
                <a:ea typeface="ISHALinkpen Join" panose="03050602040000000000" pitchFamily="66" charset="0"/>
              </a:rPr>
              <a:t>We have a breakfast club and an after school club</a:t>
            </a:r>
            <a:endParaRPr lang="en-GB" sz="28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dirty="0" smtClean="0">
                <a:latin typeface="ISHALinkpen Join" panose="03050602040000000000" pitchFamily="66" charset="0"/>
                <a:ea typeface="ISHALinkpen Join" panose="03050602040000000000" pitchFamily="66" charset="0"/>
              </a:rPr>
              <a:t>EYFS </a:t>
            </a:r>
            <a:r>
              <a:rPr lang="en-US" sz="2800" dirty="0">
                <a:latin typeface="ISHALinkpen Join" panose="03050602040000000000" pitchFamily="66" charset="0"/>
                <a:ea typeface="ISHALinkpen Join" panose="03050602040000000000" pitchFamily="66" charset="0"/>
              </a:rPr>
              <a:t>Staff: </a:t>
            </a:r>
            <a:r>
              <a:rPr lang="en-US" sz="2800" dirty="0" smtClean="0">
                <a:latin typeface="ISHALinkpen Join" panose="03050602040000000000" pitchFamily="66" charset="0"/>
                <a:ea typeface="ISHALinkpen Join" panose="03050602040000000000" pitchFamily="66" charset="0"/>
              </a:rPr>
              <a:t>Miss Bunting (Class </a:t>
            </a:r>
            <a:r>
              <a:rPr lang="en-US" sz="2800" dirty="0">
                <a:latin typeface="ISHALinkpen Join" panose="03050602040000000000" pitchFamily="66" charset="0"/>
                <a:ea typeface="ISHALinkpen Join" panose="03050602040000000000" pitchFamily="66" charset="0"/>
              </a:rPr>
              <a:t>Teacher</a:t>
            </a:r>
            <a:r>
              <a:rPr lang="en-US" sz="2800" dirty="0" smtClean="0">
                <a:latin typeface="ISHALinkpen Join" panose="03050602040000000000" pitchFamily="66" charset="0"/>
                <a:ea typeface="ISHALinkpen Join" panose="03050602040000000000" pitchFamily="66" charset="0"/>
              </a:rPr>
              <a:t>), Miss Lansdale and </a:t>
            </a:r>
            <a:r>
              <a:rPr lang="en-US" sz="2800" dirty="0" err="1" smtClean="0">
                <a:latin typeface="ISHALinkpen Join" panose="03050602040000000000" pitchFamily="66" charset="0"/>
                <a:ea typeface="ISHALinkpen Join" panose="03050602040000000000" pitchFamily="66" charset="0"/>
              </a:rPr>
              <a:t>Mrs</a:t>
            </a:r>
            <a:r>
              <a:rPr lang="en-US" sz="2800" dirty="0" smtClean="0">
                <a:latin typeface="ISHALinkpen Join" panose="03050602040000000000" pitchFamily="66" charset="0"/>
                <a:ea typeface="ISHALinkpen Join" panose="03050602040000000000" pitchFamily="66" charset="0"/>
              </a:rPr>
              <a:t> </a:t>
            </a:r>
            <a:r>
              <a:rPr lang="en-US" sz="2800" dirty="0" err="1" smtClean="0">
                <a:latin typeface="ISHALinkpen Join" panose="03050602040000000000" pitchFamily="66" charset="0"/>
                <a:ea typeface="ISHALinkpen Join" panose="03050602040000000000" pitchFamily="66" charset="0"/>
              </a:rPr>
              <a:t>Sadik</a:t>
            </a:r>
            <a:r>
              <a:rPr lang="en-US" sz="2800" dirty="0" smtClean="0">
                <a:latin typeface="ISHALinkpen Join" panose="03050602040000000000" pitchFamily="66" charset="0"/>
                <a:ea typeface="ISHALinkpen Join" panose="03050602040000000000" pitchFamily="66" charset="0"/>
              </a:rPr>
              <a:t> (Teaching </a:t>
            </a:r>
            <a:r>
              <a:rPr lang="en-US" sz="2800" dirty="0">
                <a:latin typeface="ISHALinkpen Join" panose="03050602040000000000" pitchFamily="66" charset="0"/>
                <a:ea typeface="ISHALinkpen Join" panose="03050602040000000000" pitchFamily="66" charset="0"/>
              </a:rPr>
              <a:t>A</a:t>
            </a:r>
            <a:r>
              <a:rPr lang="en-US" sz="2800" dirty="0" smtClean="0">
                <a:latin typeface="ISHALinkpen Join" panose="03050602040000000000" pitchFamily="66" charset="0"/>
                <a:ea typeface="ISHALinkpen Join" panose="03050602040000000000" pitchFamily="66" charset="0"/>
              </a:rPr>
              <a:t>ssistants)</a:t>
            </a:r>
            <a:endParaRPr lang="en-US" sz="28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dirty="0">
                <a:latin typeface="ISHALinkpen Join" panose="03050602040000000000" pitchFamily="66" charset="0"/>
                <a:ea typeface="ISHALinkpen Join" panose="03050602040000000000" pitchFamily="66" charset="0"/>
              </a:rPr>
              <a:t>We have an open-door policy where staff are available to speak to parents either before or after school for a short period of time. However, if you need a longer conversation an appointment can be made</a:t>
            </a:r>
          </a:p>
          <a:p>
            <a:pPr marL="285750" indent="-285750">
              <a:buFont typeface="Arial" panose="020B0604020202020204" pitchFamily="34" charset="0"/>
              <a:buChar char="•"/>
            </a:pPr>
            <a:r>
              <a:rPr lang="en-US" sz="2800" dirty="0">
                <a:latin typeface="ISHALinkpen Join" panose="03050602040000000000" pitchFamily="66" charset="0"/>
                <a:ea typeface="ISHALinkpen Join" panose="03050602040000000000" pitchFamily="66" charset="0"/>
              </a:rPr>
              <a:t>If your child is absent or late please inform the office with the reason for absence by telephone</a:t>
            </a:r>
          </a:p>
          <a:p>
            <a:pPr marL="285750" indent="-285750">
              <a:buFont typeface="Arial" panose="020B0604020202020204" pitchFamily="34" charset="0"/>
              <a:buChar char="•"/>
            </a:pPr>
            <a:endParaRPr lang="en-GB" sz="3200" dirty="0">
              <a:latin typeface="Arial Rounded MT Bold" panose="020F0704030504030204" pitchFamily="34" charset="0"/>
            </a:endParaRPr>
          </a:p>
        </p:txBody>
      </p:sp>
    </p:spTree>
    <p:extLst>
      <p:ext uri="{BB962C8B-B14F-4D97-AF65-F5344CB8AC3E}">
        <p14:creationId xmlns:p14="http://schemas.microsoft.com/office/powerpoint/2010/main" val="55742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604684" y="315617"/>
            <a:ext cx="11256952" cy="830997"/>
          </a:xfrm>
          <a:prstGeom prst="rect">
            <a:avLst/>
          </a:prstGeom>
          <a:noFill/>
        </p:spPr>
        <p:txBody>
          <a:bodyPr wrap="square" rtlCol="0">
            <a:spAutoFit/>
          </a:bodyPr>
          <a:lstStyle/>
          <a:p>
            <a:pPr algn="ctr"/>
            <a:r>
              <a:rPr lang="en-GB" sz="4800" dirty="0">
                <a:latin typeface="ISHALinkpen Join" panose="03050602040000000000" pitchFamily="66" charset="0"/>
                <a:ea typeface="ISHALinkpen Join" panose="03050602040000000000" pitchFamily="66" charset="0"/>
              </a:rPr>
              <a:t>Phonics, Reading and Writing</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923330"/>
            <a:ext cx="11866880" cy="6186309"/>
          </a:xfrm>
          <a:prstGeom prst="rect">
            <a:avLst/>
          </a:prstGeom>
          <a:noFill/>
        </p:spPr>
        <p:txBody>
          <a:bodyPr wrap="square" rtlCol="0">
            <a:spAutoFit/>
          </a:bodyPr>
          <a:lstStyle/>
          <a:p>
            <a:pPr marL="285750" indent="-285750">
              <a:buFont typeface="Arial" panose="020B0604020202020204" pitchFamily="34" charset="0"/>
              <a:buChar char="•"/>
            </a:pPr>
            <a:r>
              <a:rPr lang="en-US" sz="2600" dirty="0">
                <a:latin typeface="ISHALinkpen Join" panose="03050602040000000000" pitchFamily="66" charset="0"/>
                <a:ea typeface="ISHALinkpen Join" panose="03050602040000000000" pitchFamily="66" charset="0"/>
              </a:rPr>
              <a:t>Please try to spend time reading with your child (any type of reading) for a few minutes a day - make it fun! </a:t>
            </a:r>
          </a:p>
          <a:p>
            <a:pPr marL="285750" indent="-285750">
              <a:buFont typeface="Arial" panose="020B0604020202020204" pitchFamily="34" charset="0"/>
              <a:buChar char="•"/>
            </a:pPr>
            <a:r>
              <a:rPr lang="en-US" sz="2600" dirty="0">
                <a:latin typeface="ISHALinkpen Join" panose="03050602040000000000" pitchFamily="66" charset="0"/>
                <a:ea typeface="ISHALinkpen Join" panose="03050602040000000000" pitchFamily="66" charset="0"/>
              </a:rPr>
              <a:t>Once your child has settled in we will start our Read Write Inc phonics sessions daily. We will be following the scheme to learn letter sounds, blending sounds to read words, forming letters correctly and taking part in guided reading and one-to-one reading sessions.</a:t>
            </a:r>
          </a:p>
          <a:p>
            <a:pPr marL="285750" indent="-285750">
              <a:buFont typeface="Arial" panose="020B0604020202020204" pitchFamily="34" charset="0"/>
              <a:buChar char="•"/>
            </a:pPr>
            <a:r>
              <a:rPr lang="en-US" sz="2600" dirty="0">
                <a:latin typeface="ISHALinkpen Join" panose="03050602040000000000" pitchFamily="66" charset="0"/>
                <a:ea typeface="ISHALinkpen Join" panose="03050602040000000000" pitchFamily="66" charset="0"/>
              </a:rPr>
              <a:t>Your child will come home with a reading book weekly, which is suitable and relevant for their stage in the phonics scheme. </a:t>
            </a:r>
          </a:p>
          <a:p>
            <a:pPr marL="285750" indent="-285750">
              <a:buFont typeface="Arial" panose="020B0604020202020204" pitchFamily="34" charset="0"/>
              <a:buChar char="•"/>
            </a:pPr>
            <a:r>
              <a:rPr lang="en-US" sz="2600" dirty="0">
                <a:latin typeface="ISHALinkpen Join" panose="03050602040000000000" pitchFamily="66" charset="0"/>
                <a:ea typeface="ISHALinkpen Join" panose="03050602040000000000" pitchFamily="66" charset="0"/>
              </a:rPr>
              <a:t>It is important to read with your child at home and comment in their book.</a:t>
            </a:r>
          </a:p>
          <a:p>
            <a:pPr marL="285750" indent="-285750">
              <a:buFont typeface="Arial" panose="020B0604020202020204" pitchFamily="34" charset="0"/>
              <a:buChar char="•"/>
            </a:pPr>
            <a:r>
              <a:rPr lang="en-US" sz="2600" dirty="0">
                <a:latin typeface="ISHALinkpen Join" panose="03050602040000000000" pitchFamily="66" charset="0"/>
                <a:ea typeface="ISHALinkpen Join" panose="03050602040000000000" pitchFamily="66" charset="0"/>
              </a:rPr>
              <a:t>More information will be given at our phonics workshop </a:t>
            </a:r>
            <a:r>
              <a:rPr lang="en-US" sz="2600" dirty="0" smtClean="0">
                <a:latin typeface="ISHALinkpen Join" panose="03050602040000000000" pitchFamily="66" charset="0"/>
                <a:ea typeface="ISHALinkpen Join" panose="03050602040000000000" pitchFamily="66" charset="0"/>
              </a:rPr>
              <a:t>in the </a:t>
            </a:r>
            <a:r>
              <a:rPr lang="en-US" sz="2600" dirty="0">
                <a:latin typeface="ISHALinkpen Join" panose="03050602040000000000" pitchFamily="66" charset="0"/>
                <a:ea typeface="ISHALinkpen Join" panose="03050602040000000000" pitchFamily="66" charset="0"/>
              </a:rPr>
              <a:t>Autumn </a:t>
            </a:r>
            <a:r>
              <a:rPr lang="en-US" sz="2600" dirty="0" smtClean="0">
                <a:latin typeface="ISHALinkpen Join" panose="03050602040000000000" pitchFamily="66" charset="0"/>
                <a:ea typeface="ISHALinkpen Join" panose="03050602040000000000" pitchFamily="66" charset="0"/>
              </a:rPr>
              <a:t>term.</a:t>
            </a:r>
            <a:endParaRPr lang="en-US" sz="26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endParaRPr lang="en-GB" sz="3200" dirty="0">
              <a:latin typeface="Arial Rounded MT Bold" panose="020F0704030504030204" pitchFamily="34" charset="0"/>
            </a:endParaRPr>
          </a:p>
        </p:txBody>
      </p:sp>
    </p:spTree>
    <p:extLst>
      <p:ext uri="{BB962C8B-B14F-4D97-AF65-F5344CB8AC3E}">
        <p14:creationId xmlns:p14="http://schemas.microsoft.com/office/powerpoint/2010/main" val="700115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418855"/>
            <a:ext cx="12192000" cy="830997"/>
          </a:xfrm>
          <a:prstGeom prst="rect">
            <a:avLst/>
          </a:prstGeom>
          <a:noFill/>
        </p:spPr>
        <p:txBody>
          <a:bodyPr wrap="square" rtlCol="0">
            <a:spAutoFit/>
          </a:bodyPr>
          <a:lstStyle/>
          <a:p>
            <a:pPr algn="ctr"/>
            <a:r>
              <a:rPr lang="en-GB" sz="4800" dirty="0">
                <a:latin typeface="ISHALinkpen Join" panose="03050602040000000000" pitchFamily="66" charset="0"/>
                <a:ea typeface="ISHALinkpen Join" panose="03050602040000000000" pitchFamily="66" charset="0"/>
              </a:rPr>
              <a:t>Things to remember</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5693866"/>
          </a:xfrm>
          <a:prstGeom prst="rect">
            <a:avLst/>
          </a:prstGeom>
          <a:noFill/>
        </p:spPr>
        <p:txBody>
          <a:bodyPr wrap="square" rtlCol="0">
            <a:spAutoFit/>
          </a:bodyPr>
          <a:lstStyle/>
          <a:p>
            <a:pPr marL="285750" indent="-285750">
              <a:buFont typeface="Arial" panose="020B0604020202020204" pitchFamily="34" charset="0"/>
              <a:buChar char="•"/>
            </a:pPr>
            <a:r>
              <a:rPr lang="en-US" sz="2800" dirty="0">
                <a:latin typeface="ISHALinkpen Join" panose="03050602040000000000" pitchFamily="66" charset="0"/>
                <a:ea typeface="ISHALinkpen Join" panose="03050602040000000000" pitchFamily="66" charset="0"/>
              </a:rPr>
              <a:t>Please </a:t>
            </a:r>
            <a:r>
              <a:rPr lang="en-US" sz="2800" dirty="0" smtClean="0">
                <a:latin typeface="ISHALinkpen Join" panose="03050602040000000000" pitchFamily="66" charset="0"/>
                <a:ea typeface="ISHALinkpen Join" panose="03050602040000000000" pitchFamily="66" charset="0"/>
              </a:rPr>
              <a:t>ensure all admissions forms are completed and given to the school office.</a:t>
            </a:r>
          </a:p>
          <a:p>
            <a:pPr marL="285750" indent="-285750">
              <a:buFont typeface="Arial" panose="020B0604020202020204" pitchFamily="34" charset="0"/>
              <a:buChar char="•"/>
            </a:pPr>
            <a:r>
              <a:rPr lang="en-US" sz="2800" dirty="0" smtClean="0">
                <a:latin typeface="ISHALinkpen Join" panose="03050602040000000000" pitchFamily="66" charset="0"/>
                <a:ea typeface="ISHALinkpen Join" panose="03050602040000000000" pitchFamily="66" charset="0"/>
              </a:rPr>
              <a:t>If the adult collecting your child is different to those named as contacts, please inform the school office.</a:t>
            </a:r>
            <a:endParaRPr lang="en-US" sz="28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dirty="0">
                <a:latin typeface="ISHALinkpen Join" panose="03050602040000000000" pitchFamily="66" charset="0"/>
                <a:ea typeface="ISHALinkpen Join" panose="03050602040000000000" pitchFamily="66" charset="0"/>
              </a:rPr>
              <a:t>Each child is different and may take longer than others to settle. The staggered starts are there to support your child to settle in comfortably and happily.</a:t>
            </a:r>
          </a:p>
          <a:p>
            <a:pPr marL="285750" indent="-285750">
              <a:buFont typeface="Arial" panose="020B0604020202020204" pitchFamily="34" charset="0"/>
              <a:buChar char="•"/>
            </a:pPr>
            <a:r>
              <a:rPr lang="en-US" sz="2800" dirty="0">
                <a:latin typeface="ISHALinkpen Join" panose="03050602040000000000" pitchFamily="66" charset="0"/>
                <a:ea typeface="ISHALinkpen Join" panose="03050602040000000000" pitchFamily="66" charset="0"/>
              </a:rPr>
              <a:t>Encourage your child to practice dressing and undressing in time for Autumn </a:t>
            </a:r>
            <a:r>
              <a:rPr lang="en-US" sz="2800" dirty="0" smtClean="0">
                <a:latin typeface="ISHALinkpen Join" panose="03050602040000000000" pitchFamily="66" charset="0"/>
                <a:ea typeface="ISHALinkpen Join" panose="03050602040000000000" pitchFamily="66" charset="0"/>
              </a:rPr>
              <a:t>Term.</a:t>
            </a:r>
            <a:endParaRPr lang="en-US" sz="28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2800" dirty="0">
                <a:latin typeface="ISHALinkpen Join" panose="03050602040000000000" pitchFamily="66" charset="0"/>
                <a:ea typeface="ISHALinkpen Join" panose="03050602040000000000" pitchFamily="66" charset="0"/>
              </a:rPr>
              <a:t>Purchase a book bag: important for reading and writing, homework and letters home. These need to be brought in every day</a:t>
            </a:r>
          </a:p>
        </p:txBody>
      </p:sp>
    </p:spTree>
    <p:extLst>
      <p:ext uri="{BB962C8B-B14F-4D97-AF65-F5344CB8AC3E}">
        <p14:creationId xmlns:p14="http://schemas.microsoft.com/office/powerpoint/2010/main" val="215812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182880"/>
            <a:ext cx="12192000" cy="830997"/>
          </a:xfrm>
          <a:prstGeom prst="rect">
            <a:avLst/>
          </a:prstGeom>
          <a:noFill/>
        </p:spPr>
        <p:txBody>
          <a:bodyPr wrap="square" rtlCol="0">
            <a:spAutoFit/>
          </a:bodyPr>
          <a:lstStyle/>
          <a:p>
            <a:pPr algn="ctr"/>
            <a:r>
              <a:rPr lang="en-GB" sz="4800" dirty="0">
                <a:latin typeface="ISHALinkpen Join" panose="03050602040000000000" pitchFamily="66" charset="0"/>
                <a:ea typeface="ISHALinkpen Join" panose="03050602040000000000" pitchFamily="66" charset="0"/>
              </a:rPr>
              <a:t>More </a:t>
            </a:r>
            <a:r>
              <a:rPr lang="en-GB" sz="4800" dirty="0" smtClean="0">
                <a:latin typeface="ISHALinkpen Join" panose="03050602040000000000" pitchFamily="66" charset="0"/>
                <a:ea typeface="ISHALinkpen Join" panose="03050602040000000000" pitchFamily="66" charset="0"/>
              </a:rPr>
              <a:t>things </a:t>
            </a:r>
            <a:r>
              <a:rPr lang="en-GB" sz="4800" dirty="0">
                <a:latin typeface="ISHALinkpen Join" panose="03050602040000000000" pitchFamily="66" charset="0"/>
                <a:ea typeface="ISHALinkpen Join" panose="03050602040000000000" pitchFamily="66" charset="0"/>
              </a:rPr>
              <a:t>to remember</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4878259"/>
          </a:xfrm>
          <a:prstGeom prst="rect">
            <a:avLst/>
          </a:prstGeom>
          <a:noFill/>
        </p:spPr>
        <p:txBody>
          <a:bodyPr wrap="square" rtlCol="0">
            <a:spAutoFit/>
          </a:bodyPr>
          <a:lstStyle/>
          <a:p>
            <a:pPr marL="285750" indent="-285750">
              <a:buFont typeface="Arial" panose="020B0604020202020204" pitchFamily="34" charset="0"/>
              <a:buChar char="•"/>
            </a:pPr>
            <a:r>
              <a:rPr lang="en-US" sz="3100" dirty="0">
                <a:latin typeface="ISHALinkpen Join" panose="03050602040000000000" pitchFamily="66" charset="0"/>
                <a:ea typeface="ISHALinkpen Join" panose="03050602040000000000" pitchFamily="66" charset="0"/>
              </a:rPr>
              <a:t>Please label all your child’s uniform and PE kit including pumps. They all look the same!</a:t>
            </a:r>
          </a:p>
          <a:p>
            <a:pPr marL="285750" indent="-285750">
              <a:buFont typeface="Arial" panose="020B0604020202020204" pitchFamily="34" charset="0"/>
              <a:buChar char="•"/>
            </a:pPr>
            <a:r>
              <a:rPr lang="en-US" sz="3100" dirty="0">
                <a:latin typeface="ISHALinkpen Join" panose="03050602040000000000" pitchFamily="66" charset="0"/>
                <a:ea typeface="ISHALinkpen Join" panose="03050602040000000000" pitchFamily="66" charset="0"/>
              </a:rPr>
              <a:t>PE kit</a:t>
            </a:r>
            <a:r>
              <a:rPr lang="en-US" sz="3100" dirty="0" smtClean="0">
                <a:latin typeface="ISHALinkpen Join" panose="03050602040000000000" pitchFamily="66" charset="0"/>
                <a:ea typeface="ISHALinkpen Join" panose="03050602040000000000" pitchFamily="66" charset="0"/>
              </a:rPr>
              <a:t>: light blue </a:t>
            </a:r>
            <a:r>
              <a:rPr lang="en-US" sz="3100" dirty="0">
                <a:latin typeface="ISHALinkpen Join" panose="03050602040000000000" pitchFamily="66" charset="0"/>
                <a:ea typeface="ISHALinkpen Join" panose="03050602040000000000" pitchFamily="66" charset="0"/>
              </a:rPr>
              <a:t>t-shirt/black or navy shorts and jogging bottoms/black pumps/navy top. </a:t>
            </a:r>
          </a:p>
          <a:p>
            <a:pPr marL="285750" indent="-285750">
              <a:buFont typeface="Arial" panose="020B0604020202020204" pitchFamily="34" charset="0"/>
              <a:buChar char="•"/>
            </a:pPr>
            <a:r>
              <a:rPr lang="en-US" sz="3100" dirty="0">
                <a:latin typeface="ISHALinkpen Join" panose="03050602040000000000" pitchFamily="66" charset="0"/>
                <a:ea typeface="ISHALinkpen Join" panose="03050602040000000000" pitchFamily="66" charset="0"/>
              </a:rPr>
              <a:t>Snacks – children are provided with </a:t>
            </a:r>
            <a:r>
              <a:rPr lang="en-US" sz="3100" dirty="0" smtClean="0">
                <a:latin typeface="ISHALinkpen Join" panose="03050602040000000000" pitchFamily="66" charset="0"/>
                <a:ea typeface="ISHALinkpen Join" panose="03050602040000000000" pitchFamily="66" charset="0"/>
              </a:rPr>
              <a:t>milk </a:t>
            </a:r>
            <a:r>
              <a:rPr lang="en-US" sz="3100" dirty="0">
                <a:latin typeface="ISHALinkpen Join" panose="03050602040000000000" pitchFamily="66" charset="0"/>
                <a:ea typeface="ISHALinkpen Join" panose="03050602040000000000" pitchFamily="66" charset="0"/>
              </a:rPr>
              <a:t>and fruit in the afternoons. </a:t>
            </a:r>
          </a:p>
          <a:p>
            <a:pPr marL="285750" indent="-285750">
              <a:buFont typeface="Arial" panose="020B0604020202020204" pitchFamily="34" charset="0"/>
              <a:buChar char="•"/>
            </a:pPr>
            <a:r>
              <a:rPr lang="en-US" sz="3100" dirty="0">
                <a:latin typeface="ISHALinkpen Join" panose="03050602040000000000" pitchFamily="66" charset="0"/>
                <a:ea typeface="ISHALinkpen Join" panose="03050602040000000000" pitchFamily="66" charset="0"/>
              </a:rPr>
              <a:t>Your child will get messy even though we provide aprons – water/ sand/ paint/ dough/ glue/ </a:t>
            </a:r>
            <a:r>
              <a:rPr lang="en-US" sz="3100" dirty="0" err="1">
                <a:latin typeface="ISHALinkpen Join" panose="03050602040000000000" pitchFamily="66" charset="0"/>
                <a:ea typeface="ISHALinkpen Join" panose="03050602040000000000" pitchFamily="66" charset="0"/>
              </a:rPr>
              <a:t>gloop</a:t>
            </a:r>
            <a:r>
              <a:rPr lang="en-US" sz="3100" dirty="0">
                <a:latin typeface="ISHALinkpen Join" panose="03050602040000000000" pitchFamily="66" charset="0"/>
                <a:ea typeface="ISHALinkpen Join" panose="03050602040000000000" pitchFamily="66" charset="0"/>
              </a:rPr>
              <a:t> – but all products we use wash out. </a:t>
            </a:r>
          </a:p>
          <a:p>
            <a:pPr marL="285750" indent="-285750">
              <a:buFont typeface="Arial" panose="020B0604020202020204" pitchFamily="34" charset="0"/>
              <a:buChar char="•"/>
            </a:pPr>
            <a:endParaRPr lang="en-GB" sz="3200" dirty="0">
              <a:latin typeface="Arial Rounded MT Bold" panose="020F0704030504030204" pitchFamily="34" charset="0"/>
            </a:endParaRPr>
          </a:p>
        </p:txBody>
      </p:sp>
    </p:spTree>
    <p:extLst>
      <p:ext uri="{BB962C8B-B14F-4D97-AF65-F5344CB8AC3E}">
        <p14:creationId xmlns:p14="http://schemas.microsoft.com/office/powerpoint/2010/main" val="4054838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10160" y="335909"/>
            <a:ext cx="12192000" cy="830997"/>
          </a:xfrm>
          <a:prstGeom prst="rect">
            <a:avLst/>
          </a:prstGeom>
          <a:noFill/>
        </p:spPr>
        <p:txBody>
          <a:bodyPr wrap="square" rtlCol="0">
            <a:spAutoFit/>
          </a:bodyPr>
          <a:lstStyle/>
          <a:p>
            <a:pPr algn="ctr"/>
            <a:r>
              <a:rPr lang="en-GB" sz="4800" dirty="0" smtClean="0">
                <a:latin typeface="ISHALinkpen Join" panose="03050602040000000000" pitchFamily="66" charset="0"/>
                <a:ea typeface="ISHALinkpen Join" panose="03050602040000000000" pitchFamily="66" charset="0"/>
              </a:rPr>
              <a:t>School Readiness</a:t>
            </a:r>
            <a:endParaRPr lang="en-GB" sz="4800" dirty="0">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1015663"/>
          </a:xfrm>
          <a:prstGeom prst="rect">
            <a:avLst/>
          </a:prstGeom>
          <a:noFill/>
        </p:spPr>
        <p:txBody>
          <a:bodyPr wrap="square" rtlCol="0">
            <a:spAutoFit/>
          </a:bodyPr>
          <a:lstStyle/>
          <a:p>
            <a:pPr marL="285750" indent="-285750">
              <a:buFont typeface="Arial" panose="020B0604020202020204" pitchFamily="34" charset="0"/>
              <a:buChar char="•"/>
            </a:pPr>
            <a:endParaRPr lang="en-US" sz="2800" dirty="0">
              <a:latin typeface="Arial Rounded MT Bold" panose="020F0704030504030204" pitchFamily="34" charset="0"/>
            </a:endParaRPr>
          </a:p>
          <a:p>
            <a:pPr marL="285750" indent="-285750">
              <a:buFont typeface="Arial" panose="020B0604020202020204" pitchFamily="34" charset="0"/>
              <a:buChar char="•"/>
            </a:pPr>
            <a:endParaRPr lang="en-GB" sz="3200" dirty="0">
              <a:latin typeface="Arial Rounded MT Bold" panose="020F0704030504030204" pitchFamily="34" charset="0"/>
            </a:endParaRPr>
          </a:p>
        </p:txBody>
      </p:sp>
      <p:pic>
        <p:nvPicPr>
          <p:cNvPr id="5" name="Picture 4" descr="A qr code with a paper crane&#10;&#10;AI-generated content may be incorrect."/>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6583" y="1249216"/>
            <a:ext cx="4535805" cy="4649075"/>
          </a:xfrm>
          <a:prstGeom prst="rect">
            <a:avLst/>
          </a:prstGeom>
          <a:noFill/>
          <a:ln>
            <a:noFill/>
          </a:ln>
        </p:spPr>
      </p:pic>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9761838" y="1249216"/>
            <a:ext cx="1754660" cy="1288038"/>
          </a:xfrm>
          <a:prstGeom prst="rect">
            <a:avLst/>
          </a:prstGeom>
          <a:noFill/>
        </p:spPr>
      </p:pic>
      <p:pic>
        <p:nvPicPr>
          <p:cNvPr id="8" name="Picture 7"/>
          <p:cNvPicPr/>
          <p:nvPr/>
        </p:nvPicPr>
        <p:blipFill>
          <a:blip r:embed="rId5">
            <a:extLst>
              <a:ext uri="{28A0092B-C50C-407E-A947-70E740481C1C}">
                <a14:useLocalDpi xmlns:a14="http://schemas.microsoft.com/office/drawing/2010/main" val="0"/>
              </a:ext>
            </a:extLst>
          </a:blip>
          <a:srcRect/>
          <a:stretch>
            <a:fillRect/>
          </a:stretch>
        </p:blipFill>
        <p:spPr bwMode="auto">
          <a:xfrm>
            <a:off x="7644714" y="1270829"/>
            <a:ext cx="1954564" cy="1266425"/>
          </a:xfrm>
          <a:prstGeom prst="rect">
            <a:avLst/>
          </a:prstGeom>
          <a:noFill/>
          <a:ln>
            <a:noFill/>
          </a:ln>
        </p:spPr>
      </p:pic>
      <p:pic>
        <p:nvPicPr>
          <p:cNvPr id="9" name="Picture 8"/>
          <p:cNvPicPr/>
          <p:nvPr/>
        </p:nvPicPr>
        <p:blipFill>
          <a:blip r:embed="rId6">
            <a:extLst>
              <a:ext uri="{28A0092B-C50C-407E-A947-70E740481C1C}">
                <a14:useLocalDpi xmlns:a14="http://schemas.microsoft.com/office/drawing/2010/main" val="0"/>
              </a:ext>
            </a:extLst>
          </a:blip>
          <a:srcRect/>
          <a:stretch>
            <a:fillRect/>
          </a:stretch>
        </p:blipFill>
        <p:spPr bwMode="auto">
          <a:xfrm>
            <a:off x="7866269" y="2774091"/>
            <a:ext cx="2357755" cy="3124200"/>
          </a:xfrm>
          <a:prstGeom prst="rect">
            <a:avLst/>
          </a:prstGeom>
          <a:noFill/>
          <a:ln>
            <a:noFill/>
          </a:ln>
          <a:effectLst/>
        </p:spPr>
      </p:pic>
    </p:spTree>
    <p:extLst>
      <p:ext uri="{BB962C8B-B14F-4D97-AF65-F5344CB8AC3E}">
        <p14:creationId xmlns:p14="http://schemas.microsoft.com/office/powerpoint/2010/main" val="4119279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325358"/>
            <a:ext cx="12192000" cy="830997"/>
          </a:xfrm>
          <a:prstGeom prst="rect">
            <a:avLst/>
          </a:prstGeom>
          <a:noFill/>
        </p:spPr>
        <p:txBody>
          <a:bodyPr wrap="square" rtlCol="0">
            <a:spAutoFit/>
          </a:bodyPr>
          <a:lstStyle/>
          <a:p>
            <a:pPr algn="ctr"/>
            <a:r>
              <a:rPr lang="en-GB" sz="4800" dirty="0" smtClean="0">
                <a:latin typeface="ISHALinkpen Join" panose="03050602040000000000" pitchFamily="66" charset="0"/>
                <a:ea typeface="ISHALinkpen Join" panose="03050602040000000000" pitchFamily="66" charset="0"/>
              </a:rPr>
              <a:t>School Readiness</a:t>
            </a:r>
            <a:endParaRPr lang="en-GB" sz="4800" dirty="0">
              <a:latin typeface="ISHALinkpen Join" panose="03050602040000000000" pitchFamily="66" charset="0"/>
              <a:ea typeface="ISHALinkpen Join" panose="03050602040000000000" pitchFamily="66" charset="0"/>
            </a:endParaRP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887200" cy="7909858"/>
          </a:xfrm>
          <a:prstGeom prst="rect">
            <a:avLst/>
          </a:prstGeom>
          <a:noFill/>
        </p:spPr>
        <p:txBody>
          <a:bodyPr wrap="square" rtlCol="0">
            <a:spAutoFit/>
          </a:bodyPr>
          <a:lstStyle/>
          <a:p>
            <a:pPr marL="285750" indent="-285750">
              <a:buFont typeface="Arial" panose="020B0604020202020204" pitchFamily="34" charset="0"/>
              <a:buChar char="•"/>
            </a:pPr>
            <a:endParaRPr lang="en-US" sz="28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200" dirty="0" smtClean="0">
                <a:latin typeface="ISHALinkpen Join" panose="03050602040000000000" pitchFamily="66" charset="0"/>
                <a:ea typeface="ISHALinkpen Join" panose="03050602040000000000" pitchFamily="66" charset="0"/>
              </a:rPr>
              <a:t>Further websites/resources to help…</a:t>
            </a:r>
          </a:p>
          <a:p>
            <a:pPr marL="285750" indent="-285750">
              <a:buFont typeface="Arial" panose="020B0604020202020204" pitchFamily="34" charset="0"/>
              <a:buChar char="•"/>
            </a:pPr>
            <a:r>
              <a:rPr lang="en-GB" sz="3200" u="sng" dirty="0">
                <a:latin typeface="ISHALinkpen Join" panose="03050602040000000000" pitchFamily="66" charset="0"/>
                <a:ea typeface="ISHALinkpen Join" panose="03050602040000000000" pitchFamily="66" charset="0"/>
                <a:hlinkClick r:id="rId3"/>
              </a:rPr>
              <a:t>https://</a:t>
            </a:r>
            <a:r>
              <a:rPr lang="en-GB" sz="3200" u="sng" dirty="0" smtClean="0">
                <a:latin typeface="ISHALinkpen Join" panose="03050602040000000000" pitchFamily="66" charset="0"/>
                <a:ea typeface="ISHALinkpen Join" panose="03050602040000000000" pitchFamily="66" charset="0"/>
                <a:hlinkClick r:id="rId3"/>
              </a:rPr>
              <a:t>pathways.org/kids-learn-play-6-stages-play-development</a:t>
            </a:r>
            <a:endParaRPr lang="en-GB" sz="32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200" dirty="0" smtClean="0">
                <a:latin typeface="ISHALinkpen Join" panose="03050602040000000000" pitchFamily="66" charset="0"/>
                <a:ea typeface="ISHALinkpen Join" panose="03050602040000000000" pitchFamily="66" charset="0"/>
                <a:hlinkClick r:id="rId4"/>
              </a:rPr>
              <a:t>www.startingreception.co.uk</a:t>
            </a: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200" dirty="0" smtClean="0">
                <a:latin typeface="ISHALinkpen Join" panose="03050602040000000000" pitchFamily="66" charset="0"/>
                <a:ea typeface="ISHALinkpen Join" panose="03050602040000000000" pitchFamily="66" charset="0"/>
                <a:hlinkClick r:id="rId5"/>
              </a:rPr>
              <a:t>bbc.co.uk/tiny-happy-people</a:t>
            </a: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200" dirty="0" smtClean="0">
                <a:latin typeface="ISHALinkpen Join" panose="03050602040000000000" pitchFamily="66" charset="0"/>
                <a:ea typeface="ISHALinkpen Join" panose="03050602040000000000" pitchFamily="66" charset="0"/>
                <a:hlinkClick r:id="rId6"/>
              </a:rPr>
              <a:t>www.booktrust.org.uk</a:t>
            </a: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200" dirty="0" smtClean="0">
                <a:latin typeface="ISHALinkpen Join" panose="03050602040000000000" pitchFamily="66" charset="0"/>
                <a:ea typeface="ISHALinkpen Join" panose="03050602040000000000" pitchFamily="66" charset="0"/>
                <a:hlinkClick r:id="rId7"/>
              </a:rPr>
              <a:t>www.wordsforlife.org.uk</a:t>
            </a: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GB" sz="3200" dirty="0">
                <a:latin typeface="ISHALinkpen Join" panose="03050602040000000000" pitchFamily="66" charset="0"/>
                <a:ea typeface="ISHALinkpen Join" panose="03050602040000000000" pitchFamily="66" charset="0"/>
                <a:hlinkClick r:id="rId8"/>
              </a:rPr>
              <a:t>https://</a:t>
            </a:r>
            <a:r>
              <a:rPr lang="en-GB" sz="3200" dirty="0" smtClean="0">
                <a:latin typeface="ISHALinkpen Join" panose="03050602040000000000" pitchFamily="66" charset="0"/>
                <a:ea typeface="ISHALinkpen Join" panose="03050602040000000000" pitchFamily="66" charset="0"/>
                <a:hlinkClick r:id="rId8"/>
              </a:rPr>
              <a:t>foundationyears.org.uk/files/2021/09/What-to-expect-in-the-EYFS-complete-FINAL-16.09-compressed.pdf</a:t>
            </a: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endParaRPr lang="en-GB" sz="32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endParaRPr lang="en-GB" sz="3200" dirty="0" smtClean="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endParaRPr lang="en-GB" sz="3200"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220064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AE6CC"/>
        </a:solid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 xmlns:a16="http://schemas.microsoft.com/office/drawing/2014/main" id="{07595F59-A9D5-EE1F-F3FF-792E3D71C7F7}"/>
              </a:ext>
            </a:extLst>
          </p:cNvPr>
          <p:cNvSpPr/>
          <p:nvPr/>
        </p:nvSpPr>
        <p:spPr>
          <a:xfrm>
            <a:off x="142240" y="182880"/>
            <a:ext cx="11887200" cy="6543040"/>
          </a:xfrm>
          <a:prstGeom prst="round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BA3E9106-F444-ACE0-BFF7-CAD88C6186C5}"/>
              </a:ext>
            </a:extLst>
          </p:cNvPr>
          <p:cNvSpPr txBox="1"/>
          <p:nvPr/>
        </p:nvSpPr>
        <p:spPr>
          <a:xfrm>
            <a:off x="0" y="376516"/>
            <a:ext cx="12192000" cy="923330"/>
          </a:xfrm>
          <a:prstGeom prst="rect">
            <a:avLst/>
          </a:prstGeom>
          <a:noFill/>
        </p:spPr>
        <p:txBody>
          <a:bodyPr wrap="square" rtlCol="0">
            <a:spAutoFit/>
          </a:bodyPr>
          <a:lstStyle/>
          <a:p>
            <a:pPr algn="ctr"/>
            <a:r>
              <a:rPr lang="en-GB" sz="5200" dirty="0">
                <a:latin typeface="ISHALinkpen Join" panose="03050602040000000000" pitchFamily="66" charset="0"/>
                <a:ea typeface="ISHALinkpen Join" panose="03050602040000000000" pitchFamily="66" charset="0"/>
              </a:rPr>
              <a:t>Welcome!</a:t>
            </a:r>
          </a:p>
        </p:txBody>
      </p:sp>
      <p:sp>
        <p:nvSpPr>
          <p:cNvPr id="2" name="TextBox 1">
            <a:extLst>
              <a:ext uri="{FF2B5EF4-FFF2-40B4-BE49-F238E27FC236}">
                <a16:creationId xmlns="" xmlns:a16="http://schemas.microsoft.com/office/drawing/2014/main" id="{72AD77FF-8978-1B5A-78E7-43A05670CDD3}"/>
              </a:ext>
            </a:extLst>
          </p:cNvPr>
          <p:cNvSpPr txBox="1"/>
          <p:nvPr/>
        </p:nvSpPr>
        <p:spPr>
          <a:xfrm>
            <a:off x="142240" y="1106210"/>
            <a:ext cx="11081283" cy="4524315"/>
          </a:xfrm>
          <a:prstGeom prst="rect">
            <a:avLst/>
          </a:prstGeom>
          <a:noFill/>
        </p:spPr>
        <p:txBody>
          <a:bodyPr wrap="square" rtlCol="0">
            <a:spAutoFit/>
          </a:bodyPr>
          <a:lstStyle/>
          <a:p>
            <a:pPr marL="285750" indent="-285750">
              <a:buFont typeface="Arial" panose="020B0604020202020204" pitchFamily="34" charset="0"/>
              <a:buChar char="•"/>
            </a:pPr>
            <a:r>
              <a:rPr lang="en-US" sz="3600" dirty="0">
                <a:latin typeface="ISHALinkpen Join" panose="03050602040000000000" pitchFamily="66" charset="0"/>
                <a:ea typeface="ISHALinkpen Join" panose="03050602040000000000" pitchFamily="66" charset="0"/>
              </a:rPr>
              <a:t>We look forward to </a:t>
            </a:r>
            <a:r>
              <a:rPr lang="en-US" sz="3600" dirty="0" smtClean="0">
                <a:latin typeface="ISHALinkpen Join" panose="03050602040000000000" pitchFamily="66" charset="0"/>
                <a:ea typeface="ISHALinkpen Join" panose="03050602040000000000" pitchFamily="66" charset="0"/>
              </a:rPr>
              <a:t>meeting </a:t>
            </a:r>
            <a:r>
              <a:rPr lang="en-US" sz="3600" dirty="0">
                <a:latin typeface="ISHALinkpen Join" panose="03050602040000000000" pitchFamily="66" charset="0"/>
                <a:ea typeface="ISHALinkpen Join" panose="03050602040000000000" pitchFamily="66" charset="0"/>
              </a:rPr>
              <a:t>your child at the transition morning next </a:t>
            </a:r>
            <a:r>
              <a:rPr lang="en-US" sz="3600" dirty="0" smtClean="0">
                <a:latin typeface="ISHALinkpen Join" panose="03050602040000000000" pitchFamily="66" charset="0"/>
                <a:ea typeface="ISHALinkpen Join" panose="03050602040000000000" pitchFamily="66" charset="0"/>
              </a:rPr>
              <a:t>week: Thursday 2</a:t>
            </a:r>
            <a:r>
              <a:rPr lang="en-US" sz="3600" baseline="30000" dirty="0" smtClean="0">
                <a:latin typeface="ISHALinkpen Join" panose="03050602040000000000" pitchFamily="66" charset="0"/>
                <a:ea typeface="ISHALinkpen Join" panose="03050602040000000000" pitchFamily="66" charset="0"/>
              </a:rPr>
              <a:t>nd</a:t>
            </a:r>
            <a:r>
              <a:rPr lang="en-US" sz="3600" dirty="0" smtClean="0">
                <a:latin typeface="ISHALinkpen Join" panose="03050602040000000000" pitchFamily="66" charset="0"/>
                <a:ea typeface="ISHALinkpen Join" panose="03050602040000000000" pitchFamily="66" charset="0"/>
              </a:rPr>
              <a:t> July, 9:30am – 10:30am </a:t>
            </a:r>
            <a:r>
              <a:rPr lang="en-US" sz="3600" dirty="0">
                <a:latin typeface="ISHALinkpen Join" panose="03050602040000000000" pitchFamily="66" charset="0"/>
                <a:ea typeface="ISHALinkpen Join" panose="03050602040000000000" pitchFamily="66" charset="0"/>
              </a:rPr>
              <a:t>and </a:t>
            </a:r>
            <a:r>
              <a:rPr lang="en-US" sz="3600" dirty="0" smtClean="0">
                <a:latin typeface="ISHALinkpen Join" panose="03050602040000000000" pitchFamily="66" charset="0"/>
                <a:ea typeface="ISHALinkpen Join" panose="03050602040000000000" pitchFamily="66" charset="0"/>
              </a:rPr>
              <a:t>seeing </a:t>
            </a:r>
            <a:r>
              <a:rPr lang="en-US" sz="3600" dirty="0">
                <a:latin typeface="ISHALinkpen Join" panose="03050602040000000000" pitchFamily="66" charset="0"/>
                <a:ea typeface="ISHALinkpen Join" panose="03050602040000000000" pitchFamily="66" charset="0"/>
              </a:rPr>
              <a:t>parents at the parent meetings in September</a:t>
            </a:r>
            <a:r>
              <a:rPr lang="en-US" sz="3600" dirty="0" smtClean="0">
                <a:latin typeface="ISHALinkpen Join" panose="03050602040000000000" pitchFamily="66" charset="0"/>
                <a:ea typeface="ISHALinkpen Join" panose="03050602040000000000" pitchFamily="66" charset="0"/>
              </a:rPr>
              <a:t>.</a:t>
            </a:r>
          </a:p>
          <a:p>
            <a:endParaRPr lang="en-US" sz="3600" dirty="0">
              <a:latin typeface="ISHALinkpen Join" panose="03050602040000000000" pitchFamily="66" charset="0"/>
              <a:ea typeface="ISHALinkpen Join" panose="03050602040000000000" pitchFamily="66" charset="0"/>
            </a:endParaRPr>
          </a:p>
          <a:p>
            <a:pPr marL="285750" indent="-285750">
              <a:buFont typeface="Arial" panose="020B0604020202020204" pitchFamily="34" charset="0"/>
              <a:buChar char="•"/>
            </a:pPr>
            <a:r>
              <a:rPr lang="en-US" sz="3600" dirty="0">
                <a:latin typeface="ISHALinkpen Join" panose="03050602040000000000" pitchFamily="66" charset="0"/>
                <a:ea typeface="ISHALinkpen Join" panose="03050602040000000000" pitchFamily="66" charset="0"/>
              </a:rPr>
              <a:t>We look forward to welcoming you all to Mersey </a:t>
            </a:r>
            <a:r>
              <a:rPr lang="en-US" sz="3600" dirty="0" smtClean="0">
                <a:latin typeface="ISHALinkpen Join" panose="03050602040000000000" pitchFamily="66" charset="0"/>
                <a:ea typeface="ISHALinkpen Join" panose="03050602040000000000" pitchFamily="66" charset="0"/>
              </a:rPr>
              <a:t>Vale.</a:t>
            </a:r>
            <a:endParaRPr lang="en-GB" sz="3600" dirty="0">
              <a:latin typeface="ISHALinkpen Join" panose="03050602040000000000" pitchFamily="66" charset="0"/>
              <a:ea typeface="ISHALinkpen Join" panose="03050602040000000000" pitchFamily="66" charset="0"/>
            </a:endParaRPr>
          </a:p>
        </p:txBody>
      </p:sp>
      <p:sp>
        <p:nvSpPr>
          <p:cNvPr id="5" name="TextBox 4">
            <a:extLst>
              <a:ext uri="{FF2B5EF4-FFF2-40B4-BE49-F238E27FC236}">
                <a16:creationId xmlns="" xmlns:a16="http://schemas.microsoft.com/office/drawing/2014/main" id="{445A4615-014B-0BD6-11D7-B7265D671CF8}"/>
              </a:ext>
            </a:extLst>
          </p:cNvPr>
          <p:cNvSpPr txBox="1"/>
          <p:nvPr/>
        </p:nvSpPr>
        <p:spPr>
          <a:xfrm>
            <a:off x="240399" y="5529222"/>
            <a:ext cx="12192000" cy="646331"/>
          </a:xfrm>
          <a:prstGeom prst="rect">
            <a:avLst/>
          </a:prstGeom>
          <a:noFill/>
        </p:spPr>
        <p:txBody>
          <a:bodyPr wrap="square" rtlCol="0">
            <a:spAutoFit/>
          </a:bodyPr>
          <a:lstStyle/>
          <a:p>
            <a:pPr algn="ctr"/>
            <a:r>
              <a:rPr lang="en-US" sz="3600" dirty="0" smtClean="0">
                <a:latin typeface="ISHALinkpen Join" panose="03050602040000000000" pitchFamily="66" charset="0"/>
                <a:ea typeface="ISHALinkpen Join" panose="03050602040000000000" pitchFamily="66" charset="0"/>
              </a:rPr>
              <a:t>Miss Bunting and </a:t>
            </a:r>
            <a:r>
              <a:rPr lang="en-US" sz="3600" dirty="0">
                <a:latin typeface="ISHALinkpen Join" panose="03050602040000000000" pitchFamily="66" charset="0"/>
                <a:ea typeface="ISHALinkpen Join" panose="03050602040000000000" pitchFamily="66" charset="0"/>
              </a:rPr>
              <a:t>the </a:t>
            </a:r>
            <a:r>
              <a:rPr lang="en-US" sz="3600" dirty="0" smtClean="0">
                <a:latin typeface="ISHALinkpen Join" panose="03050602040000000000" pitchFamily="66" charset="0"/>
                <a:ea typeface="ISHALinkpen Join" panose="03050602040000000000" pitchFamily="66" charset="0"/>
              </a:rPr>
              <a:t>EYFS </a:t>
            </a:r>
            <a:r>
              <a:rPr lang="en-US" sz="3600" dirty="0">
                <a:latin typeface="ISHALinkpen Join" panose="03050602040000000000" pitchFamily="66" charset="0"/>
                <a:ea typeface="ISHALinkpen Join" panose="03050602040000000000" pitchFamily="66" charset="0"/>
              </a:rPr>
              <a:t>Team</a:t>
            </a:r>
            <a:endParaRPr lang="en-GB" sz="3600" dirty="0">
              <a:latin typeface="ISHALinkpen Join" panose="03050602040000000000" pitchFamily="66" charset="0"/>
              <a:ea typeface="ISHALinkpen Join" panose="03050602040000000000" pitchFamily="66" charset="0"/>
            </a:endParaRPr>
          </a:p>
        </p:txBody>
      </p:sp>
    </p:spTree>
    <p:extLst>
      <p:ext uri="{BB962C8B-B14F-4D97-AF65-F5344CB8AC3E}">
        <p14:creationId xmlns:p14="http://schemas.microsoft.com/office/powerpoint/2010/main" val="59256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428</TotalTime>
  <Words>1263</Words>
  <Application>Microsoft Office PowerPoint</Application>
  <PresentationFormat>Widescreen</PresentationFormat>
  <Paragraphs>204</Paragraphs>
  <Slides>28</Slides>
  <Notes>28</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28</vt:i4>
      </vt:variant>
    </vt:vector>
  </HeadingPairs>
  <TitlesOfParts>
    <vt:vector size="42" baseType="lpstr">
      <vt:lpstr>Arial</vt:lpstr>
      <vt:lpstr>Arial Rounded MT Bold</vt:lpstr>
      <vt:lpstr>Calibri</vt:lpstr>
      <vt:lpstr>Calibri Light</vt:lpstr>
      <vt:lpstr>Gill Sans MT</vt:lpstr>
      <vt:lpstr>ISHALinkpen Join</vt:lpstr>
      <vt:lpstr>Roboto</vt:lpstr>
      <vt:lpstr>Symbol</vt:lpstr>
      <vt:lpstr>Times New Roman</vt:lpstr>
      <vt:lpstr>Office Theme</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Ellis</dc:creator>
  <cp:lastModifiedBy>Miss Bunting</cp:lastModifiedBy>
  <cp:revision>42</cp:revision>
  <cp:lastPrinted>2025-06-24T09:46:04Z</cp:lastPrinted>
  <dcterms:created xsi:type="dcterms:W3CDTF">2022-07-05T15:36:53Z</dcterms:created>
  <dcterms:modified xsi:type="dcterms:W3CDTF">2026-09-04T12:02:56Z</dcterms:modified>
</cp:coreProperties>
</file>