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9" r:id="rId2"/>
    <p:sldId id="259" r:id="rId3"/>
    <p:sldId id="258" r:id="rId4"/>
    <p:sldId id="257" r:id="rId5"/>
    <p:sldId id="274" r:id="rId6"/>
    <p:sldId id="273" r:id="rId7"/>
    <p:sldId id="271" r:id="rId8"/>
    <p:sldId id="270" r:id="rId9"/>
    <p:sldId id="272" r:id="rId10"/>
    <p:sldId id="276" r:id="rId11"/>
    <p:sldId id="260" r:id="rId12"/>
    <p:sldId id="267" r:id="rId1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E94EA3-90CF-43CB-AB56-2FB80D339523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7D03D-25F4-48B9-A308-68D986D0CC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243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 txBox="1"/>
          <p:nvPr/>
        </p:nvSpPr>
        <p:spPr>
          <a:xfrm>
            <a:off x="3813803" y="10237630"/>
            <a:ext cx="2924051" cy="5384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837864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6B84A9D-5605-44BD-8223-90ECB17A9038}" type="slidenum">
              <a:t>7</a:t>
            </a:fld>
            <a:endParaRPr lang="en-GB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lide Image Placeholder 1"/>
          <p:cNvSpPr>
            <a:spLocks noGrp="1" noRot="1" noChangeAspect="1"/>
          </p:cNvSpPr>
          <p:nvPr>
            <p:ph type="sldImg"/>
          </p:nvPr>
        </p:nvSpPr>
        <p:spPr>
          <a:solidFill>
            <a:srgbClr val="156082"/>
          </a:solidFill>
          <a:ln w="25402">
            <a:solidFill>
              <a:srgbClr val="0C445E"/>
            </a:solidFill>
            <a:prstDash val="solid"/>
          </a:ln>
        </p:spPr>
      </p:sp>
      <p:sp>
        <p:nvSpPr>
          <p:cNvPr id="4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381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/>
          <p:cNvSpPr txBox="1"/>
          <p:nvPr/>
        </p:nvSpPr>
        <p:spPr>
          <a:xfrm>
            <a:off x="3813803" y="10237630"/>
            <a:ext cx="2924051" cy="5384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837864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82CDD9-3814-4A53-9F61-BC37CBE611F9}" type="slidenum">
              <a:t>8</a:t>
            </a:fld>
            <a:endParaRPr lang="en-GB" sz="1300" b="0" i="0" u="none" strike="noStrike" kern="0" cap="none" spc="0" baseline="0">
              <a:solidFill>
                <a:srgbClr val="000000"/>
              </a:solidFill>
              <a:uFillTx/>
              <a:latin typeface="Times New Roman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2250" y="819150"/>
            <a:ext cx="7181850" cy="4040188"/>
          </a:xfrm>
          <a:solidFill>
            <a:srgbClr val="156082"/>
          </a:solidFill>
          <a:ln w="25402">
            <a:solidFill>
              <a:srgbClr val="0C445E"/>
            </a:solidFill>
            <a:prstDash val="solid"/>
          </a:ln>
        </p:spPr>
      </p:sp>
      <p:sp>
        <p:nvSpPr>
          <p:cNvPr id="4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038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E188-6E4C-4CD3-9949-31E0A7FE94CC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E0D2-FF3E-455B-91B2-82D8BA98B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675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E188-6E4C-4CD3-9949-31E0A7FE94CC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E0D2-FF3E-455B-91B2-82D8BA98B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829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25E188-6E4C-4CD3-9949-31E0A7FE94CC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C2E0D2-FF3E-455B-91B2-82D8BA98B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658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E188-6E4C-4CD3-9949-31E0A7FE94CC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E0D2-FF3E-455B-91B2-82D8BA98B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605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E188-6E4C-4CD3-9949-31E0A7FE94CC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E0D2-FF3E-455B-91B2-82D8BA98B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227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E188-6E4C-4CD3-9949-31E0A7FE94CC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E0D2-FF3E-455B-91B2-82D8BA98B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31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E188-6E4C-4CD3-9949-31E0A7FE94CC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E0D2-FF3E-455B-91B2-82D8BA98B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572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E188-6E4C-4CD3-9949-31E0A7FE94CC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E0D2-FF3E-455B-91B2-82D8BA98B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720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E188-6E4C-4CD3-9949-31E0A7FE94CC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E0D2-FF3E-455B-91B2-82D8BA98B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74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5E188-6E4C-4CD3-9949-31E0A7FE94CC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2E0D2-FF3E-455B-91B2-82D8BA98B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352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3825E188-6E4C-4CD3-9949-31E0A7FE94CC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EDC2E0D2-FF3E-455B-91B2-82D8BA98B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941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3825E188-6E4C-4CD3-9949-31E0A7FE94CC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EDC2E0D2-FF3E-455B-91B2-82D8BA98B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9437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Oracy at Mersey Vale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165" y="474290"/>
            <a:ext cx="4220580" cy="2110290"/>
          </a:xfrm>
        </p:spPr>
      </p:pic>
      <p:sp>
        <p:nvSpPr>
          <p:cNvPr id="5" name="Flowchart: Sequential Access Storage 4"/>
          <p:cNvSpPr/>
          <p:nvPr/>
        </p:nvSpPr>
        <p:spPr>
          <a:xfrm>
            <a:off x="186611" y="1983050"/>
            <a:ext cx="8910735" cy="3890865"/>
          </a:xfrm>
          <a:prstGeom prst="flowChartMagneticTap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</a:pPr>
            <a:r>
              <a:rPr lang="en-GB" sz="3200" dirty="0">
                <a:solidFill>
                  <a:srgbClr val="000000"/>
                </a:solidFill>
                <a:latin typeface="ISHALinkpen Join" panose="03050602040000000000" pitchFamily="66" charset="0"/>
                <a:ea typeface="ISHALinkpen Join" panose="03050602040000000000" pitchFamily="66" charset="0"/>
                <a:cs typeface="Calibri" pitchFamily="34"/>
              </a:rPr>
              <a:t>To learn how to talk and listen effectively and use </a:t>
            </a:r>
            <a:r>
              <a:rPr lang="en-GB" sz="3200" dirty="0" smtClean="0">
                <a:solidFill>
                  <a:srgbClr val="000000"/>
                </a:solidFill>
                <a:latin typeface="ISHALinkpen Join" panose="03050602040000000000" pitchFamily="66" charset="0"/>
                <a:ea typeface="ISHALinkpen Join" panose="03050602040000000000" pitchFamily="66" charset="0"/>
                <a:cs typeface="Calibri" pitchFamily="34"/>
              </a:rPr>
              <a:t>these improved </a:t>
            </a:r>
            <a:r>
              <a:rPr lang="en-GB" sz="3200" dirty="0">
                <a:solidFill>
                  <a:srgbClr val="000000"/>
                </a:solidFill>
                <a:latin typeface="ISHALinkpen Join" panose="03050602040000000000" pitchFamily="66" charset="0"/>
                <a:ea typeface="ISHALinkpen Join" panose="03050602040000000000" pitchFamily="66" charset="0"/>
                <a:cs typeface="Calibri" pitchFamily="34"/>
              </a:rPr>
              <a:t>skills in all lessons to help us learn and achieve more.</a:t>
            </a:r>
          </a:p>
        </p:txBody>
      </p:sp>
    </p:spTree>
    <p:extLst>
      <p:ext uri="{BB962C8B-B14F-4D97-AF65-F5344CB8AC3E}">
        <p14:creationId xmlns:p14="http://schemas.microsoft.com/office/powerpoint/2010/main" val="148636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oracy?</a:t>
            </a:r>
            <a:endParaRPr lang="en-GB" dirty="0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08" y="2685824"/>
            <a:ext cx="4634546" cy="2987753"/>
          </a:xfrm>
        </p:spPr>
      </p:pic>
      <p:sp>
        <p:nvSpPr>
          <p:cNvPr id="5" name="Rectangle 4"/>
          <p:cNvSpPr/>
          <p:nvPr/>
        </p:nvSpPr>
        <p:spPr>
          <a:xfrm>
            <a:off x="5296930" y="1897980"/>
            <a:ext cx="6829167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0" i="0" dirty="0" smtClean="0">
                <a:effectLst/>
                <a:latin typeface="HelveticaNeueBold"/>
              </a:rPr>
              <a:t>Oracy is the ability to express yourself fluently, confidently and effectively through spoken language. </a:t>
            </a:r>
          </a:p>
          <a:p>
            <a:endParaRPr lang="en-GB" sz="2000" b="0" i="0" dirty="0" smtClean="0">
              <a:effectLst/>
              <a:latin typeface="HelveticaNeueBold"/>
            </a:endParaRPr>
          </a:p>
          <a:p>
            <a:r>
              <a:rPr lang="en-GB" sz="2000" dirty="0" smtClean="0">
                <a:latin typeface="HelveticaNeueBold"/>
              </a:rPr>
              <a:t>Being able to speak well isn’t just about using good grammar or having a rich vocabulary. It’s about knowing when to speak, how to structure ideas so they make sense, how to listen to others and how to respond thoughtfully.</a:t>
            </a:r>
            <a:endParaRPr lang="en-GB" sz="2000" b="0" i="0" dirty="0" smtClean="0">
              <a:effectLst/>
              <a:latin typeface="HelveticaNeueBold"/>
            </a:endParaRPr>
          </a:p>
          <a:p>
            <a:endParaRPr lang="en-GB" sz="2000" dirty="0">
              <a:latin typeface="HelveticaNeueBold"/>
            </a:endParaRPr>
          </a:p>
          <a:p>
            <a:r>
              <a:rPr lang="en-GB" sz="2000" dirty="0"/>
              <a:t>In school, oracy is a powerful tool for learning; by teaching students </a:t>
            </a:r>
            <a:r>
              <a:rPr lang="en-GB" sz="2000" dirty="0" smtClean="0"/>
              <a:t>oracy skills we </a:t>
            </a:r>
            <a:r>
              <a:rPr lang="en-GB" sz="2000" dirty="0"/>
              <a:t>empower them to better understand themselves, each other and the world around them. </a:t>
            </a:r>
            <a:endParaRPr lang="en-GB" sz="2000" dirty="0" smtClean="0"/>
          </a:p>
          <a:p>
            <a:endParaRPr lang="en-GB" sz="2000" dirty="0"/>
          </a:p>
          <a:p>
            <a:r>
              <a:rPr lang="en-GB" sz="2000" dirty="0" smtClean="0"/>
              <a:t>It </a:t>
            </a:r>
            <a:r>
              <a:rPr lang="en-GB" sz="2000" dirty="0"/>
              <a:t>is also a route to social mobility, empowering all students, not just some, to find their voice to succeed in school and life.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717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do we teach oracy?</a:t>
            </a:r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95886FEF-35F5-4892-8AF2-F908D07E59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5048" y="2011363"/>
            <a:ext cx="7520316" cy="420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21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03BE6081-9DB7-4EB7-9A80-F58CB9E5B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891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94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646" y="237523"/>
            <a:ext cx="9784080" cy="1508760"/>
          </a:xfrm>
        </p:spPr>
        <p:txBody>
          <a:bodyPr/>
          <a:lstStyle/>
          <a:p>
            <a:r>
              <a:rPr lang="en-GB" dirty="0" smtClean="0"/>
              <a:t>Introducing the Framework to children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35811" y="3508496"/>
            <a:ext cx="4437422" cy="42062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b="1" dirty="0" smtClean="0"/>
              <a:t>If I ruled the world…</a:t>
            </a:r>
          </a:p>
          <a:p>
            <a:pPr marL="0" indent="0">
              <a:buNone/>
            </a:pPr>
            <a:r>
              <a:rPr lang="en-GB" sz="3600" b="1" dirty="0" smtClean="0"/>
              <a:t>Articulate!</a:t>
            </a:r>
            <a:endParaRPr lang="en-GB" sz="3600" b="1" dirty="0"/>
          </a:p>
          <a:p>
            <a:pPr marL="0" indent="0">
              <a:buNone/>
            </a:pPr>
            <a:r>
              <a:rPr lang="en-GB" sz="3600" b="1" dirty="0" smtClean="0"/>
              <a:t>Which emotion</a:t>
            </a:r>
          </a:p>
          <a:p>
            <a:pPr marL="0" indent="0">
              <a:buNone/>
            </a:pPr>
            <a:r>
              <a:rPr lang="en-GB" sz="3600" b="1" dirty="0" smtClean="0"/>
              <a:t>1-20 game</a:t>
            </a:r>
            <a:endParaRPr lang="en-GB" sz="360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="" xmlns:a16="http://schemas.microsoft.com/office/drawing/2014/main" id="{95886FEF-35F5-4892-8AF2-F908D07E5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52" y="2421910"/>
            <a:ext cx="7520316" cy="420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22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4"/>
          <p:cNvSpPr/>
          <p:nvPr/>
        </p:nvSpPr>
        <p:spPr>
          <a:xfrm>
            <a:off x="7853858" y="329650"/>
            <a:ext cx="3767401" cy="2346322"/>
          </a:xfrm>
          <a:custGeom>
            <a:avLst>
              <a:gd name="f0" fmla="val 1360"/>
              <a:gd name="f1" fmla="val 25644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val f8"/>
              <a:gd name="f21" fmla="val f9"/>
              <a:gd name="f22" fmla="+- 0 0 f12"/>
              <a:gd name="f23" fmla="+- 3590 0 f8"/>
              <a:gd name="f24" fmla="+- 0 0 f3"/>
              <a:gd name="f25" fmla="+- 21600 0 f15"/>
              <a:gd name="f26" fmla="+- 18010 0 f9"/>
              <a:gd name="f27" fmla="pin -2147483647 f0 2147483647"/>
              <a:gd name="f28" fmla="pin -2147483647 f1 2147483647"/>
              <a:gd name="f29" fmla="*/ f17 f2 1"/>
              <a:gd name="f30" fmla="+- f21 0 f20"/>
              <a:gd name="f31" fmla="val f27"/>
              <a:gd name="f32" fmla="val f28"/>
              <a:gd name="f33" fmla="abs f22"/>
              <a:gd name="f34" fmla="abs f23"/>
              <a:gd name="f35" fmla="?: f22 f24 f3"/>
              <a:gd name="f36" fmla="?: f22 f3 f24"/>
              <a:gd name="f37" fmla="?: f22 f4 f3"/>
              <a:gd name="f38" fmla="?: f22 f3 f4"/>
              <a:gd name="f39" fmla="abs f25"/>
              <a:gd name="f40" fmla="?: f23 f24 f3"/>
              <a:gd name="f41" fmla="?: f23 f3 f24"/>
              <a:gd name="f42" fmla="?: f25 0 f2"/>
              <a:gd name="f43" fmla="?: f25 f2 0"/>
              <a:gd name="f44" fmla="abs f26"/>
              <a:gd name="f45" fmla="?: f25 f24 f3"/>
              <a:gd name="f46" fmla="?: f25 f3 f24"/>
              <a:gd name="f47" fmla="?: f25 f4 f3"/>
              <a:gd name="f48" fmla="?: f25 f3 f4"/>
              <a:gd name="f49" fmla="?: f26 f24 f3"/>
              <a:gd name="f50" fmla="?: f26 f3 f24"/>
              <a:gd name="f51" fmla="?: f22 0 f2"/>
              <a:gd name="f52" fmla="?: f22 f2 0"/>
              <a:gd name="f53" fmla="*/ f27 f18 1"/>
              <a:gd name="f54" fmla="*/ f28 f19 1"/>
              <a:gd name="f55" fmla="*/ f29 1 f5"/>
              <a:gd name="f56" fmla="*/ f30 1 21600"/>
              <a:gd name="f57" fmla="+- f31 0 10800"/>
              <a:gd name="f58" fmla="+- f32 0 10800"/>
              <a:gd name="f59" fmla="+- f32 0 21600"/>
              <a:gd name="f60" fmla="+- f31 0 21600"/>
              <a:gd name="f61" fmla="?: f22 f38 f37"/>
              <a:gd name="f62" fmla="?: f22 f37 f38"/>
              <a:gd name="f63" fmla="?: f23 f36 f35"/>
              <a:gd name="f64" fmla="?: f23 f43 f42"/>
              <a:gd name="f65" fmla="?: f23 f42 f43"/>
              <a:gd name="f66" fmla="?: f25 f40 f41"/>
              <a:gd name="f67" fmla="?: f25 f48 f47"/>
              <a:gd name="f68" fmla="?: f25 f47 f48"/>
              <a:gd name="f69" fmla="?: f26 f46 f45"/>
              <a:gd name="f70" fmla="?: f26 f52 f51"/>
              <a:gd name="f71" fmla="?: f26 f51 f52"/>
              <a:gd name="f72" fmla="?: f22 f49 f50"/>
              <a:gd name="f73" fmla="*/ f31 f18 1"/>
              <a:gd name="f74" fmla="*/ f32 f19 1"/>
              <a:gd name="f75" fmla="+- f55 0 f3"/>
              <a:gd name="f76" fmla="*/ 800 f56 1"/>
              <a:gd name="f77" fmla="*/ 20800 f56 1"/>
              <a:gd name="f78" fmla="abs f57"/>
              <a:gd name="f79" fmla="abs f58"/>
              <a:gd name="f80" fmla="?: f23 f62 f61"/>
              <a:gd name="f81" fmla="?: f25 f64 f65"/>
              <a:gd name="f82" fmla="?: f26 f68 f67"/>
              <a:gd name="f83" fmla="?: f22 f70 f71"/>
              <a:gd name="f84" fmla="+- f78 0 f79"/>
              <a:gd name="f85" fmla="+- f79 0 f78"/>
              <a:gd name="f86" fmla="*/ f76 1 f56"/>
              <a:gd name="f87" fmla="*/ f77 1 f56"/>
              <a:gd name="f88" fmla="?: f58 f10 f84"/>
              <a:gd name="f89" fmla="?: f58 f84 f10"/>
              <a:gd name="f90" fmla="?: f57 f10 f85"/>
              <a:gd name="f91" fmla="?: f57 f85 f10"/>
              <a:gd name="f92" fmla="*/ f86 f18 1"/>
              <a:gd name="f93" fmla="*/ f87 f18 1"/>
              <a:gd name="f94" fmla="*/ f87 f19 1"/>
              <a:gd name="f95" fmla="*/ f86 f19 1"/>
              <a:gd name="f96" fmla="?: f31 f10 f88"/>
              <a:gd name="f97" fmla="?: f31 f10 f89"/>
              <a:gd name="f98" fmla="?: f59 f90 f10"/>
              <a:gd name="f99" fmla="?: f59 f91 f10"/>
              <a:gd name="f100" fmla="?: f60 f89 f10"/>
              <a:gd name="f101" fmla="?: f60 f88 f10"/>
              <a:gd name="f102" fmla="?: f32 f10 f91"/>
              <a:gd name="f103" fmla="?: f32 f10 f90"/>
              <a:gd name="f104" fmla="?: f96 f31 0"/>
              <a:gd name="f105" fmla="?: f96 f32 6280"/>
              <a:gd name="f106" fmla="?: f97 f31 0"/>
              <a:gd name="f107" fmla="?: f97 f32 15320"/>
              <a:gd name="f108" fmla="?: f98 f31 6280"/>
              <a:gd name="f109" fmla="?: f98 f32 21600"/>
              <a:gd name="f110" fmla="?: f99 f31 15320"/>
              <a:gd name="f111" fmla="?: f99 f32 21600"/>
              <a:gd name="f112" fmla="?: f100 f31 21600"/>
              <a:gd name="f113" fmla="?: f100 f32 15320"/>
              <a:gd name="f114" fmla="?: f101 f31 21600"/>
              <a:gd name="f115" fmla="?: f101 f32 6280"/>
              <a:gd name="f116" fmla="?: f102 f31 15320"/>
              <a:gd name="f117" fmla="?: f102 f32 0"/>
              <a:gd name="f118" fmla="?: f103 f31 6280"/>
              <a:gd name="f119" fmla="?: f103 f32 0"/>
            </a:gdLst>
            <a:ahLst>
              <a:ahXY gdRefX="f0" minX="f16" maxX="f11" gdRefY="f1" minY="f16" maxY="f11">
                <a:pos x="f53" y="f5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92" t="f95" r="f93" b="f94"/>
            <a:pathLst>
              <a:path w="21600" h="21600">
                <a:moveTo>
                  <a:pt x="f12" y="f8"/>
                </a:moveTo>
                <a:arcTo wR="f33" hR="f34" stAng="f80" swAng="f63"/>
                <a:lnTo>
                  <a:pt x="f104" y="f105"/>
                </a:lnTo>
                <a:lnTo>
                  <a:pt x="f8" y="f13"/>
                </a:lnTo>
                <a:lnTo>
                  <a:pt x="f8" y="f14"/>
                </a:lnTo>
                <a:lnTo>
                  <a:pt x="f106" y="f107"/>
                </a:lnTo>
                <a:lnTo>
                  <a:pt x="f8" y="f15"/>
                </a:lnTo>
                <a:arcTo wR="f34" hR="f39" stAng="f81" swAng="f66"/>
                <a:lnTo>
                  <a:pt x="f108" y="f109"/>
                </a:lnTo>
                <a:lnTo>
                  <a:pt x="f13" y="f9"/>
                </a:lnTo>
                <a:lnTo>
                  <a:pt x="f14" y="f9"/>
                </a:lnTo>
                <a:lnTo>
                  <a:pt x="f110" y="f111"/>
                </a:lnTo>
                <a:lnTo>
                  <a:pt x="f15" y="f9"/>
                </a:lnTo>
                <a:arcTo wR="f39" hR="f44" stAng="f82" swAng="f69"/>
                <a:lnTo>
                  <a:pt x="f112" y="f113"/>
                </a:lnTo>
                <a:lnTo>
                  <a:pt x="f9" y="f14"/>
                </a:lnTo>
                <a:lnTo>
                  <a:pt x="f9" y="f13"/>
                </a:lnTo>
                <a:lnTo>
                  <a:pt x="f114" y="f115"/>
                </a:lnTo>
                <a:lnTo>
                  <a:pt x="f9" y="f12"/>
                </a:lnTo>
                <a:arcTo wR="f44" hR="f33" stAng="f83" swAng="f72"/>
                <a:lnTo>
                  <a:pt x="f116" y="f117"/>
                </a:lnTo>
                <a:lnTo>
                  <a:pt x="f14" y="f8"/>
                </a:lnTo>
                <a:lnTo>
                  <a:pt x="f13" y="f8"/>
                </a:lnTo>
                <a:lnTo>
                  <a:pt x="f118" y="f119"/>
                </a:lnTo>
                <a:close/>
              </a:path>
            </a:pathLst>
          </a:custGeom>
          <a:solidFill>
            <a:srgbClr val="FFC000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Impact" pitchFamily="34"/>
              </a:rPr>
              <a:t>Let’s practise </a:t>
            </a:r>
            <a:r>
              <a:rPr lang="en-GB" sz="3200" b="0" i="0" u="none" strike="noStrike" kern="1200" cap="none" spc="0" baseline="0">
                <a:solidFill>
                  <a:srgbClr val="000000"/>
                </a:solidFill>
                <a:uFillTx/>
                <a:latin typeface="Impact" pitchFamily="34"/>
              </a:rPr>
              <a:t>our </a:t>
            </a:r>
            <a:r>
              <a:rPr lang="en-GB" sz="3200" b="0" i="0" u="none" strike="noStrike" kern="1200" cap="none" spc="0" baseline="0" smtClean="0">
                <a:solidFill>
                  <a:srgbClr val="000000"/>
                </a:solidFill>
                <a:uFillTx/>
                <a:latin typeface="Impact" pitchFamily="34"/>
              </a:rPr>
              <a:t>cognitive </a:t>
            </a:r>
            <a:r>
              <a:rPr lang="en-GB" sz="32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Impact" pitchFamily="34"/>
              </a:rPr>
              <a:t>oracy </a:t>
            </a: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Impact" pitchFamily="34"/>
              </a:rPr>
              <a:t>skills…</a:t>
            </a:r>
          </a:p>
        </p:txBody>
      </p:sp>
      <p:sp>
        <p:nvSpPr>
          <p:cNvPr id="3" name="Rectangle 2"/>
          <p:cNvSpPr/>
          <p:nvPr/>
        </p:nvSpPr>
        <p:spPr>
          <a:xfrm>
            <a:off x="4290085" y="3308505"/>
            <a:ext cx="82149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b="1" dirty="0" smtClean="0"/>
              <a:t>“If I ruled the world I would……because….”</a:t>
            </a:r>
          </a:p>
          <a:p>
            <a:endParaRPr lang="en-GB" sz="3600" b="1" dirty="0"/>
          </a:p>
          <a:p>
            <a:r>
              <a:rPr lang="en-GB" sz="3600" b="1" dirty="0" smtClean="0"/>
              <a:t>“I couldn’t disagree more because…”</a:t>
            </a:r>
            <a:endParaRPr lang="en-GB" sz="3600" b="1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46" y="598631"/>
            <a:ext cx="3876907" cy="501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20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307975" y="4502289"/>
            <a:ext cx="8172338" cy="1809298"/>
          </a:xfrm>
        </p:spPr>
        <p:txBody>
          <a:bodyPr lIns="0" tIns="0" rIns="0" bIns="0" anchor="ctr">
            <a:noAutofit/>
          </a:bodyPr>
          <a:lstStyle/>
          <a:p>
            <a:r>
              <a:rPr lang="en-GB" b="1" i="1" dirty="0" smtClean="0">
                <a:solidFill>
                  <a:schemeClr val="tx1"/>
                </a:solidFill>
              </a:rPr>
              <a:t>Describe the word to your friends but don’t use the word itself!</a:t>
            </a:r>
            <a:r>
              <a:rPr lang="en-GB" b="1" i="1" dirty="0" smtClean="0"/>
              <a:t>!</a:t>
            </a:r>
            <a:endParaRPr lang="en-GB" b="1" i="1" dirty="0"/>
          </a:p>
        </p:txBody>
      </p:sp>
      <p:sp>
        <p:nvSpPr>
          <p:cNvPr id="3" name="Speech Bubble: Rectangle with Corners Rounded 3"/>
          <p:cNvSpPr/>
          <p:nvPr/>
        </p:nvSpPr>
        <p:spPr>
          <a:xfrm>
            <a:off x="486625" y="108420"/>
            <a:ext cx="3767401" cy="2346322"/>
          </a:xfrm>
          <a:custGeom>
            <a:avLst>
              <a:gd name="f0" fmla="val 1360"/>
              <a:gd name="f1" fmla="val 25644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val f8"/>
              <a:gd name="f21" fmla="val f9"/>
              <a:gd name="f22" fmla="+- 0 0 f12"/>
              <a:gd name="f23" fmla="+- 3590 0 f8"/>
              <a:gd name="f24" fmla="+- 0 0 f3"/>
              <a:gd name="f25" fmla="+- 21600 0 f15"/>
              <a:gd name="f26" fmla="+- 18010 0 f9"/>
              <a:gd name="f27" fmla="pin -2147483647 f0 2147483647"/>
              <a:gd name="f28" fmla="pin -2147483647 f1 2147483647"/>
              <a:gd name="f29" fmla="*/ f17 f2 1"/>
              <a:gd name="f30" fmla="+- f21 0 f20"/>
              <a:gd name="f31" fmla="val f27"/>
              <a:gd name="f32" fmla="val f28"/>
              <a:gd name="f33" fmla="abs f22"/>
              <a:gd name="f34" fmla="abs f23"/>
              <a:gd name="f35" fmla="?: f22 f24 f3"/>
              <a:gd name="f36" fmla="?: f22 f3 f24"/>
              <a:gd name="f37" fmla="?: f22 f4 f3"/>
              <a:gd name="f38" fmla="?: f22 f3 f4"/>
              <a:gd name="f39" fmla="abs f25"/>
              <a:gd name="f40" fmla="?: f23 f24 f3"/>
              <a:gd name="f41" fmla="?: f23 f3 f24"/>
              <a:gd name="f42" fmla="?: f25 0 f2"/>
              <a:gd name="f43" fmla="?: f25 f2 0"/>
              <a:gd name="f44" fmla="abs f26"/>
              <a:gd name="f45" fmla="?: f25 f24 f3"/>
              <a:gd name="f46" fmla="?: f25 f3 f24"/>
              <a:gd name="f47" fmla="?: f25 f4 f3"/>
              <a:gd name="f48" fmla="?: f25 f3 f4"/>
              <a:gd name="f49" fmla="?: f26 f24 f3"/>
              <a:gd name="f50" fmla="?: f26 f3 f24"/>
              <a:gd name="f51" fmla="?: f22 0 f2"/>
              <a:gd name="f52" fmla="?: f22 f2 0"/>
              <a:gd name="f53" fmla="*/ f27 f18 1"/>
              <a:gd name="f54" fmla="*/ f28 f19 1"/>
              <a:gd name="f55" fmla="*/ f29 1 f5"/>
              <a:gd name="f56" fmla="*/ f30 1 21600"/>
              <a:gd name="f57" fmla="+- f31 0 10800"/>
              <a:gd name="f58" fmla="+- f32 0 10800"/>
              <a:gd name="f59" fmla="+- f32 0 21600"/>
              <a:gd name="f60" fmla="+- f31 0 21600"/>
              <a:gd name="f61" fmla="?: f22 f38 f37"/>
              <a:gd name="f62" fmla="?: f22 f37 f38"/>
              <a:gd name="f63" fmla="?: f23 f36 f35"/>
              <a:gd name="f64" fmla="?: f23 f43 f42"/>
              <a:gd name="f65" fmla="?: f23 f42 f43"/>
              <a:gd name="f66" fmla="?: f25 f40 f41"/>
              <a:gd name="f67" fmla="?: f25 f48 f47"/>
              <a:gd name="f68" fmla="?: f25 f47 f48"/>
              <a:gd name="f69" fmla="?: f26 f46 f45"/>
              <a:gd name="f70" fmla="?: f26 f52 f51"/>
              <a:gd name="f71" fmla="?: f26 f51 f52"/>
              <a:gd name="f72" fmla="?: f22 f49 f50"/>
              <a:gd name="f73" fmla="*/ f31 f18 1"/>
              <a:gd name="f74" fmla="*/ f32 f19 1"/>
              <a:gd name="f75" fmla="+- f55 0 f3"/>
              <a:gd name="f76" fmla="*/ 800 f56 1"/>
              <a:gd name="f77" fmla="*/ 20800 f56 1"/>
              <a:gd name="f78" fmla="abs f57"/>
              <a:gd name="f79" fmla="abs f58"/>
              <a:gd name="f80" fmla="?: f23 f62 f61"/>
              <a:gd name="f81" fmla="?: f25 f64 f65"/>
              <a:gd name="f82" fmla="?: f26 f68 f67"/>
              <a:gd name="f83" fmla="?: f22 f70 f71"/>
              <a:gd name="f84" fmla="+- f78 0 f79"/>
              <a:gd name="f85" fmla="+- f79 0 f78"/>
              <a:gd name="f86" fmla="*/ f76 1 f56"/>
              <a:gd name="f87" fmla="*/ f77 1 f56"/>
              <a:gd name="f88" fmla="?: f58 f10 f84"/>
              <a:gd name="f89" fmla="?: f58 f84 f10"/>
              <a:gd name="f90" fmla="?: f57 f10 f85"/>
              <a:gd name="f91" fmla="?: f57 f85 f10"/>
              <a:gd name="f92" fmla="*/ f86 f18 1"/>
              <a:gd name="f93" fmla="*/ f87 f18 1"/>
              <a:gd name="f94" fmla="*/ f87 f19 1"/>
              <a:gd name="f95" fmla="*/ f86 f19 1"/>
              <a:gd name="f96" fmla="?: f31 f10 f88"/>
              <a:gd name="f97" fmla="?: f31 f10 f89"/>
              <a:gd name="f98" fmla="?: f59 f90 f10"/>
              <a:gd name="f99" fmla="?: f59 f91 f10"/>
              <a:gd name="f100" fmla="?: f60 f89 f10"/>
              <a:gd name="f101" fmla="?: f60 f88 f10"/>
              <a:gd name="f102" fmla="?: f32 f10 f91"/>
              <a:gd name="f103" fmla="?: f32 f10 f90"/>
              <a:gd name="f104" fmla="?: f96 f31 0"/>
              <a:gd name="f105" fmla="?: f96 f32 6280"/>
              <a:gd name="f106" fmla="?: f97 f31 0"/>
              <a:gd name="f107" fmla="?: f97 f32 15320"/>
              <a:gd name="f108" fmla="?: f98 f31 6280"/>
              <a:gd name="f109" fmla="?: f98 f32 21600"/>
              <a:gd name="f110" fmla="?: f99 f31 15320"/>
              <a:gd name="f111" fmla="?: f99 f32 21600"/>
              <a:gd name="f112" fmla="?: f100 f31 21600"/>
              <a:gd name="f113" fmla="?: f100 f32 15320"/>
              <a:gd name="f114" fmla="?: f101 f31 21600"/>
              <a:gd name="f115" fmla="?: f101 f32 6280"/>
              <a:gd name="f116" fmla="?: f102 f31 15320"/>
              <a:gd name="f117" fmla="?: f102 f32 0"/>
              <a:gd name="f118" fmla="?: f103 f31 6280"/>
              <a:gd name="f119" fmla="?: f103 f32 0"/>
            </a:gdLst>
            <a:ahLst>
              <a:ahXY gdRefX="f0" minX="f16" maxX="f11" gdRefY="f1" minY="f16" maxY="f11">
                <a:pos x="f53" y="f5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92" t="f95" r="f93" b="f94"/>
            <a:pathLst>
              <a:path w="21600" h="21600">
                <a:moveTo>
                  <a:pt x="f12" y="f8"/>
                </a:moveTo>
                <a:arcTo wR="f33" hR="f34" stAng="f80" swAng="f63"/>
                <a:lnTo>
                  <a:pt x="f104" y="f105"/>
                </a:lnTo>
                <a:lnTo>
                  <a:pt x="f8" y="f13"/>
                </a:lnTo>
                <a:lnTo>
                  <a:pt x="f8" y="f14"/>
                </a:lnTo>
                <a:lnTo>
                  <a:pt x="f106" y="f107"/>
                </a:lnTo>
                <a:lnTo>
                  <a:pt x="f8" y="f15"/>
                </a:lnTo>
                <a:arcTo wR="f34" hR="f39" stAng="f81" swAng="f66"/>
                <a:lnTo>
                  <a:pt x="f108" y="f109"/>
                </a:lnTo>
                <a:lnTo>
                  <a:pt x="f13" y="f9"/>
                </a:lnTo>
                <a:lnTo>
                  <a:pt x="f14" y="f9"/>
                </a:lnTo>
                <a:lnTo>
                  <a:pt x="f110" y="f111"/>
                </a:lnTo>
                <a:lnTo>
                  <a:pt x="f15" y="f9"/>
                </a:lnTo>
                <a:arcTo wR="f39" hR="f44" stAng="f82" swAng="f69"/>
                <a:lnTo>
                  <a:pt x="f112" y="f113"/>
                </a:lnTo>
                <a:lnTo>
                  <a:pt x="f9" y="f14"/>
                </a:lnTo>
                <a:lnTo>
                  <a:pt x="f9" y="f13"/>
                </a:lnTo>
                <a:lnTo>
                  <a:pt x="f114" y="f115"/>
                </a:lnTo>
                <a:lnTo>
                  <a:pt x="f9" y="f12"/>
                </a:lnTo>
                <a:arcTo wR="f44" hR="f33" stAng="f83" swAng="f72"/>
                <a:lnTo>
                  <a:pt x="f116" y="f117"/>
                </a:lnTo>
                <a:lnTo>
                  <a:pt x="f14" y="f8"/>
                </a:lnTo>
                <a:lnTo>
                  <a:pt x="f13" y="f8"/>
                </a:lnTo>
                <a:lnTo>
                  <a:pt x="f118" y="f119"/>
                </a:lnTo>
                <a:close/>
              </a:path>
            </a:pathLst>
          </a:custGeom>
          <a:solidFill>
            <a:srgbClr val="FFC000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Impact" pitchFamily="34"/>
              </a:rPr>
              <a:t>Let’s practise our </a:t>
            </a:r>
            <a:r>
              <a:rPr lang="en-GB" sz="3200" b="1" i="0" u="sng" strike="noStrike" kern="1200" cap="none" spc="0" baseline="0" dirty="0">
                <a:solidFill>
                  <a:srgbClr val="000000"/>
                </a:solidFill>
                <a:uFillTx/>
                <a:latin typeface="Impact" pitchFamily="34"/>
              </a:rPr>
              <a:t>linguistic</a:t>
            </a: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Impact" pitchFamily="34"/>
              </a:rPr>
              <a:t> oracy skills…</a:t>
            </a:r>
          </a:p>
        </p:txBody>
      </p:sp>
      <p:pic>
        <p:nvPicPr>
          <p:cNvPr id="4" name="Picture 6" descr="A card with text and a circle and a speech bubble&#10;&#10;AI-generated content may be incorrec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263" y="108421"/>
            <a:ext cx="3153467" cy="311658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AutoShape 2" descr="Articulate for Kids Mini Game | TOMY U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8" name="Picture 4" descr="Drumond Park Articulate Family Board Game, The Fast Talking Description  Games For Adults And Kids Suitable From 12+ Years For 4-20+ Players :  Amazon.co.uk: Outl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1439" y="135008"/>
            <a:ext cx="3063410" cy="306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Spin Master Games 6038149 - Hedbanz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2" name="Picture 8" descr="Spin Master Games 6038149 - Hedbanz, Quick Question Family Guessing Game  for Kids and Adults (Edition May Vary) : Amazon.co.uk: Outle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313" y="3385054"/>
            <a:ext cx="2897365" cy="292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76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7886985" y="365125"/>
            <a:ext cx="4044819" cy="2969090"/>
          </a:xfrm>
        </p:spPr>
        <p:txBody>
          <a:bodyPr lIns="0" tIns="0" rIns="0" bIns="0" anchor="ctr">
            <a:normAutofit fontScale="90000"/>
          </a:bodyPr>
          <a:lstStyle/>
          <a:p>
            <a:pPr lvl="0"/>
            <a:r>
              <a:rPr lang="en-US" sz="4000" i="1" dirty="0" smtClean="0">
                <a:solidFill>
                  <a:schemeClr val="tx1"/>
                </a:solidFill>
                <a:latin typeface="Calibri" pitchFamily="18"/>
              </a:rPr>
              <a:t>Choose a sentence and use physical </a:t>
            </a:r>
            <a:r>
              <a:rPr lang="en-US" sz="4000" i="1" dirty="0" err="1" smtClean="0">
                <a:solidFill>
                  <a:schemeClr val="tx1"/>
                </a:solidFill>
                <a:latin typeface="Calibri" pitchFamily="18"/>
              </a:rPr>
              <a:t>oracy</a:t>
            </a:r>
            <a:r>
              <a:rPr lang="en-US" sz="4000" i="1" dirty="0" smtClean="0">
                <a:solidFill>
                  <a:schemeClr val="tx1"/>
                </a:solidFill>
                <a:latin typeface="Calibri" pitchFamily="18"/>
              </a:rPr>
              <a:t> skills to say it with an emotion!</a:t>
            </a:r>
            <a:endParaRPr lang="en-US" sz="4000" i="1" dirty="0">
              <a:solidFill>
                <a:schemeClr val="tx1"/>
              </a:solidFill>
              <a:latin typeface="Calibri" pitchFamily="1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89097" y="4305296"/>
            <a:ext cx="7976823" cy="183695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Arial" pitchFamily="2"/>
              </a:rPr>
              <a:t>I've got PPA  this afternoon.      The photocopier is broken.            </a:t>
            </a: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Arial" pitchFamily="2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Microsoft YaHei" pitchFamily="2"/>
                <a:cs typeface="Arial" pitchFamily="2"/>
              </a:rPr>
              <a:t>Anger/ excitement/ sadness/ confusion/ worry/ fear/ happiness    </a:t>
            </a:r>
          </a:p>
        </p:txBody>
      </p:sp>
      <p:sp>
        <p:nvSpPr>
          <p:cNvPr id="4" name="Speech Bubble: Rectangle with Corners Rounded 3"/>
          <p:cNvSpPr/>
          <p:nvPr/>
        </p:nvSpPr>
        <p:spPr>
          <a:xfrm>
            <a:off x="3793807" y="424906"/>
            <a:ext cx="3767401" cy="2346322"/>
          </a:xfrm>
          <a:custGeom>
            <a:avLst>
              <a:gd name="f0" fmla="val 1360"/>
              <a:gd name="f1" fmla="val 25644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val f8"/>
              <a:gd name="f21" fmla="val f9"/>
              <a:gd name="f22" fmla="+- 0 0 f12"/>
              <a:gd name="f23" fmla="+- 3590 0 f8"/>
              <a:gd name="f24" fmla="+- 0 0 f3"/>
              <a:gd name="f25" fmla="+- 21600 0 f15"/>
              <a:gd name="f26" fmla="+- 18010 0 f9"/>
              <a:gd name="f27" fmla="pin -2147483647 f0 2147483647"/>
              <a:gd name="f28" fmla="pin -2147483647 f1 2147483647"/>
              <a:gd name="f29" fmla="*/ f17 f2 1"/>
              <a:gd name="f30" fmla="+- f21 0 f20"/>
              <a:gd name="f31" fmla="val f27"/>
              <a:gd name="f32" fmla="val f28"/>
              <a:gd name="f33" fmla="abs f22"/>
              <a:gd name="f34" fmla="abs f23"/>
              <a:gd name="f35" fmla="?: f22 f24 f3"/>
              <a:gd name="f36" fmla="?: f22 f3 f24"/>
              <a:gd name="f37" fmla="?: f22 f4 f3"/>
              <a:gd name="f38" fmla="?: f22 f3 f4"/>
              <a:gd name="f39" fmla="abs f25"/>
              <a:gd name="f40" fmla="?: f23 f24 f3"/>
              <a:gd name="f41" fmla="?: f23 f3 f24"/>
              <a:gd name="f42" fmla="?: f25 0 f2"/>
              <a:gd name="f43" fmla="?: f25 f2 0"/>
              <a:gd name="f44" fmla="abs f26"/>
              <a:gd name="f45" fmla="?: f25 f24 f3"/>
              <a:gd name="f46" fmla="?: f25 f3 f24"/>
              <a:gd name="f47" fmla="?: f25 f4 f3"/>
              <a:gd name="f48" fmla="?: f25 f3 f4"/>
              <a:gd name="f49" fmla="?: f26 f24 f3"/>
              <a:gd name="f50" fmla="?: f26 f3 f24"/>
              <a:gd name="f51" fmla="?: f22 0 f2"/>
              <a:gd name="f52" fmla="?: f22 f2 0"/>
              <a:gd name="f53" fmla="*/ f27 f18 1"/>
              <a:gd name="f54" fmla="*/ f28 f19 1"/>
              <a:gd name="f55" fmla="*/ f29 1 f5"/>
              <a:gd name="f56" fmla="*/ f30 1 21600"/>
              <a:gd name="f57" fmla="+- f31 0 10800"/>
              <a:gd name="f58" fmla="+- f32 0 10800"/>
              <a:gd name="f59" fmla="+- f32 0 21600"/>
              <a:gd name="f60" fmla="+- f31 0 21600"/>
              <a:gd name="f61" fmla="?: f22 f38 f37"/>
              <a:gd name="f62" fmla="?: f22 f37 f38"/>
              <a:gd name="f63" fmla="?: f23 f36 f35"/>
              <a:gd name="f64" fmla="?: f23 f43 f42"/>
              <a:gd name="f65" fmla="?: f23 f42 f43"/>
              <a:gd name="f66" fmla="?: f25 f40 f41"/>
              <a:gd name="f67" fmla="?: f25 f48 f47"/>
              <a:gd name="f68" fmla="?: f25 f47 f48"/>
              <a:gd name="f69" fmla="?: f26 f46 f45"/>
              <a:gd name="f70" fmla="?: f26 f52 f51"/>
              <a:gd name="f71" fmla="?: f26 f51 f52"/>
              <a:gd name="f72" fmla="?: f22 f49 f50"/>
              <a:gd name="f73" fmla="*/ f31 f18 1"/>
              <a:gd name="f74" fmla="*/ f32 f19 1"/>
              <a:gd name="f75" fmla="+- f55 0 f3"/>
              <a:gd name="f76" fmla="*/ 800 f56 1"/>
              <a:gd name="f77" fmla="*/ 20800 f56 1"/>
              <a:gd name="f78" fmla="abs f57"/>
              <a:gd name="f79" fmla="abs f58"/>
              <a:gd name="f80" fmla="?: f23 f62 f61"/>
              <a:gd name="f81" fmla="?: f25 f64 f65"/>
              <a:gd name="f82" fmla="?: f26 f68 f67"/>
              <a:gd name="f83" fmla="?: f22 f70 f71"/>
              <a:gd name="f84" fmla="+- f78 0 f79"/>
              <a:gd name="f85" fmla="+- f79 0 f78"/>
              <a:gd name="f86" fmla="*/ f76 1 f56"/>
              <a:gd name="f87" fmla="*/ f77 1 f56"/>
              <a:gd name="f88" fmla="?: f58 f10 f84"/>
              <a:gd name="f89" fmla="?: f58 f84 f10"/>
              <a:gd name="f90" fmla="?: f57 f10 f85"/>
              <a:gd name="f91" fmla="?: f57 f85 f10"/>
              <a:gd name="f92" fmla="*/ f86 f18 1"/>
              <a:gd name="f93" fmla="*/ f87 f18 1"/>
              <a:gd name="f94" fmla="*/ f87 f19 1"/>
              <a:gd name="f95" fmla="*/ f86 f19 1"/>
              <a:gd name="f96" fmla="?: f31 f10 f88"/>
              <a:gd name="f97" fmla="?: f31 f10 f89"/>
              <a:gd name="f98" fmla="?: f59 f90 f10"/>
              <a:gd name="f99" fmla="?: f59 f91 f10"/>
              <a:gd name="f100" fmla="?: f60 f89 f10"/>
              <a:gd name="f101" fmla="?: f60 f88 f10"/>
              <a:gd name="f102" fmla="?: f32 f10 f91"/>
              <a:gd name="f103" fmla="?: f32 f10 f90"/>
              <a:gd name="f104" fmla="?: f96 f31 0"/>
              <a:gd name="f105" fmla="?: f96 f32 6280"/>
              <a:gd name="f106" fmla="?: f97 f31 0"/>
              <a:gd name="f107" fmla="?: f97 f32 15320"/>
              <a:gd name="f108" fmla="?: f98 f31 6280"/>
              <a:gd name="f109" fmla="?: f98 f32 21600"/>
              <a:gd name="f110" fmla="?: f99 f31 15320"/>
              <a:gd name="f111" fmla="?: f99 f32 21600"/>
              <a:gd name="f112" fmla="?: f100 f31 21600"/>
              <a:gd name="f113" fmla="?: f100 f32 15320"/>
              <a:gd name="f114" fmla="?: f101 f31 21600"/>
              <a:gd name="f115" fmla="?: f101 f32 6280"/>
              <a:gd name="f116" fmla="?: f102 f31 15320"/>
              <a:gd name="f117" fmla="?: f102 f32 0"/>
              <a:gd name="f118" fmla="?: f103 f31 6280"/>
              <a:gd name="f119" fmla="?: f103 f32 0"/>
            </a:gdLst>
            <a:ahLst>
              <a:ahXY gdRefX="f0" minX="f16" maxX="f11" gdRefY="f1" minY="f16" maxY="f11">
                <a:pos x="f53" y="f5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92" t="f95" r="f93" b="f94"/>
            <a:pathLst>
              <a:path w="21600" h="21600">
                <a:moveTo>
                  <a:pt x="f12" y="f8"/>
                </a:moveTo>
                <a:arcTo wR="f33" hR="f34" stAng="f80" swAng="f63"/>
                <a:lnTo>
                  <a:pt x="f104" y="f105"/>
                </a:lnTo>
                <a:lnTo>
                  <a:pt x="f8" y="f13"/>
                </a:lnTo>
                <a:lnTo>
                  <a:pt x="f8" y="f14"/>
                </a:lnTo>
                <a:lnTo>
                  <a:pt x="f106" y="f107"/>
                </a:lnTo>
                <a:lnTo>
                  <a:pt x="f8" y="f15"/>
                </a:lnTo>
                <a:arcTo wR="f34" hR="f39" stAng="f81" swAng="f66"/>
                <a:lnTo>
                  <a:pt x="f108" y="f109"/>
                </a:lnTo>
                <a:lnTo>
                  <a:pt x="f13" y="f9"/>
                </a:lnTo>
                <a:lnTo>
                  <a:pt x="f14" y="f9"/>
                </a:lnTo>
                <a:lnTo>
                  <a:pt x="f110" y="f111"/>
                </a:lnTo>
                <a:lnTo>
                  <a:pt x="f15" y="f9"/>
                </a:lnTo>
                <a:arcTo wR="f39" hR="f44" stAng="f82" swAng="f69"/>
                <a:lnTo>
                  <a:pt x="f112" y="f113"/>
                </a:lnTo>
                <a:lnTo>
                  <a:pt x="f9" y="f14"/>
                </a:lnTo>
                <a:lnTo>
                  <a:pt x="f9" y="f13"/>
                </a:lnTo>
                <a:lnTo>
                  <a:pt x="f114" y="f115"/>
                </a:lnTo>
                <a:lnTo>
                  <a:pt x="f9" y="f12"/>
                </a:lnTo>
                <a:arcTo wR="f44" hR="f33" stAng="f83" swAng="f72"/>
                <a:lnTo>
                  <a:pt x="f116" y="f117"/>
                </a:lnTo>
                <a:lnTo>
                  <a:pt x="f14" y="f8"/>
                </a:lnTo>
                <a:lnTo>
                  <a:pt x="f13" y="f8"/>
                </a:lnTo>
                <a:lnTo>
                  <a:pt x="f118" y="f119"/>
                </a:lnTo>
                <a:close/>
              </a:path>
            </a:pathLst>
          </a:custGeom>
          <a:solidFill>
            <a:srgbClr val="FFC000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Impact" pitchFamily="34"/>
              </a:rPr>
              <a:t>Let’s practise our </a:t>
            </a:r>
            <a:r>
              <a:rPr lang="en-GB" sz="3200" b="1" i="0" u="sng" strike="noStrike" kern="1200" cap="none" spc="0" baseline="0" dirty="0">
                <a:solidFill>
                  <a:srgbClr val="000000"/>
                </a:solidFill>
                <a:uFillTx/>
                <a:latin typeface="Impact" pitchFamily="34"/>
              </a:rPr>
              <a:t>physical</a:t>
            </a: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Impact" pitchFamily="34"/>
              </a:rPr>
              <a:t> oracy skills…</a:t>
            </a:r>
          </a:p>
        </p:txBody>
      </p:sp>
      <p:pic>
        <p:nvPicPr>
          <p:cNvPr id="5" name="Picture 5" descr="A screenshot of a text&#10;&#10;AI-generated content may be incorrec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280" y="406100"/>
            <a:ext cx="3195749" cy="317738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Speech Bubble: Oval 6"/>
          <p:cNvSpPr/>
          <p:nvPr/>
        </p:nvSpPr>
        <p:spPr>
          <a:xfrm>
            <a:off x="1003303" y="3725584"/>
            <a:ext cx="2362196" cy="2057400"/>
          </a:xfrm>
          <a:custGeom>
            <a:avLst>
              <a:gd name="f0" fmla="val 6300"/>
              <a:gd name="f1" fmla="val 24300"/>
            </a:avLst>
            <a:gdLst>
              <a:gd name="f2" fmla="val 21600000"/>
              <a:gd name="f3" fmla="val 10800000"/>
              <a:gd name="f4" fmla="val 5400000"/>
              <a:gd name="f5" fmla="val 180"/>
              <a:gd name="f6" fmla="val w"/>
              <a:gd name="f7" fmla="val h"/>
              <a:gd name="f8" fmla="val 0"/>
              <a:gd name="f9" fmla="val 21600"/>
              <a:gd name="f10" fmla="*/ 5419351 1 1725033"/>
              <a:gd name="f11" fmla="val 2147483647"/>
              <a:gd name="f12" fmla="min 0 21600"/>
              <a:gd name="f13" fmla="max 0 21600"/>
              <a:gd name="f14" fmla="val -2147483647"/>
              <a:gd name="f15" fmla="+- 0 0 0"/>
              <a:gd name="f16" fmla="+- 0 0 180"/>
              <a:gd name="f17" fmla="+- 0 0 -194"/>
              <a:gd name="f18" fmla="*/ f6 1 21600"/>
              <a:gd name="f19" fmla="*/ f7 1 21600"/>
              <a:gd name="f20" fmla="val f8"/>
              <a:gd name="f21" fmla="val f9"/>
              <a:gd name="f22" fmla="*/ f10 1 180"/>
              <a:gd name="f23" fmla="+- f13 0 f12"/>
              <a:gd name="f24" fmla="pin -2147483647 f0 2147483647"/>
              <a:gd name="f25" fmla="pin -2147483647 f1 2147483647"/>
              <a:gd name="f26" fmla="*/ f15 f3 1"/>
              <a:gd name="f27" fmla="*/ f16 f3 1"/>
              <a:gd name="f28" fmla="*/ f17 f3 1"/>
              <a:gd name="f29" fmla="+- f21 0 f20"/>
              <a:gd name="f30" fmla="val f24"/>
              <a:gd name="f31" fmla="val f25"/>
              <a:gd name="f32" fmla="*/ f23 1 2"/>
              <a:gd name="f33" fmla="*/ f24 f18 1"/>
              <a:gd name="f34" fmla="*/ f25 f19 1"/>
              <a:gd name="f35" fmla="*/ f26 1 f5"/>
              <a:gd name="f36" fmla="*/ f27 1 f5"/>
              <a:gd name="f37" fmla="*/ f28 1 f5"/>
              <a:gd name="f38" fmla="*/ f29 1 21600"/>
              <a:gd name="f39" fmla="+- f30 0 10800"/>
              <a:gd name="f40" fmla="+- f31 0 10800"/>
              <a:gd name="f41" fmla="+- f12 f32 0"/>
              <a:gd name="f42" fmla="*/ f32 f32 1"/>
              <a:gd name="f43" fmla="+- f35 0 f4"/>
              <a:gd name="f44" fmla="+- f36 0 f4"/>
              <a:gd name="f45" fmla="+- f37 0 f4"/>
              <a:gd name="f46" fmla="*/ 3200 f38 1"/>
              <a:gd name="f47" fmla="*/ 18400 f38 1"/>
              <a:gd name="f48" fmla="*/ 3160 f38 1"/>
              <a:gd name="f49" fmla="*/ 18440 f38 1"/>
              <a:gd name="f50" fmla="*/ f39 f39 1"/>
              <a:gd name="f51" fmla="*/ f40 f40 1"/>
              <a:gd name="f52" fmla="+- 0 0 f40"/>
              <a:gd name="f53" fmla="+- 0 0 f39"/>
              <a:gd name="f54" fmla="+- f50 f51 0"/>
              <a:gd name="f55" fmla="+- 0 0 f52"/>
              <a:gd name="f56" fmla="+- 0 0 f53"/>
              <a:gd name="f57" fmla="*/ f48 1 f38"/>
              <a:gd name="f58" fmla="*/ f49 1 f38"/>
              <a:gd name="f59" fmla="*/ f46 1 f38"/>
              <a:gd name="f60" fmla="*/ f47 1 f38"/>
              <a:gd name="f61" fmla="+- 0 0 f55"/>
              <a:gd name="f62" fmla="+- 0 0 f56"/>
              <a:gd name="f63" fmla="sqrt f54"/>
              <a:gd name="f64" fmla="*/ f59 f18 1"/>
              <a:gd name="f65" fmla="*/ f60 f18 1"/>
              <a:gd name="f66" fmla="*/ f60 f19 1"/>
              <a:gd name="f67" fmla="*/ f59 f19 1"/>
              <a:gd name="f68" fmla="*/ f57 f18 1"/>
              <a:gd name="f69" fmla="*/ f57 f19 1"/>
              <a:gd name="f70" fmla="*/ f58 f19 1"/>
              <a:gd name="f71" fmla="*/ f58 f18 1"/>
              <a:gd name="f72" fmla="at2 f61 f62"/>
              <a:gd name="f73" fmla="+- f63 0 10800"/>
              <a:gd name="f74" fmla="+- f72 f4 0"/>
              <a:gd name="f75" fmla="*/ f74 f10 1"/>
              <a:gd name="f76" fmla="*/ f75 1 f3"/>
              <a:gd name="f77" fmla="+- 0 0 f76"/>
              <a:gd name="f78" fmla="val f77"/>
              <a:gd name="f79" fmla="+- 0 0 f78"/>
              <a:gd name="f80" fmla="*/ f79 f3 1"/>
              <a:gd name="f81" fmla="*/ f80 1 f10"/>
              <a:gd name="f82" fmla="+- f81 0 f4"/>
              <a:gd name="f83" fmla="*/ f81 f10 1"/>
              <a:gd name="f84" fmla="*/ f83 1 f3"/>
              <a:gd name="f85" fmla="+- f82 f4 0"/>
              <a:gd name="f86" fmla="+- 0 0 f84"/>
              <a:gd name="f87" fmla="*/ f85 f10 1"/>
              <a:gd name="f88" fmla="*/ f86 1 f22"/>
              <a:gd name="f89" fmla="*/ f87 1 f3"/>
              <a:gd name="f90" fmla="+- f88 0 10"/>
              <a:gd name="f91" fmla="+- f88 10 0"/>
              <a:gd name="f92" fmla="+- 0 0 f89"/>
              <a:gd name="f93" fmla="*/ f90 f22 1"/>
              <a:gd name="f94" fmla="*/ f91 f22 1"/>
              <a:gd name="f95" fmla="+- 0 0 f92"/>
              <a:gd name="f96" fmla="+- 0 0 f93"/>
              <a:gd name="f97" fmla="+- 0 0 f94"/>
              <a:gd name="f98" fmla="*/ f95 f3 1"/>
              <a:gd name="f99" fmla="*/ f96 f3 1"/>
              <a:gd name="f100" fmla="*/ f97 f3 1"/>
              <a:gd name="f101" fmla="*/ f98 1 f10"/>
              <a:gd name="f102" fmla="*/ f99 1 f10"/>
              <a:gd name="f103" fmla="*/ f100 1 f10"/>
              <a:gd name="f104" fmla="+- f101 0 f4"/>
              <a:gd name="f105" fmla="sin 1 f104"/>
              <a:gd name="f106" fmla="cos 1 f104"/>
              <a:gd name="f107" fmla="+- f102 0 f4"/>
              <a:gd name="f108" fmla="+- f103 0 f4"/>
              <a:gd name="f109" fmla="+- 0 0 f105"/>
              <a:gd name="f110" fmla="+- 0 0 f106"/>
              <a:gd name="f111" fmla="+- f107 f4 0"/>
              <a:gd name="f112" fmla="+- f108 f4 0"/>
              <a:gd name="f113" fmla="+- 0 0 f109"/>
              <a:gd name="f114" fmla="+- 0 0 f110"/>
              <a:gd name="f115" fmla="*/ f111 f10 1"/>
              <a:gd name="f116" fmla="*/ f112 f10 1"/>
              <a:gd name="f117" fmla="val f113"/>
              <a:gd name="f118" fmla="val f114"/>
              <a:gd name="f119" fmla="*/ f115 1 f3"/>
              <a:gd name="f120" fmla="*/ f116 1 f3"/>
              <a:gd name="f121" fmla="+- 0 0 f117"/>
              <a:gd name="f122" fmla="+- 0 0 f118"/>
              <a:gd name="f123" fmla="+- 0 0 f119"/>
              <a:gd name="f124" fmla="+- 0 0 f120"/>
              <a:gd name="f125" fmla="+- 0 0 f123"/>
              <a:gd name="f126" fmla="+- 0 0 f124"/>
              <a:gd name="f127" fmla="*/ 10800 f121 1"/>
              <a:gd name="f128" fmla="*/ 10800 f122 1"/>
              <a:gd name="f129" fmla="*/ f125 f3 1"/>
              <a:gd name="f130" fmla="*/ f126 f3 1"/>
              <a:gd name="f131" fmla="+- f127 10800 0"/>
              <a:gd name="f132" fmla="+- f128 10800 0"/>
              <a:gd name="f133" fmla="*/ f129 1 f10"/>
              <a:gd name="f134" fmla="*/ f130 1 f10"/>
              <a:gd name="f135" fmla="?: f73 f30 f131"/>
              <a:gd name="f136" fmla="?: f73 f31 f132"/>
              <a:gd name="f137" fmla="+- f133 0 f4"/>
              <a:gd name="f138" fmla="+- f134 0 f4"/>
              <a:gd name="f139" fmla="*/ f135 f18 1"/>
              <a:gd name="f140" fmla="*/ f136 f19 1"/>
              <a:gd name="f141" fmla="sin 1 f137"/>
              <a:gd name="f142" fmla="cos 1 f137"/>
              <a:gd name="f143" fmla="sin 1 f138"/>
              <a:gd name="f144" fmla="cos 1 f138"/>
              <a:gd name="f145" fmla="+- 0 0 f141"/>
              <a:gd name="f146" fmla="+- 0 0 f142"/>
              <a:gd name="f147" fmla="+- 0 0 f143"/>
              <a:gd name="f148" fmla="+- 0 0 f144"/>
              <a:gd name="f149" fmla="+- 0 0 f145"/>
              <a:gd name="f150" fmla="+- 0 0 f146"/>
              <a:gd name="f151" fmla="+- 0 0 f147"/>
              <a:gd name="f152" fmla="+- 0 0 f148"/>
              <a:gd name="f153" fmla="val f149"/>
              <a:gd name="f154" fmla="val f150"/>
              <a:gd name="f155" fmla="val f151"/>
              <a:gd name="f156" fmla="val f152"/>
              <a:gd name="f157" fmla="+- 0 0 f153"/>
              <a:gd name="f158" fmla="+- 0 0 f154"/>
              <a:gd name="f159" fmla="+- 0 0 f155"/>
              <a:gd name="f160" fmla="+- 0 0 f156"/>
              <a:gd name="f161" fmla="*/ 10800 f157 1"/>
              <a:gd name="f162" fmla="*/ 10800 f158 1"/>
              <a:gd name="f163" fmla="*/ 10800 f159 1"/>
              <a:gd name="f164" fmla="*/ 10800 f160 1"/>
              <a:gd name="f165" fmla="+- f161 10800 0"/>
              <a:gd name="f166" fmla="+- f162 10800 0"/>
              <a:gd name="f167" fmla="+- f163 10800 0"/>
              <a:gd name="f168" fmla="+- f164 10800 0"/>
              <a:gd name="f169" fmla="+- f167 0 f41"/>
              <a:gd name="f170" fmla="+- f168 0 f41"/>
              <a:gd name="f171" fmla="+- f165 0 f41"/>
              <a:gd name="f172" fmla="+- f166 0 f41"/>
              <a:gd name="f173" fmla="+- 0 0 f169"/>
              <a:gd name="f174" fmla="+- 0 0 f170"/>
              <a:gd name="f175" fmla="+- 0 0 f171"/>
              <a:gd name="f176" fmla="+- 0 0 f172"/>
              <a:gd name="f177" fmla="+- 0 0 f173"/>
              <a:gd name="f178" fmla="+- 0 0 f174"/>
              <a:gd name="f179" fmla="+- 0 0 f175"/>
              <a:gd name="f180" fmla="+- 0 0 f176"/>
              <a:gd name="f181" fmla="at2 f177 f178"/>
              <a:gd name="f182" fmla="at2 f179 f180"/>
              <a:gd name="f183" fmla="+- f181 f4 0"/>
              <a:gd name="f184" fmla="+- f182 f4 0"/>
              <a:gd name="f185" fmla="*/ f183 f10 1"/>
              <a:gd name="f186" fmla="*/ f184 f10 1"/>
              <a:gd name="f187" fmla="*/ f185 1 f3"/>
              <a:gd name="f188" fmla="*/ f186 1 f3"/>
              <a:gd name="f189" fmla="+- 0 0 f187"/>
              <a:gd name="f190" fmla="+- 0 0 f188"/>
              <a:gd name="f191" fmla="val f189"/>
              <a:gd name="f192" fmla="val f190"/>
              <a:gd name="f193" fmla="+- 0 0 f191"/>
              <a:gd name="f194" fmla="+- 0 0 f192"/>
              <a:gd name="f195" fmla="*/ f193 f3 1"/>
              <a:gd name="f196" fmla="*/ f194 f3 1"/>
              <a:gd name="f197" fmla="*/ f195 1 f10"/>
              <a:gd name="f198" fmla="*/ f196 1 f10"/>
              <a:gd name="f199" fmla="+- f197 0 f4"/>
              <a:gd name="f200" fmla="+- f198 0 f4"/>
              <a:gd name="f201" fmla="+- f199 f4 0"/>
              <a:gd name="f202" fmla="+- f200 0 f199"/>
              <a:gd name="f203" fmla="*/ f201 f10 1"/>
              <a:gd name="f204" fmla="+- f202 f2 0"/>
              <a:gd name="f205" fmla="*/ f203 1 f3"/>
              <a:gd name="f206" fmla="?: f202 f202 f204"/>
              <a:gd name="f207" fmla="+- 0 0 f205"/>
              <a:gd name="f208" fmla="+- 0 0 f207"/>
              <a:gd name="f209" fmla="*/ f208 f3 1"/>
              <a:gd name="f210" fmla="*/ f209 1 f10"/>
              <a:gd name="f211" fmla="+- f210 0 f4"/>
              <a:gd name="f212" fmla="cos 1 f211"/>
              <a:gd name="f213" fmla="sin 1 f211"/>
              <a:gd name="f214" fmla="+- 0 0 f212"/>
              <a:gd name="f215" fmla="+- 0 0 f213"/>
              <a:gd name="f216" fmla="+- 0 0 f214"/>
              <a:gd name="f217" fmla="+- 0 0 f215"/>
              <a:gd name="f218" fmla="val f216"/>
              <a:gd name="f219" fmla="val f217"/>
              <a:gd name="f220" fmla="+- 0 0 f218"/>
              <a:gd name="f221" fmla="+- 0 0 f219"/>
              <a:gd name="f222" fmla="*/ f32 f220 1"/>
              <a:gd name="f223" fmla="*/ f32 f221 1"/>
              <a:gd name="f224" fmla="*/ f222 f222 1"/>
              <a:gd name="f225" fmla="*/ f223 f223 1"/>
              <a:gd name="f226" fmla="+- f224 f225 0"/>
              <a:gd name="f227" fmla="sqrt f226"/>
              <a:gd name="f228" fmla="*/ f42 1 f227"/>
              <a:gd name="f229" fmla="*/ f220 f228 1"/>
              <a:gd name="f230" fmla="*/ f221 f228 1"/>
              <a:gd name="f231" fmla="+- f41 0 f229"/>
              <a:gd name="f232" fmla="+- f41 0 f230"/>
            </a:gdLst>
            <a:ahLst>
              <a:ahXY gdRefX="f0" minX="f14" maxX="f11" gdRefY="f1" minY="f14" maxY="f11">
                <a:pos x="f33" y="f3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4">
                <a:pos x="f68" y="f70"/>
              </a:cxn>
              <a:cxn ang="f44">
                <a:pos x="f71" y="f70"/>
              </a:cxn>
              <a:cxn ang="f43">
                <a:pos x="f71" y="f69"/>
              </a:cxn>
              <a:cxn ang="f45">
                <a:pos x="f139" y="f140"/>
              </a:cxn>
            </a:cxnLst>
            <a:rect l="f64" t="f67" r="f65" b="f66"/>
            <a:pathLst>
              <a:path w="21600" h="21600">
                <a:moveTo>
                  <a:pt x="f231" y="f232"/>
                </a:moveTo>
                <a:arcTo wR="f32" hR="f32" stAng="f199" swAng="f206"/>
                <a:lnTo>
                  <a:pt x="f135" y="f136"/>
                </a:lnTo>
                <a:close/>
              </a:path>
            </a:pathLst>
          </a:custGeom>
          <a:solidFill>
            <a:srgbClr val="E97132"/>
          </a:solidFill>
          <a:ln w="19046" cap="flat">
            <a:solidFill>
              <a:srgbClr val="622C0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 smtClean="0">
                <a:solidFill>
                  <a:srgbClr val="FFFFFF"/>
                </a:solidFill>
                <a:uFillTx/>
                <a:latin typeface="Aptos"/>
              </a:rPr>
              <a:t>It’s going to snow</a:t>
            </a:r>
            <a:r>
              <a:rPr lang="en-GB" sz="2400" b="0" i="0" u="none" strike="noStrike" kern="1200" cap="none" spc="0" dirty="0" smtClean="0">
                <a:solidFill>
                  <a:srgbClr val="FFFFFF"/>
                </a:solidFill>
                <a:uFillTx/>
                <a:latin typeface="Aptos"/>
              </a:rPr>
              <a:t> today.</a:t>
            </a:r>
            <a:endParaRPr lang="en-GB" sz="2400" b="0" i="0" u="none" strike="noStrike" kern="1200" cap="none" spc="0" baseline="0" dirty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7" name="Speech Bubble: Oval 7"/>
          <p:cNvSpPr/>
          <p:nvPr/>
        </p:nvSpPr>
        <p:spPr>
          <a:xfrm>
            <a:off x="4200670" y="3467103"/>
            <a:ext cx="2550490" cy="2057400"/>
          </a:xfrm>
          <a:custGeom>
            <a:avLst>
              <a:gd name="f0" fmla="val 6300"/>
              <a:gd name="f1" fmla="val 24300"/>
            </a:avLst>
            <a:gdLst>
              <a:gd name="f2" fmla="val 21600000"/>
              <a:gd name="f3" fmla="val 10800000"/>
              <a:gd name="f4" fmla="val 5400000"/>
              <a:gd name="f5" fmla="val 180"/>
              <a:gd name="f6" fmla="val w"/>
              <a:gd name="f7" fmla="val h"/>
              <a:gd name="f8" fmla="val 0"/>
              <a:gd name="f9" fmla="val 21600"/>
              <a:gd name="f10" fmla="*/ 5419351 1 1725033"/>
              <a:gd name="f11" fmla="val 2147483647"/>
              <a:gd name="f12" fmla="min 0 21600"/>
              <a:gd name="f13" fmla="max 0 21600"/>
              <a:gd name="f14" fmla="val -2147483647"/>
              <a:gd name="f15" fmla="+- 0 0 0"/>
              <a:gd name="f16" fmla="+- 0 0 180"/>
              <a:gd name="f17" fmla="+- 0 0 -194"/>
              <a:gd name="f18" fmla="*/ f6 1 21600"/>
              <a:gd name="f19" fmla="*/ f7 1 21600"/>
              <a:gd name="f20" fmla="val f8"/>
              <a:gd name="f21" fmla="val f9"/>
              <a:gd name="f22" fmla="*/ f10 1 180"/>
              <a:gd name="f23" fmla="+- f13 0 f12"/>
              <a:gd name="f24" fmla="pin -2147483647 f0 2147483647"/>
              <a:gd name="f25" fmla="pin -2147483647 f1 2147483647"/>
              <a:gd name="f26" fmla="*/ f15 f3 1"/>
              <a:gd name="f27" fmla="*/ f16 f3 1"/>
              <a:gd name="f28" fmla="*/ f17 f3 1"/>
              <a:gd name="f29" fmla="+- f21 0 f20"/>
              <a:gd name="f30" fmla="val f24"/>
              <a:gd name="f31" fmla="val f25"/>
              <a:gd name="f32" fmla="*/ f23 1 2"/>
              <a:gd name="f33" fmla="*/ f24 f18 1"/>
              <a:gd name="f34" fmla="*/ f25 f19 1"/>
              <a:gd name="f35" fmla="*/ f26 1 f5"/>
              <a:gd name="f36" fmla="*/ f27 1 f5"/>
              <a:gd name="f37" fmla="*/ f28 1 f5"/>
              <a:gd name="f38" fmla="*/ f29 1 21600"/>
              <a:gd name="f39" fmla="+- f30 0 10800"/>
              <a:gd name="f40" fmla="+- f31 0 10800"/>
              <a:gd name="f41" fmla="+- f12 f32 0"/>
              <a:gd name="f42" fmla="*/ f32 f32 1"/>
              <a:gd name="f43" fmla="+- f35 0 f4"/>
              <a:gd name="f44" fmla="+- f36 0 f4"/>
              <a:gd name="f45" fmla="+- f37 0 f4"/>
              <a:gd name="f46" fmla="*/ 3200 f38 1"/>
              <a:gd name="f47" fmla="*/ 18400 f38 1"/>
              <a:gd name="f48" fmla="*/ 3160 f38 1"/>
              <a:gd name="f49" fmla="*/ 18440 f38 1"/>
              <a:gd name="f50" fmla="*/ f39 f39 1"/>
              <a:gd name="f51" fmla="*/ f40 f40 1"/>
              <a:gd name="f52" fmla="+- 0 0 f40"/>
              <a:gd name="f53" fmla="+- 0 0 f39"/>
              <a:gd name="f54" fmla="+- f50 f51 0"/>
              <a:gd name="f55" fmla="+- 0 0 f52"/>
              <a:gd name="f56" fmla="+- 0 0 f53"/>
              <a:gd name="f57" fmla="*/ f48 1 f38"/>
              <a:gd name="f58" fmla="*/ f49 1 f38"/>
              <a:gd name="f59" fmla="*/ f46 1 f38"/>
              <a:gd name="f60" fmla="*/ f47 1 f38"/>
              <a:gd name="f61" fmla="+- 0 0 f55"/>
              <a:gd name="f62" fmla="+- 0 0 f56"/>
              <a:gd name="f63" fmla="sqrt f54"/>
              <a:gd name="f64" fmla="*/ f59 f18 1"/>
              <a:gd name="f65" fmla="*/ f60 f18 1"/>
              <a:gd name="f66" fmla="*/ f60 f19 1"/>
              <a:gd name="f67" fmla="*/ f59 f19 1"/>
              <a:gd name="f68" fmla="*/ f57 f18 1"/>
              <a:gd name="f69" fmla="*/ f57 f19 1"/>
              <a:gd name="f70" fmla="*/ f58 f19 1"/>
              <a:gd name="f71" fmla="*/ f58 f18 1"/>
              <a:gd name="f72" fmla="at2 f61 f62"/>
              <a:gd name="f73" fmla="+- f63 0 10800"/>
              <a:gd name="f74" fmla="+- f72 f4 0"/>
              <a:gd name="f75" fmla="*/ f74 f10 1"/>
              <a:gd name="f76" fmla="*/ f75 1 f3"/>
              <a:gd name="f77" fmla="+- 0 0 f76"/>
              <a:gd name="f78" fmla="val f77"/>
              <a:gd name="f79" fmla="+- 0 0 f78"/>
              <a:gd name="f80" fmla="*/ f79 f3 1"/>
              <a:gd name="f81" fmla="*/ f80 1 f10"/>
              <a:gd name="f82" fmla="+- f81 0 f4"/>
              <a:gd name="f83" fmla="*/ f81 f10 1"/>
              <a:gd name="f84" fmla="*/ f83 1 f3"/>
              <a:gd name="f85" fmla="+- f82 f4 0"/>
              <a:gd name="f86" fmla="+- 0 0 f84"/>
              <a:gd name="f87" fmla="*/ f85 f10 1"/>
              <a:gd name="f88" fmla="*/ f86 1 f22"/>
              <a:gd name="f89" fmla="*/ f87 1 f3"/>
              <a:gd name="f90" fmla="+- f88 0 10"/>
              <a:gd name="f91" fmla="+- f88 10 0"/>
              <a:gd name="f92" fmla="+- 0 0 f89"/>
              <a:gd name="f93" fmla="*/ f90 f22 1"/>
              <a:gd name="f94" fmla="*/ f91 f22 1"/>
              <a:gd name="f95" fmla="+- 0 0 f92"/>
              <a:gd name="f96" fmla="+- 0 0 f93"/>
              <a:gd name="f97" fmla="+- 0 0 f94"/>
              <a:gd name="f98" fmla="*/ f95 f3 1"/>
              <a:gd name="f99" fmla="*/ f96 f3 1"/>
              <a:gd name="f100" fmla="*/ f97 f3 1"/>
              <a:gd name="f101" fmla="*/ f98 1 f10"/>
              <a:gd name="f102" fmla="*/ f99 1 f10"/>
              <a:gd name="f103" fmla="*/ f100 1 f10"/>
              <a:gd name="f104" fmla="+- f101 0 f4"/>
              <a:gd name="f105" fmla="sin 1 f104"/>
              <a:gd name="f106" fmla="cos 1 f104"/>
              <a:gd name="f107" fmla="+- f102 0 f4"/>
              <a:gd name="f108" fmla="+- f103 0 f4"/>
              <a:gd name="f109" fmla="+- 0 0 f105"/>
              <a:gd name="f110" fmla="+- 0 0 f106"/>
              <a:gd name="f111" fmla="+- f107 f4 0"/>
              <a:gd name="f112" fmla="+- f108 f4 0"/>
              <a:gd name="f113" fmla="+- 0 0 f109"/>
              <a:gd name="f114" fmla="+- 0 0 f110"/>
              <a:gd name="f115" fmla="*/ f111 f10 1"/>
              <a:gd name="f116" fmla="*/ f112 f10 1"/>
              <a:gd name="f117" fmla="val f113"/>
              <a:gd name="f118" fmla="val f114"/>
              <a:gd name="f119" fmla="*/ f115 1 f3"/>
              <a:gd name="f120" fmla="*/ f116 1 f3"/>
              <a:gd name="f121" fmla="+- 0 0 f117"/>
              <a:gd name="f122" fmla="+- 0 0 f118"/>
              <a:gd name="f123" fmla="+- 0 0 f119"/>
              <a:gd name="f124" fmla="+- 0 0 f120"/>
              <a:gd name="f125" fmla="+- 0 0 f123"/>
              <a:gd name="f126" fmla="+- 0 0 f124"/>
              <a:gd name="f127" fmla="*/ 10800 f121 1"/>
              <a:gd name="f128" fmla="*/ 10800 f122 1"/>
              <a:gd name="f129" fmla="*/ f125 f3 1"/>
              <a:gd name="f130" fmla="*/ f126 f3 1"/>
              <a:gd name="f131" fmla="+- f127 10800 0"/>
              <a:gd name="f132" fmla="+- f128 10800 0"/>
              <a:gd name="f133" fmla="*/ f129 1 f10"/>
              <a:gd name="f134" fmla="*/ f130 1 f10"/>
              <a:gd name="f135" fmla="?: f73 f30 f131"/>
              <a:gd name="f136" fmla="?: f73 f31 f132"/>
              <a:gd name="f137" fmla="+- f133 0 f4"/>
              <a:gd name="f138" fmla="+- f134 0 f4"/>
              <a:gd name="f139" fmla="*/ f135 f18 1"/>
              <a:gd name="f140" fmla="*/ f136 f19 1"/>
              <a:gd name="f141" fmla="sin 1 f137"/>
              <a:gd name="f142" fmla="cos 1 f137"/>
              <a:gd name="f143" fmla="sin 1 f138"/>
              <a:gd name="f144" fmla="cos 1 f138"/>
              <a:gd name="f145" fmla="+- 0 0 f141"/>
              <a:gd name="f146" fmla="+- 0 0 f142"/>
              <a:gd name="f147" fmla="+- 0 0 f143"/>
              <a:gd name="f148" fmla="+- 0 0 f144"/>
              <a:gd name="f149" fmla="+- 0 0 f145"/>
              <a:gd name="f150" fmla="+- 0 0 f146"/>
              <a:gd name="f151" fmla="+- 0 0 f147"/>
              <a:gd name="f152" fmla="+- 0 0 f148"/>
              <a:gd name="f153" fmla="val f149"/>
              <a:gd name="f154" fmla="val f150"/>
              <a:gd name="f155" fmla="val f151"/>
              <a:gd name="f156" fmla="val f152"/>
              <a:gd name="f157" fmla="+- 0 0 f153"/>
              <a:gd name="f158" fmla="+- 0 0 f154"/>
              <a:gd name="f159" fmla="+- 0 0 f155"/>
              <a:gd name="f160" fmla="+- 0 0 f156"/>
              <a:gd name="f161" fmla="*/ 10800 f157 1"/>
              <a:gd name="f162" fmla="*/ 10800 f158 1"/>
              <a:gd name="f163" fmla="*/ 10800 f159 1"/>
              <a:gd name="f164" fmla="*/ 10800 f160 1"/>
              <a:gd name="f165" fmla="+- f161 10800 0"/>
              <a:gd name="f166" fmla="+- f162 10800 0"/>
              <a:gd name="f167" fmla="+- f163 10800 0"/>
              <a:gd name="f168" fmla="+- f164 10800 0"/>
              <a:gd name="f169" fmla="+- f167 0 f41"/>
              <a:gd name="f170" fmla="+- f168 0 f41"/>
              <a:gd name="f171" fmla="+- f165 0 f41"/>
              <a:gd name="f172" fmla="+- f166 0 f41"/>
              <a:gd name="f173" fmla="+- 0 0 f169"/>
              <a:gd name="f174" fmla="+- 0 0 f170"/>
              <a:gd name="f175" fmla="+- 0 0 f171"/>
              <a:gd name="f176" fmla="+- 0 0 f172"/>
              <a:gd name="f177" fmla="+- 0 0 f173"/>
              <a:gd name="f178" fmla="+- 0 0 f174"/>
              <a:gd name="f179" fmla="+- 0 0 f175"/>
              <a:gd name="f180" fmla="+- 0 0 f176"/>
              <a:gd name="f181" fmla="at2 f177 f178"/>
              <a:gd name="f182" fmla="at2 f179 f180"/>
              <a:gd name="f183" fmla="+- f181 f4 0"/>
              <a:gd name="f184" fmla="+- f182 f4 0"/>
              <a:gd name="f185" fmla="*/ f183 f10 1"/>
              <a:gd name="f186" fmla="*/ f184 f10 1"/>
              <a:gd name="f187" fmla="*/ f185 1 f3"/>
              <a:gd name="f188" fmla="*/ f186 1 f3"/>
              <a:gd name="f189" fmla="+- 0 0 f187"/>
              <a:gd name="f190" fmla="+- 0 0 f188"/>
              <a:gd name="f191" fmla="val f189"/>
              <a:gd name="f192" fmla="val f190"/>
              <a:gd name="f193" fmla="+- 0 0 f191"/>
              <a:gd name="f194" fmla="+- 0 0 f192"/>
              <a:gd name="f195" fmla="*/ f193 f3 1"/>
              <a:gd name="f196" fmla="*/ f194 f3 1"/>
              <a:gd name="f197" fmla="*/ f195 1 f10"/>
              <a:gd name="f198" fmla="*/ f196 1 f10"/>
              <a:gd name="f199" fmla="+- f197 0 f4"/>
              <a:gd name="f200" fmla="+- f198 0 f4"/>
              <a:gd name="f201" fmla="+- f199 f4 0"/>
              <a:gd name="f202" fmla="+- f200 0 f199"/>
              <a:gd name="f203" fmla="*/ f201 f10 1"/>
              <a:gd name="f204" fmla="+- f202 f2 0"/>
              <a:gd name="f205" fmla="*/ f203 1 f3"/>
              <a:gd name="f206" fmla="?: f202 f202 f204"/>
              <a:gd name="f207" fmla="+- 0 0 f205"/>
              <a:gd name="f208" fmla="+- 0 0 f207"/>
              <a:gd name="f209" fmla="*/ f208 f3 1"/>
              <a:gd name="f210" fmla="*/ f209 1 f10"/>
              <a:gd name="f211" fmla="+- f210 0 f4"/>
              <a:gd name="f212" fmla="cos 1 f211"/>
              <a:gd name="f213" fmla="sin 1 f211"/>
              <a:gd name="f214" fmla="+- 0 0 f212"/>
              <a:gd name="f215" fmla="+- 0 0 f213"/>
              <a:gd name="f216" fmla="+- 0 0 f214"/>
              <a:gd name="f217" fmla="+- 0 0 f215"/>
              <a:gd name="f218" fmla="val f216"/>
              <a:gd name="f219" fmla="val f217"/>
              <a:gd name="f220" fmla="+- 0 0 f218"/>
              <a:gd name="f221" fmla="+- 0 0 f219"/>
              <a:gd name="f222" fmla="*/ f32 f220 1"/>
              <a:gd name="f223" fmla="*/ f32 f221 1"/>
              <a:gd name="f224" fmla="*/ f222 f222 1"/>
              <a:gd name="f225" fmla="*/ f223 f223 1"/>
              <a:gd name="f226" fmla="+- f224 f225 0"/>
              <a:gd name="f227" fmla="sqrt f226"/>
              <a:gd name="f228" fmla="*/ f42 1 f227"/>
              <a:gd name="f229" fmla="*/ f220 f228 1"/>
              <a:gd name="f230" fmla="*/ f221 f228 1"/>
              <a:gd name="f231" fmla="+- f41 0 f229"/>
              <a:gd name="f232" fmla="+- f41 0 f230"/>
            </a:gdLst>
            <a:ahLst>
              <a:ahXY gdRefX="f0" minX="f14" maxX="f11" gdRefY="f1" minY="f14" maxY="f11">
                <a:pos x="f33" y="f3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68" y="f69"/>
              </a:cxn>
              <a:cxn ang="f44">
                <a:pos x="f68" y="f70"/>
              </a:cxn>
              <a:cxn ang="f44">
                <a:pos x="f71" y="f70"/>
              </a:cxn>
              <a:cxn ang="f43">
                <a:pos x="f71" y="f69"/>
              </a:cxn>
              <a:cxn ang="f45">
                <a:pos x="f139" y="f140"/>
              </a:cxn>
            </a:cxnLst>
            <a:rect l="f64" t="f67" r="f65" b="f66"/>
            <a:pathLst>
              <a:path w="21600" h="21600">
                <a:moveTo>
                  <a:pt x="f231" y="f232"/>
                </a:moveTo>
                <a:arcTo wR="f32" hR="f32" stAng="f199" swAng="f206"/>
                <a:lnTo>
                  <a:pt x="f135" y="f136"/>
                </a:lnTo>
                <a:close/>
              </a:path>
            </a:pathLst>
          </a:custGeom>
          <a:solidFill>
            <a:srgbClr val="E97132"/>
          </a:solidFill>
          <a:ln w="19046" cap="flat">
            <a:solidFill>
              <a:srgbClr val="622C0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 dirty="0" smtClean="0">
                <a:solidFill>
                  <a:srgbClr val="FFFFFF"/>
                </a:solidFill>
                <a:uFillTx/>
                <a:latin typeface="Aptos"/>
              </a:rPr>
              <a:t>I am having pizza for tea.</a:t>
            </a:r>
            <a:endParaRPr lang="en-GB" sz="2400" b="0" i="0" u="none" strike="noStrike" kern="1200" cap="none" spc="0" baseline="0" dirty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8" name="Flowchart: Alternate Process 8"/>
          <p:cNvSpPr/>
          <p:nvPr/>
        </p:nvSpPr>
        <p:spPr>
          <a:xfrm>
            <a:off x="7872096" y="4295221"/>
            <a:ext cx="3251204" cy="210820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?: f7 f3 1"/>
              <a:gd name="f11" fmla="?: f8 f4 1"/>
              <a:gd name="f12" fmla="?: f9 f5 1"/>
              <a:gd name="f13" fmla="*/ f10 1 21600"/>
              <a:gd name="f14" fmla="*/ f11 1 21600"/>
              <a:gd name="f15" fmla="*/ 21600 f10 1"/>
              <a:gd name="f16" fmla="*/ 21600 f11 1"/>
              <a:gd name="f17" fmla="min f14 f13"/>
              <a:gd name="f18" fmla="*/ f15 1 f12"/>
              <a:gd name="f19" fmla="*/ f16 1 f12"/>
              <a:gd name="f20" fmla="val f18"/>
              <a:gd name="f21" fmla="val f19"/>
              <a:gd name="f22" fmla="*/ f6 f17 1"/>
              <a:gd name="f23" fmla="+- f21 0 f6"/>
              <a:gd name="f24" fmla="+- f20 0 f6"/>
              <a:gd name="f25" fmla="*/ f20 f17 1"/>
              <a:gd name="f26" fmla="*/ f21 f17 1"/>
              <a:gd name="f27" fmla="min f24 f23"/>
              <a:gd name="f28" fmla="*/ f27 1 6"/>
              <a:gd name="f29" fmla="+- f20 0 f28"/>
              <a:gd name="f30" fmla="+- f21 0 f28"/>
              <a:gd name="f31" fmla="*/ f28 29289 1"/>
              <a:gd name="f32" fmla="*/ f28 f17 1"/>
              <a:gd name="f33" fmla="*/ f31 1 100000"/>
              <a:gd name="f34" fmla="*/ f29 f17 1"/>
              <a:gd name="f35" fmla="*/ f30 f17 1"/>
              <a:gd name="f36" fmla="+- f20 0 f33"/>
              <a:gd name="f37" fmla="+- f21 0 f33"/>
              <a:gd name="f38" fmla="*/ f33 f17 1"/>
              <a:gd name="f39" fmla="*/ f36 f17 1"/>
              <a:gd name="f40" fmla="*/ f37 f1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8" t="f38" r="f39" b="f40"/>
            <a:pathLst>
              <a:path>
                <a:moveTo>
                  <a:pt x="f22" y="f32"/>
                </a:moveTo>
                <a:arcTo wR="f32" hR="f32" stAng="f0" swAng="f1"/>
                <a:lnTo>
                  <a:pt x="f34" y="f22"/>
                </a:lnTo>
                <a:arcTo wR="f32" hR="f32" stAng="f2" swAng="f1"/>
                <a:lnTo>
                  <a:pt x="f25" y="f35"/>
                </a:lnTo>
                <a:arcTo wR="f32" hR="f32" stAng="f6" swAng="f1"/>
                <a:lnTo>
                  <a:pt x="f32" y="f26"/>
                </a:lnTo>
                <a:arcTo wR="f32" hR="f32" stAng="f1" swAng="f1"/>
                <a:close/>
              </a:path>
            </a:pathLst>
          </a:custGeom>
          <a:solidFill>
            <a:srgbClr val="156082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rPr>
              <a:t>Choose: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0" i="0" u="none" strike="noStrike" kern="1200" cap="none" spc="0" baseline="0">
                <a:solidFill>
                  <a:srgbClr val="FFFFFF"/>
                </a:solidFill>
                <a:uFillTx/>
                <a:latin typeface="Aptos"/>
              </a:rPr>
              <a:t>Anger/ excitement/ sadness/ confusion/ worry/ fear/ happiness</a:t>
            </a:r>
          </a:p>
        </p:txBody>
      </p:sp>
    </p:spTree>
    <p:extLst>
      <p:ext uri="{BB962C8B-B14F-4D97-AF65-F5344CB8AC3E}">
        <p14:creationId xmlns:p14="http://schemas.microsoft.com/office/powerpoint/2010/main" val="416051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4"/>
          <p:cNvSpPr/>
          <p:nvPr/>
        </p:nvSpPr>
        <p:spPr>
          <a:xfrm>
            <a:off x="6794492" y="438619"/>
            <a:ext cx="3767401" cy="2346322"/>
          </a:xfrm>
          <a:custGeom>
            <a:avLst>
              <a:gd name="f0" fmla="val 1360"/>
              <a:gd name="f1" fmla="val 25644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0"/>
              <a:gd name="f9" fmla="val 21600"/>
              <a:gd name="f10" fmla="+- 0 0 1"/>
              <a:gd name="f11" fmla="val 2147483647"/>
              <a:gd name="f12" fmla="val 3590"/>
              <a:gd name="f13" fmla="val 8970"/>
              <a:gd name="f14" fmla="val 12630"/>
              <a:gd name="f15" fmla="val 18010"/>
              <a:gd name="f16" fmla="val -2147483647"/>
              <a:gd name="f17" fmla="+- 0 0 180"/>
              <a:gd name="f18" fmla="*/ f6 1 21600"/>
              <a:gd name="f19" fmla="*/ f7 1 21600"/>
              <a:gd name="f20" fmla="val f8"/>
              <a:gd name="f21" fmla="val f9"/>
              <a:gd name="f22" fmla="+- 0 0 f12"/>
              <a:gd name="f23" fmla="+- 3590 0 f8"/>
              <a:gd name="f24" fmla="+- 0 0 f3"/>
              <a:gd name="f25" fmla="+- 21600 0 f15"/>
              <a:gd name="f26" fmla="+- 18010 0 f9"/>
              <a:gd name="f27" fmla="pin -2147483647 f0 2147483647"/>
              <a:gd name="f28" fmla="pin -2147483647 f1 2147483647"/>
              <a:gd name="f29" fmla="*/ f17 f2 1"/>
              <a:gd name="f30" fmla="+- f21 0 f20"/>
              <a:gd name="f31" fmla="val f27"/>
              <a:gd name="f32" fmla="val f28"/>
              <a:gd name="f33" fmla="abs f22"/>
              <a:gd name="f34" fmla="abs f23"/>
              <a:gd name="f35" fmla="?: f22 f24 f3"/>
              <a:gd name="f36" fmla="?: f22 f3 f24"/>
              <a:gd name="f37" fmla="?: f22 f4 f3"/>
              <a:gd name="f38" fmla="?: f22 f3 f4"/>
              <a:gd name="f39" fmla="abs f25"/>
              <a:gd name="f40" fmla="?: f23 f24 f3"/>
              <a:gd name="f41" fmla="?: f23 f3 f24"/>
              <a:gd name="f42" fmla="?: f25 0 f2"/>
              <a:gd name="f43" fmla="?: f25 f2 0"/>
              <a:gd name="f44" fmla="abs f26"/>
              <a:gd name="f45" fmla="?: f25 f24 f3"/>
              <a:gd name="f46" fmla="?: f25 f3 f24"/>
              <a:gd name="f47" fmla="?: f25 f4 f3"/>
              <a:gd name="f48" fmla="?: f25 f3 f4"/>
              <a:gd name="f49" fmla="?: f26 f24 f3"/>
              <a:gd name="f50" fmla="?: f26 f3 f24"/>
              <a:gd name="f51" fmla="?: f22 0 f2"/>
              <a:gd name="f52" fmla="?: f22 f2 0"/>
              <a:gd name="f53" fmla="*/ f27 f18 1"/>
              <a:gd name="f54" fmla="*/ f28 f19 1"/>
              <a:gd name="f55" fmla="*/ f29 1 f5"/>
              <a:gd name="f56" fmla="*/ f30 1 21600"/>
              <a:gd name="f57" fmla="+- f31 0 10800"/>
              <a:gd name="f58" fmla="+- f32 0 10800"/>
              <a:gd name="f59" fmla="+- f32 0 21600"/>
              <a:gd name="f60" fmla="+- f31 0 21600"/>
              <a:gd name="f61" fmla="?: f22 f38 f37"/>
              <a:gd name="f62" fmla="?: f22 f37 f38"/>
              <a:gd name="f63" fmla="?: f23 f36 f35"/>
              <a:gd name="f64" fmla="?: f23 f43 f42"/>
              <a:gd name="f65" fmla="?: f23 f42 f43"/>
              <a:gd name="f66" fmla="?: f25 f40 f41"/>
              <a:gd name="f67" fmla="?: f25 f48 f47"/>
              <a:gd name="f68" fmla="?: f25 f47 f48"/>
              <a:gd name="f69" fmla="?: f26 f46 f45"/>
              <a:gd name="f70" fmla="?: f26 f52 f51"/>
              <a:gd name="f71" fmla="?: f26 f51 f52"/>
              <a:gd name="f72" fmla="?: f22 f49 f50"/>
              <a:gd name="f73" fmla="*/ f31 f18 1"/>
              <a:gd name="f74" fmla="*/ f32 f19 1"/>
              <a:gd name="f75" fmla="+- f55 0 f3"/>
              <a:gd name="f76" fmla="*/ 800 f56 1"/>
              <a:gd name="f77" fmla="*/ 20800 f56 1"/>
              <a:gd name="f78" fmla="abs f57"/>
              <a:gd name="f79" fmla="abs f58"/>
              <a:gd name="f80" fmla="?: f23 f62 f61"/>
              <a:gd name="f81" fmla="?: f25 f64 f65"/>
              <a:gd name="f82" fmla="?: f26 f68 f67"/>
              <a:gd name="f83" fmla="?: f22 f70 f71"/>
              <a:gd name="f84" fmla="+- f78 0 f79"/>
              <a:gd name="f85" fmla="+- f79 0 f78"/>
              <a:gd name="f86" fmla="*/ f76 1 f56"/>
              <a:gd name="f87" fmla="*/ f77 1 f56"/>
              <a:gd name="f88" fmla="?: f58 f10 f84"/>
              <a:gd name="f89" fmla="?: f58 f84 f10"/>
              <a:gd name="f90" fmla="?: f57 f10 f85"/>
              <a:gd name="f91" fmla="?: f57 f85 f10"/>
              <a:gd name="f92" fmla="*/ f86 f18 1"/>
              <a:gd name="f93" fmla="*/ f87 f18 1"/>
              <a:gd name="f94" fmla="*/ f87 f19 1"/>
              <a:gd name="f95" fmla="*/ f86 f19 1"/>
              <a:gd name="f96" fmla="?: f31 f10 f88"/>
              <a:gd name="f97" fmla="?: f31 f10 f89"/>
              <a:gd name="f98" fmla="?: f59 f90 f10"/>
              <a:gd name="f99" fmla="?: f59 f91 f10"/>
              <a:gd name="f100" fmla="?: f60 f89 f10"/>
              <a:gd name="f101" fmla="?: f60 f88 f10"/>
              <a:gd name="f102" fmla="?: f32 f10 f91"/>
              <a:gd name="f103" fmla="?: f32 f10 f90"/>
              <a:gd name="f104" fmla="?: f96 f31 0"/>
              <a:gd name="f105" fmla="?: f96 f32 6280"/>
              <a:gd name="f106" fmla="?: f97 f31 0"/>
              <a:gd name="f107" fmla="?: f97 f32 15320"/>
              <a:gd name="f108" fmla="?: f98 f31 6280"/>
              <a:gd name="f109" fmla="?: f98 f32 21600"/>
              <a:gd name="f110" fmla="?: f99 f31 15320"/>
              <a:gd name="f111" fmla="?: f99 f32 21600"/>
              <a:gd name="f112" fmla="?: f100 f31 21600"/>
              <a:gd name="f113" fmla="?: f100 f32 15320"/>
              <a:gd name="f114" fmla="?: f101 f31 21600"/>
              <a:gd name="f115" fmla="?: f101 f32 6280"/>
              <a:gd name="f116" fmla="?: f102 f31 15320"/>
              <a:gd name="f117" fmla="?: f102 f32 0"/>
              <a:gd name="f118" fmla="?: f103 f31 6280"/>
              <a:gd name="f119" fmla="?: f103 f32 0"/>
            </a:gdLst>
            <a:ahLst>
              <a:ahXY gdRefX="f0" minX="f16" maxX="f11" gdRefY="f1" minY="f16" maxY="f11">
                <a:pos x="f53" y="f5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5">
                <a:pos x="f73" y="f74"/>
              </a:cxn>
            </a:cxnLst>
            <a:rect l="f92" t="f95" r="f93" b="f94"/>
            <a:pathLst>
              <a:path w="21600" h="21600">
                <a:moveTo>
                  <a:pt x="f12" y="f8"/>
                </a:moveTo>
                <a:arcTo wR="f33" hR="f34" stAng="f80" swAng="f63"/>
                <a:lnTo>
                  <a:pt x="f104" y="f105"/>
                </a:lnTo>
                <a:lnTo>
                  <a:pt x="f8" y="f13"/>
                </a:lnTo>
                <a:lnTo>
                  <a:pt x="f8" y="f14"/>
                </a:lnTo>
                <a:lnTo>
                  <a:pt x="f106" y="f107"/>
                </a:lnTo>
                <a:lnTo>
                  <a:pt x="f8" y="f15"/>
                </a:lnTo>
                <a:arcTo wR="f34" hR="f39" stAng="f81" swAng="f66"/>
                <a:lnTo>
                  <a:pt x="f108" y="f109"/>
                </a:lnTo>
                <a:lnTo>
                  <a:pt x="f13" y="f9"/>
                </a:lnTo>
                <a:lnTo>
                  <a:pt x="f14" y="f9"/>
                </a:lnTo>
                <a:lnTo>
                  <a:pt x="f110" y="f111"/>
                </a:lnTo>
                <a:lnTo>
                  <a:pt x="f15" y="f9"/>
                </a:lnTo>
                <a:arcTo wR="f39" hR="f44" stAng="f82" swAng="f69"/>
                <a:lnTo>
                  <a:pt x="f112" y="f113"/>
                </a:lnTo>
                <a:lnTo>
                  <a:pt x="f9" y="f14"/>
                </a:lnTo>
                <a:lnTo>
                  <a:pt x="f9" y="f13"/>
                </a:lnTo>
                <a:lnTo>
                  <a:pt x="f114" y="f115"/>
                </a:lnTo>
                <a:lnTo>
                  <a:pt x="f9" y="f12"/>
                </a:lnTo>
                <a:arcTo wR="f44" hR="f33" stAng="f83" swAng="f72"/>
                <a:lnTo>
                  <a:pt x="f116" y="f117"/>
                </a:lnTo>
                <a:lnTo>
                  <a:pt x="f14" y="f8"/>
                </a:lnTo>
                <a:lnTo>
                  <a:pt x="f13" y="f8"/>
                </a:lnTo>
                <a:lnTo>
                  <a:pt x="f118" y="f119"/>
                </a:lnTo>
                <a:close/>
              </a:path>
            </a:pathLst>
          </a:custGeom>
          <a:solidFill>
            <a:srgbClr val="FFC000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200" b="0" i="0" u="none" strike="noStrike" kern="1200" cap="none" spc="0" baseline="0" dirty="0">
                <a:solidFill>
                  <a:srgbClr val="000000"/>
                </a:solidFill>
                <a:uFillTx/>
                <a:latin typeface="Impact" pitchFamily="34"/>
              </a:rPr>
              <a:t>Let’s practise our social and emotional oracy skills…</a:t>
            </a:r>
          </a:p>
        </p:txBody>
      </p:sp>
      <p:pic>
        <p:nvPicPr>
          <p:cNvPr id="3" name="Picture 2" descr="A white text with blue and green text&#10;&#10;AI-generated content may be incorrec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24" y="438619"/>
            <a:ext cx="5083986" cy="38802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980459" y="4446533"/>
            <a:ext cx="9661215" cy="178488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i="1" dirty="0" smtClean="0"/>
              <a:t>Count up to 20 in your group.</a:t>
            </a:r>
          </a:p>
          <a:p>
            <a:r>
              <a:rPr lang="en-GB" b="1" i="1" dirty="0" smtClean="0"/>
              <a:t>You can’t go in order or use a system!</a:t>
            </a:r>
          </a:p>
          <a:p>
            <a:r>
              <a:rPr lang="en-GB" b="1" i="1" dirty="0" smtClean="0"/>
              <a:t>Read the room, be aware of others!</a:t>
            </a:r>
            <a:endParaRPr lang="en-GB" b="1" i="1" dirty="0"/>
          </a:p>
        </p:txBody>
      </p:sp>
    </p:spTree>
    <p:extLst>
      <p:ext uri="{BB962C8B-B14F-4D97-AF65-F5344CB8AC3E}">
        <p14:creationId xmlns:p14="http://schemas.microsoft.com/office/powerpoint/2010/main" val="170345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Oracy in EYFS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686" y="2011680"/>
            <a:ext cx="10097313" cy="4586828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Weekend News, Circle Time - Back and forth conversation</a:t>
            </a:r>
          </a:p>
          <a:p>
            <a:r>
              <a:rPr lang="en-GB" dirty="0" smtClean="0"/>
              <a:t>Tales Toolkit – drama, story sessions, puppets</a:t>
            </a:r>
          </a:p>
          <a:p>
            <a:r>
              <a:rPr lang="en-GB" dirty="0" smtClean="0"/>
              <a:t>My turn / </a:t>
            </a:r>
            <a:r>
              <a:rPr lang="en-GB" dirty="0"/>
              <a:t>your turn modelling </a:t>
            </a:r>
            <a:r>
              <a:rPr lang="en-GB" dirty="0" smtClean="0"/>
              <a:t>language – adults in the classroom and children</a:t>
            </a:r>
            <a:endParaRPr lang="en-GB" dirty="0"/>
          </a:p>
          <a:p>
            <a:r>
              <a:rPr lang="en-GB" dirty="0" smtClean="0"/>
              <a:t>Sharing books during story time on the carpet</a:t>
            </a:r>
            <a:endParaRPr lang="en-GB" dirty="0"/>
          </a:p>
          <a:p>
            <a:r>
              <a:rPr lang="en-GB" dirty="0" smtClean="0"/>
              <a:t>Nursery rhymes – vocab and using Makaton signs</a:t>
            </a:r>
            <a:endParaRPr lang="en-GB" dirty="0"/>
          </a:p>
          <a:p>
            <a:r>
              <a:rPr lang="en-GB" dirty="0"/>
              <a:t>The story v</a:t>
            </a:r>
            <a:r>
              <a:rPr lang="en-GB" dirty="0" smtClean="0"/>
              <a:t>oice – teacher led</a:t>
            </a:r>
            <a:endParaRPr lang="en-GB" dirty="0"/>
          </a:p>
          <a:p>
            <a:r>
              <a:rPr lang="en-GB" dirty="0" smtClean="0"/>
              <a:t>Show </a:t>
            </a:r>
            <a:r>
              <a:rPr lang="en-GB" dirty="0"/>
              <a:t>and Tell</a:t>
            </a:r>
          </a:p>
          <a:p>
            <a:r>
              <a:rPr lang="en-GB" dirty="0" smtClean="0"/>
              <a:t>Key</a:t>
            </a:r>
            <a:r>
              <a:rPr lang="en-GB" dirty="0"/>
              <a:t>, well chosen </a:t>
            </a:r>
            <a:r>
              <a:rPr lang="en-GB" dirty="0" smtClean="0"/>
              <a:t>vocabulary </a:t>
            </a:r>
            <a:r>
              <a:rPr lang="en-GB" dirty="0"/>
              <a:t>in </a:t>
            </a:r>
            <a:r>
              <a:rPr lang="en-GB" dirty="0" smtClean="0"/>
              <a:t>provision / </a:t>
            </a:r>
            <a:r>
              <a:rPr lang="en-GB" dirty="0"/>
              <a:t>on display, modelled by adults</a:t>
            </a:r>
          </a:p>
          <a:p>
            <a:r>
              <a:rPr lang="en-GB" dirty="0" smtClean="0"/>
              <a:t>Carefully </a:t>
            </a:r>
            <a:r>
              <a:rPr lang="en-GB" dirty="0"/>
              <a:t>chosen texts with repetition to promote children joining </a:t>
            </a:r>
            <a:r>
              <a:rPr lang="en-GB" dirty="0" smtClean="0"/>
              <a:t>in</a:t>
            </a:r>
          </a:p>
          <a:p>
            <a:r>
              <a:rPr lang="en-GB" dirty="0" smtClean="0"/>
              <a:t>Taking children’s lead on interests, narrating their play, not asking too many questions!</a:t>
            </a:r>
          </a:p>
          <a:p>
            <a:r>
              <a:rPr lang="en-GB" dirty="0" smtClean="0"/>
              <a:t>Thinking time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913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Our oracy toolkit…what will you see today?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r>
              <a:rPr lang="en-GB" dirty="0" smtClean="0">
                <a:solidFill>
                  <a:srgbClr val="FF0000"/>
                </a:solidFill>
              </a:rPr>
              <a:t>EYFS- </a:t>
            </a:r>
            <a:r>
              <a:rPr lang="en-GB" dirty="0" smtClean="0"/>
              <a:t>Range of provision, </a:t>
            </a:r>
            <a:r>
              <a:rPr lang="en-GB" smtClean="0"/>
              <a:t>activities on tables- </a:t>
            </a:r>
            <a:r>
              <a:rPr lang="en-GB" dirty="0" smtClean="0"/>
              <a:t>adults interacting with children. 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Y1</a:t>
            </a:r>
            <a:r>
              <a:rPr lang="en-GB" dirty="0" smtClean="0"/>
              <a:t>-Whole </a:t>
            </a:r>
            <a:r>
              <a:rPr lang="en-GB" dirty="0" smtClean="0"/>
              <a:t>class Read Write </a:t>
            </a:r>
            <a:r>
              <a:rPr lang="en-GB" dirty="0" err="1" smtClean="0"/>
              <a:t>Inc</a:t>
            </a:r>
            <a:r>
              <a:rPr lang="en-GB" dirty="0" smtClean="0"/>
              <a:t> .session. My turn/ your turn, partner reading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Y2</a:t>
            </a:r>
            <a:r>
              <a:rPr lang="en-GB" dirty="0" smtClean="0"/>
              <a:t>-The Journey Home English lesson. Vocabulary focus , sentence types-exclamations/ commands/ statements/ questions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Y3</a:t>
            </a:r>
            <a:r>
              <a:rPr lang="en-GB" dirty="0" smtClean="0"/>
              <a:t>- The four strands-oracy games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Y4</a:t>
            </a:r>
            <a:r>
              <a:rPr lang="en-GB" dirty="0" smtClean="0"/>
              <a:t>-</a:t>
            </a:r>
            <a:r>
              <a:rPr lang="en-GB" dirty="0"/>
              <a:t>B</a:t>
            </a:r>
            <a:r>
              <a:rPr lang="en-GB" dirty="0" smtClean="0"/>
              <a:t>arrier games, Iron Man round robin, Articulate oracy game!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Y5 </a:t>
            </a:r>
            <a:r>
              <a:rPr lang="en-GB" dirty="0" smtClean="0"/>
              <a:t>-Would you rather? Practising oracy skills leading to partner writing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Y6</a:t>
            </a:r>
            <a:r>
              <a:rPr lang="en-GB" dirty="0" smtClean="0"/>
              <a:t>-Oracy in arithmetic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975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637" y="-79719"/>
            <a:ext cx="10515600" cy="1325563"/>
          </a:xfrm>
        </p:spPr>
        <p:txBody>
          <a:bodyPr/>
          <a:lstStyle/>
          <a:p>
            <a:r>
              <a:rPr lang="en-GB" dirty="0" smtClean="0"/>
              <a:t>How can we support at home?</a:t>
            </a:r>
            <a:endParaRPr lang="en-GB" dirty="0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434" y="1027990"/>
            <a:ext cx="2172849" cy="20259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7173" y="1867948"/>
            <a:ext cx="686290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Read</a:t>
            </a:r>
            <a:r>
              <a:rPr lang="en-GB" dirty="0" smtClean="0"/>
              <a:t> aloud to your child, beyond the age they can read themselves</a:t>
            </a:r>
          </a:p>
          <a:p>
            <a:endParaRPr lang="en-GB" dirty="0"/>
          </a:p>
          <a:p>
            <a:r>
              <a:rPr lang="en-GB" b="1" dirty="0" smtClean="0"/>
              <a:t>Talk</a:t>
            </a:r>
            <a:r>
              <a:rPr lang="en-GB" dirty="0" smtClean="0"/>
              <a:t> about the characters/ events etc. Re-reads are good!</a:t>
            </a:r>
          </a:p>
          <a:p>
            <a:endParaRPr lang="en-GB" dirty="0" smtClean="0"/>
          </a:p>
          <a:p>
            <a:r>
              <a:rPr lang="en-GB" b="1" dirty="0" smtClean="0"/>
              <a:t>Repeat</a:t>
            </a:r>
            <a:r>
              <a:rPr lang="en-GB" dirty="0" smtClean="0"/>
              <a:t> and extend children’s responses when reading or any time!</a:t>
            </a:r>
          </a:p>
          <a:p>
            <a:endParaRPr lang="en-GB" dirty="0" smtClean="0"/>
          </a:p>
          <a:p>
            <a:r>
              <a:rPr lang="en-GB" dirty="0" smtClean="0"/>
              <a:t>Ask the question, “</a:t>
            </a:r>
            <a:r>
              <a:rPr lang="en-GB" b="1" dirty="0"/>
              <a:t>W</a:t>
            </a:r>
            <a:r>
              <a:rPr lang="en-GB" b="1" dirty="0" smtClean="0"/>
              <a:t>hy</a:t>
            </a:r>
            <a:r>
              <a:rPr lang="en-GB" dirty="0" smtClean="0"/>
              <a:t>?” Encourage curiosity</a:t>
            </a:r>
          </a:p>
          <a:p>
            <a:endParaRPr lang="en-GB" dirty="0" smtClean="0"/>
          </a:p>
          <a:p>
            <a:r>
              <a:rPr lang="en-GB" b="1" dirty="0" smtClean="0"/>
              <a:t>Play</a:t>
            </a:r>
            <a:r>
              <a:rPr lang="en-GB" dirty="0" smtClean="0"/>
              <a:t> word games</a:t>
            </a:r>
          </a:p>
          <a:p>
            <a:endParaRPr lang="en-GB" dirty="0" smtClean="0"/>
          </a:p>
          <a:p>
            <a:r>
              <a:rPr lang="en-GB" b="1" dirty="0" smtClean="0"/>
              <a:t>Phone</a:t>
            </a:r>
            <a:r>
              <a:rPr lang="en-GB" dirty="0" smtClean="0"/>
              <a:t> family members</a:t>
            </a:r>
          </a:p>
          <a:p>
            <a:endParaRPr lang="en-GB" dirty="0"/>
          </a:p>
          <a:p>
            <a:r>
              <a:rPr lang="en-GB" dirty="0" smtClean="0"/>
              <a:t>Find ways in to get them to </a:t>
            </a:r>
            <a:r>
              <a:rPr lang="en-GB" b="1" dirty="0" smtClean="0"/>
              <a:t>talk</a:t>
            </a:r>
            <a:r>
              <a:rPr lang="en-GB" dirty="0" smtClean="0"/>
              <a:t> about their day</a:t>
            </a:r>
          </a:p>
          <a:p>
            <a:endParaRPr lang="en-GB" dirty="0"/>
          </a:p>
          <a:p>
            <a:r>
              <a:rPr lang="en-GB" b="1" dirty="0" smtClean="0"/>
              <a:t>Record</a:t>
            </a:r>
            <a:r>
              <a:rPr lang="en-GB" dirty="0" smtClean="0"/>
              <a:t> video diaries</a:t>
            </a:r>
          </a:p>
          <a:p>
            <a:endParaRPr lang="en-GB" dirty="0" smtClean="0"/>
          </a:p>
          <a:p>
            <a:r>
              <a:rPr lang="en-GB" b="1" dirty="0" smtClean="0"/>
              <a:t>Talk</a:t>
            </a:r>
            <a:r>
              <a:rPr lang="en-GB" dirty="0" smtClean="0"/>
              <a:t> for ten homework activities</a:t>
            </a:r>
          </a:p>
          <a:p>
            <a:endParaRPr lang="en-GB" dirty="0" smtClean="0"/>
          </a:p>
          <a:p>
            <a:r>
              <a:rPr lang="en-GB" dirty="0" smtClean="0"/>
              <a:t>Roleplay</a:t>
            </a:r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2052" name="Picture 4" descr="The Gruffalo At The PEC - Mackay Whitsunday LIf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382" y="3997277"/>
            <a:ext cx="3725396" cy="209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283" y="6197"/>
            <a:ext cx="3144717" cy="4351338"/>
          </a:xfrm>
        </p:spPr>
      </p:pic>
      <p:pic>
        <p:nvPicPr>
          <p:cNvPr id="8" name="Content Placeholder 3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683" y="4534930"/>
            <a:ext cx="1812570" cy="208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98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</TotalTime>
  <Words>572</Words>
  <Application>Microsoft Office PowerPoint</Application>
  <PresentationFormat>Widescreen</PresentationFormat>
  <Paragraphs>92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Microsoft YaHei</vt:lpstr>
      <vt:lpstr>Aptos</vt:lpstr>
      <vt:lpstr>Arial</vt:lpstr>
      <vt:lpstr>Calibri</vt:lpstr>
      <vt:lpstr>Corbel</vt:lpstr>
      <vt:lpstr>HelveticaNeueBold</vt:lpstr>
      <vt:lpstr>Impact</vt:lpstr>
      <vt:lpstr>ISHALinkpen Join</vt:lpstr>
      <vt:lpstr>Lucida Sans Unicode</vt:lpstr>
      <vt:lpstr>Tahoma</vt:lpstr>
      <vt:lpstr>Times New Roman</vt:lpstr>
      <vt:lpstr>Wingdings</vt:lpstr>
      <vt:lpstr>Banded</vt:lpstr>
      <vt:lpstr>Oracy at Mersey Vale</vt:lpstr>
      <vt:lpstr>What is oracy?</vt:lpstr>
      <vt:lpstr>How do we teach oracy?</vt:lpstr>
      <vt:lpstr>PowerPoint Presentation</vt:lpstr>
      <vt:lpstr>Introducing the Framework to children</vt:lpstr>
      <vt:lpstr>PowerPoint Presentation</vt:lpstr>
      <vt:lpstr>Describe the word to your friends but don’t use the word itself!!</vt:lpstr>
      <vt:lpstr>Choose a sentence and use physical oracy skills to say it with an emotion!</vt:lpstr>
      <vt:lpstr>PowerPoint Presentation</vt:lpstr>
      <vt:lpstr>Oracy in EYFS</vt:lpstr>
      <vt:lpstr>Our oracy toolkit…what will you see today?</vt:lpstr>
      <vt:lpstr>How can we support at home?</vt:lpstr>
    </vt:vector>
  </TitlesOfParts>
  <Company>RM Education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Mather</dc:creator>
  <cp:lastModifiedBy>Miss Mather</cp:lastModifiedBy>
  <cp:revision>27</cp:revision>
  <cp:lastPrinted>2025-12-17T09:01:16Z</cp:lastPrinted>
  <dcterms:created xsi:type="dcterms:W3CDTF">2025-12-10T12:14:17Z</dcterms:created>
  <dcterms:modified xsi:type="dcterms:W3CDTF">2026-01-07T16:50:18Z</dcterms:modified>
</cp:coreProperties>
</file>