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44" autoAdjust="0"/>
    <p:restoredTop sz="94660"/>
  </p:normalViewPr>
  <p:slideViewPr>
    <p:cSldViewPr snapToGrid="0">
      <p:cViewPr varScale="1">
        <p:scale>
          <a:sx n="69" d="100"/>
          <a:sy n="69" d="100"/>
        </p:scale>
        <p:origin x="10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A7703DB-170E-436C-8E1E-5976034CB601}" type="datetimeFigureOut">
              <a:rPr lang="en-GB" smtClean="0"/>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2984184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A7703DB-170E-436C-8E1E-5976034CB601}" type="datetimeFigureOut">
              <a:rPr lang="en-GB" smtClean="0"/>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2316863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A7703DB-170E-436C-8E1E-5976034CB601}" type="datetimeFigureOut">
              <a:rPr lang="en-GB" smtClean="0"/>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1983772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A7703DB-170E-436C-8E1E-5976034CB601}" type="datetimeFigureOut">
              <a:rPr lang="en-GB" smtClean="0"/>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3271232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A7703DB-170E-436C-8E1E-5976034CB601}" type="datetimeFigureOut">
              <a:rPr lang="en-GB" smtClean="0"/>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2033689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A7703DB-170E-436C-8E1E-5976034CB601}" type="datetimeFigureOut">
              <a:rPr lang="en-GB" smtClean="0"/>
              <a:t>05/02/2021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373072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A7703DB-170E-436C-8E1E-5976034CB601}" type="datetimeFigureOut">
              <a:rPr lang="en-GB" smtClean="0"/>
              <a:t>05/02/2021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2754399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A7703DB-170E-436C-8E1E-5976034CB601}" type="datetimeFigureOut">
              <a:rPr lang="en-GB" smtClean="0"/>
              <a:t>05/02/2021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712767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7703DB-170E-436C-8E1E-5976034CB601}" type="datetimeFigureOut">
              <a:rPr lang="en-GB" smtClean="0"/>
              <a:t>05/02/2021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3150228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A7703DB-170E-436C-8E1E-5976034CB601}" type="datetimeFigureOut">
              <a:rPr lang="en-GB" smtClean="0"/>
              <a:t>05/02/2021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2358491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A7703DB-170E-436C-8E1E-5976034CB601}" type="datetimeFigureOut">
              <a:rPr lang="en-GB" smtClean="0"/>
              <a:t>05/02/2021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3125221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7703DB-170E-436C-8E1E-5976034CB601}" type="datetimeFigureOut">
              <a:rPr lang="en-GB" smtClean="0"/>
              <a:t>05/02/2021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5F170-4FB3-472B-8893-DC76B52271A7}" type="slidenum">
              <a:rPr lang="en-GB" smtClean="0"/>
              <a:t>‹#›</a:t>
            </a:fld>
            <a:endParaRPr lang="en-GB"/>
          </a:p>
        </p:txBody>
      </p:sp>
    </p:spTree>
    <p:extLst>
      <p:ext uri="{BB962C8B-B14F-4D97-AF65-F5344CB8AC3E}">
        <p14:creationId xmlns:p14="http://schemas.microsoft.com/office/powerpoint/2010/main" val="2149412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www.spellingshed.com/" TargetMode="External"/><Relationship Id="rId7" Type="http://schemas.openxmlformats.org/officeDocument/2006/relationships/image" Target="../media/image4.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hyperlink" Target="http://www.mathswithparent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32537" y="2043571"/>
            <a:ext cx="3807727" cy="923330"/>
          </a:xfrm>
          <a:prstGeom prst="rect">
            <a:avLst/>
          </a:prstGeom>
          <a:noFill/>
        </p:spPr>
        <p:txBody>
          <a:bodyPr wrap="square" rtlCol="0">
            <a:spAutoFit/>
          </a:bodyPr>
          <a:lstStyle/>
          <a:p>
            <a:pPr algn="ctr"/>
            <a:r>
              <a:rPr lang="en-GB" sz="2000" b="1" u="sng" dirty="0" smtClean="0">
                <a:latin typeface="Arial" panose="020B0604020202020204" pitchFamily="34" charset="0"/>
                <a:cs typeface="Arial" panose="020B0604020202020204" pitchFamily="34" charset="0"/>
              </a:rPr>
              <a:t>Year 2</a:t>
            </a:r>
          </a:p>
          <a:p>
            <a:pPr algn="ctr"/>
            <a:r>
              <a:rPr lang="en-GB" dirty="0" smtClean="0">
                <a:latin typeface="Arial" panose="020B0604020202020204" pitchFamily="34" charset="0"/>
                <a:cs typeface="Arial" panose="020B0604020202020204" pitchFamily="34" charset="0"/>
              </a:rPr>
              <a:t>Spring </a:t>
            </a:r>
            <a:r>
              <a:rPr lang="en-GB" dirty="0">
                <a:latin typeface="Arial" panose="020B0604020202020204" pitchFamily="34" charset="0"/>
                <a:cs typeface="Arial" panose="020B0604020202020204" pitchFamily="34" charset="0"/>
              </a:rPr>
              <a:t>T</a:t>
            </a:r>
            <a:r>
              <a:rPr lang="en-GB" dirty="0" smtClean="0">
                <a:latin typeface="Arial" panose="020B0604020202020204" pitchFamily="34" charset="0"/>
                <a:cs typeface="Arial" panose="020B0604020202020204" pitchFamily="34" charset="0"/>
              </a:rPr>
              <a:t>erm </a:t>
            </a:r>
            <a:r>
              <a:rPr lang="en-GB" dirty="0">
                <a:latin typeface="Arial" panose="020B0604020202020204" pitchFamily="34" charset="0"/>
                <a:cs typeface="Arial" panose="020B0604020202020204" pitchFamily="34" charset="0"/>
              </a:rPr>
              <a:t>L</a:t>
            </a:r>
            <a:r>
              <a:rPr lang="en-GB" dirty="0" smtClean="0">
                <a:latin typeface="Arial" panose="020B0604020202020204" pitchFamily="34" charset="0"/>
                <a:cs typeface="Arial" panose="020B0604020202020204" pitchFamily="34" charset="0"/>
              </a:rPr>
              <a:t>earning Project</a:t>
            </a:r>
          </a:p>
          <a:p>
            <a:pPr algn="ctr"/>
            <a:endParaRPr lang="en-GB" sz="1600" b="1" u="sng" dirty="0">
              <a:latin typeface="Arial" panose="020B0604020202020204" pitchFamily="34" charset="0"/>
              <a:cs typeface="Arial" panose="020B0604020202020204" pitchFamily="34" charset="0"/>
            </a:endParaRPr>
          </a:p>
        </p:txBody>
      </p:sp>
      <p:sp>
        <p:nvSpPr>
          <p:cNvPr id="5" name="Rectangle 4"/>
          <p:cNvSpPr/>
          <p:nvPr/>
        </p:nvSpPr>
        <p:spPr>
          <a:xfrm>
            <a:off x="4109709" y="2018051"/>
            <a:ext cx="4053385" cy="2908791"/>
          </a:xfrm>
          <a:prstGeom prst="rect">
            <a:avLst/>
          </a:prstGeom>
          <a:noFill/>
          <a:ln w="12700">
            <a:solidFill>
              <a:schemeClr val="accent2"/>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30" name="Picture 6"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3349" y="749311"/>
            <a:ext cx="1059076" cy="105907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76540" y="107891"/>
            <a:ext cx="3766782" cy="2408632"/>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8272276" y="177420"/>
            <a:ext cx="3766782" cy="233910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187224" y="2613396"/>
            <a:ext cx="3766782" cy="19397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183379" y="4650002"/>
            <a:ext cx="3766782" cy="2173338"/>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8285922" y="2630952"/>
            <a:ext cx="3766782" cy="2405072"/>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8345737" y="224021"/>
            <a:ext cx="3706967" cy="2339102"/>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Maths:</a:t>
            </a:r>
          </a:p>
          <a:p>
            <a:pPr algn="just"/>
            <a:r>
              <a:rPr lang="en-GB" sz="1100" dirty="0" smtClean="0">
                <a:latin typeface="Arial" panose="020B0604020202020204" pitchFamily="34" charset="0"/>
                <a:cs typeface="Arial" panose="020B0604020202020204" pitchFamily="34" charset="0"/>
              </a:rPr>
              <a:t>We </a:t>
            </a:r>
            <a:r>
              <a:rPr lang="en-GB" sz="1100" dirty="0" smtClean="0">
                <a:latin typeface="Arial" panose="020B0604020202020204" pitchFamily="34" charset="0"/>
                <a:cs typeface="Arial" panose="020B0604020202020204" pitchFamily="34" charset="0"/>
              </a:rPr>
              <a:t>continue to learn out 2, 5 and 10 times tables. Children can practise online using Times tables rock stars. </a:t>
            </a:r>
            <a:r>
              <a:rPr lang="en-GB" sz="1100" dirty="0" smtClean="0">
                <a:latin typeface="Arial" panose="020B0604020202020204" pitchFamily="34" charset="0"/>
                <a:cs typeface="Arial" panose="020B0604020202020204" pitchFamily="34" charset="0"/>
              </a:rPr>
              <a:t>In our maths lessons, we will be learning how to recognise equal groups using arrays and then forming  multiplication equations using the ‘x’ symbol. We will use our knowledge of making equal groups to share and group for division.  We will learn to identify and recognise coins and notes. We will count amounts, compare money and find the difference between amounts. Finally, we will calculate change given using two step word problems. </a:t>
            </a:r>
            <a:endParaRPr lang="en-GB" sz="1100" dirty="0">
              <a:latin typeface="Arial" panose="020B0604020202020204" pitchFamily="34" charset="0"/>
              <a:cs typeface="Arial" panose="020B0604020202020204" pitchFamily="34" charset="0"/>
            </a:endParaRPr>
          </a:p>
          <a:p>
            <a:pPr algn="just"/>
            <a:endParaRPr lang="en-GB" sz="1100" dirty="0">
              <a:latin typeface="Arial" panose="020B0604020202020204" pitchFamily="34" charset="0"/>
              <a:cs typeface="Arial" panose="020B0604020202020204" pitchFamily="34" charset="0"/>
            </a:endParaRPr>
          </a:p>
        </p:txBody>
      </p:sp>
      <p:sp>
        <p:nvSpPr>
          <p:cNvPr id="14" name="Rectangle 13"/>
          <p:cNvSpPr/>
          <p:nvPr/>
        </p:nvSpPr>
        <p:spPr>
          <a:xfrm>
            <a:off x="4403125" y="5186730"/>
            <a:ext cx="7649579" cy="1525877"/>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167970" y="177420"/>
            <a:ext cx="3759093" cy="2339102"/>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English</a:t>
            </a:r>
          </a:p>
          <a:p>
            <a:pPr algn="just"/>
            <a:r>
              <a:rPr lang="en-US" sz="1100" dirty="0">
                <a:latin typeface="Arial" panose="020B0604020202020204" pitchFamily="34" charset="0"/>
                <a:cs typeface="Arial" panose="020B0604020202020204" pitchFamily="34" charset="0"/>
              </a:rPr>
              <a:t>In our English lessons this term, we will be reading ‘The disgusting sandwich,’ by Gareth </a:t>
            </a:r>
            <a:r>
              <a:rPr lang="en-US" sz="1100" dirty="0" smtClean="0">
                <a:latin typeface="Arial" panose="020B0604020202020204" pitchFamily="34" charset="0"/>
                <a:cs typeface="Arial" panose="020B0604020202020204" pitchFamily="34" charset="0"/>
              </a:rPr>
              <a:t>Edwards. We </a:t>
            </a:r>
            <a:r>
              <a:rPr lang="en-US" sz="1100" dirty="0" smtClean="0">
                <a:latin typeface="Arial" panose="020B0604020202020204" pitchFamily="34" charset="0"/>
                <a:cs typeface="Arial" panose="020B0604020202020204" pitchFamily="34" charset="0"/>
              </a:rPr>
              <a:t>will learn how to identify nouns and imperative verbs in writing and use these words when writing instructions telling someone else how to make a disgusting sandwich! We will explore descriptive language and use adjectives to describe settings. After exploring various settings we will write our own introduction to the story while changing the setting</a:t>
            </a:r>
            <a:r>
              <a:rPr lang="en-US" sz="1100" dirty="0" smtClean="0">
                <a:latin typeface="Arial" panose="020B0604020202020204" pitchFamily="34" charset="0"/>
                <a:cs typeface="Arial" panose="020B0604020202020204" pitchFamily="34" charset="0"/>
              </a:rPr>
              <a:t>.</a:t>
            </a:r>
            <a:endParaRPr lang="en-US" sz="1100" dirty="0" smtClean="0">
              <a:latin typeface="Arial" panose="020B0604020202020204" pitchFamily="34" charset="0"/>
              <a:cs typeface="Arial" panose="020B0604020202020204" pitchFamily="34" charset="0"/>
            </a:endParaRPr>
          </a:p>
          <a:p>
            <a:pPr algn="just"/>
            <a:r>
              <a:rPr lang="en-US" sz="1100" dirty="0" smtClean="0">
                <a:latin typeface="Arial" panose="020B0604020202020204" pitchFamily="34" charset="0"/>
                <a:cs typeface="Arial" panose="020B0604020202020204" pitchFamily="34" charset="0"/>
              </a:rPr>
              <a:t>During writing meetings </a:t>
            </a:r>
            <a:r>
              <a:rPr lang="en-US" sz="1100" dirty="0" smtClean="0">
                <a:latin typeface="Arial" panose="020B0604020202020204" pitchFamily="34" charset="0"/>
                <a:cs typeface="Arial" panose="020B0604020202020204" pitchFamily="34" charset="0"/>
              </a:rPr>
              <a:t>we </a:t>
            </a:r>
            <a:r>
              <a:rPr lang="en-US" sz="1100" dirty="0" smtClean="0">
                <a:latin typeface="Arial" panose="020B0604020202020204" pitchFamily="34" charset="0"/>
                <a:cs typeface="Arial" panose="020B0604020202020204" pitchFamily="34" charset="0"/>
              </a:rPr>
              <a:t>will continue to work on handwriting in the cursive style from letter join including letter shape and </a:t>
            </a:r>
            <a:r>
              <a:rPr lang="en-US" sz="1100" dirty="0" smtClean="0">
                <a:latin typeface="Arial" panose="020B0604020202020204" pitchFamily="34" charset="0"/>
                <a:cs typeface="Arial" panose="020B0604020202020204" pitchFamily="34" charset="0"/>
              </a:rPr>
              <a:t>size and consolidate basic writing skills. </a:t>
            </a:r>
            <a:endParaRPr lang="en-GB" sz="2000" dirty="0">
              <a:latin typeface="Arial" panose="020B0604020202020204" pitchFamily="34" charset="0"/>
              <a:cs typeface="Arial" panose="020B0604020202020204" pitchFamily="34" charset="0"/>
            </a:endParaRPr>
          </a:p>
        </p:txBody>
      </p:sp>
      <p:sp>
        <p:nvSpPr>
          <p:cNvPr id="17" name="TextBox 16"/>
          <p:cNvSpPr txBox="1"/>
          <p:nvPr/>
        </p:nvSpPr>
        <p:spPr>
          <a:xfrm>
            <a:off x="183379" y="2616330"/>
            <a:ext cx="3759093" cy="307777"/>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STEM:</a:t>
            </a:r>
          </a:p>
        </p:txBody>
      </p:sp>
      <p:sp>
        <p:nvSpPr>
          <p:cNvPr id="19" name="TextBox 18"/>
          <p:cNvSpPr txBox="1"/>
          <p:nvPr/>
        </p:nvSpPr>
        <p:spPr>
          <a:xfrm>
            <a:off x="180384" y="4695374"/>
            <a:ext cx="3759093" cy="2000548"/>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Sports, Arts and Culture:</a:t>
            </a:r>
          </a:p>
          <a:p>
            <a:pPr algn="just"/>
            <a:r>
              <a:rPr lang="en-US" sz="1100" dirty="0" smtClean="0">
                <a:latin typeface="Arial" panose="020B0604020202020204" pitchFamily="34" charset="0"/>
                <a:cs typeface="Arial" panose="020B0604020202020204" pitchFamily="34" charset="0"/>
              </a:rPr>
              <a:t>We will keep fit and healthy in school and at home using a combination of work outs with </a:t>
            </a:r>
            <a:r>
              <a:rPr lang="en-US" sz="1100" dirty="0" err="1" smtClean="0">
                <a:latin typeface="Arial" panose="020B0604020202020204" pitchFamily="34" charset="0"/>
                <a:cs typeface="Arial" panose="020B0604020202020204" pitchFamily="34" charset="0"/>
              </a:rPr>
              <a:t>Mr</a:t>
            </a:r>
            <a:r>
              <a:rPr lang="en-US" sz="1100" dirty="0" smtClean="0">
                <a:latin typeface="Arial" panose="020B0604020202020204" pitchFamily="34" charset="0"/>
                <a:cs typeface="Arial" panose="020B0604020202020204" pitchFamily="34" charset="0"/>
              </a:rPr>
              <a:t> Cullen and use resources from the Active fusion website. </a:t>
            </a:r>
          </a:p>
          <a:p>
            <a:pPr algn="just"/>
            <a:r>
              <a:rPr lang="en-US" sz="1100" dirty="0" smtClean="0">
                <a:latin typeface="Arial" panose="020B0604020202020204" pitchFamily="34" charset="0"/>
                <a:cs typeface="Arial" panose="020B0604020202020204" pitchFamily="34" charset="0"/>
              </a:rPr>
              <a:t>Children will investigate and use various techniques to draw lines and create tone. Children will use their pencils to create darker tones using pressure and layering techniques. </a:t>
            </a:r>
          </a:p>
          <a:p>
            <a:pPr algn="just"/>
            <a:r>
              <a:rPr lang="en-US" sz="1100" dirty="0" smtClean="0">
                <a:latin typeface="Arial" panose="020B0604020202020204" pitchFamily="34" charset="0"/>
                <a:cs typeface="Arial" panose="020B0604020202020204" pitchFamily="34" charset="0"/>
              </a:rPr>
              <a:t>Children will use their voices creatively and expressively by singing songs, speaking chants and rhymes. They will experiment with, create, select and combine sounds.</a:t>
            </a:r>
            <a:endParaRPr lang="en-US" sz="1100" dirty="0">
              <a:latin typeface="Arial" panose="020B0604020202020204" pitchFamily="34" charset="0"/>
              <a:cs typeface="Arial" panose="020B0604020202020204" pitchFamily="34" charset="0"/>
            </a:endParaRPr>
          </a:p>
        </p:txBody>
      </p:sp>
      <p:sp>
        <p:nvSpPr>
          <p:cNvPr id="20" name="TextBox 19"/>
          <p:cNvSpPr txBox="1"/>
          <p:nvPr/>
        </p:nvSpPr>
        <p:spPr>
          <a:xfrm>
            <a:off x="8293611" y="2694825"/>
            <a:ext cx="3759093" cy="2169825"/>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World Around Us:</a:t>
            </a:r>
          </a:p>
          <a:p>
            <a:pPr algn="just"/>
            <a:r>
              <a:rPr lang="en-GB" sz="1100" dirty="0" smtClean="0">
                <a:latin typeface="Arial" panose="020B0604020202020204" pitchFamily="34" charset="0"/>
                <a:ea typeface="SimSun" panose="02010600030101010101" pitchFamily="2" charset="-122"/>
                <a:cs typeface="Arial" panose="020B0604020202020204" pitchFamily="34" charset="0"/>
              </a:rPr>
              <a:t>In Geography we will learn how to identify </a:t>
            </a:r>
            <a:r>
              <a:rPr lang="en-US" sz="1100" dirty="0" smtClean="0">
                <a:latin typeface="Arial" panose="020B0604020202020204" pitchFamily="34" charset="0"/>
                <a:ea typeface="SimSun" panose="02010600030101010101" pitchFamily="2" charset="-122"/>
                <a:cs typeface="Arial" panose="020B0604020202020204" pitchFamily="34" charset="0"/>
              </a:rPr>
              <a:t>geographical </a:t>
            </a:r>
            <a:r>
              <a:rPr lang="en-US" sz="1100" dirty="0">
                <a:latin typeface="Arial" panose="020B0604020202020204" pitchFamily="34" charset="0"/>
                <a:ea typeface="SimSun" panose="02010600030101010101" pitchFamily="2" charset="-122"/>
                <a:cs typeface="Arial" panose="020B0604020202020204" pitchFamily="34" charset="0"/>
              </a:rPr>
              <a:t>similarities and differences through studying the human and physical geography of a small area of the United Kingdom, and of a small area in a non-European </a:t>
            </a:r>
            <a:r>
              <a:rPr lang="en-US" sz="1100" dirty="0" smtClean="0">
                <a:latin typeface="Arial" panose="020B0604020202020204" pitchFamily="34" charset="0"/>
                <a:ea typeface="SimSun" panose="02010600030101010101" pitchFamily="2" charset="-122"/>
                <a:cs typeface="Arial" panose="020B0604020202020204" pitchFamily="34" charset="0"/>
              </a:rPr>
              <a:t>country</a:t>
            </a:r>
            <a:r>
              <a:rPr lang="en-US" sz="1100" dirty="0" smtClean="0">
                <a:latin typeface="Arial" panose="020B0604020202020204" pitchFamily="34" charset="0"/>
                <a:ea typeface="SimSun" panose="02010600030101010101" pitchFamily="2" charset="-122"/>
                <a:cs typeface="Arial" panose="020B0604020202020204" pitchFamily="34" charset="0"/>
              </a:rPr>
              <a:t>. We will compare Doncaster to </a:t>
            </a:r>
            <a:r>
              <a:rPr lang="en-US" sz="1100" dirty="0" smtClean="0">
                <a:latin typeface="Arial" panose="020B0604020202020204" pitchFamily="34" charset="0"/>
                <a:ea typeface="SimSun" panose="02010600030101010101" pitchFamily="2" charset="-122"/>
                <a:cs typeface="Arial" panose="020B0604020202020204" pitchFamily="34" charset="0"/>
              </a:rPr>
              <a:t>Mugurameno. Children will locate and name the seven continents and five oceans.</a:t>
            </a:r>
          </a:p>
          <a:p>
            <a:pPr algn="just"/>
            <a:r>
              <a:rPr lang="en-GB" sz="1100" dirty="0" smtClean="0">
                <a:latin typeface="Arial" panose="020B0604020202020204" pitchFamily="34" charset="0"/>
                <a:ea typeface="SimSun" panose="02010600030101010101" pitchFamily="2" charset="-122"/>
                <a:cs typeface="Arial" panose="020B0604020202020204" pitchFamily="34" charset="0"/>
              </a:rPr>
              <a:t>In </a:t>
            </a:r>
            <a:r>
              <a:rPr lang="en-GB" sz="1100" dirty="0" smtClean="0">
                <a:latin typeface="Arial" panose="020B0604020202020204" pitchFamily="34" charset="0"/>
                <a:ea typeface="SimSun" panose="02010600030101010101" pitchFamily="2" charset="-122"/>
                <a:cs typeface="Arial" panose="020B0604020202020204" pitchFamily="34" charset="0"/>
              </a:rPr>
              <a:t>History, we </a:t>
            </a:r>
            <a:r>
              <a:rPr lang="en-GB" sz="1100" dirty="0" smtClean="0">
                <a:latin typeface="Arial" panose="020B0604020202020204" pitchFamily="34" charset="0"/>
                <a:ea typeface="SimSun" panose="02010600030101010101" pitchFamily="2" charset="-122"/>
                <a:cs typeface="Arial" panose="020B0604020202020204" pitchFamily="34" charset="0"/>
              </a:rPr>
              <a:t>will use research skills to find out about Sir Nigel Gresley </a:t>
            </a:r>
            <a:r>
              <a:rPr lang="en-US" sz="1100" dirty="0" smtClean="0">
                <a:latin typeface="Arial" panose="020B0604020202020204" pitchFamily="34" charset="0"/>
                <a:ea typeface="SimSun" panose="02010600030101010101" pitchFamily="2" charset="-122"/>
                <a:cs typeface="Arial" panose="020B0604020202020204" pitchFamily="34" charset="0"/>
              </a:rPr>
              <a:t>and how he is significant in the history of transport in Doncaster. We will discover the significance of Doncaster in relation to it’s position in the country and transport links.   </a:t>
            </a:r>
            <a:endParaRPr lang="en-US" sz="1000" dirty="0">
              <a:latin typeface="Arial" panose="020B0604020202020204" pitchFamily="34" charset="0"/>
              <a:ea typeface="SimSun" panose="02010600030101010101" pitchFamily="2" charset="-122"/>
              <a:cs typeface="Arial" panose="020B0604020202020204" pitchFamily="34" charset="0"/>
            </a:endParaRPr>
          </a:p>
        </p:txBody>
      </p:sp>
      <p:sp>
        <p:nvSpPr>
          <p:cNvPr id="21" name="TextBox 20"/>
          <p:cNvSpPr txBox="1"/>
          <p:nvPr/>
        </p:nvSpPr>
        <p:spPr>
          <a:xfrm>
            <a:off x="4403125" y="5184430"/>
            <a:ext cx="7649579" cy="1485022"/>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Notes for Parents:</a:t>
            </a:r>
          </a:p>
          <a:p>
            <a:endParaRPr lang="en-GB" sz="105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100" dirty="0" smtClean="0">
                <a:latin typeface="Arial" panose="020B0604020202020204" pitchFamily="34" charset="0"/>
                <a:cs typeface="Arial" panose="020B0604020202020204" pitchFamily="34" charset="0"/>
              </a:rPr>
              <a:t>Read every day / listen to a book being read to them by an adult to support with fluency </a:t>
            </a:r>
            <a:endParaRPr lang="en-US" sz="11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100" dirty="0" smtClean="0">
                <a:latin typeface="Arial" panose="020B0604020202020204" pitchFamily="34" charset="0"/>
                <a:cs typeface="Arial" panose="020B0604020202020204" pitchFamily="34" charset="0"/>
              </a:rPr>
              <a:t>Make sure you practice your weekly spellings from Spelling Shed (</a:t>
            </a:r>
            <a:r>
              <a:rPr lang="en-US" sz="1100" dirty="0" smtClean="0">
                <a:latin typeface="Arial" panose="020B0604020202020204" pitchFamily="34" charset="0"/>
                <a:cs typeface="Arial" panose="020B0604020202020204" pitchFamily="34" charset="0"/>
                <a:hlinkClick r:id="rId3"/>
              </a:rPr>
              <a:t>www.spellingshed.com</a:t>
            </a:r>
            <a:r>
              <a:rPr lang="en-US" sz="1100" dirty="0" smtClean="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1100" dirty="0" smtClean="0">
                <a:latin typeface="Arial" panose="020B0604020202020204" pitchFamily="34" charset="0"/>
                <a:cs typeface="Arial" panose="020B0604020202020204" pitchFamily="34" charset="0"/>
              </a:rPr>
              <a:t>Login to bug club, oxford owl and phonics play to support with phonics and reading </a:t>
            </a:r>
          </a:p>
          <a:p>
            <a:pPr marL="285750" indent="-285750">
              <a:buFont typeface="Arial" panose="020B0604020202020204" pitchFamily="34" charset="0"/>
              <a:buChar char="•"/>
            </a:pPr>
            <a:r>
              <a:rPr lang="en-US" sz="1100" dirty="0" smtClean="0">
                <a:latin typeface="Arial" panose="020B0604020202020204" pitchFamily="34" charset="0"/>
                <a:cs typeface="Arial" panose="020B0604020202020204" pitchFamily="34" charset="0"/>
              </a:rPr>
              <a:t>Login to </a:t>
            </a:r>
            <a:r>
              <a:rPr lang="en-US" sz="1100" dirty="0" smtClean="0">
                <a:latin typeface="Arial" panose="020B0604020202020204" pitchFamily="34" charset="0"/>
                <a:cs typeface="Arial" panose="020B0604020202020204" pitchFamily="34" charset="0"/>
                <a:hlinkClick r:id="rId4"/>
              </a:rPr>
              <a:t>www.mathswithparents.com</a:t>
            </a:r>
            <a:r>
              <a:rPr lang="en-US" sz="1100" dirty="0" smtClean="0">
                <a:latin typeface="Arial" panose="020B0604020202020204" pitchFamily="34" charset="0"/>
                <a:cs typeface="Arial" panose="020B0604020202020204" pitchFamily="34" charset="0"/>
              </a:rPr>
              <a:t> and Times Tables </a:t>
            </a:r>
            <a:r>
              <a:rPr lang="en-US" sz="1100" dirty="0" err="1">
                <a:latin typeface="Arial" panose="020B0604020202020204" pitchFamily="34" charset="0"/>
                <a:cs typeface="Arial" panose="020B0604020202020204" pitchFamily="34" charset="0"/>
              </a:rPr>
              <a:t>R</a:t>
            </a:r>
            <a:r>
              <a:rPr lang="en-US" sz="1100" dirty="0" err="1" smtClean="0">
                <a:latin typeface="Arial" panose="020B0604020202020204" pitchFamily="34" charset="0"/>
                <a:cs typeface="Arial" panose="020B0604020202020204" pitchFamily="34" charset="0"/>
              </a:rPr>
              <a:t>ockstars</a:t>
            </a:r>
            <a:endParaRPr lang="en-US" sz="11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100" dirty="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*please contact your class teacher if you need passwords for the above </a:t>
            </a:r>
            <a:r>
              <a:rPr lang="en-US" sz="1000" dirty="0">
                <a:latin typeface="Arial" panose="020B0604020202020204" pitchFamily="34" charset="0"/>
                <a:cs typeface="Arial" panose="020B0604020202020204" pitchFamily="34" charset="0"/>
              </a:rPr>
              <a:t>	</a:t>
            </a:r>
            <a:endParaRPr lang="en-GB" sz="1600" dirty="0">
              <a:latin typeface="Letter-join Plus 2" panose="02000505000000020003" pitchFamily="50" charset="0"/>
            </a:endParaRPr>
          </a:p>
        </p:txBody>
      </p:sp>
      <p:pic>
        <p:nvPicPr>
          <p:cNvPr id="1032" name="Picture 8" descr=" "/>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0033" y="687622"/>
            <a:ext cx="1007275" cy="105871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 "/>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286714" y="347006"/>
            <a:ext cx="1683065" cy="154225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25" name="TextBox 24"/>
          <p:cNvSpPr txBox="1"/>
          <p:nvPr/>
        </p:nvSpPr>
        <p:spPr>
          <a:xfrm>
            <a:off x="198183" y="2878087"/>
            <a:ext cx="3759093" cy="1754326"/>
          </a:xfrm>
          <a:prstGeom prst="rect">
            <a:avLst/>
          </a:prstGeom>
          <a:noFill/>
        </p:spPr>
        <p:txBody>
          <a:bodyPr wrap="square" rtlCol="0">
            <a:spAutoFit/>
          </a:bodyPr>
          <a:lstStyle/>
          <a:p>
            <a:pPr algn="just"/>
            <a:r>
              <a:rPr lang="en-US" sz="1100" dirty="0" smtClean="0">
                <a:latin typeface="Arial" panose="020B0604020202020204" pitchFamily="34" charset="0"/>
                <a:cs typeface="Arial" panose="020B0604020202020204" pitchFamily="34" charset="0"/>
              </a:rPr>
              <a:t>In Design Technology, we will understand </a:t>
            </a:r>
            <a:r>
              <a:rPr lang="en-US" sz="1100" dirty="0">
                <a:latin typeface="Arial" panose="020B0604020202020204" pitchFamily="34" charset="0"/>
                <a:cs typeface="Arial" panose="020B0604020202020204" pitchFamily="34" charset="0"/>
              </a:rPr>
              <a:t>what </a:t>
            </a:r>
            <a:r>
              <a:rPr lang="en-US" sz="1100" dirty="0" smtClean="0">
                <a:latin typeface="Arial" panose="020B0604020202020204" pitchFamily="34" charset="0"/>
                <a:cs typeface="Arial" panose="020B0604020202020204" pitchFamily="34" charset="0"/>
              </a:rPr>
              <a:t>a </a:t>
            </a:r>
            <a:r>
              <a:rPr lang="en-US" sz="1100" dirty="0">
                <a:latin typeface="Arial" panose="020B0604020202020204" pitchFamily="34" charset="0"/>
                <a:cs typeface="Arial" panose="020B0604020202020204" pitchFamily="34" charset="0"/>
              </a:rPr>
              <a:t>healthy </a:t>
            </a:r>
            <a:r>
              <a:rPr lang="en-US" sz="1100" dirty="0" smtClean="0">
                <a:latin typeface="Arial" panose="020B0604020202020204" pitchFamily="34" charset="0"/>
                <a:cs typeface="Arial" panose="020B0604020202020204" pitchFamily="34" charset="0"/>
              </a:rPr>
              <a:t>diet is </a:t>
            </a:r>
            <a:r>
              <a:rPr lang="en-US" sz="1100" dirty="0">
                <a:latin typeface="Arial" panose="020B0604020202020204" pitchFamily="34" charset="0"/>
                <a:cs typeface="Arial" panose="020B0604020202020204" pitchFamily="34" charset="0"/>
              </a:rPr>
              <a:t>and what to eat in order to have a healthy diet. </a:t>
            </a:r>
            <a:r>
              <a:rPr lang="en-US" sz="1100" dirty="0" smtClean="0">
                <a:latin typeface="Arial" panose="020B0604020202020204" pitchFamily="34" charset="0"/>
                <a:cs typeface="Arial" panose="020B0604020202020204" pitchFamily="34" charset="0"/>
              </a:rPr>
              <a:t>Design and make a </a:t>
            </a:r>
            <a:r>
              <a:rPr lang="en-US" sz="1100" dirty="0">
                <a:latin typeface="Arial" panose="020B0604020202020204" pitchFamily="34" charset="0"/>
                <a:cs typeface="Arial" panose="020B0604020202020204" pitchFamily="34" charset="0"/>
              </a:rPr>
              <a:t>healthy </a:t>
            </a:r>
            <a:r>
              <a:rPr lang="en-US" sz="1100" dirty="0" smtClean="0">
                <a:latin typeface="Arial" panose="020B0604020202020204" pitchFamily="34" charset="0"/>
                <a:cs typeface="Arial" panose="020B0604020202020204" pitchFamily="34" charset="0"/>
              </a:rPr>
              <a:t>meal</a:t>
            </a:r>
            <a:r>
              <a:rPr lang="en-US" sz="1100" dirty="0">
                <a:latin typeface="Arial" panose="020B0604020202020204" pitchFamily="34" charset="0"/>
                <a:cs typeface="Arial" panose="020B0604020202020204" pitchFamily="34" charset="0"/>
              </a:rPr>
              <a:t> </a:t>
            </a:r>
            <a:r>
              <a:rPr lang="en-US" sz="1100" dirty="0" smtClean="0">
                <a:latin typeface="Arial" panose="020B0604020202020204" pitchFamily="34" charset="0"/>
                <a:cs typeface="Arial" panose="020B0604020202020204" pitchFamily="34" charset="0"/>
              </a:rPr>
              <a:t>while understanding where </a:t>
            </a:r>
            <a:r>
              <a:rPr lang="en-US" sz="1100" dirty="0">
                <a:latin typeface="Arial" panose="020B0604020202020204" pitchFamily="34" charset="0"/>
                <a:cs typeface="Arial" panose="020B0604020202020204" pitchFamily="34" charset="0"/>
              </a:rPr>
              <a:t>food comes from</a:t>
            </a:r>
            <a:r>
              <a:rPr lang="en-US" sz="1100" dirty="0" smtClean="0">
                <a:latin typeface="Arial" panose="020B0604020202020204" pitchFamily="34" charset="0"/>
                <a:cs typeface="Arial" panose="020B0604020202020204" pitchFamily="34" charset="0"/>
              </a:rPr>
              <a:t>. </a:t>
            </a:r>
            <a:endParaRPr lang="en-US" sz="1100" dirty="0">
              <a:latin typeface="Arial" panose="020B0604020202020204" pitchFamily="34" charset="0"/>
              <a:cs typeface="Arial" panose="020B0604020202020204" pitchFamily="34" charset="0"/>
            </a:endParaRPr>
          </a:p>
          <a:p>
            <a:pPr algn="just"/>
            <a:r>
              <a:rPr lang="en-US" sz="1100" dirty="0" smtClean="0">
                <a:latin typeface="Arial" panose="020B0604020202020204" pitchFamily="34" charset="0"/>
                <a:cs typeface="Arial" panose="020B0604020202020204" pitchFamily="34" charset="0"/>
              </a:rPr>
              <a:t>In </a:t>
            </a:r>
            <a:r>
              <a:rPr lang="en-US" sz="1100" dirty="0">
                <a:latin typeface="Arial" panose="020B0604020202020204" pitchFamily="34" charset="0"/>
                <a:cs typeface="Arial" panose="020B0604020202020204" pitchFamily="34" charset="0"/>
              </a:rPr>
              <a:t>Science, children will </a:t>
            </a:r>
            <a:r>
              <a:rPr lang="en-US" sz="1100" dirty="0" smtClean="0">
                <a:latin typeface="Arial" panose="020B0604020202020204" pitchFamily="34" charset="0"/>
                <a:cs typeface="Arial" panose="020B0604020202020204" pitchFamily="34" charset="0"/>
              </a:rPr>
              <a:t>name and identify different animals and understand how they are suited to different habitats. Children will group animals according to what they </a:t>
            </a:r>
            <a:r>
              <a:rPr lang="en-US" sz="1000" dirty="0" smtClean="0">
                <a:latin typeface="Arial" panose="020B0604020202020204" pitchFamily="34" charset="0"/>
                <a:cs typeface="Arial" panose="020B0604020202020204" pitchFamily="34" charset="0"/>
              </a:rPr>
              <a:t>eat and use simple food chains to describe these relationships.</a:t>
            </a:r>
          </a:p>
          <a:p>
            <a:pPr algn="just"/>
            <a:endParaRPr lang="en-US" sz="10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03125" y="2889404"/>
            <a:ext cx="1641790" cy="1805970"/>
          </a:xfrm>
          <a:prstGeom prst="rect">
            <a:avLst/>
          </a:prstGeom>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43346" y="2878086"/>
            <a:ext cx="1822756" cy="1817287"/>
          </a:xfrm>
          <a:prstGeom prst="rect">
            <a:avLst/>
          </a:prstGeom>
        </p:spPr>
      </p:pic>
    </p:spTree>
    <p:extLst>
      <p:ext uri="{BB962C8B-B14F-4D97-AF65-F5344CB8AC3E}">
        <p14:creationId xmlns:p14="http://schemas.microsoft.com/office/powerpoint/2010/main" val="633045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912</TotalTime>
  <Words>572</Words>
  <Application>Microsoft Office PowerPoint</Application>
  <PresentationFormat>Widescreen</PresentationFormat>
  <Paragraphs>25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SimSun</vt:lpstr>
      <vt:lpstr>Arial</vt:lpstr>
      <vt:lpstr>Calibri</vt:lpstr>
      <vt:lpstr>Calibri Light</vt:lpstr>
      <vt:lpstr>Letter-join Plus 2</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 Webster</dc:creator>
  <cp:lastModifiedBy>Manpreet Cullen</cp:lastModifiedBy>
  <cp:revision>45</cp:revision>
  <cp:lastPrinted>2018-11-09T10:35:22Z</cp:lastPrinted>
  <dcterms:created xsi:type="dcterms:W3CDTF">2018-05-21T13:07:27Z</dcterms:created>
  <dcterms:modified xsi:type="dcterms:W3CDTF">2021-02-05T14:35:36Z</dcterms:modified>
</cp:coreProperties>
</file>