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95" r:id="rId6"/>
    <p:sldId id="260" r:id="rId7"/>
    <p:sldId id="299" r:id="rId8"/>
    <p:sldId id="320" r:id="rId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D4AF62-620F-456F-8DFB-38CAAACC968E}">
          <p14:sldIdLst>
            <p14:sldId id="256"/>
            <p14:sldId id="295"/>
            <p14:sldId id="260"/>
            <p14:sldId id="299"/>
            <p14:sldId id="32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9FAF"/>
    <a:srgbClr val="CC00FF"/>
    <a:srgbClr val="F2FB9F"/>
    <a:srgbClr val="F86CE7"/>
    <a:srgbClr val="E3DDC7"/>
    <a:srgbClr val="FCFC70"/>
    <a:srgbClr val="E7F0F9"/>
    <a:srgbClr val="D6F1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398" autoAdjust="0"/>
    <p:restoredTop sz="94660"/>
  </p:normalViewPr>
  <p:slideViewPr>
    <p:cSldViewPr snapToGrid="0">
      <p:cViewPr varScale="1">
        <p:scale>
          <a:sx n="74" d="100"/>
          <a:sy n="74" d="100"/>
        </p:scale>
        <p:origin x="28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5AB0095-D65F-4209-8B9A-89B4C8FE40C3}" type="datetimeFigureOut">
              <a:rPr lang="en-GB" smtClean="0"/>
              <a:t>22/06/2026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DC885C-459F-498F-B9F0-5AB52F61CF7F}" type="slidenum">
              <a:rPr lang="en-GB" smtClean="0"/>
              <a:t>‹#›</a:t>
            </a:fld>
            <a:endParaRPr lang="en-GB"/>
          </a:p>
        </p:txBody>
      </p:sp>
    </p:spTree>
    <p:extLst>
      <p:ext uri="{BB962C8B-B14F-4D97-AF65-F5344CB8AC3E}">
        <p14:creationId xmlns:p14="http://schemas.microsoft.com/office/powerpoint/2010/main" val="1757235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5AB0095-D65F-4209-8B9A-89B4C8FE40C3}" type="datetimeFigureOut">
              <a:rPr lang="en-GB" smtClean="0"/>
              <a:t>22/06/2026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DC885C-459F-498F-B9F0-5AB52F61CF7F}" type="slidenum">
              <a:rPr lang="en-GB" smtClean="0"/>
              <a:t>‹#›</a:t>
            </a:fld>
            <a:endParaRPr lang="en-GB"/>
          </a:p>
        </p:txBody>
      </p:sp>
    </p:spTree>
    <p:extLst>
      <p:ext uri="{BB962C8B-B14F-4D97-AF65-F5344CB8AC3E}">
        <p14:creationId xmlns:p14="http://schemas.microsoft.com/office/powerpoint/2010/main" val="147778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5AB0095-D65F-4209-8B9A-89B4C8FE40C3}" type="datetimeFigureOut">
              <a:rPr lang="en-GB" smtClean="0"/>
              <a:t>22/06/2026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DC885C-459F-498F-B9F0-5AB52F61CF7F}" type="slidenum">
              <a:rPr lang="en-GB" smtClean="0"/>
              <a:t>‹#›</a:t>
            </a:fld>
            <a:endParaRPr lang="en-GB"/>
          </a:p>
        </p:txBody>
      </p:sp>
    </p:spTree>
    <p:extLst>
      <p:ext uri="{BB962C8B-B14F-4D97-AF65-F5344CB8AC3E}">
        <p14:creationId xmlns:p14="http://schemas.microsoft.com/office/powerpoint/2010/main" val="3017191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5AB0095-D65F-4209-8B9A-89B4C8FE40C3}" type="datetimeFigureOut">
              <a:rPr lang="en-GB" smtClean="0"/>
              <a:t>22/06/2026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DC885C-459F-498F-B9F0-5AB52F61CF7F}" type="slidenum">
              <a:rPr lang="en-GB" smtClean="0"/>
              <a:t>‹#›</a:t>
            </a:fld>
            <a:endParaRPr lang="en-GB"/>
          </a:p>
        </p:txBody>
      </p:sp>
    </p:spTree>
    <p:extLst>
      <p:ext uri="{BB962C8B-B14F-4D97-AF65-F5344CB8AC3E}">
        <p14:creationId xmlns:p14="http://schemas.microsoft.com/office/powerpoint/2010/main" val="2884066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5AB0095-D65F-4209-8B9A-89B4C8FE40C3}" type="datetimeFigureOut">
              <a:rPr lang="en-GB" smtClean="0"/>
              <a:t>22/06/2026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DC885C-459F-498F-B9F0-5AB52F61CF7F}" type="slidenum">
              <a:rPr lang="en-GB" smtClean="0"/>
              <a:t>‹#›</a:t>
            </a:fld>
            <a:endParaRPr lang="en-GB"/>
          </a:p>
        </p:txBody>
      </p:sp>
    </p:spTree>
    <p:extLst>
      <p:ext uri="{BB962C8B-B14F-4D97-AF65-F5344CB8AC3E}">
        <p14:creationId xmlns:p14="http://schemas.microsoft.com/office/powerpoint/2010/main" val="979045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5AB0095-D65F-4209-8B9A-89B4C8FE40C3}" type="datetimeFigureOut">
              <a:rPr lang="en-GB" smtClean="0"/>
              <a:t>22/06/2026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DC885C-459F-498F-B9F0-5AB52F61CF7F}" type="slidenum">
              <a:rPr lang="en-GB" smtClean="0"/>
              <a:t>‹#›</a:t>
            </a:fld>
            <a:endParaRPr lang="en-GB"/>
          </a:p>
        </p:txBody>
      </p:sp>
    </p:spTree>
    <p:extLst>
      <p:ext uri="{BB962C8B-B14F-4D97-AF65-F5344CB8AC3E}">
        <p14:creationId xmlns:p14="http://schemas.microsoft.com/office/powerpoint/2010/main" val="2641882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AB0095-D65F-4209-8B9A-89B4C8FE40C3}" type="datetimeFigureOut">
              <a:rPr lang="en-GB" smtClean="0"/>
              <a:t>22/06/2026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EDC885C-459F-498F-B9F0-5AB52F61CF7F}" type="slidenum">
              <a:rPr lang="en-GB" smtClean="0"/>
              <a:t>‹#›</a:t>
            </a:fld>
            <a:endParaRPr lang="en-GB"/>
          </a:p>
        </p:txBody>
      </p:sp>
    </p:spTree>
    <p:extLst>
      <p:ext uri="{BB962C8B-B14F-4D97-AF65-F5344CB8AC3E}">
        <p14:creationId xmlns:p14="http://schemas.microsoft.com/office/powerpoint/2010/main" val="2569010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5AB0095-D65F-4209-8B9A-89B4C8FE40C3}" type="datetimeFigureOut">
              <a:rPr lang="en-GB" smtClean="0"/>
              <a:t>22/06/2026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DC885C-459F-498F-B9F0-5AB52F61CF7F}" type="slidenum">
              <a:rPr lang="en-GB" smtClean="0"/>
              <a:t>‹#›</a:t>
            </a:fld>
            <a:endParaRPr lang="en-GB"/>
          </a:p>
        </p:txBody>
      </p:sp>
    </p:spTree>
    <p:extLst>
      <p:ext uri="{BB962C8B-B14F-4D97-AF65-F5344CB8AC3E}">
        <p14:creationId xmlns:p14="http://schemas.microsoft.com/office/powerpoint/2010/main" val="1321052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5AB0095-D65F-4209-8B9A-89B4C8FE40C3}" type="datetimeFigureOut">
              <a:rPr lang="en-GB" smtClean="0"/>
              <a:t>22/06/2026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DC885C-459F-498F-B9F0-5AB52F61CF7F}" type="slidenum">
              <a:rPr lang="en-GB" smtClean="0"/>
              <a:t>‹#›</a:t>
            </a:fld>
            <a:endParaRPr lang="en-GB"/>
          </a:p>
        </p:txBody>
      </p:sp>
    </p:spTree>
    <p:extLst>
      <p:ext uri="{BB962C8B-B14F-4D97-AF65-F5344CB8AC3E}">
        <p14:creationId xmlns:p14="http://schemas.microsoft.com/office/powerpoint/2010/main" val="1738294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5AB0095-D65F-4209-8B9A-89B4C8FE40C3}" type="datetimeFigureOut">
              <a:rPr lang="en-GB" smtClean="0"/>
              <a:t>22/06/2026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DC885C-459F-498F-B9F0-5AB52F61CF7F}" type="slidenum">
              <a:rPr lang="en-GB" smtClean="0"/>
              <a:t>‹#›</a:t>
            </a:fld>
            <a:endParaRPr lang="en-GB"/>
          </a:p>
        </p:txBody>
      </p:sp>
    </p:spTree>
    <p:extLst>
      <p:ext uri="{BB962C8B-B14F-4D97-AF65-F5344CB8AC3E}">
        <p14:creationId xmlns:p14="http://schemas.microsoft.com/office/powerpoint/2010/main" val="1404898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5AB0095-D65F-4209-8B9A-89B4C8FE40C3}" type="datetimeFigureOut">
              <a:rPr lang="en-GB" smtClean="0"/>
              <a:t>22/06/2026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DC885C-459F-498F-B9F0-5AB52F61CF7F}" type="slidenum">
              <a:rPr lang="en-GB" smtClean="0"/>
              <a:t>‹#›</a:t>
            </a:fld>
            <a:endParaRPr lang="en-GB"/>
          </a:p>
        </p:txBody>
      </p:sp>
    </p:spTree>
    <p:extLst>
      <p:ext uri="{BB962C8B-B14F-4D97-AF65-F5344CB8AC3E}">
        <p14:creationId xmlns:p14="http://schemas.microsoft.com/office/powerpoint/2010/main" val="3475388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AB0095-D65F-4209-8B9A-89B4C8FE40C3}" type="datetimeFigureOut">
              <a:rPr lang="en-GB" smtClean="0"/>
              <a:t>22/06/2026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DC885C-459F-498F-B9F0-5AB52F61CF7F}" type="slidenum">
              <a:rPr lang="en-GB" smtClean="0"/>
              <a:t>‹#›</a:t>
            </a:fld>
            <a:endParaRPr lang="en-GB"/>
          </a:p>
        </p:txBody>
      </p:sp>
    </p:spTree>
    <p:extLst>
      <p:ext uri="{BB962C8B-B14F-4D97-AF65-F5344CB8AC3E}">
        <p14:creationId xmlns:p14="http://schemas.microsoft.com/office/powerpoint/2010/main" val="29173985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17" Type="http://schemas.openxmlformats.org/officeDocument/2006/relationships/image" Target="../media/image20.png"/><Relationship Id="rId2" Type="http://schemas.openxmlformats.org/officeDocument/2006/relationships/image" Target="../media/image1.png"/><Relationship Id="rId16"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66949" y="3203461"/>
            <a:ext cx="9128760" cy="748765"/>
          </a:xfrm>
          <a:ln w="28575">
            <a:solidFill>
              <a:schemeClr val="tx1"/>
            </a:solidFill>
          </a:ln>
        </p:spPr>
        <p:txBody>
          <a:bodyPr anchor="ctr">
            <a:normAutofit/>
          </a:bodyPr>
          <a:lstStyle/>
          <a:p>
            <a:r>
              <a:rPr lang="en-GB" sz="2800" dirty="0">
                <a:latin typeface="Letter-join Plus 2" panose="02000505000000020003" pitchFamily="50" charset="0"/>
              </a:rPr>
              <a:t>PSHE and RSHE OVERVIEW 2026-27</a:t>
            </a:r>
          </a:p>
        </p:txBody>
      </p:sp>
      <p:pic>
        <p:nvPicPr>
          <p:cNvPr id="4" name="Picture 3" descr="Town Field Primary School:"/>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5794" y="1480854"/>
            <a:ext cx="1317152" cy="1276978"/>
          </a:xfrm>
          <a:prstGeom prst="rect">
            <a:avLst/>
          </a:prstGeom>
          <a:noFill/>
          <a:ln>
            <a:noFill/>
          </a:ln>
        </p:spPr>
      </p:pic>
      <p:pic>
        <p:nvPicPr>
          <p:cNvPr id="5" name="Picture 4"/>
          <p:cNvPicPr/>
          <p:nvPr/>
        </p:nvPicPr>
        <p:blipFill>
          <a:blip r:embed="rId3">
            <a:clrChange>
              <a:clrFrom>
                <a:srgbClr val="FFFFFF"/>
              </a:clrFrom>
              <a:clrTo>
                <a:srgbClr val="FFFFFF">
                  <a:alpha val="0"/>
                </a:srgbClr>
              </a:clrTo>
            </a:clrChange>
          </a:blip>
          <a:stretch>
            <a:fillRect/>
          </a:stretch>
        </p:blipFill>
        <p:spPr>
          <a:xfrm>
            <a:off x="173832" y="5732850"/>
            <a:ext cx="1348294" cy="1011272"/>
          </a:xfrm>
          <a:prstGeom prst="rect">
            <a:avLst/>
          </a:prstGeom>
        </p:spPr>
      </p:pic>
      <p:pic>
        <p:nvPicPr>
          <p:cNvPr id="6" name="Picture 5"/>
          <p:cNvPicPr/>
          <p:nvPr/>
        </p:nvPicPr>
        <p:blipFill>
          <a:blip r:embed="rId4">
            <a:clrChange>
              <a:clrFrom>
                <a:srgbClr val="FFFFFF"/>
              </a:clrFrom>
              <a:clrTo>
                <a:srgbClr val="FFFFFF">
                  <a:alpha val="0"/>
                </a:srgbClr>
              </a:clrTo>
            </a:clrChange>
          </a:blip>
          <a:stretch>
            <a:fillRect/>
          </a:stretch>
        </p:blipFill>
        <p:spPr>
          <a:xfrm>
            <a:off x="1633232" y="5732850"/>
            <a:ext cx="1790302" cy="1004442"/>
          </a:xfrm>
          <a:prstGeom prst="rect">
            <a:avLst/>
          </a:prstGeom>
        </p:spPr>
      </p:pic>
      <p:pic>
        <p:nvPicPr>
          <p:cNvPr id="7" name="Picture 6"/>
          <p:cNvPicPr/>
          <p:nvPr/>
        </p:nvPicPr>
        <p:blipFill>
          <a:blip r:embed="rId5">
            <a:clrChange>
              <a:clrFrom>
                <a:srgbClr val="FFFFFF"/>
              </a:clrFrom>
              <a:clrTo>
                <a:srgbClr val="FFFFFF">
                  <a:alpha val="0"/>
                </a:srgbClr>
              </a:clrTo>
            </a:clrChange>
          </a:blip>
          <a:stretch>
            <a:fillRect/>
          </a:stretch>
        </p:blipFill>
        <p:spPr>
          <a:xfrm>
            <a:off x="3534640" y="5843683"/>
            <a:ext cx="1611154" cy="893609"/>
          </a:xfrm>
          <a:prstGeom prst="rect">
            <a:avLst/>
          </a:prstGeom>
        </p:spPr>
      </p:pic>
      <p:pic>
        <p:nvPicPr>
          <p:cNvPr id="8" name="Picture 7"/>
          <p:cNvPicPr/>
          <p:nvPr/>
        </p:nvPicPr>
        <p:blipFill>
          <a:blip r:embed="rId6">
            <a:clrChange>
              <a:clrFrom>
                <a:srgbClr val="FDFCFC"/>
              </a:clrFrom>
              <a:clrTo>
                <a:srgbClr val="FDFCFC">
                  <a:alpha val="0"/>
                </a:srgbClr>
              </a:clrTo>
            </a:clrChange>
          </a:blip>
          <a:stretch>
            <a:fillRect/>
          </a:stretch>
        </p:blipFill>
        <p:spPr>
          <a:xfrm>
            <a:off x="10667999" y="5399314"/>
            <a:ext cx="1524001" cy="1458686"/>
          </a:xfrm>
          <a:prstGeom prst="rect">
            <a:avLst/>
          </a:prstGeom>
        </p:spPr>
      </p:pic>
    </p:spTree>
    <p:extLst>
      <p:ext uri="{BB962C8B-B14F-4D97-AF65-F5344CB8AC3E}">
        <p14:creationId xmlns:p14="http://schemas.microsoft.com/office/powerpoint/2010/main" val="1921038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p:cNvSpPr txBox="1"/>
          <p:nvPr/>
        </p:nvSpPr>
        <p:spPr>
          <a:xfrm>
            <a:off x="1093989" y="868106"/>
            <a:ext cx="10398034" cy="3539430"/>
          </a:xfrm>
          <a:prstGeom prst="rect">
            <a:avLst/>
          </a:prstGeom>
          <a:noFill/>
        </p:spPr>
        <p:txBody>
          <a:bodyPr wrap="square" rtlCol="0">
            <a:spAutoFit/>
          </a:bodyPr>
          <a:lstStyle/>
          <a:p>
            <a:r>
              <a:rPr lang="en-GB" sz="1600" dirty="0">
                <a:latin typeface="+mj-lt"/>
              </a:rPr>
              <a:t>At Town Field Primary School, we make use of Kapow Primary to inform our PSHE and RSE planning, which is built upon the PSHE Association’s recommended coverage alongside the statutory requirements for Relationships and Sex Education. </a:t>
            </a:r>
          </a:p>
          <a:p>
            <a:endParaRPr lang="en-GB" sz="1600" dirty="0">
              <a:latin typeface="+mj-lt"/>
            </a:endParaRPr>
          </a:p>
          <a:p>
            <a:r>
              <a:rPr lang="en-GB" sz="1600" dirty="0">
                <a:latin typeface="+mj-lt"/>
              </a:rPr>
              <a:t>Children will build knowledge in the following areas:</a:t>
            </a:r>
          </a:p>
          <a:p>
            <a:endParaRPr lang="en-GB" sz="1600" dirty="0">
              <a:latin typeface="+mj-lt"/>
            </a:endParaRPr>
          </a:p>
          <a:p>
            <a:endParaRPr lang="en-GB" sz="1600" dirty="0">
              <a:latin typeface="+mj-lt"/>
            </a:endParaRPr>
          </a:p>
          <a:p>
            <a:endParaRPr lang="en-GB" sz="1600" dirty="0">
              <a:latin typeface="+mj-lt"/>
            </a:endParaRPr>
          </a:p>
          <a:p>
            <a:endParaRPr lang="en-GB" sz="1600" dirty="0">
              <a:latin typeface="+mj-lt"/>
            </a:endParaRPr>
          </a:p>
          <a:p>
            <a:endParaRPr lang="en-GB" sz="1600" dirty="0">
              <a:latin typeface="+mj-lt"/>
            </a:endParaRPr>
          </a:p>
          <a:p>
            <a:endParaRPr lang="en-GB" sz="1600" dirty="0">
              <a:latin typeface="+mj-lt"/>
            </a:endParaRPr>
          </a:p>
          <a:p>
            <a:endParaRPr lang="en-GB" sz="1600" dirty="0">
              <a:latin typeface="+mj-lt"/>
            </a:endParaRPr>
          </a:p>
          <a:p>
            <a:r>
              <a:rPr lang="en-GB" sz="1600" dirty="0">
                <a:latin typeface="+mj-lt"/>
              </a:rPr>
              <a:t>While PSHE is taught as a discrete subject, wherever possible, we strive to make links between other curriculum subjects, our over-arching curriculum themes- belonging, motivation and change- and the wider world. PSHE and RSHE also play a key role within our Growth Curriculum for personal development: </a:t>
            </a:r>
          </a:p>
        </p:txBody>
      </p:sp>
      <p:sp>
        <p:nvSpPr>
          <p:cNvPr id="4" name="Title 1"/>
          <p:cNvSpPr txBox="1">
            <a:spLocks/>
          </p:cNvSpPr>
          <p:nvPr/>
        </p:nvSpPr>
        <p:spPr>
          <a:xfrm>
            <a:off x="3459466" y="47369"/>
            <a:ext cx="5437959" cy="8207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a:latin typeface="Letter-join Plus 2" panose="02000505000000020003" pitchFamily="50" charset="0"/>
              </a:rPr>
              <a:t>PSHE and RSE</a:t>
            </a:r>
          </a:p>
          <a:p>
            <a:pPr algn="ctr"/>
            <a:r>
              <a:rPr lang="en-GB" sz="2000" dirty="0">
                <a:latin typeface="Letter-join Plus 2" panose="02000505000000020003" pitchFamily="50" charset="0"/>
              </a:rPr>
              <a:t>at Town Field Primary School</a:t>
            </a:r>
          </a:p>
        </p:txBody>
      </p:sp>
      <p:pic>
        <p:nvPicPr>
          <p:cNvPr id="26" name="Picture 25" descr="Town Field Primary School:"/>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10937" y="0"/>
            <a:ext cx="881063" cy="827087"/>
          </a:xfrm>
          <a:prstGeom prst="rect">
            <a:avLst/>
          </a:prstGeom>
          <a:noFill/>
          <a:ln>
            <a:noFill/>
          </a:ln>
        </p:spPr>
      </p:pic>
      <p:pic>
        <p:nvPicPr>
          <p:cNvPr id="28" name="Picture 27" descr="Town Field Primary School:"/>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525" y="41019"/>
            <a:ext cx="881063" cy="827087"/>
          </a:xfrm>
          <a:prstGeom prst="rect">
            <a:avLst/>
          </a:prstGeom>
          <a:noFill/>
          <a:ln>
            <a:noFill/>
          </a:ln>
        </p:spPr>
      </p:pic>
      <p:pic>
        <p:nvPicPr>
          <p:cNvPr id="29" name="Picture 28"/>
          <p:cNvPicPr/>
          <p:nvPr/>
        </p:nvPicPr>
        <p:blipFill>
          <a:blip r:embed="rId3"/>
          <a:stretch>
            <a:fillRect/>
          </a:stretch>
        </p:blipFill>
        <p:spPr>
          <a:xfrm>
            <a:off x="53480" y="4666762"/>
            <a:ext cx="2852046" cy="1611333"/>
          </a:xfrm>
          <a:prstGeom prst="rect">
            <a:avLst/>
          </a:prstGeom>
        </p:spPr>
      </p:pic>
      <p:pic>
        <p:nvPicPr>
          <p:cNvPr id="30" name="Picture 29"/>
          <p:cNvPicPr/>
          <p:nvPr/>
        </p:nvPicPr>
        <p:blipFill>
          <a:blip r:embed="rId4">
            <a:clrChange>
              <a:clrFrom>
                <a:srgbClr val="FFFFFF"/>
              </a:clrFrom>
              <a:clrTo>
                <a:srgbClr val="FFFFFF">
                  <a:alpha val="0"/>
                </a:srgbClr>
              </a:clrTo>
            </a:clrChange>
          </a:blip>
          <a:stretch>
            <a:fillRect/>
          </a:stretch>
        </p:blipFill>
        <p:spPr>
          <a:xfrm>
            <a:off x="3116811" y="4666762"/>
            <a:ext cx="1729898" cy="868377"/>
          </a:xfrm>
          <a:prstGeom prst="rect">
            <a:avLst/>
          </a:prstGeom>
        </p:spPr>
      </p:pic>
      <p:pic>
        <p:nvPicPr>
          <p:cNvPr id="31" name="Picture 30"/>
          <p:cNvPicPr/>
          <p:nvPr/>
        </p:nvPicPr>
        <p:blipFill>
          <a:blip r:embed="rId5">
            <a:clrChange>
              <a:clrFrom>
                <a:srgbClr val="FFFFFF"/>
              </a:clrFrom>
              <a:clrTo>
                <a:srgbClr val="FFFFFF">
                  <a:alpha val="0"/>
                </a:srgbClr>
              </a:clrTo>
            </a:clrChange>
          </a:blip>
          <a:stretch>
            <a:fillRect/>
          </a:stretch>
        </p:blipFill>
        <p:spPr>
          <a:xfrm>
            <a:off x="4408683" y="5563978"/>
            <a:ext cx="1729898" cy="668395"/>
          </a:xfrm>
          <a:prstGeom prst="rect">
            <a:avLst/>
          </a:prstGeom>
        </p:spPr>
      </p:pic>
      <p:pic>
        <p:nvPicPr>
          <p:cNvPr id="32" name="Picture 31"/>
          <p:cNvPicPr/>
          <p:nvPr/>
        </p:nvPicPr>
        <p:blipFill>
          <a:blip r:embed="rId6"/>
          <a:stretch>
            <a:fillRect/>
          </a:stretch>
        </p:blipFill>
        <p:spPr>
          <a:xfrm>
            <a:off x="5575515" y="4796982"/>
            <a:ext cx="1572880" cy="711748"/>
          </a:xfrm>
          <a:prstGeom prst="rect">
            <a:avLst/>
          </a:prstGeom>
        </p:spPr>
      </p:pic>
      <p:pic>
        <p:nvPicPr>
          <p:cNvPr id="33" name="Picture 32"/>
          <p:cNvPicPr/>
          <p:nvPr/>
        </p:nvPicPr>
        <p:blipFill>
          <a:blip r:embed="rId7"/>
          <a:stretch>
            <a:fillRect/>
          </a:stretch>
        </p:blipFill>
        <p:spPr>
          <a:xfrm>
            <a:off x="6852862" y="5519441"/>
            <a:ext cx="1275967" cy="780159"/>
          </a:xfrm>
          <a:prstGeom prst="rect">
            <a:avLst/>
          </a:prstGeom>
        </p:spPr>
      </p:pic>
      <p:pic>
        <p:nvPicPr>
          <p:cNvPr id="34" name="Picture 33"/>
          <p:cNvPicPr/>
          <p:nvPr/>
        </p:nvPicPr>
        <p:blipFill>
          <a:blip r:embed="rId8"/>
          <a:stretch>
            <a:fillRect/>
          </a:stretch>
        </p:blipFill>
        <p:spPr>
          <a:xfrm>
            <a:off x="7996918" y="4650654"/>
            <a:ext cx="1572880" cy="819504"/>
          </a:xfrm>
          <a:prstGeom prst="rect">
            <a:avLst/>
          </a:prstGeom>
        </p:spPr>
      </p:pic>
      <p:pic>
        <p:nvPicPr>
          <p:cNvPr id="35" name="Picture 34"/>
          <p:cNvPicPr/>
          <p:nvPr/>
        </p:nvPicPr>
        <p:blipFill>
          <a:blip r:embed="rId9"/>
          <a:stretch>
            <a:fillRect/>
          </a:stretch>
        </p:blipFill>
        <p:spPr>
          <a:xfrm>
            <a:off x="9288790" y="5438359"/>
            <a:ext cx="1506877" cy="759838"/>
          </a:xfrm>
          <a:prstGeom prst="rect">
            <a:avLst/>
          </a:prstGeom>
        </p:spPr>
      </p:pic>
      <p:sp>
        <p:nvSpPr>
          <p:cNvPr id="2" name="Rounded Rectangle 35">
            <a:extLst>
              <a:ext uri="{FF2B5EF4-FFF2-40B4-BE49-F238E27FC236}">
                <a16:creationId xmlns:a16="http://schemas.microsoft.com/office/drawing/2014/main" id="{C83A0F51-5A7D-7F31-42C3-8066DF540F2F}"/>
              </a:ext>
            </a:extLst>
          </p:cNvPr>
          <p:cNvSpPr/>
          <p:nvPr/>
        </p:nvSpPr>
        <p:spPr>
          <a:xfrm>
            <a:off x="3459466" y="2150161"/>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47">
            <a:extLst>
              <a:ext uri="{FF2B5EF4-FFF2-40B4-BE49-F238E27FC236}">
                <a16:creationId xmlns:a16="http://schemas.microsoft.com/office/drawing/2014/main" id="{67DF46FF-62D6-3342-9868-0611CABF4598}"/>
              </a:ext>
            </a:extLst>
          </p:cNvPr>
          <p:cNvSpPr/>
          <p:nvPr/>
        </p:nvSpPr>
        <p:spPr>
          <a:xfrm>
            <a:off x="4764484" y="2155467"/>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B5EC76CF-6AC9-83F8-304D-59D31C69BADE}"/>
              </a:ext>
            </a:extLst>
          </p:cNvPr>
          <p:cNvPicPr>
            <a:picLocks noChangeAspect="1"/>
          </p:cNvPicPr>
          <p:nvPr/>
        </p:nvPicPr>
        <p:blipFill>
          <a:blip r:embed="rId10">
            <a:clrChange>
              <a:clrFrom>
                <a:srgbClr val="FFFFFF"/>
              </a:clrFrom>
              <a:clrTo>
                <a:srgbClr val="FFFFFF">
                  <a:alpha val="0"/>
                </a:srgbClr>
              </a:clrTo>
            </a:clrChange>
          </a:blip>
          <a:stretch>
            <a:fillRect/>
          </a:stretch>
        </p:blipFill>
        <p:spPr>
          <a:xfrm>
            <a:off x="2276177" y="2119374"/>
            <a:ext cx="876300" cy="762000"/>
          </a:xfrm>
          <a:prstGeom prst="rect">
            <a:avLst/>
          </a:prstGeom>
        </p:spPr>
      </p:pic>
      <p:sp>
        <p:nvSpPr>
          <p:cNvPr id="6" name="Rectangle 5">
            <a:extLst>
              <a:ext uri="{FF2B5EF4-FFF2-40B4-BE49-F238E27FC236}">
                <a16:creationId xmlns:a16="http://schemas.microsoft.com/office/drawing/2014/main" id="{B5FCBBD0-364C-F646-1E0B-253A2D9F242A}"/>
              </a:ext>
            </a:extLst>
          </p:cNvPr>
          <p:cNvSpPr/>
          <p:nvPr/>
        </p:nvSpPr>
        <p:spPr>
          <a:xfrm>
            <a:off x="2180791" y="2773825"/>
            <a:ext cx="1161487" cy="523220"/>
          </a:xfrm>
          <a:prstGeom prst="rect">
            <a:avLst/>
          </a:prstGeom>
          <a:noFill/>
        </p:spPr>
        <p:txBody>
          <a:bodyPr wrap="square" lIns="91440" tIns="45720" rIns="91440" bIns="45720">
            <a:spAutoFit/>
          </a:bodyPr>
          <a:lstStyle/>
          <a:p>
            <a:pPr algn="ctr"/>
            <a:r>
              <a:rPr lang="en-US" sz="1400" b="0" cap="none" spc="0" dirty="0">
                <a:ln w="0"/>
                <a:solidFill>
                  <a:srgbClr val="0070C0"/>
                </a:solidFill>
                <a:effectLst>
                  <a:outerShdw blurRad="38100" dist="19050" dir="2700000" algn="tl" rotWithShape="0">
                    <a:schemeClr val="dk1">
                      <a:alpha val="40000"/>
                    </a:schemeClr>
                  </a:outerShdw>
                </a:effectLst>
                <a:latin typeface="Letter-join Plus 2" panose="02000505000000020003" pitchFamily="50" charset="0"/>
              </a:rPr>
              <a:t>My healthy self</a:t>
            </a:r>
          </a:p>
        </p:txBody>
      </p:sp>
      <p:sp>
        <p:nvSpPr>
          <p:cNvPr id="7" name="Rounded Rectangle 50">
            <a:extLst>
              <a:ext uri="{FF2B5EF4-FFF2-40B4-BE49-F238E27FC236}">
                <a16:creationId xmlns:a16="http://schemas.microsoft.com/office/drawing/2014/main" id="{FF0E0604-FF76-E62E-33BF-CA5E31B931D7}"/>
              </a:ext>
            </a:extLst>
          </p:cNvPr>
          <p:cNvSpPr/>
          <p:nvPr/>
        </p:nvSpPr>
        <p:spPr>
          <a:xfrm>
            <a:off x="6120949" y="2150161"/>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53">
            <a:extLst>
              <a:ext uri="{FF2B5EF4-FFF2-40B4-BE49-F238E27FC236}">
                <a16:creationId xmlns:a16="http://schemas.microsoft.com/office/drawing/2014/main" id="{A56D5E24-7341-58CD-26D2-23A9CCC951F2}"/>
              </a:ext>
            </a:extLst>
          </p:cNvPr>
          <p:cNvSpPr/>
          <p:nvPr/>
        </p:nvSpPr>
        <p:spPr>
          <a:xfrm>
            <a:off x="7471766" y="2147595"/>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C423A51B-382D-E3AE-AE2B-39E145FD1E92}"/>
              </a:ext>
            </a:extLst>
          </p:cNvPr>
          <p:cNvSpPr/>
          <p:nvPr/>
        </p:nvSpPr>
        <p:spPr>
          <a:xfrm>
            <a:off x="4679480" y="2797971"/>
            <a:ext cx="1327840" cy="523220"/>
          </a:xfrm>
          <a:prstGeom prst="rect">
            <a:avLst/>
          </a:prstGeom>
          <a:noFill/>
        </p:spPr>
        <p:txBody>
          <a:bodyPr wrap="square" lIns="91440" tIns="45720" rIns="91440" bIns="45720">
            <a:spAutoFit/>
          </a:bodyPr>
          <a:lstStyle/>
          <a:p>
            <a:pPr algn="ctr"/>
            <a:r>
              <a:rPr lang="en-US" sz="1400" b="0" cap="none" spc="0" dirty="0">
                <a:ln w="0"/>
                <a:solidFill>
                  <a:srgbClr val="7030A0"/>
                </a:solidFill>
                <a:effectLst>
                  <a:outerShdw blurRad="38100" dist="19050" dir="2700000" algn="tl" rotWithShape="0">
                    <a:schemeClr val="dk1">
                      <a:alpha val="40000"/>
                    </a:schemeClr>
                  </a:outerShdw>
                </a:effectLst>
                <a:latin typeface="Letter-join Plus 2" panose="02000505000000020003" pitchFamily="50" charset="0"/>
              </a:rPr>
              <a:t>The online world</a:t>
            </a:r>
          </a:p>
        </p:txBody>
      </p:sp>
      <p:pic>
        <p:nvPicPr>
          <p:cNvPr id="10" name="Picture 9">
            <a:extLst>
              <a:ext uri="{FF2B5EF4-FFF2-40B4-BE49-F238E27FC236}">
                <a16:creationId xmlns:a16="http://schemas.microsoft.com/office/drawing/2014/main" id="{F5C931A1-D357-1DD7-A4A1-CCBF17FF183C}"/>
              </a:ext>
            </a:extLst>
          </p:cNvPr>
          <p:cNvPicPr>
            <a:picLocks noChangeAspect="1"/>
          </p:cNvPicPr>
          <p:nvPr/>
        </p:nvPicPr>
        <p:blipFill>
          <a:blip r:embed="rId11"/>
          <a:stretch>
            <a:fillRect/>
          </a:stretch>
        </p:blipFill>
        <p:spPr>
          <a:xfrm>
            <a:off x="6333484" y="2238409"/>
            <a:ext cx="742950" cy="723900"/>
          </a:xfrm>
          <a:prstGeom prst="rect">
            <a:avLst/>
          </a:prstGeom>
        </p:spPr>
      </p:pic>
      <p:sp>
        <p:nvSpPr>
          <p:cNvPr id="11" name="Rounded Rectangle 56">
            <a:extLst>
              <a:ext uri="{FF2B5EF4-FFF2-40B4-BE49-F238E27FC236}">
                <a16:creationId xmlns:a16="http://schemas.microsoft.com/office/drawing/2014/main" id="{B2AA944A-6296-2176-F0BE-FC5A89AFC4CE}"/>
              </a:ext>
            </a:extLst>
          </p:cNvPr>
          <p:cNvSpPr/>
          <p:nvPr/>
        </p:nvSpPr>
        <p:spPr>
          <a:xfrm>
            <a:off x="8836568" y="2140860"/>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647D38A2-411C-53C8-94CB-32FBC6534D81}"/>
              </a:ext>
            </a:extLst>
          </p:cNvPr>
          <p:cNvSpPr/>
          <p:nvPr/>
        </p:nvSpPr>
        <p:spPr>
          <a:xfrm>
            <a:off x="7441285" y="2767351"/>
            <a:ext cx="1265660" cy="523220"/>
          </a:xfrm>
          <a:prstGeom prst="rect">
            <a:avLst/>
          </a:prstGeom>
          <a:noFill/>
        </p:spPr>
        <p:txBody>
          <a:bodyPr wrap="square" lIns="91440" tIns="45720" rIns="91440" bIns="45720">
            <a:spAutoFit/>
          </a:bodyPr>
          <a:lstStyle/>
          <a:p>
            <a:pPr algn="ctr"/>
            <a:r>
              <a:rPr lang="en-US" sz="1400" b="0" cap="none" spc="0" dirty="0">
                <a:ln w="0"/>
                <a:solidFill>
                  <a:srgbClr val="FF0000"/>
                </a:solidFill>
                <a:effectLst>
                  <a:outerShdw blurRad="38100" dist="19050" dir="2700000" algn="tl" rotWithShape="0">
                    <a:schemeClr val="dk1">
                      <a:alpha val="40000"/>
                    </a:schemeClr>
                  </a:outerShdw>
                </a:effectLst>
                <a:latin typeface="Letter-join Plus 2" panose="02000505000000020003" pitchFamily="50" charset="0"/>
              </a:rPr>
              <a:t>Health protection</a:t>
            </a:r>
          </a:p>
        </p:txBody>
      </p:sp>
      <p:sp>
        <p:nvSpPr>
          <p:cNvPr id="13" name="Rounded Rectangle 59">
            <a:extLst>
              <a:ext uri="{FF2B5EF4-FFF2-40B4-BE49-F238E27FC236}">
                <a16:creationId xmlns:a16="http://schemas.microsoft.com/office/drawing/2014/main" id="{01D575DC-52AB-FCEC-F432-C74ACF4F2B49}"/>
              </a:ext>
            </a:extLst>
          </p:cNvPr>
          <p:cNvSpPr/>
          <p:nvPr/>
        </p:nvSpPr>
        <p:spPr>
          <a:xfrm>
            <a:off x="2164510" y="2151806"/>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62">
            <a:extLst>
              <a:ext uri="{FF2B5EF4-FFF2-40B4-BE49-F238E27FC236}">
                <a16:creationId xmlns:a16="http://schemas.microsoft.com/office/drawing/2014/main" id="{E44D6B5E-3D80-5886-9BAE-0797A30E58F3}"/>
              </a:ext>
            </a:extLst>
          </p:cNvPr>
          <p:cNvSpPr/>
          <p:nvPr/>
        </p:nvSpPr>
        <p:spPr>
          <a:xfrm>
            <a:off x="897799" y="2154957"/>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066D1288-548D-9C68-7F95-0C02FCE52C0E}"/>
              </a:ext>
            </a:extLst>
          </p:cNvPr>
          <p:cNvSpPr/>
          <p:nvPr/>
        </p:nvSpPr>
        <p:spPr>
          <a:xfrm>
            <a:off x="682289" y="3013927"/>
            <a:ext cx="1510794" cy="307777"/>
          </a:xfrm>
          <a:prstGeom prst="rect">
            <a:avLst/>
          </a:prstGeom>
          <a:noFill/>
        </p:spPr>
        <p:txBody>
          <a:bodyPr wrap="square" lIns="91440" tIns="45720" rIns="91440" bIns="45720">
            <a:spAutoFit/>
          </a:bodyPr>
          <a:lstStyle/>
          <a:p>
            <a:pPr algn="ctr"/>
            <a:r>
              <a:rPr lang="en-US" sz="1400" b="0" cap="none" spc="0" dirty="0">
                <a:ln w="0"/>
                <a:solidFill>
                  <a:srgbClr val="CC00FF"/>
                </a:solidFill>
                <a:effectLst>
                  <a:outerShdw blurRad="38100" dist="19050" dir="2700000" algn="tl" rotWithShape="0">
                    <a:schemeClr val="dk1">
                      <a:alpha val="40000"/>
                    </a:schemeClr>
                  </a:outerShdw>
                </a:effectLst>
                <a:latin typeface="Letter-join Plus 2" panose="02000505000000020003" pitchFamily="50" charset="0"/>
              </a:rPr>
              <a:t>Transition</a:t>
            </a:r>
          </a:p>
        </p:txBody>
      </p:sp>
      <p:pic>
        <p:nvPicPr>
          <p:cNvPr id="16" name="Picture 15">
            <a:extLst>
              <a:ext uri="{FF2B5EF4-FFF2-40B4-BE49-F238E27FC236}">
                <a16:creationId xmlns:a16="http://schemas.microsoft.com/office/drawing/2014/main" id="{E6821ED1-2348-367C-B8C6-7AD5A719C4F4}"/>
              </a:ext>
            </a:extLst>
          </p:cNvPr>
          <p:cNvPicPr>
            <a:picLocks noChangeAspect="1"/>
          </p:cNvPicPr>
          <p:nvPr/>
        </p:nvPicPr>
        <p:blipFill>
          <a:blip r:embed="rId12"/>
          <a:stretch>
            <a:fillRect/>
          </a:stretch>
        </p:blipFill>
        <p:spPr>
          <a:xfrm>
            <a:off x="1026019" y="2457325"/>
            <a:ext cx="823333" cy="382153"/>
          </a:xfrm>
          <a:prstGeom prst="rect">
            <a:avLst/>
          </a:prstGeom>
        </p:spPr>
      </p:pic>
      <p:sp>
        <p:nvSpPr>
          <p:cNvPr id="17" name="Rectangle 16">
            <a:extLst>
              <a:ext uri="{FF2B5EF4-FFF2-40B4-BE49-F238E27FC236}">
                <a16:creationId xmlns:a16="http://schemas.microsoft.com/office/drawing/2014/main" id="{20C2B915-EB0E-0617-0C6D-AD2B24698543}"/>
              </a:ext>
            </a:extLst>
          </p:cNvPr>
          <p:cNvSpPr/>
          <p:nvPr/>
        </p:nvSpPr>
        <p:spPr>
          <a:xfrm>
            <a:off x="5875950" y="2932577"/>
            <a:ext cx="1510794" cy="307777"/>
          </a:xfrm>
          <a:prstGeom prst="rect">
            <a:avLst/>
          </a:prstGeom>
          <a:noFill/>
        </p:spPr>
        <p:txBody>
          <a:bodyPr wrap="square" lIns="91440" tIns="45720" rIns="91440" bIns="45720">
            <a:spAutoFit/>
          </a:bodyPr>
          <a:lstStyle/>
          <a:p>
            <a:pPr algn="ctr"/>
            <a:r>
              <a:rPr lang="en-US" sz="1400" b="0" cap="none" spc="0" dirty="0">
                <a:ln w="0"/>
                <a:solidFill>
                  <a:srgbClr val="00B050"/>
                </a:solidFill>
                <a:effectLst>
                  <a:outerShdw blurRad="38100" dist="19050" dir="2700000" algn="tl" rotWithShape="0">
                    <a:schemeClr val="dk1">
                      <a:alpha val="40000"/>
                    </a:schemeClr>
                  </a:outerShdw>
                </a:effectLst>
                <a:latin typeface="Letter-join Plus 2" panose="02000505000000020003" pitchFamily="50" charset="0"/>
              </a:rPr>
              <a:t>Citizenship</a:t>
            </a:r>
          </a:p>
        </p:txBody>
      </p:sp>
      <p:sp>
        <p:nvSpPr>
          <p:cNvPr id="18" name="Rectangle 17">
            <a:extLst>
              <a:ext uri="{FF2B5EF4-FFF2-40B4-BE49-F238E27FC236}">
                <a16:creationId xmlns:a16="http://schemas.microsoft.com/office/drawing/2014/main" id="{91199FD6-DCC4-5A09-D974-D78134DC20DA}"/>
              </a:ext>
            </a:extLst>
          </p:cNvPr>
          <p:cNvSpPr/>
          <p:nvPr/>
        </p:nvSpPr>
        <p:spPr>
          <a:xfrm>
            <a:off x="3366749" y="2792665"/>
            <a:ext cx="1327840" cy="523220"/>
          </a:xfrm>
          <a:prstGeom prst="rect">
            <a:avLst/>
          </a:prstGeom>
          <a:noFill/>
        </p:spPr>
        <p:txBody>
          <a:bodyPr wrap="square" lIns="91440" tIns="45720" rIns="91440" bIns="45720">
            <a:spAutoFit/>
          </a:bodyPr>
          <a:lstStyle/>
          <a:p>
            <a:pPr algn="ctr"/>
            <a:r>
              <a:rPr lang="en-US" sz="1400" b="0" cap="none" spc="0" dirty="0">
                <a:ln w="0"/>
                <a:solidFill>
                  <a:schemeClr val="accent2">
                    <a:lumMod val="75000"/>
                  </a:schemeClr>
                </a:solidFill>
                <a:effectLst>
                  <a:outerShdw blurRad="38100" dist="19050" dir="2700000" algn="tl" rotWithShape="0">
                    <a:schemeClr val="dk1">
                      <a:alpha val="40000"/>
                    </a:schemeClr>
                  </a:outerShdw>
                </a:effectLst>
                <a:latin typeface="Letter-join Plus 2" panose="02000505000000020003" pitchFamily="50" charset="0"/>
              </a:rPr>
              <a:t>Connecting with others</a:t>
            </a:r>
          </a:p>
        </p:txBody>
      </p:sp>
      <p:sp>
        <p:nvSpPr>
          <p:cNvPr id="19" name="Rectangle 18">
            <a:extLst>
              <a:ext uri="{FF2B5EF4-FFF2-40B4-BE49-F238E27FC236}">
                <a16:creationId xmlns:a16="http://schemas.microsoft.com/office/drawing/2014/main" id="{C0A360E8-BC80-5A9C-E16F-69A66E6E0882}"/>
              </a:ext>
            </a:extLst>
          </p:cNvPr>
          <p:cNvSpPr/>
          <p:nvPr/>
        </p:nvSpPr>
        <p:spPr>
          <a:xfrm>
            <a:off x="8644399" y="2960448"/>
            <a:ext cx="1510794" cy="307777"/>
          </a:xfrm>
          <a:prstGeom prst="rect">
            <a:avLst/>
          </a:prstGeom>
          <a:noFill/>
        </p:spPr>
        <p:txBody>
          <a:bodyPr wrap="square" lIns="91440" tIns="45720" rIns="91440" bIns="45720">
            <a:spAutoFit/>
          </a:bodyPr>
          <a:lstStyle/>
          <a:p>
            <a:pPr algn="ctr"/>
            <a:r>
              <a:rPr lang="en-US" sz="1400" b="0" cap="none" spc="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rPr>
              <a:t>Growin</a:t>
            </a:r>
            <a:r>
              <a:rPr lang="en-US" sz="140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rPr>
              <a:t>g Up</a:t>
            </a:r>
            <a:endParaRPr lang="en-US" sz="1400" b="0" cap="none" spc="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endParaRPr>
          </a:p>
        </p:txBody>
      </p:sp>
      <p:sp>
        <p:nvSpPr>
          <p:cNvPr id="20" name="Rounded Rectangle 56">
            <a:extLst>
              <a:ext uri="{FF2B5EF4-FFF2-40B4-BE49-F238E27FC236}">
                <a16:creationId xmlns:a16="http://schemas.microsoft.com/office/drawing/2014/main" id="{78333497-EBBA-87EB-44D2-8F461466A5E6}"/>
              </a:ext>
            </a:extLst>
          </p:cNvPr>
          <p:cNvSpPr/>
          <p:nvPr/>
        </p:nvSpPr>
        <p:spPr>
          <a:xfrm>
            <a:off x="10204885" y="2134706"/>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1300E1D6-7FB6-F6EB-ABD0-0834C57F57B8}"/>
              </a:ext>
            </a:extLst>
          </p:cNvPr>
          <p:cNvSpPr/>
          <p:nvPr/>
        </p:nvSpPr>
        <p:spPr>
          <a:xfrm>
            <a:off x="10005912" y="2939736"/>
            <a:ext cx="1510794" cy="307777"/>
          </a:xfrm>
          <a:prstGeom prst="rect">
            <a:avLst/>
          </a:prstGeom>
          <a:noFill/>
        </p:spPr>
        <p:txBody>
          <a:bodyPr wrap="square" lIns="91440" tIns="45720" rIns="91440" bIns="45720">
            <a:spAutoFit/>
          </a:bodyPr>
          <a:lstStyle/>
          <a:p>
            <a:pPr algn="ctr"/>
            <a:r>
              <a:rPr lang="en-US" sz="1400" b="0" cap="none" spc="0" dirty="0">
                <a:ln w="0"/>
                <a:solidFill>
                  <a:schemeClr val="accent4">
                    <a:lumMod val="75000"/>
                  </a:schemeClr>
                </a:solidFill>
                <a:effectLst>
                  <a:outerShdw blurRad="38100" dist="19050" dir="2700000" algn="tl" rotWithShape="0">
                    <a:schemeClr val="dk1">
                      <a:alpha val="40000"/>
                    </a:schemeClr>
                  </a:outerShdw>
                </a:effectLst>
                <a:latin typeface="Letter-join Plus 2" panose="02000505000000020003" pitchFamily="50" charset="0"/>
              </a:rPr>
              <a:t>Staying Safe</a:t>
            </a:r>
          </a:p>
        </p:txBody>
      </p:sp>
      <p:pic>
        <p:nvPicPr>
          <p:cNvPr id="22" name="Picture 21">
            <a:extLst>
              <a:ext uri="{FF2B5EF4-FFF2-40B4-BE49-F238E27FC236}">
                <a16:creationId xmlns:a16="http://schemas.microsoft.com/office/drawing/2014/main" id="{BA4BF996-5CE8-3B02-B758-BDB600C48CEB}"/>
              </a:ext>
            </a:extLst>
          </p:cNvPr>
          <p:cNvPicPr>
            <a:picLocks noChangeAspect="1"/>
          </p:cNvPicPr>
          <p:nvPr/>
        </p:nvPicPr>
        <p:blipFill>
          <a:blip r:embed="rId13"/>
          <a:stretch>
            <a:fillRect/>
          </a:stretch>
        </p:blipFill>
        <p:spPr>
          <a:xfrm>
            <a:off x="5083934" y="2195278"/>
            <a:ext cx="554939" cy="662979"/>
          </a:xfrm>
          <a:prstGeom prst="rect">
            <a:avLst/>
          </a:prstGeom>
        </p:spPr>
      </p:pic>
      <p:pic>
        <p:nvPicPr>
          <p:cNvPr id="23" name="Picture 22">
            <a:extLst>
              <a:ext uri="{FF2B5EF4-FFF2-40B4-BE49-F238E27FC236}">
                <a16:creationId xmlns:a16="http://schemas.microsoft.com/office/drawing/2014/main" id="{B7E898AC-82C4-61CF-EEBF-5D9ECDB9EFFC}"/>
              </a:ext>
            </a:extLst>
          </p:cNvPr>
          <p:cNvPicPr>
            <a:picLocks noChangeAspect="1"/>
          </p:cNvPicPr>
          <p:nvPr/>
        </p:nvPicPr>
        <p:blipFill>
          <a:blip r:embed="rId14"/>
          <a:srcRect l="8708" r="15686" b="15141"/>
          <a:stretch>
            <a:fillRect/>
          </a:stretch>
        </p:blipFill>
        <p:spPr>
          <a:xfrm>
            <a:off x="7818700" y="2207896"/>
            <a:ext cx="551387" cy="559455"/>
          </a:xfrm>
          <a:prstGeom prst="rect">
            <a:avLst/>
          </a:prstGeom>
        </p:spPr>
      </p:pic>
      <p:pic>
        <p:nvPicPr>
          <p:cNvPr id="24" name="Picture 23">
            <a:extLst>
              <a:ext uri="{FF2B5EF4-FFF2-40B4-BE49-F238E27FC236}">
                <a16:creationId xmlns:a16="http://schemas.microsoft.com/office/drawing/2014/main" id="{07949C85-A4EF-B5B7-F169-BF9071C23C73}"/>
              </a:ext>
            </a:extLst>
          </p:cNvPr>
          <p:cNvPicPr>
            <a:picLocks noChangeAspect="1"/>
          </p:cNvPicPr>
          <p:nvPr/>
        </p:nvPicPr>
        <p:blipFill>
          <a:blip r:embed="rId15"/>
          <a:stretch>
            <a:fillRect/>
          </a:stretch>
        </p:blipFill>
        <p:spPr>
          <a:xfrm>
            <a:off x="9092992" y="2244727"/>
            <a:ext cx="713698" cy="708637"/>
          </a:xfrm>
          <a:prstGeom prst="rect">
            <a:avLst/>
          </a:prstGeom>
        </p:spPr>
      </p:pic>
      <p:pic>
        <p:nvPicPr>
          <p:cNvPr id="25" name="Picture 24">
            <a:extLst>
              <a:ext uri="{FF2B5EF4-FFF2-40B4-BE49-F238E27FC236}">
                <a16:creationId xmlns:a16="http://schemas.microsoft.com/office/drawing/2014/main" id="{619ADCB1-E19E-0FF3-1A41-D484D204D451}"/>
              </a:ext>
            </a:extLst>
          </p:cNvPr>
          <p:cNvPicPr>
            <a:picLocks noChangeAspect="1"/>
          </p:cNvPicPr>
          <p:nvPr/>
        </p:nvPicPr>
        <p:blipFill>
          <a:blip r:embed="rId16"/>
          <a:stretch>
            <a:fillRect/>
          </a:stretch>
        </p:blipFill>
        <p:spPr>
          <a:xfrm>
            <a:off x="10407146" y="2195278"/>
            <a:ext cx="765884" cy="823469"/>
          </a:xfrm>
          <a:prstGeom prst="rect">
            <a:avLst/>
          </a:prstGeom>
        </p:spPr>
      </p:pic>
      <p:pic>
        <p:nvPicPr>
          <p:cNvPr id="36" name="Picture 35">
            <a:extLst>
              <a:ext uri="{FF2B5EF4-FFF2-40B4-BE49-F238E27FC236}">
                <a16:creationId xmlns:a16="http://schemas.microsoft.com/office/drawing/2014/main" id="{F36CF304-074E-3F6F-6E93-7B2495B0B9AA}"/>
              </a:ext>
            </a:extLst>
          </p:cNvPr>
          <p:cNvPicPr>
            <a:picLocks noChangeAspect="1"/>
          </p:cNvPicPr>
          <p:nvPr/>
        </p:nvPicPr>
        <p:blipFill>
          <a:blip r:embed="rId17"/>
          <a:stretch>
            <a:fillRect/>
          </a:stretch>
        </p:blipFill>
        <p:spPr>
          <a:xfrm>
            <a:off x="3700957" y="2207896"/>
            <a:ext cx="752403" cy="603780"/>
          </a:xfrm>
          <a:prstGeom prst="rect">
            <a:avLst/>
          </a:prstGeom>
        </p:spPr>
      </p:pic>
    </p:spTree>
    <p:extLst>
      <p:ext uri="{BB962C8B-B14F-4D97-AF65-F5344CB8AC3E}">
        <p14:creationId xmlns:p14="http://schemas.microsoft.com/office/powerpoint/2010/main" val="626398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ounded Rectangle 35"/>
          <p:cNvSpPr/>
          <p:nvPr/>
        </p:nvSpPr>
        <p:spPr>
          <a:xfrm>
            <a:off x="2730279" y="733403"/>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itle 1"/>
          <p:cNvSpPr txBox="1">
            <a:spLocks/>
          </p:cNvSpPr>
          <p:nvPr/>
        </p:nvSpPr>
        <p:spPr>
          <a:xfrm>
            <a:off x="4994034" y="-159987"/>
            <a:ext cx="3413760" cy="8207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000" u="sng" dirty="0">
                <a:latin typeface="Letter-join Plus 2" panose="02000505000000020003" pitchFamily="50" charset="0"/>
              </a:rPr>
              <a:t>PSHE and RSE Overview</a:t>
            </a:r>
          </a:p>
        </p:txBody>
      </p:sp>
      <p:sp>
        <p:nvSpPr>
          <p:cNvPr id="48" name="Rounded Rectangle 47"/>
          <p:cNvSpPr/>
          <p:nvPr/>
        </p:nvSpPr>
        <p:spPr>
          <a:xfrm>
            <a:off x="4035297" y="738709"/>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p:cNvPicPr>
            <a:picLocks noChangeAspect="1"/>
          </p:cNvPicPr>
          <p:nvPr/>
        </p:nvPicPr>
        <p:blipFill>
          <a:blip r:embed="rId2">
            <a:clrChange>
              <a:clrFrom>
                <a:srgbClr val="FFFFFF"/>
              </a:clrFrom>
              <a:clrTo>
                <a:srgbClr val="FFFFFF">
                  <a:alpha val="0"/>
                </a:srgbClr>
              </a:clrTo>
            </a:clrChange>
          </a:blip>
          <a:stretch>
            <a:fillRect/>
          </a:stretch>
        </p:blipFill>
        <p:spPr>
          <a:xfrm>
            <a:off x="1546990" y="702616"/>
            <a:ext cx="876300" cy="762000"/>
          </a:xfrm>
          <a:prstGeom prst="rect">
            <a:avLst/>
          </a:prstGeom>
        </p:spPr>
      </p:pic>
      <p:sp>
        <p:nvSpPr>
          <p:cNvPr id="50" name="Rectangle 49"/>
          <p:cNvSpPr/>
          <p:nvPr/>
        </p:nvSpPr>
        <p:spPr>
          <a:xfrm>
            <a:off x="1451604" y="1357067"/>
            <a:ext cx="1161487" cy="523220"/>
          </a:xfrm>
          <a:prstGeom prst="rect">
            <a:avLst/>
          </a:prstGeom>
          <a:noFill/>
        </p:spPr>
        <p:txBody>
          <a:bodyPr wrap="square" lIns="91440" tIns="45720" rIns="91440" bIns="45720">
            <a:spAutoFit/>
          </a:bodyPr>
          <a:lstStyle/>
          <a:p>
            <a:pPr algn="ctr"/>
            <a:r>
              <a:rPr lang="en-US" sz="1400" b="0" cap="none" spc="0" dirty="0">
                <a:ln w="0"/>
                <a:solidFill>
                  <a:srgbClr val="0070C0"/>
                </a:solidFill>
                <a:effectLst>
                  <a:outerShdw blurRad="38100" dist="19050" dir="2700000" algn="tl" rotWithShape="0">
                    <a:schemeClr val="dk1">
                      <a:alpha val="40000"/>
                    </a:schemeClr>
                  </a:outerShdw>
                </a:effectLst>
                <a:latin typeface="Letter-join Plus 2" panose="02000505000000020003" pitchFamily="50" charset="0"/>
              </a:rPr>
              <a:t>My healthy self</a:t>
            </a:r>
          </a:p>
        </p:txBody>
      </p:sp>
      <p:sp>
        <p:nvSpPr>
          <p:cNvPr id="51" name="Rounded Rectangle 50"/>
          <p:cNvSpPr/>
          <p:nvPr/>
        </p:nvSpPr>
        <p:spPr>
          <a:xfrm>
            <a:off x="5391762" y="733403"/>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ounded Rectangle 53"/>
          <p:cNvSpPr/>
          <p:nvPr/>
        </p:nvSpPr>
        <p:spPr>
          <a:xfrm>
            <a:off x="6742579" y="730837"/>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3950293" y="1381213"/>
            <a:ext cx="1327840" cy="523220"/>
          </a:xfrm>
          <a:prstGeom prst="rect">
            <a:avLst/>
          </a:prstGeom>
          <a:noFill/>
        </p:spPr>
        <p:txBody>
          <a:bodyPr wrap="square" lIns="91440" tIns="45720" rIns="91440" bIns="45720">
            <a:spAutoFit/>
          </a:bodyPr>
          <a:lstStyle/>
          <a:p>
            <a:pPr algn="ctr"/>
            <a:r>
              <a:rPr lang="en-US" sz="1400" b="0" cap="none" spc="0" dirty="0">
                <a:ln w="0"/>
                <a:solidFill>
                  <a:srgbClr val="7030A0"/>
                </a:solidFill>
                <a:effectLst>
                  <a:outerShdw blurRad="38100" dist="19050" dir="2700000" algn="tl" rotWithShape="0">
                    <a:schemeClr val="dk1">
                      <a:alpha val="40000"/>
                    </a:schemeClr>
                  </a:outerShdw>
                </a:effectLst>
                <a:latin typeface="Letter-join Plus 2" panose="02000505000000020003" pitchFamily="50" charset="0"/>
              </a:rPr>
              <a:t>The online world</a:t>
            </a:r>
          </a:p>
        </p:txBody>
      </p:sp>
      <p:pic>
        <p:nvPicPr>
          <p:cNvPr id="11" name="Picture 10"/>
          <p:cNvPicPr>
            <a:picLocks noChangeAspect="1"/>
          </p:cNvPicPr>
          <p:nvPr/>
        </p:nvPicPr>
        <p:blipFill>
          <a:blip r:embed="rId3"/>
          <a:stretch>
            <a:fillRect/>
          </a:stretch>
        </p:blipFill>
        <p:spPr>
          <a:xfrm>
            <a:off x="5604297" y="821651"/>
            <a:ext cx="742950" cy="723900"/>
          </a:xfrm>
          <a:prstGeom prst="rect">
            <a:avLst/>
          </a:prstGeom>
        </p:spPr>
      </p:pic>
      <p:sp>
        <p:nvSpPr>
          <p:cNvPr id="57" name="Rounded Rectangle 56"/>
          <p:cNvSpPr/>
          <p:nvPr/>
        </p:nvSpPr>
        <p:spPr>
          <a:xfrm>
            <a:off x="8107381" y="724102"/>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p:cNvSpPr/>
          <p:nvPr/>
        </p:nvSpPr>
        <p:spPr>
          <a:xfrm>
            <a:off x="6712098" y="1350593"/>
            <a:ext cx="1265660" cy="523220"/>
          </a:xfrm>
          <a:prstGeom prst="rect">
            <a:avLst/>
          </a:prstGeom>
          <a:noFill/>
        </p:spPr>
        <p:txBody>
          <a:bodyPr wrap="square" lIns="91440" tIns="45720" rIns="91440" bIns="45720">
            <a:spAutoFit/>
          </a:bodyPr>
          <a:lstStyle/>
          <a:p>
            <a:pPr algn="ctr"/>
            <a:r>
              <a:rPr lang="en-US" sz="1400" b="0" cap="none" spc="0" dirty="0">
                <a:ln w="0"/>
                <a:solidFill>
                  <a:srgbClr val="FF0000"/>
                </a:solidFill>
                <a:effectLst>
                  <a:outerShdw blurRad="38100" dist="19050" dir="2700000" algn="tl" rotWithShape="0">
                    <a:schemeClr val="dk1">
                      <a:alpha val="40000"/>
                    </a:schemeClr>
                  </a:outerShdw>
                </a:effectLst>
                <a:latin typeface="Letter-join Plus 2" panose="02000505000000020003" pitchFamily="50" charset="0"/>
              </a:rPr>
              <a:t>Health protection</a:t>
            </a:r>
          </a:p>
        </p:txBody>
      </p:sp>
      <p:sp>
        <p:nvSpPr>
          <p:cNvPr id="60" name="Rounded Rectangle 59"/>
          <p:cNvSpPr/>
          <p:nvPr/>
        </p:nvSpPr>
        <p:spPr>
          <a:xfrm>
            <a:off x="1435323" y="735048"/>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ounded Rectangle 62"/>
          <p:cNvSpPr/>
          <p:nvPr/>
        </p:nvSpPr>
        <p:spPr>
          <a:xfrm>
            <a:off x="168612" y="738199"/>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p:cNvSpPr/>
          <p:nvPr/>
        </p:nvSpPr>
        <p:spPr>
          <a:xfrm>
            <a:off x="-46898" y="1597169"/>
            <a:ext cx="1510794" cy="307777"/>
          </a:xfrm>
          <a:prstGeom prst="rect">
            <a:avLst/>
          </a:prstGeom>
          <a:noFill/>
        </p:spPr>
        <p:txBody>
          <a:bodyPr wrap="square" lIns="91440" tIns="45720" rIns="91440" bIns="45720">
            <a:spAutoFit/>
          </a:bodyPr>
          <a:lstStyle/>
          <a:p>
            <a:pPr algn="ctr"/>
            <a:r>
              <a:rPr lang="en-US" sz="1400" b="0" cap="none" spc="0" dirty="0">
                <a:ln w="0"/>
                <a:solidFill>
                  <a:srgbClr val="CC00FF"/>
                </a:solidFill>
                <a:effectLst>
                  <a:outerShdw blurRad="38100" dist="19050" dir="2700000" algn="tl" rotWithShape="0">
                    <a:schemeClr val="dk1">
                      <a:alpha val="40000"/>
                    </a:schemeClr>
                  </a:outerShdw>
                </a:effectLst>
                <a:latin typeface="Letter-join Plus 2" panose="02000505000000020003" pitchFamily="50" charset="0"/>
              </a:rPr>
              <a:t>Transition</a:t>
            </a:r>
          </a:p>
        </p:txBody>
      </p:sp>
      <p:pic>
        <p:nvPicPr>
          <p:cNvPr id="66" name="Picture 65"/>
          <p:cNvPicPr>
            <a:picLocks noChangeAspect="1"/>
          </p:cNvPicPr>
          <p:nvPr/>
        </p:nvPicPr>
        <p:blipFill>
          <a:blip r:embed="rId4"/>
          <a:stretch>
            <a:fillRect/>
          </a:stretch>
        </p:blipFill>
        <p:spPr>
          <a:xfrm>
            <a:off x="296832" y="1040567"/>
            <a:ext cx="823333" cy="382153"/>
          </a:xfrm>
          <a:prstGeom prst="rect">
            <a:avLst/>
          </a:prstGeom>
        </p:spPr>
      </p:pic>
      <p:graphicFrame>
        <p:nvGraphicFramePr>
          <p:cNvPr id="25" name="Table 24"/>
          <p:cNvGraphicFramePr>
            <a:graphicFrameLocks noGrp="1"/>
          </p:cNvGraphicFramePr>
          <p:nvPr>
            <p:extLst>
              <p:ext uri="{D42A27DB-BD31-4B8C-83A1-F6EECF244321}">
                <p14:modId xmlns:p14="http://schemas.microsoft.com/office/powerpoint/2010/main" val="931565978"/>
              </p:ext>
            </p:extLst>
          </p:nvPr>
        </p:nvGraphicFramePr>
        <p:xfrm>
          <a:off x="95246" y="1956839"/>
          <a:ext cx="12096754" cy="2954020"/>
        </p:xfrm>
        <a:graphic>
          <a:graphicData uri="http://schemas.openxmlformats.org/drawingml/2006/table">
            <a:tbl>
              <a:tblPr firstRow="1" bandRow="1">
                <a:tableStyleId>{5940675A-B579-460E-94D1-54222C63F5DA}</a:tableStyleId>
              </a:tblPr>
              <a:tblGrid>
                <a:gridCol w="810446">
                  <a:extLst>
                    <a:ext uri="{9D8B030D-6E8A-4147-A177-3AD203B41FA5}">
                      <a16:colId xmlns:a16="http://schemas.microsoft.com/office/drawing/2014/main" val="4016662476"/>
                    </a:ext>
                  </a:extLst>
                </a:gridCol>
                <a:gridCol w="3692434">
                  <a:extLst>
                    <a:ext uri="{9D8B030D-6E8A-4147-A177-3AD203B41FA5}">
                      <a16:colId xmlns:a16="http://schemas.microsoft.com/office/drawing/2014/main" val="3234442110"/>
                    </a:ext>
                  </a:extLst>
                </a:gridCol>
                <a:gridCol w="3875396">
                  <a:extLst>
                    <a:ext uri="{9D8B030D-6E8A-4147-A177-3AD203B41FA5}">
                      <a16:colId xmlns:a16="http://schemas.microsoft.com/office/drawing/2014/main" val="105296999"/>
                    </a:ext>
                  </a:extLst>
                </a:gridCol>
                <a:gridCol w="3718478">
                  <a:extLst>
                    <a:ext uri="{9D8B030D-6E8A-4147-A177-3AD203B41FA5}">
                      <a16:colId xmlns:a16="http://schemas.microsoft.com/office/drawing/2014/main" val="2040886232"/>
                    </a:ext>
                  </a:extLst>
                </a:gridCol>
              </a:tblGrid>
              <a:tr h="370840">
                <a:tc>
                  <a:txBody>
                    <a:bodyPr/>
                    <a:lstStyle/>
                    <a:p>
                      <a:pPr algn="r"/>
                      <a:endParaRPr lang="en-GB" sz="1100" dirty="0">
                        <a:latin typeface="Letter-join Plus 2" panose="02000505000000020003" pitchFamily="50" charset="0"/>
                      </a:endParaRPr>
                    </a:p>
                  </a:txBody>
                  <a:tcPr>
                    <a:lnT w="12700" cap="flat" cmpd="sng" algn="ctr">
                      <a:solidFill>
                        <a:schemeClr val="tx1"/>
                      </a:solidFill>
                      <a:prstDash val="solid"/>
                      <a:round/>
                      <a:headEnd type="none" w="med" len="med"/>
                      <a:tailEnd type="none" w="med" len="med"/>
                    </a:lnT>
                    <a:solidFill>
                      <a:srgbClr val="F2FB9F"/>
                    </a:solidFill>
                  </a:tcPr>
                </a:tc>
                <a:tc>
                  <a:txBody>
                    <a:bodyPr/>
                    <a:lstStyle/>
                    <a:p>
                      <a:pPr algn="ctr"/>
                      <a:r>
                        <a:rPr lang="en-GB" sz="1200" dirty="0">
                          <a:latin typeface="Letter-join Plus 2" panose="02000505000000020003" pitchFamily="50" charset="0"/>
                        </a:rPr>
                        <a:t>Autumn Term</a:t>
                      </a:r>
                    </a:p>
                  </a:txBody>
                  <a:tcPr anchor="ctr">
                    <a:lnT w="12700" cap="flat" cmpd="sng" algn="ctr">
                      <a:solidFill>
                        <a:schemeClr val="tx1"/>
                      </a:solidFill>
                      <a:prstDash val="solid"/>
                      <a:round/>
                      <a:headEnd type="none" w="med" len="med"/>
                      <a:tailEnd type="none" w="med" len="med"/>
                    </a:lnT>
                    <a:solidFill>
                      <a:srgbClr val="F2FB9F"/>
                    </a:solidFill>
                  </a:tcPr>
                </a:tc>
                <a:tc>
                  <a:txBody>
                    <a:bodyPr/>
                    <a:lstStyle/>
                    <a:p>
                      <a:pPr algn="ctr"/>
                      <a:r>
                        <a:rPr lang="en-GB" sz="1200" dirty="0">
                          <a:latin typeface="Letter-join Plus 2" panose="02000505000000020003" pitchFamily="50" charset="0"/>
                        </a:rPr>
                        <a:t>Spring Term</a:t>
                      </a:r>
                    </a:p>
                  </a:txBody>
                  <a:tcPr anchor="ctr">
                    <a:lnT w="12700" cap="flat" cmpd="sng" algn="ctr">
                      <a:solidFill>
                        <a:schemeClr val="tx1"/>
                      </a:solidFill>
                      <a:prstDash val="solid"/>
                      <a:round/>
                      <a:headEnd type="none" w="med" len="med"/>
                      <a:tailEnd type="none" w="med" len="med"/>
                    </a:lnT>
                    <a:solidFill>
                      <a:srgbClr val="F2FB9F"/>
                    </a:solidFill>
                  </a:tcPr>
                </a:tc>
                <a:tc>
                  <a:txBody>
                    <a:bodyPr/>
                    <a:lstStyle/>
                    <a:p>
                      <a:pPr algn="ctr"/>
                      <a:r>
                        <a:rPr lang="en-GB" sz="1200" dirty="0">
                          <a:latin typeface="Letter-join Plus 2" panose="02000505000000020003" pitchFamily="50" charset="0"/>
                        </a:rPr>
                        <a:t>Summer Term</a:t>
                      </a:r>
                    </a:p>
                  </a:txBody>
                  <a:tcPr anchor="ctr">
                    <a:lnT w="12700" cap="flat" cmpd="sng" algn="ctr">
                      <a:solidFill>
                        <a:schemeClr val="tx1"/>
                      </a:solidFill>
                      <a:prstDash val="solid"/>
                      <a:round/>
                      <a:headEnd type="none" w="med" len="med"/>
                      <a:tailEnd type="none" w="med" len="med"/>
                    </a:lnT>
                    <a:solidFill>
                      <a:srgbClr val="F2FB9F"/>
                    </a:solidFill>
                  </a:tcPr>
                </a:tc>
                <a:extLst>
                  <a:ext uri="{0D108BD9-81ED-4DB2-BD59-A6C34878D82A}">
                    <a16:rowId xmlns:a16="http://schemas.microsoft.com/office/drawing/2014/main" val="73697454"/>
                  </a:ext>
                </a:extLst>
              </a:tr>
              <a:tr h="370840">
                <a:tc>
                  <a:txBody>
                    <a:bodyPr/>
                    <a:lstStyle/>
                    <a:p>
                      <a:pPr algn="r"/>
                      <a:r>
                        <a:rPr lang="en-GB" sz="1100" dirty="0">
                          <a:latin typeface="Letter-join Plus 2" panose="02000505000000020003" pitchFamily="50" charset="0"/>
                        </a:rPr>
                        <a:t>Year 1</a:t>
                      </a:r>
                    </a:p>
                  </a:txBody>
                  <a:tcPr>
                    <a:solidFill>
                      <a:srgbClr val="F2FB9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Setting</a:t>
                      </a:r>
                      <a:r>
                        <a:rPr lang="en-GB" sz="1050" baseline="0" dirty="0">
                          <a:solidFill>
                            <a:srgbClr val="CC00FF"/>
                          </a:solidFill>
                          <a:latin typeface="Letter-join Plus 2" panose="02000505000000020003" pitchFamily="50" charset="0"/>
                        </a:rPr>
                        <a:t> ground rules for PSHE and RSE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7030A0"/>
                        </a:solidFill>
                        <a:latin typeface="Letter-join Plus 2" panose="02000505000000020003" pitchFamily="50"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70C0"/>
                          </a:solidFill>
                          <a:latin typeface="Letter-join Plus 2" panose="02000505000000020003" pitchFamily="50" charset="0"/>
                        </a:rPr>
                        <a:t>How can we look after our emotions?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70C0"/>
                        </a:solidFill>
                        <a:latin typeface="Letter-join Plus 2" panose="02000505000000020003" pitchFamily="50"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accent2">
                              <a:lumMod val="75000"/>
                            </a:schemeClr>
                          </a:solidFill>
                          <a:latin typeface="Letter-join Plus 2" panose="02000505000000020003" pitchFamily="50" charset="0"/>
                        </a:rPr>
                        <a:t>How can I help myself and others feel happy and safe?</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baseline="0" dirty="0">
                          <a:solidFill>
                            <a:srgbClr val="7030A0"/>
                          </a:solidFill>
                          <a:latin typeface="Letter-join Plus 2" panose="02000505000000020003" pitchFamily="50" charset="0"/>
                        </a:rPr>
                        <a:t>How do we spend time online?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0" baseline="0" dirty="0">
                        <a:solidFill>
                          <a:srgbClr val="7030A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B050"/>
                          </a:solidFill>
                          <a:latin typeface="Letter-join Plus 2" panose="02000505000000020003" pitchFamily="50" charset="0"/>
                        </a:rPr>
                        <a:t>How can I help others and the environment?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B05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FF0000"/>
                        </a:solidFill>
                        <a:latin typeface="Letter-join Plus 2" panose="02000505000000020003" pitchFamily="50"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FF0000"/>
                          </a:solidFill>
                          <a:latin typeface="Letter-join Plus 2" panose="02000505000000020003" pitchFamily="50" charset="0"/>
                        </a:rPr>
                        <a:t>How can I protect myself and others in daily life?</a:t>
                      </a:r>
                      <a:endParaRPr lang="en-GB" sz="1050" dirty="0">
                        <a:solidFill>
                          <a:schemeClr val="accent4">
                            <a:lumMod val="75000"/>
                          </a:schemeClr>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solidFill>
                          <a:schemeClr val="accent4">
                            <a:lumMod val="75000"/>
                          </a:schemeClr>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solidFill>
                            <a:schemeClr val="accent4">
                              <a:lumMod val="75000"/>
                            </a:schemeClr>
                          </a:solidFill>
                          <a:latin typeface="Letter-join Plus 2" panose="02000505000000020003" pitchFamily="50" charset="0"/>
                        </a:rPr>
                        <a:t>How can I stay safe?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solidFill>
                          <a:schemeClr val="accent4">
                            <a:lumMod val="75000"/>
                          </a:schemeClr>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dirty="0"/>
                    </a:p>
                    <a:p>
                      <a:endParaRPr lang="en-GB" sz="1050" dirty="0">
                        <a:solidFill>
                          <a:srgbClr val="7030A0"/>
                        </a:solidFill>
                        <a:latin typeface="Letter-join Plus 2" panose="02000505000000020003" pitchFamily="50" charset="0"/>
                      </a:endParaRPr>
                    </a:p>
                  </a:txBody>
                  <a:tcPr anchor="ctr"/>
                </a:tc>
                <a:extLst>
                  <a:ext uri="{0D108BD9-81ED-4DB2-BD59-A6C34878D82A}">
                    <a16:rowId xmlns:a16="http://schemas.microsoft.com/office/drawing/2014/main" val="2721899769"/>
                  </a:ext>
                </a:extLst>
              </a:tr>
              <a:tr h="370840">
                <a:tc>
                  <a:txBody>
                    <a:bodyPr/>
                    <a:lstStyle/>
                    <a:p>
                      <a:pPr algn="r"/>
                      <a:r>
                        <a:rPr lang="en-GB" sz="1100" dirty="0">
                          <a:latin typeface="Letter-join Plus 2" panose="02000505000000020003" pitchFamily="50" charset="0"/>
                        </a:rPr>
                        <a:t>Year</a:t>
                      </a:r>
                      <a:r>
                        <a:rPr lang="en-GB" sz="1100" baseline="0" dirty="0">
                          <a:latin typeface="Letter-join Plus 2" panose="02000505000000020003" pitchFamily="50" charset="0"/>
                        </a:rPr>
                        <a:t> 2</a:t>
                      </a:r>
                    </a:p>
                  </a:txBody>
                  <a:tcPr>
                    <a:solidFill>
                      <a:srgbClr val="F2FB9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Setting</a:t>
                      </a:r>
                      <a:r>
                        <a:rPr lang="en-GB" sz="1050" baseline="0" dirty="0">
                          <a:solidFill>
                            <a:srgbClr val="CC00FF"/>
                          </a:solidFill>
                          <a:latin typeface="Letter-join Plus 2" panose="02000505000000020003" pitchFamily="50" charset="0"/>
                        </a:rPr>
                        <a:t> ground rules for PSHE and RSE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CC00FF"/>
                        </a:solidFill>
                        <a:latin typeface="Letter-join Plus 2" panose="02000505000000020003" pitchFamily="50"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70C0"/>
                          </a:solidFill>
                          <a:latin typeface="Letter-join Plus 2" panose="02000505000000020003" pitchFamily="50" charset="0"/>
                        </a:rPr>
                        <a:t>How can we look after our bodies?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70C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accent2">
                              <a:lumMod val="75000"/>
                            </a:schemeClr>
                          </a:solidFill>
                          <a:latin typeface="Letter-join Plus 2" panose="02000505000000020003" pitchFamily="50" charset="0"/>
                        </a:rPr>
                        <a:t>How can I build safe, kind and caring relationships with others?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70C0"/>
                        </a:solidFill>
                        <a:latin typeface="Letter-join Plus 2" panose="02000505000000020003" pitchFamily="50" charset="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7030A0"/>
                          </a:solidFill>
                          <a:latin typeface="Letter-join Plus 2" panose="02000505000000020003" pitchFamily="50" charset="0"/>
                        </a:rPr>
                        <a:t>How can we stay safe online?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7030A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B050"/>
                          </a:solidFill>
                          <a:latin typeface="Letter-join Plus 2" panose="02000505000000020003" pitchFamily="50" charset="0"/>
                        </a:rPr>
                        <a:t>How do people belong to a community and earn money?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B050"/>
                        </a:solidFill>
                        <a:latin typeface="Letter-join Plus 2" panose="02000505000000020003" pitchFamily="50"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Letter-join Plus 2" panose="02000505000000020003" pitchFamily="50" charset="0"/>
                        </a:rPr>
                        <a:t>How can we look after and respect our bodies as we grow up?</a:t>
                      </a:r>
                      <a:endParaRPr lang="en-GB" sz="1050" dirty="0">
                        <a:solidFill>
                          <a:schemeClr val="accent4">
                            <a:lumMod val="75000"/>
                          </a:schemeClr>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solidFill>
                          <a:schemeClr val="accent4">
                            <a:lumMod val="75000"/>
                          </a:schemeClr>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solidFill>
                            <a:schemeClr val="accent4">
                              <a:lumMod val="75000"/>
                            </a:schemeClr>
                          </a:solidFill>
                          <a:latin typeface="Letter-join Plus 2" panose="02000505000000020003" pitchFamily="50" charset="0"/>
                        </a:rPr>
                        <a:t>How can I make safe choices in different places?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solidFill>
                          <a:srgbClr val="CC00FF"/>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solidFill>
                          <a:srgbClr val="7030A0"/>
                        </a:solidFill>
                        <a:latin typeface="Letter-join Plus 2" panose="02000505000000020003" pitchFamily="50" charset="0"/>
                      </a:endParaRPr>
                    </a:p>
                  </a:txBody>
                  <a:tcPr anchor="ctr"/>
                </a:tc>
                <a:extLst>
                  <a:ext uri="{0D108BD9-81ED-4DB2-BD59-A6C34878D82A}">
                    <a16:rowId xmlns:a16="http://schemas.microsoft.com/office/drawing/2014/main" val="3084805204"/>
                  </a:ext>
                </a:extLst>
              </a:tr>
            </a:tbl>
          </a:graphicData>
        </a:graphic>
      </p:graphicFrame>
      <p:sp>
        <p:nvSpPr>
          <p:cNvPr id="3" name="Rectangle 2">
            <a:extLst>
              <a:ext uri="{FF2B5EF4-FFF2-40B4-BE49-F238E27FC236}">
                <a16:creationId xmlns:a16="http://schemas.microsoft.com/office/drawing/2014/main" id="{ECD5C56B-EE95-FB2C-F741-554BFCC4A428}"/>
              </a:ext>
            </a:extLst>
          </p:cNvPr>
          <p:cNvSpPr/>
          <p:nvPr/>
        </p:nvSpPr>
        <p:spPr>
          <a:xfrm>
            <a:off x="5146763" y="1515819"/>
            <a:ext cx="1510794" cy="307777"/>
          </a:xfrm>
          <a:prstGeom prst="rect">
            <a:avLst/>
          </a:prstGeom>
          <a:noFill/>
        </p:spPr>
        <p:txBody>
          <a:bodyPr wrap="square" lIns="91440" tIns="45720" rIns="91440" bIns="45720">
            <a:spAutoFit/>
          </a:bodyPr>
          <a:lstStyle/>
          <a:p>
            <a:pPr algn="ctr"/>
            <a:r>
              <a:rPr lang="en-US" sz="1400" b="0" cap="none" spc="0" dirty="0">
                <a:ln w="0"/>
                <a:solidFill>
                  <a:srgbClr val="00B050"/>
                </a:solidFill>
                <a:effectLst>
                  <a:outerShdw blurRad="38100" dist="19050" dir="2700000" algn="tl" rotWithShape="0">
                    <a:schemeClr val="dk1">
                      <a:alpha val="40000"/>
                    </a:schemeClr>
                  </a:outerShdw>
                </a:effectLst>
                <a:latin typeface="Letter-join Plus 2" panose="02000505000000020003" pitchFamily="50" charset="0"/>
              </a:rPr>
              <a:t>Citizenship</a:t>
            </a:r>
          </a:p>
        </p:txBody>
      </p:sp>
      <p:sp>
        <p:nvSpPr>
          <p:cNvPr id="5" name="Rectangle 4">
            <a:extLst>
              <a:ext uri="{FF2B5EF4-FFF2-40B4-BE49-F238E27FC236}">
                <a16:creationId xmlns:a16="http://schemas.microsoft.com/office/drawing/2014/main" id="{5AD2B249-6680-CFA7-4BAF-342FC3E09FB8}"/>
              </a:ext>
            </a:extLst>
          </p:cNvPr>
          <p:cNvSpPr/>
          <p:nvPr/>
        </p:nvSpPr>
        <p:spPr>
          <a:xfrm>
            <a:off x="2637562" y="1375907"/>
            <a:ext cx="1327840" cy="523220"/>
          </a:xfrm>
          <a:prstGeom prst="rect">
            <a:avLst/>
          </a:prstGeom>
          <a:noFill/>
        </p:spPr>
        <p:txBody>
          <a:bodyPr wrap="square" lIns="91440" tIns="45720" rIns="91440" bIns="45720">
            <a:spAutoFit/>
          </a:bodyPr>
          <a:lstStyle/>
          <a:p>
            <a:pPr algn="ctr"/>
            <a:r>
              <a:rPr lang="en-US" sz="1400" b="0" cap="none" spc="0" dirty="0">
                <a:ln w="0"/>
                <a:solidFill>
                  <a:schemeClr val="accent2">
                    <a:lumMod val="75000"/>
                  </a:schemeClr>
                </a:solidFill>
                <a:effectLst>
                  <a:outerShdw blurRad="38100" dist="19050" dir="2700000" algn="tl" rotWithShape="0">
                    <a:schemeClr val="dk1">
                      <a:alpha val="40000"/>
                    </a:schemeClr>
                  </a:outerShdw>
                </a:effectLst>
                <a:latin typeface="Letter-join Plus 2" panose="02000505000000020003" pitchFamily="50" charset="0"/>
              </a:rPr>
              <a:t>Connecting with others</a:t>
            </a:r>
          </a:p>
        </p:txBody>
      </p:sp>
      <p:sp>
        <p:nvSpPr>
          <p:cNvPr id="7" name="Rectangle 6">
            <a:extLst>
              <a:ext uri="{FF2B5EF4-FFF2-40B4-BE49-F238E27FC236}">
                <a16:creationId xmlns:a16="http://schemas.microsoft.com/office/drawing/2014/main" id="{CEBCACEC-0BE2-D8B1-8875-4B9CDAA81566}"/>
              </a:ext>
            </a:extLst>
          </p:cNvPr>
          <p:cNvSpPr/>
          <p:nvPr/>
        </p:nvSpPr>
        <p:spPr>
          <a:xfrm>
            <a:off x="7915212" y="1543690"/>
            <a:ext cx="1510794" cy="307777"/>
          </a:xfrm>
          <a:prstGeom prst="rect">
            <a:avLst/>
          </a:prstGeom>
          <a:noFill/>
        </p:spPr>
        <p:txBody>
          <a:bodyPr wrap="square" lIns="91440" tIns="45720" rIns="91440" bIns="45720">
            <a:spAutoFit/>
          </a:bodyPr>
          <a:lstStyle/>
          <a:p>
            <a:pPr algn="ctr"/>
            <a:r>
              <a:rPr lang="en-US" sz="1400" b="0" cap="none" spc="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rPr>
              <a:t>Growin</a:t>
            </a:r>
            <a:r>
              <a:rPr lang="en-US" sz="140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rPr>
              <a:t>g Up</a:t>
            </a:r>
            <a:endParaRPr lang="en-US" sz="1400" b="0" cap="none" spc="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endParaRPr>
          </a:p>
        </p:txBody>
      </p:sp>
      <p:sp>
        <p:nvSpPr>
          <p:cNvPr id="8" name="Rounded Rectangle 56">
            <a:extLst>
              <a:ext uri="{FF2B5EF4-FFF2-40B4-BE49-F238E27FC236}">
                <a16:creationId xmlns:a16="http://schemas.microsoft.com/office/drawing/2014/main" id="{280D46E6-4DDD-91F4-80CE-297B537BD0BE}"/>
              </a:ext>
            </a:extLst>
          </p:cNvPr>
          <p:cNvSpPr/>
          <p:nvPr/>
        </p:nvSpPr>
        <p:spPr>
          <a:xfrm>
            <a:off x="9475698" y="717948"/>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E987580-5719-3C59-A742-231961E84F9A}"/>
              </a:ext>
            </a:extLst>
          </p:cNvPr>
          <p:cNvSpPr/>
          <p:nvPr/>
        </p:nvSpPr>
        <p:spPr>
          <a:xfrm>
            <a:off x="9276725" y="1522978"/>
            <a:ext cx="1510794" cy="307777"/>
          </a:xfrm>
          <a:prstGeom prst="rect">
            <a:avLst/>
          </a:prstGeom>
          <a:noFill/>
        </p:spPr>
        <p:txBody>
          <a:bodyPr wrap="square" lIns="91440" tIns="45720" rIns="91440" bIns="45720">
            <a:spAutoFit/>
          </a:bodyPr>
          <a:lstStyle/>
          <a:p>
            <a:pPr algn="ctr"/>
            <a:r>
              <a:rPr lang="en-US" sz="1400" b="0" cap="none" spc="0" dirty="0">
                <a:ln w="0"/>
                <a:solidFill>
                  <a:schemeClr val="accent4">
                    <a:lumMod val="75000"/>
                  </a:schemeClr>
                </a:solidFill>
                <a:effectLst>
                  <a:outerShdw blurRad="38100" dist="19050" dir="2700000" algn="tl" rotWithShape="0">
                    <a:schemeClr val="dk1">
                      <a:alpha val="40000"/>
                    </a:schemeClr>
                  </a:outerShdw>
                </a:effectLst>
                <a:latin typeface="Letter-join Plus 2" panose="02000505000000020003" pitchFamily="50" charset="0"/>
              </a:rPr>
              <a:t>Staying Safe</a:t>
            </a:r>
          </a:p>
        </p:txBody>
      </p:sp>
      <p:pic>
        <p:nvPicPr>
          <p:cNvPr id="17" name="Picture 16">
            <a:extLst>
              <a:ext uri="{FF2B5EF4-FFF2-40B4-BE49-F238E27FC236}">
                <a16:creationId xmlns:a16="http://schemas.microsoft.com/office/drawing/2014/main" id="{EB83AFDD-4C61-F66F-0B37-9C46092DD800}"/>
              </a:ext>
            </a:extLst>
          </p:cNvPr>
          <p:cNvPicPr>
            <a:picLocks noChangeAspect="1"/>
          </p:cNvPicPr>
          <p:nvPr/>
        </p:nvPicPr>
        <p:blipFill>
          <a:blip r:embed="rId5"/>
          <a:stretch>
            <a:fillRect/>
          </a:stretch>
        </p:blipFill>
        <p:spPr>
          <a:xfrm>
            <a:off x="4354747" y="778520"/>
            <a:ext cx="554939" cy="662979"/>
          </a:xfrm>
          <a:prstGeom prst="rect">
            <a:avLst/>
          </a:prstGeom>
        </p:spPr>
      </p:pic>
      <p:pic>
        <p:nvPicPr>
          <p:cNvPr id="19" name="Picture 18">
            <a:extLst>
              <a:ext uri="{FF2B5EF4-FFF2-40B4-BE49-F238E27FC236}">
                <a16:creationId xmlns:a16="http://schemas.microsoft.com/office/drawing/2014/main" id="{291D8BAA-064E-72AA-1699-E78C019D7977}"/>
              </a:ext>
            </a:extLst>
          </p:cNvPr>
          <p:cNvPicPr>
            <a:picLocks noChangeAspect="1"/>
          </p:cNvPicPr>
          <p:nvPr/>
        </p:nvPicPr>
        <p:blipFill>
          <a:blip r:embed="rId6"/>
          <a:srcRect l="8708" r="15686" b="15141"/>
          <a:stretch>
            <a:fillRect/>
          </a:stretch>
        </p:blipFill>
        <p:spPr>
          <a:xfrm>
            <a:off x="7089513" y="791138"/>
            <a:ext cx="551387" cy="559455"/>
          </a:xfrm>
          <a:prstGeom prst="rect">
            <a:avLst/>
          </a:prstGeom>
        </p:spPr>
      </p:pic>
      <p:pic>
        <p:nvPicPr>
          <p:cNvPr id="21" name="Picture 20">
            <a:extLst>
              <a:ext uri="{FF2B5EF4-FFF2-40B4-BE49-F238E27FC236}">
                <a16:creationId xmlns:a16="http://schemas.microsoft.com/office/drawing/2014/main" id="{3A2BF663-DD34-5FC8-357A-11076DA0F211}"/>
              </a:ext>
            </a:extLst>
          </p:cNvPr>
          <p:cNvPicPr>
            <a:picLocks noChangeAspect="1"/>
          </p:cNvPicPr>
          <p:nvPr/>
        </p:nvPicPr>
        <p:blipFill>
          <a:blip r:embed="rId7"/>
          <a:stretch>
            <a:fillRect/>
          </a:stretch>
        </p:blipFill>
        <p:spPr>
          <a:xfrm>
            <a:off x="8363805" y="827969"/>
            <a:ext cx="713698" cy="708637"/>
          </a:xfrm>
          <a:prstGeom prst="rect">
            <a:avLst/>
          </a:prstGeom>
        </p:spPr>
      </p:pic>
      <p:pic>
        <p:nvPicPr>
          <p:cNvPr id="23" name="Picture 22">
            <a:extLst>
              <a:ext uri="{FF2B5EF4-FFF2-40B4-BE49-F238E27FC236}">
                <a16:creationId xmlns:a16="http://schemas.microsoft.com/office/drawing/2014/main" id="{EA1C90A6-ED56-5A43-B129-48543CD6756B}"/>
              </a:ext>
            </a:extLst>
          </p:cNvPr>
          <p:cNvPicPr>
            <a:picLocks noChangeAspect="1"/>
          </p:cNvPicPr>
          <p:nvPr/>
        </p:nvPicPr>
        <p:blipFill>
          <a:blip r:embed="rId8"/>
          <a:stretch>
            <a:fillRect/>
          </a:stretch>
        </p:blipFill>
        <p:spPr>
          <a:xfrm>
            <a:off x="9677959" y="778520"/>
            <a:ext cx="765884" cy="823469"/>
          </a:xfrm>
          <a:prstGeom prst="rect">
            <a:avLst/>
          </a:prstGeom>
        </p:spPr>
      </p:pic>
      <p:pic>
        <p:nvPicPr>
          <p:cNvPr id="26" name="Picture 25">
            <a:extLst>
              <a:ext uri="{FF2B5EF4-FFF2-40B4-BE49-F238E27FC236}">
                <a16:creationId xmlns:a16="http://schemas.microsoft.com/office/drawing/2014/main" id="{F1250908-B961-627C-DF49-25635482AB04}"/>
              </a:ext>
            </a:extLst>
          </p:cNvPr>
          <p:cNvPicPr>
            <a:picLocks noChangeAspect="1"/>
          </p:cNvPicPr>
          <p:nvPr/>
        </p:nvPicPr>
        <p:blipFill>
          <a:blip r:embed="rId9"/>
          <a:stretch>
            <a:fillRect/>
          </a:stretch>
        </p:blipFill>
        <p:spPr>
          <a:xfrm>
            <a:off x="2971770" y="791138"/>
            <a:ext cx="752403" cy="603780"/>
          </a:xfrm>
          <a:prstGeom prst="rect">
            <a:avLst/>
          </a:prstGeom>
        </p:spPr>
      </p:pic>
    </p:spTree>
    <p:extLst>
      <p:ext uri="{BB962C8B-B14F-4D97-AF65-F5344CB8AC3E}">
        <p14:creationId xmlns:p14="http://schemas.microsoft.com/office/powerpoint/2010/main" val="2194377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30111855"/>
              </p:ext>
            </p:extLst>
          </p:nvPr>
        </p:nvGraphicFramePr>
        <p:xfrm>
          <a:off x="95246" y="1866900"/>
          <a:ext cx="11769196" cy="452628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474801933"/>
                    </a:ext>
                  </a:extLst>
                </a:gridCol>
                <a:gridCol w="759558">
                  <a:extLst>
                    <a:ext uri="{9D8B030D-6E8A-4147-A177-3AD203B41FA5}">
                      <a16:colId xmlns:a16="http://schemas.microsoft.com/office/drawing/2014/main" val="451652624"/>
                    </a:ext>
                  </a:extLst>
                </a:gridCol>
                <a:gridCol w="3460585">
                  <a:extLst>
                    <a:ext uri="{9D8B030D-6E8A-4147-A177-3AD203B41FA5}">
                      <a16:colId xmlns:a16="http://schemas.microsoft.com/office/drawing/2014/main" val="2568451085"/>
                    </a:ext>
                  </a:extLst>
                </a:gridCol>
                <a:gridCol w="3632059">
                  <a:extLst>
                    <a:ext uri="{9D8B030D-6E8A-4147-A177-3AD203B41FA5}">
                      <a16:colId xmlns:a16="http://schemas.microsoft.com/office/drawing/2014/main" val="193546860"/>
                    </a:ext>
                  </a:extLst>
                </a:gridCol>
                <a:gridCol w="3484994">
                  <a:extLst>
                    <a:ext uri="{9D8B030D-6E8A-4147-A177-3AD203B41FA5}">
                      <a16:colId xmlns:a16="http://schemas.microsoft.com/office/drawing/2014/main" val="1370713857"/>
                    </a:ext>
                  </a:extLst>
                </a:gridCol>
              </a:tblGrid>
              <a:tr h="370840">
                <a:tc rowSpan="4">
                  <a:txBody>
                    <a:bodyPr/>
                    <a:lstStyle/>
                    <a:p>
                      <a:pPr algn="ctr"/>
                      <a:r>
                        <a:rPr lang="en-GB" sz="1100" dirty="0">
                          <a:latin typeface="Letter-join Plus 2" panose="02000505000000020003" pitchFamily="50" charset="0"/>
                        </a:rPr>
                        <a:t>Key Stage Two</a:t>
                      </a:r>
                    </a:p>
                  </a:txBody>
                  <a:tcPr vert="vert270">
                    <a:solidFill>
                      <a:srgbClr val="F2FB9F"/>
                    </a:solidFill>
                  </a:tcPr>
                </a:tc>
                <a:tc>
                  <a:txBody>
                    <a:bodyPr/>
                    <a:lstStyle/>
                    <a:p>
                      <a:pPr algn="r"/>
                      <a:r>
                        <a:rPr lang="en-GB" sz="1100" dirty="0">
                          <a:latin typeface="Letter-join Plus 2" panose="02000505000000020003" pitchFamily="50" charset="0"/>
                        </a:rPr>
                        <a:t>Year 3</a:t>
                      </a:r>
                    </a:p>
                  </a:txBody>
                  <a:tcPr>
                    <a:solidFill>
                      <a:srgbClr val="F2FB9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Setting</a:t>
                      </a:r>
                      <a:r>
                        <a:rPr lang="en-GB" sz="1050" baseline="0" dirty="0">
                          <a:solidFill>
                            <a:srgbClr val="CC00FF"/>
                          </a:solidFill>
                          <a:latin typeface="Letter-join Plus 2" panose="02000505000000020003" pitchFamily="50" charset="0"/>
                        </a:rPr>
                        <a:t> ground rules for PSHE and RSE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chemeClr val="accent6">
                            <a:lumMod val="75000"/>
                          </a:schemeClr>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70C0"/>
                          </a:solidFill>
                          <a:latin typeface="Letter-join Plus 2" panose="02000505000000020003" pitchFamily="50" charset="0"/>
                        </a:rPr>
                        <a:t>How can I look after my mind and body?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70C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baseline="0" dirty="0">
                          <a:solidFill>
                            <a:schemeClr val="accent2">
                              <a:lumMod val="75000"/>
                            </a:schemeClr>
                          </a:solidFill>
                          <a:latin typeface="Letter-join Plus 2" panose="02000505000000020003" pitchFamily="50" charset="0"/>
                        </a:rPr>
                        <a:t>What helps us feel safe and included?</a:t>
                      </a:r>
                      <a:endParaRPr lang="en-GB" sz="1050" b="0" dirty="0">
                        <a:solidFill>
                          <a:schemeClr val="accent6">
                            <a:lumMod val="75000"/>
                          </a:schemeClr>
                        </a:solidFill>
                        <a:latin typeface="Letter-join Plus 2" panose="02000505000000020003" pitchFamily="50" charset="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7030A0"/>
                          </a:solidFill>
                          <a:latin typeface="Letter-join Plus 2" panose="02000505000000020003" pitchFamily="50" charset="0"/>
                        </a:rPr>
                        <a:t>How should we communicate online?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dirty="0">
                        <a:solidFill>
                          <a:srgbClr val="7030A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B050"/>
                          </a:solidFill>
                          <a:latin typeface="Letter-join Plus 2" panose="02000505000000020003" pitchFamily="50" charset="0"/>
                        </a:rPr>
                        <a:t>What rights and responsibilities do we have?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B050"/>
                        </a:solidFill>
                        <a:latin typeface="Letter-join Plus 2" panose="02000505000000020003" pitchFamily="50"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FF0000"/>
                          </a:solidFill>
                          <a:latin typeface="Letter-join Plus 2" panose="02000505000000020003" pitchFamily="50" charset="0"/>
                        </a:rPr>
                        <a:t>How can we prevent illness or injury and respond if they happen?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B05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B050"/>
                          </a:solidFill>
                          <a:latin typeface="Letter-join Plus 2" panose="02000505000000020003" pitchFamily="50" charset="0"/>
                        </a:rPr>
                        <a:t>What careers do people choose and why?</a:t>
                      </a:r>
                      <a:endParaRPr lang="en-GB" sz="1050" dirty="0">
                        <a:solidFill>
                          <a:srgbClr val="CC00FF"/>
                        </a:solidFill>
                        <a:latin typeface="Letter-join Plus 2" panose="02000505000000020003" pitchFamily="50"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dirty="0">
                        <a:solidFill>
                          <a:srgbClr val="CC00FF"/>
                        </a:solidFill>
                        <a:latin typeface="Letter-join Plus 2" panose="02000505000000020003" pitchFamily="50"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rgbClr val="7030A0"/>
                        </a:solidFill>
                        <a:latin typeface="Letter-join Plus 2" panose="02000505000000020003" pitchFamily="50" charset="0"/>
                      </a:endParaRPr>
                    </a:p>
                  </a:txBody>
                  <a:tcPr anchor="ctr"/>
                </a:tc>
                <a:extLst>
                  <a:ext uri="{0D108BD9-81ED-4DB2-BD59-A6C34878D82A}">
                    <a16:rowId xmlns:a16="http://schemas.microsoft.com/office/drawing/2014/main" val="1313119376"/>
                  </a:ext>
                </a:extLst>
              </a:tr>
              <a:tr h="370840">
                <a:tc vMerge="1">
                  <a:txBody>
                    <a:bodyPr/>
                    <a:lstStyle/>
                    <a:p>
                      <a:pPr algn="r"/>
                      <a:endParaRPr lang="en-GB" sz="1100" dirty="0">
                        <a:latin typeface="Letter-join Plus 2" panose="02000505000000020003" pitchFamily="50" charset="0"/>
                      </a:endParaRPr>
                    </a:p>
                  </a:txBody>
                  <a:tcPr>
                    <a:solidFill>
                      <a:srgbClr val="F2FB9F"/>
                    </a:solidFill>
                  </a:tcPr>
                </a:tc>
                <a:tc>
                  <a:txBody>
                    <a:bodyPr/>
                    <a:lstStyle/>
                    <a:p>
                      <a:pPr algn="r"/>
                      <a:r>
                        <a:rPr lang="en-GB" sz="1100" dirty="0">
                          <a:latin typeface="Letter-join Plus 2" panose="02000505000000020003" pitchFamily="50" charset="0"/>
                        </a:rPr>
                        <a:t>Year</a:t>
                      </a:r>
                      <a:r>
                        <a:rPr lang="en-GB" sz="1100" baseline="0" dirty="0">
                          <a:latin typeface="Letter-join Plus 2" panose="02000505000000020003" pitchFamily="50" charset="0"/>
                        </a:rPr>
                        <a:t> 4</a:t>
                      </a:r>
                      <a:endParaRPr lang="en-GB" sz="1100" dirty="0">
                        <a:latin typeface="Letter-join Plus 2" panose="02000505000000020003" pitchFamily="50" charset="0"/>
                      </a:endParaRPr>
                    </a:p>
                  </a:txBody>
                  <a:tcPr>
                    <a:solidFill>
                      <a:srgbClr val="F2FB9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Setting</a:t>
                      </a:r>
                      <a:r>
                        <a:rPr lang="en-GB" sz="1050" baseline="0" dirty="0">
                          <a:solidFill>
                            <a:srgbClr val="CC00FF"/>
                          </a:solidFill>
                          <a:latin typeface="Letter-join Plus 2" panose="02000505000000020003" pitchFamily="50" charset="0"/>
                        </a:rPr>
                        <a:t> ground rules for PSHE and RSE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CC00FF"/>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70C0"/>
                          </a:solidFill>
                          <a:latin typeface="Letter-join Plus 2" panose="02000505000000020003" pitchFamily="50" charset="0"/>
                        </a:rPr>
                        <a:t>How can I make healthy choices?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70C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accent2">
                              <a:lumMod val="75000"/>
                            </a:schemeClr>
                          </a:solidFill>
                          <a:latin typeface="Letter-join Plus 2" panose="02000505000000020003" pitchFamily="50" charset="0"/>
                        </a:rPr>
                        <a:t>How can we respect each other?</a:t>
                      </a:r>
                      <a:endParaRPr lang="en-GB" sz="1050" baseline="0" dirty="0">
                        <a:solidFill>
                          <a:srgbClr val="0070C0"/>
                        </a:solidFill>
                        <a:latin typeface="Letter-join Plus 2" panose="02000505000000020003" pitchFamily="50" charset="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dirty="0">
                          <a:solidFill>
                            <a:srgbClr val="7030A0"/>
                          </a:solidFill>
                          <a:latin typeface="Letter-join Plus 2" panose="02000505000000020003" pitchFamily="50" charset="0"/>
                        </a:rPr>
                        <a:t>How can we decide what to trust online?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rgbClr val="7030A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B050"/>
                          </a:solidFill>
                          <a:latin typeface="Letter-join Plus 2" panose="02000505000000020003" pitchFamily="50" charset="0"/>
                        </a:rPr>
                        <a:t>How can I spend my money wisely?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B050"/>
                        </a:solidFill>
                        <a:latin typeface="Letter-join Plus 2" panose="02000505000000020003" pitchFamily="50"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Letter-join Plus 2" panose="02000505000000020003" pitchFamily="50" charset="0"/>
                        </a:rPr>
                        <a:t>How will my body and emotions change as I grow up?</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dirty="0">
                        <a:solidFill>
                          <a:srgbClr val="CC00FF"/>
                        </a:solidFill>
                        <a:latin typeface="Letter-join Plus 2" panose="02000505000000020003" pitchFamily="50"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chemeClr val="accent4">
                              <a:lumMod val="75000"/>
                            </a:schemeClr>
                          </a:solidFill>
                          <a:latin typeface="Letter-join Plus 2" panose="02000505000000020003" pitchFamily="50" charset="0"/>
                        </a:rPr>
                        <a:t>What signs help me recognise what is safe and unsafe?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dirty="0">
                        <a:solidFill>
                          <a:schemeClr val="accent4">
                            <a:lumMod val="75000"/>
                          </a:schemeClr>
                        </a:solidFill>
                        <a:latin typeface="Letter-join Plus 2" panose="02000505000000020003" pitchFamily="50"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endParaRPr lang="en-GB" sz="1050" dirty="0">
                        <a:solidFill>
                          <a:srgbClr val="7030A0"/>
                        </a:solidFill>
                        <a:latin typeface="Letter-join Plus 2" panose="02000505000000020003" pitchFamily="50" charset="0"/>
                      </a:endParaRPr>
                    </a:p>
                  </a:txBody>
                  <a:tcPr anchor="ctr"/>
                </a:tc>
                <a:extLst>
                  <a:ext uri="{0D108BD9-81ED-4DB2-BD59-A6C34878D82A}">
                    <a16:rowId xmlns:a16="http://schemas.microsoft.com/office/drawing/2014/main" val="2645932655"/>
                  </a:ext>
                </a:extLst>
              </a:tr>
              <a:tr h="370840">
                <a:tc vMerge="1">
                  <a:txBody>
                    <a:bodyPr/>
                    <a:lstStyle/>
                    <a:p>
                      <a:pPr algn="r"/>
                      <a:endParaRPr lang="en-GB" sz="1100" dirty="0">
                        <a:latin typeface="Letter-join Plus 2" panose="02000505000000020003" pitchFamily="50" charset="0"/>
                      </a:endParaRPr>
                    </a:p>
                  </a:txBody>
                  <a:tcPr>
                    <a:solidFill>
                      <a:srgbClr val="F2FB9F"/>
                    </a:solidFill>
                  </a:tcPr>
                </a:tc>
                <a:tc>
                  <a:txBody>
                    <a:bodyPr/>
                    <a:lstStyle/>
                    <a:p>
                      <a:pPr algn="r"/>
                      <a:r>
                        <a:rPr lang="en-GB" sz="1100" dirty="0">
                          <a:latin typeface="Letter-join Plus 2" panose="02000505000000020003" pitchFamily="50" charset="0"/>
                        </a:rPr>
                        <a:t>Year 5</a:t>
                      </a:r>
                    </a:p>
                  </a:txBody>
                  <a:tcPr>
                    <a:solidFill>
                      <a:srgbClr val="F2FB9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Setting</a:t>
                      </a:r>
                      <a:r>
                        <a:rPr lang="en-GB" sz="1050" baseline="0" dirty="0">
                          <a:solidFill>
                            <a:srgbClr val="CC00FF"/>
                          </a:solidFill>
                          <a:latin typeface="Letter-join Plus 2" panose="02000505000000020003" pitchFamily="50" charset="0"/>
                        </a:rPr>
                        <a:t> ground rules for PSHE and RSE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CC00FF"/>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70C0"/>
                          </a:solidFill>
                          <a:latin typeface="Letter-join Plus 2" panose="02000505000000020003" pitchFamily="50" charset="0"/>
                        </a:rPr>
                        <a:t>How can I support my mind and body as I grow?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70C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accent2">
                              <a:lumMod val="75000"/>
                            </a:schemeClr>
                          </a:solidFill>
                          <a:latin typeface="Letter-join Plus 2" panose="02000505000000020003" pitchFamily="50" charset="0"/>
                        </a:rPr>
                        <a:t>Why are healthy relationships important?</a:t>
                      </a:r>
                      <a:endParaRPr lang="en-GB" sz="1050" b="0" dirty="0">
                        <a:solidFill>
                          <a:schemeClr val="accent6">
                            <a:lumMod val="75000"/>
                          </a:schemeClr>
                        </a:solidFill>
                        <a:latin typeface="Letter-join Plus 2" panose="02000505000000020003" pitchFamily="50" charset="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dirty="0">
                          <a:solidFill>
                            <a:srgbClr val="7030A0"/>
                          </a:solidFill>
                          <a:latin typeface="Letter-join Plus 2" panose="02000505000000020003" pitchFamily="50" charset="0"/>
                        </a:rPr>
                        <a:t>How am I influenced by what I see online?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rgbClr val="7030A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B050"/>
                          </a:solidFill>
                          <a:latin typeface="Letter-join Plus 2" panose="02000505000000020003" pitchFamily="50" charset="0"/>
                        </a:rPr>
                        <a:t>How can we make a difference in our communities and beyond?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B050"/>
                        </a:solidFill>
                        <a:latin typeface="Letter-join Plus 2" panose="02000505000000020003" pitchFamily="50"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Letter-join Plus 2" panose="02000505000000020003" pitchFamily="50" charset="0"/>
                        </a:rPr>
                        <a:t>How can I manage the changes to my body and emotions as I grow up?</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dirty="0">
                        <a:solidFill>
                          <a:srgbClr val="CC00FF"/>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B050"/>
                          </a:solidFill>
                          <a:latin typeface="Letter-join Plus 2" panose="02000505000000020003" pitchFamily="50" charset="0"/>
                        </a:rPr>
                        <a:t>How can we be in control of our money?</a:t>
                      </a:r>
                      <a:endParaRPr lang="en-GB" sz="1050" dirty="0">
                        <a:solidFill>
                          <a:srgbClr val="CC00FF"/>
                        </a:solidFill>
                        <a:latin typeface="Letter-join Plus 2" panose="02000505000000020003" pitchFamily="50"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dirty="0">
                        <a:solidFill>
                          <a:srgbClr val="CC00FF"/>
                        </a:solidFill>
                        <a:latin typeface="Letter-join Plus 2" panose="02000505000000020003" pitchFamily="50"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endParaRPr lang="en-GB" sz="1050" dirty="0">
                        <a:solidFill>
                          <a:srgbClr val="7030A0"/>
                        </a:solidFill>
                        <a:latin typeface="Letter-join Plus 2" panose="02000505000000020003" pitchFamily="50" charset="0"/>
                      </a:endParaRPr>
                    </a:p>
                  </a:txBody>
                  <a:tcPr anchor="ctr"/>
                </a:tc>
                <a:extLst>
                  <a:ext uri="{0D108BD9-81ED-4DB2-BD59-A6C34878D82A}">
                    <a16:rowId xmlns:a16="http://schemas.microsoft.com/office/drawing/2014/main" val="605712148"/>
                  </a:ext>
                </a:extLst>
              </a:tr>
              <a:tr h="370840">
                <a:tc vMerge="1">
                  <a:txBody>
                    <a:bodyPr/>
                    <a:lstStyle/>
                    <a:p>
                      <a:pPr algn="r"/>
                      <a:endParaRPr lang="en-GB" sz="1100" dirty="0">
                        <a:latin typeface="Letter-join Plus 2" panose="02000505000000020003" pitchFamily="50" charset="0"/>
                      </a:endParaRPr>
                    </a:p>
                  </a:txBody>
                  <a:tcPr>
                    <a:solidFill>
                      <a:srgbClr val="F2FB9F"/>
                    </a:solidFill>
                  </a:tcPr>
                </a:tc>
                <a:tc>
                  <a:txBody>
                    <a:bodyPr/>
                    <a:lstStyle/>
                    <a:p>
                      <a:pPr algn="r"/>
                      <a:r>
                        <a:rPr lang="en-GB" sz="1100" dirty="0">
                          <a:latin typeface="Letter-join Plus 2" panose="02000505000000020003" pitchFamily="50" charset="0"/>
                        </a:rPr>
                        <a:t>Year 6</a:t>
                      </a:r>
                    </a:p>
                  </a:txBody>
                  <a:tcPr>
                    <a:solidFill>
                      <a:srgbClr val="F2FB9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Setting</a:t>
                      </a:r>
                      <a:r>
                        <a:rPr lang="en-GB" sz="1050" baseline="0" dirty="0">
                          <a:solidFill>
                            <a:srgbClr val="CC00FF"/>
                          </a:solidFill>
                          <a:latin typeface="Letter-join Plus 2" panose="02000505000000020003" pitchFamily="50" charset="0"/>
                        </a:rPr>
                        <a:t> ground rules for PSHE and RSE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CC00FF"/>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70C0"/>
                          </a:solidFill>
                          <a:latin typeface="Letter-join Plus 2" panose="02000505000000020003" pitchFamily="50" charset="0"/>
                        </a:rPr>
                        <a:t>How do my choices today shape my future health?</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70C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accent2">
                              <a:lumMod val="75000"/>
                            </a:schemeClr>
                          </a:solidFill>
                          <a:latin typeface="Letter-join Plus 2" panose="02000505000000020003" pitchFamily="50" charset="0"/>
                        </a:rPr>
                        <a:t>What does it mean to stand up for myself and others?</a:t>
                      </a:r>
                    </a:p>
                  </a:txBody>
                  <a:tcPr anchor="ctr"/>
                </a:tc>
                <a:tc>
                  <a:txBody>
                    <a:bodyPr/>
                    <a:lstStyle/>
                    <a:p>
                      <a:r>
                        <a:rPr lang="en-GB" sz="1050" b="0" baseline="0" dirty="0">
                          <a:solidFill>
                            <a:srgbClr val="7030A0"/>
                          </a:solidFill>
                          <a:latin typeface="Letter-join Plus 2" panose="02000505000000020003" pitchFamily="50" charset="0"/>
                        </a:rPr>
                        <a:t>How do I feel about things I see online?</a:t>
                      </a:r>
                    </a:p>
                    <a:p>
                      <a:endParaRPr lang="en-GB" sz="1050" b="0" baseline="0" dirty="0">
                        <a:solidFill>
                          <a:srgbClr val="7030A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rgbClr val="00B050"/>
                          </a:solidFill>
                          <a:latin typeface="Letter-join Plus 2" panose="02000505000000020003" pitchFamily="50" charset="0"/>
                        </a:rPr>
                        <a:t>How can we protect everyone’s rights?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rgbClr val="00B050"/>
                        </a:solidFill>
                        <a:latin typeface="Letter-join Plus 2" panose="02000505000000020003"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Letter-join Plus 2" panose="02000505000000020003" pitchFamily="50" charset="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accent4">
                              <a:lumMod val="75000"/>
                            </a:schemeClr>
                          </a:solidFill>
                          <a:latin typeface="Letter-join Plus 2" panose="02000505000000020003" pitchFamily="50" charset="0"/>
                        </a:rPr>
                        <a:t>How can I stay safe as I grow up?</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accent4">
                            <a:lumMod val="75000"/>
                          </a:schemeClr>
                        </a:solidFill>
                        <a:latin typeface="Letter-join Plus 2" panose="02000505000000020003" pitchFamily="50"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Letter-join Plus 2" panose="02000505000000020003" pitchFamily="50" charset="0"/>
                        </a:rPr>
                        <a:t>Sex Education</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dirty="0">
                        <a:solidFill>
                          <a:schemeClr val="accent4">
                            <a:lumMod val="75000"/>
                          </a:schemeClr>
                        </a:solidFill>
                        <a:latin typeface="Letter-join Plus 2" panose="02000505000000020003" pitchFamily="50"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rgbClr val="CC00FF"/>
                          </a:solidFill>
                          <a:latin typeface="Letter-join Plus 2" panose="02000505000000020003" pitchFamily="50" charset="0"/>
                        </a:rPr>
                        <a:t>Transition to new classes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rgbClr val="7030A0"/>
                        </a:solidFill>
                        <a:latin typeface="Letter-join Plus 2" panose="02000505000000020003" pitchFamily="50" charset="0"/>
                      </a:endParaRPr>
                    </a:p>
                  </a:txBody>
                  <a:tcPr anchor="ctr"/>
                </a:tc>
                <a:extLst>
                  <a:ext uri="{0D108BD9-81ED-4DB2-BD59-A6C34878D82A}">
                    <a16:rowId xmlns:a16="http://schemas.microsoft.com/office/drawing/2014/main" val="2505820316"/>
                  </a:ext>
                </a:extLst>
              </a:tr>
            </a:tbl>
          </a:graphicData>
        </a:graphic>
      </p:graphicFrame>
      <p:sp>
        <p:nvSpPr>
          <p:cNvPr id="2" name="Rounded Rectangle 35">
            <a:extLst>
              <a:ext uri="{FF2B5EF4-FFF2-40B4-BE49-F238E27FC236}">
                <a16:creationId xmlns:a16="http://schemas.microsoft.com/office/drawing/2014/main" id="{E7C06251-6D6D-AFD2-F6DE-F65657F9D7F6}"/>
              </a:ext>
            </a:extLst>
          </p:cNvPr>
          <p:cNvSpPr/>
          <p:nvPr/>
        </p:nvSpPr>
        <p:spPr>
          <a:xfrm>
            <a:off x="3230611" y="578127"/>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47">
            <a:extLst>
              <a:ext uri="{FF2B5EF4-FFF2-40B4-BE49-F238E27FC236}">
                <a16:creationId xmlns:a16="http://schemas.microsoft.com/office/drawing/2014/main" id="{8CA6CE9C-9903-80AF-B69E-EC6D124E7654}"/>
              </a:ext>
            </a:extLst>
          </p:cNvPr>
          <p:cNvSpPr/>
          <p:nvPr/>
        </p:nvSpPr>
        <p:spPr>
          <a:xfrm>
            <a:off x="4535629" y="583433"/>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882B5D9F-6BB6-3BFF-15CC-603931714B2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047322" y="547340"/>
            <a:ext cx="876300" cy="762000"/>
          </a:xfrm>
          <a:prstGeom prst="rect">
            <a:avLst/>
          </a:prstGeom>
        </p:spPr>
      </p:pic>
      <p:sp>
        <p:nvSpPr>
          <p:cNvPr id="6" name="Rectangle 5">
            <a:extLst>
              <a:ext uri="{FF2B5EF4-FFF2-40B4-BE49-F238E27FC236}">
                <a16:creationId xmlns:a16="http://schemas.microsoft.com/office/drawing/2014/main" id="{5C823165-493E-518E-27F9-E8A54B0BCB86}"/>
              </a:ext>
            </a:extLst>
          </p:cNvPr>
          <p:cNvSpPr/>
          <p:nvPr/>
        </p:nvSpPr>
        <p:spPr>
          <a:xfrm>
            <a:off x="1951936" y="1201791"/>
            <a:ext cx="1161487" cy="523220"/>
          </a:xfrm>
          <a:prstGeom prst="rect">
            <a:avLst/>
          </a:prstGeom>
          <a:noFill/>
        </p:spPr>
        <p:txBody>
          <a:bodyPr wrap="square" lIns="91440" tIns="45720" rIns="91440" bIns="45720">
            <a:spAutoFit/>
          </a:bodyPr>
          <a:lstStyle/>
          <a:p>
            <a:pPr algn="ctr"/>
            <a:r>
              <a:rPr lang="en-US" sz="1400" b="0" cap="none" spc="0" dirty="0">
                <a:ln w="0"/>
                <a:solidFill>
                  <a:srgbClr val="0070C0"/>
                </a:solidFill>
                <a:effectLst>
                  <a:outerShdw blurRad="38100" dist="19050" dir="2700000" algn="tl" rotWithShape="0">
                    <a:schemeClr val="dk1">
                      <a:alpha val="40000"/>
                    </a:schemeClr>
                  </a:outerShdw>
                </a:effectLst>
                <a:latin typeface="Letter-join Plus 2" panose="02000505000000020003" pitchFamily="50" charset="0"/>
              </a:rPr>
              <a:t>My healthy self</a:t>
            </a:r>
          </a:p>
        </p:txBody>
      </p:sp>
      <p:sp>
        <p:nvSpPr>
          <p:cNvPr id="7" name="Rounded Rectangle 50">
            <a:extLst>
              <a:ext uri="{FF2B5EF4-FFF2-40B4-BE49-F238E27FC236}">
                <a16:creationId xmlns:a16="http://schemas.microsoft.com/office/drawing/2014/main" id="{77134B2A-F012-15EA-E61F-F04A73DB8531}"/>
              </a:ext>
            </a:extLst>
          </p:cNvPr>
          <p:cNvSpPr/>
          <p:nvPr/>
        </p:nvSpPr>
        <p:spPr>
          <a:xfrm>
            <a:off x="5892094" y="578127"/>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53">
            <a:extLst>
              <a:ext uri="{FF2B5EF4-FFF2-40B4-BE49-F238E27FC236}">
                <a16:creationId xmlns:a16="http://schemas.microsoft.com/office/drawing/2014/main" id="{1F00FEC9-4ABD-B532-80FE-132BD73A173B}"/>
              </a:ext>
            </a:extLst>
          </p:cNvPr>
          <p:cNvSpPr/>
          <p:nvPr/>
        </p:nvSpPr>
        <p:spPr>
          <a:xfrm>
            <a:off x="7242911" y="575561"/>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57593F19-59BE-6DDA-F013-7BC4B440891E}"/>
              </a:ext>
            </a:extLst>
          </p:cNvPr>
          <p:cNvSpPr/>
          <p:nvPr/>
        </p:nvSpPr>
        <p:spPr>
          <a:xfrm>
            <a:off x="4450625" y="1225937"/>
            <a:ext cx="1327840" cy="523220"/>
          </a:xfrm>
          <a:prstGeom prst="rect">
            <a:avLst/>
          </a:prstGeom>
          <a:noFill/>
        </p:spPr>
        <p:txBody>
          <a:bodyPr wrap="square" lIns="91440" tIns="45720" rIns="91440" bIns="45720">
            <a:spAutoFit/>
          </a:bodyPr>
          <a:lstStyle/>
          <a:p>
            <a:pPr algn="ctr"/>
            <a:r>
              <a:rPr lang="en-US" sz="1400" b="0" cap="none" spc="0" dirty="0">
                <a:ln w="0"/>
                <a:solidFill>
                  <a:srgbClr val="7030A0"/>
                </a:solidFill>
                <a:effectLst>
                  <a:outerShdw blurRad="38100" dist="19050" dir="2700000" algn="tl" rotWithShape="0">
                    <a:schemeClr val="dk1">
                      <a:alpha val="40000"/>
                    </a:schemeClr>
                  </a:outerShdw>
                </a:effectLst>
                <a:latin typeface="Letter-join Plus 2" panose="02000505000000020003" pitchFamily="50" charset="0"/>
              </a:rPr>
              <a:t>The online world</a:t>
            </a:r>
          </a:p>
        </p:txBody>
      </p:sp>
      <p:pic>
        <p:nvPicPr>
          <p:cNvPr id="10" name="Picture 9">
            <a:extLst>
              <a:ext uri="{FF2B5EF4-FFF2-40B4-BE49-F238E27FC236}">
                <a16:creationId xmlns:a16="http://schemas.microsoft.com/office/drawing/2014/main" id="{F34A119F-359D-21AA-7EA6-C16E7DB21995}"/>
              </a:ext>
            </a:extLst>
          </p:cNvPr>
          <p:cNvPicPr>
            <a:picLocks noChangeAspect="1"/>
          </p:cNvPicPr>
          <p:nvPr/>
        </p:nvPicPr>
        <p:blipFill>
          <a:blip r:embed="rId3"/>
          <a:stretch>
            <a:fillRect/>
          </a:stretch>
        </p:blipFill>
        <p:spPr>
          <a:xfrm>
            <a:off x="6104629" y="666375"/>
            <a:ext cx="742950" cy="723900"/>
          </a:xfrm>
          <a:prstGeom prst="rect">
            <a:avLst/>
          </a:prstGeom>
        </p:spPr>
      </p:pic>
      <p:sp>
        <p:nvSpPr>
          <p:cNvPr id="11" name="Rounded Rectangle 56">
            <a:extLst>
              <a:ext uri="{FF2B5EF4-FFF2-40B4-BE49-F238E27FC236}">
                <a16:creationId xmlns:a16="http://schemas.microsoft.com/office/drawing/2014/main" id="{532A98CF-5F69-CCFE-88D5-DFFCC13E5F35}"/>
              </a:ext>
            </a:extLst>
          </p:cNvPr>
          <p:cNvSpPr/>
          <p:nvPr/>
        </p:nvSpPr>
        <p:spPr>
          <a:xfrm>
            <a:off x="8607713" y="568826"/>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A35B31E-28E6-340F-F341-78E52EAD90EF}"/>
              </a:ext>
            </a:extLst>
          </p:cNvPr>
          <p:cNvSpPr/>
          <p:nvPr/>
        </p:nvSpPr>
        <p:spPr>
          <a:xfrm>
            <a:off x="7212430" y="1195317"/>
            <a:ext cx="1265660" cy="523220"/>
          </a:xfrm>
          <a:prstGeom prst="rect">
            <a:avLst/>
          </a:prstGeom>
          <a:noFill/>
        </p:spPr>
        <p:txBody>
          <a:bodyPr wrap="square" lIns="91440" tIns="45720" rIns="91440" bIns="45720">
            <a:spAutoFit/>
          </a:bodyPr>
          <a:lstStyle/>
          <a:p>
            <a:pPr algn="ctr"/>
            <a:r>
              <a:rPr lang="en-US" sz="1400" b="0" cap="none" spc="0" dirty="0">
                <a:ln w="0"/>
                <a:solidFill>
                  <a:srgbClr val="FF0000"/>
                </a:solidFill>
                <a:effectLst>
                  <a:outerShdw blurRad="38100" dist="19050" dir="2700000" algn="tl" rotWithShape="0">
                    <a:schemeClr val="dk1">
                      <a:alpha val="40000"/>
                    </a:schemeClr>
                  </a:outerShdw>
                </a:effectLst>
                <a:latin typeface="Letter-join Plus 2" panose="02000505000000020003" pitchFamily="50" charset="0"/>
              </a:rPr>
              <a:t>Health protection</a:t>
            </a:r>
          </a:p>
        </p:txBody>
      </p:sp>
      <p:sp>
        <p:nvSpPr>
          <p:cNvPr id="13" name="Rounded Rectangle 59">
            <a:extLst>
              <a:ext uri="{FF2B5EF4-FFF2-40B4-BE49-F238E27FC236}">
                <a16:creationId xmlns:a16="http://schemas.microsoft.com/office/drawing/2014/main" id="{621EE0D2-8078-588F-0A30-4A1F6F54034D}"/>
              </a:ext>
            </a:extLst>
          </p:cNvPr>
          <p:cNvSpPr/>
          <p:nvPr/>
        </p:nvSpPr>
        <p:spPr>
          <a:xfrm>
            <a:off x="1935655" y="579772"/>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ounded Rectangle 62">
            <a:extLst>
              <a:ext uri="{FF2B5EF4-FFF2-40B4-BE49-F238E27FC236}">
                <a16:creationId xmlns:a16="http://schemas.microsoft.com/office/drawing/2014/main" id="{7B913924-4A67-BEB9-8B27-9FF6DEBC4B36}"/>
              </a:ext>
            </a:extLst>
          </p:cNvPr>
          <p:cNvSpPr/>
          <p:nvPr/>
        </p:nvSpPr>
        <p:spPr>
          <a:xfrm>
            <a:off x="668944" y="582923"/>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EBC9C08B-7A2B-EE77-6D7E-50F1A1439BCC}"/>
              </a:ext>
            </a:extLst>
          </p:cNvPr>
          <p:cNvSpPr/>
          <p:nvPr/>
        </p:nvSpPr>
        <p:spPr>
          <a:xfrm>
            <a:off x="453434" y="1441893"/>
            <a:ext cx="1510794" cy="307777"/>
          </a:xfrm>
          <a:prstGeom prst="rect">
            <a:avLst/>
          </a:prstGeom>
          <a:noFill/>
        </p:spPr>
        <p:txBody>
          <a:bodyPr wrap="square" lIns="91440" tIns="45720" rIns="91440" bIns="45720">
            <a:spAutoFit/>
          </a:bodyPr>
          <a:lstStyle/>
          <a:p>
            <a:pPr algn="ctr"/>
            <a:r>
              <a:rPr lang="en-US" sz="1400" b="0" cap="none" spc="0" dirty="0">
                <a:ln w="0"/>
                <a:solidFill>
                  <a:srgbClr val="CC00FF"/>
                </a:solidFill>
                <a:effectLst>
                  <a:outerShdw blurRad="38100" dist="19050" dir="2700000" algn="tl" rotWithShape="0">
                    <a:schemeClr val="dk1">
                      <a:alpha val="40000"/>
                    </a:schemeClr>
                  </a:outerShdw>
                </a:effectLst>
                <a:latin typeface="Letter-join Plus 2" panose="02000505000000020003" pitchFamily="50" charset="0"/>
              </a:rPr>
              <a:t>Transition</a:t>
            </a:r>
          </a:p>
        </p:txBody>
      </p:sp>
      <p:pic>
        <p:nvPicPr>
          <p:cNvPr id="16" name="Picture 15">
            <a:extLst>
              <a:ext uri="{FF2B5EF4-FFF2-40B4-BE49-F238E27FC236}">
                <a16:creationId xmlns:a16="http://schemas.microsoft.com/office/drawing/2014/main" id="{26DFE4CC-FCBC-3C56-F0EF-A97B713BBFBF}"/>
              </a:ext>
            </a:extLst>
          </p:cNvPr>
          <p:cNvPicPr>
            <a:picLocks noChangeAspect="1"/>
          </p:cNvPicPr>
          <p:nvPr/>
        </p:nvPicPr>
        <p:blipFill>
          <a:blip r:embed="rId4"/>
          <a:stretch>
            <a:fillRect/>
          </a:stretch>
        </p:blipFill>
        <p:spPr>
          <a:xfrm>
            <a:off x="797164" y="885291"/>
            <a:ext cx="823333" cy="382153"/>
          </a:xfrm>
          <a:prstGeom prst="rect">
            <a:avLst/>
          </a:prstGeom>
        </p:spPr>
      </p:pic>
      <p:sp>
        <p:nvSpPr>
          <p:cNvPr id="17" name="Rectangle 16">
            <a:extLst>
              <a:ext uri="{FF2B5EF4-FFF2-40B4-BE49-F238E27FC236}">
                <a16:creationId xmlns:a16="http://schemas.microsoft.com/office/drawing/2014/main" id="{97435BA0-5411-0546-D0C8-F252E2C298B4}"/>
              </a:ext>
            </a:extLst>
          </p:cNvPr>
          <p:cNvSpPr/>
          <p:nvPr/>
        </p:nvSpPr>
        <p:spPr>
          <a:xfrm>
            <a:off x="5647095" y="1360543"/>
            <a:ext cx="1510794" cy="307777"/>
          </a:xfrm>
          <a:prstGeom prst="rect">
            <a:avLst/>
          </a:prstGeom>
          <a:noFill/>
        </p:spPr>
        <p:txBody>
          <a:bodyPr wrap="square" lIns="91440" tIns="45720" rIns="91440" bIns="45720">
            <a:spAutoFit/>
          </a:bodyPr>
          <a:lstStyle/>
          <a:p>
            <a:pPr algn="ctr"/>
            <a:r>
              <a:rPr lang="en-US" sz="1400" b="0" cap="none" spc="0" dirty="0">
                <a:ln w="0"/>
                <a:solidFill>
                  <a:srgbClr val="00B050"/>
                </a:solidFill>
                <a:effectLst>
                  <a:outerShdw blurRad="38100" dist="19050" dir="2700000" algn="tl" rotWithShape="0">
                    <a:schemeClr val="dk1">
                      <a:alpha val="40000"/>
                    </a:schemeClr>
                  </a:outerShdw>
                </a:effectLst>
                <a:latin typeface="Letter-join Plus 2" panose="02000505000000020003" pitchFamily="50" charset="0"/>
              </a:rPr>
              <a:t>Citizenship</a:t>
            </a:r>
          </a:p>
        </p:txBody>
      </p:sp>
      <p:sp>
        <p:nvSpPr>
          <p:cNvPr id="18" name="Rectangle 17">
            <a:extLst>
              <a:ext uri="{FF2B5EF4-FFF2-40B4-BE49-F238E27FC236}">
                <a16:creationId xmlns:a16="http://schemas.microsoft.com/office/drawing/2014/main" id="{38E8421E-0DCA-4EAB-193A-4C27534D9E7D}"/>
              </a:ext>
            </a:extLst>
          </p:cNvPr>
          <p:cNvSpPr/>
          <p:nvPr/>
        </p:nvSpPr>
        <p:spPr>
          <a:xfrm>
            <a:off x="3137894" y="1220631"/>
            <a:ext cx="1327840" cy="523220"/>
          </a:xfrm>
          <a:prstGeom prst="rect">
            <a:avLst/>
          </a:prstGeom>
          <a:noFill/>
        </p:spPr>
        <p:txBody>
          <a:bodyPr wrap="square" lIns="91440" tIns="45720" rIns="91440" bIns="45720">
            <a:spAutoFit/>
          </a:bodyPr>
          <a:lstStyle/>
          <a:p>
            <a:pPr algn="ctr"/>
            <a:r>
              <a:rPr lang="en-US" sz="1400" b="0" cap="none" spc="0" dirty="0">
                <a:ln w="0"/>
                <a:solidFill>
                  <a:schemeClr val="accent2">
                    <a:lumMod val="75000"/>
                  </a:schemeClr>
                </a:solidFill>
                <a:effectLst>
                  <a:outerShdw blurRad="38100" dist="19050" dir="2700000" algn="tl" rotWithShape="0">
                    <a:schemeClr val="dk1">
                      <a:alpha val="40000"/>
                    </a:schemeClr>
                  </a:outerShdw>
                </a:effectLst>
                <a:latin typeface="Letter-join Plus 2" panose="02000505000000020003" pitchFamily="50" charset="0"/>
              </a:rPr>
              <a:t>Connecting with others</a:t>
            </a:r>
          </a:p>
        </p:txBody>
      </p:sp>
      <p:sp>
        <p:nvSpPr>
          <p:cNvPr id="19" name="Rectangle 18">
            <a:extLst>
              <a:ext uri="{FF2B5EF4-FFF2-40B4-BE49-F238E27FC236}">
                <a16:creationId xmlns:a16="http://schemas.microsoft.com/office/drawing/2014/main" id="{A90EFD9F-F75D-EBF0-837D-8937925D21F8}"/>
              </a:ext>
            </a:extLst>
          </p:cNvPr>
          <p:cNvSpPr/>
          <p:nvPr/>
        </p:nvSpPr>
        <p:spPr>
          <a:xfrm>
            <a:off x="8415544" y="1388414"/>
            <a:ext cx="1510794" cy="307777"/>
          </a:xfrm>
          <a:prstGeom prst="rect">
            <a:avLst/>
          </a:prstGeom>
          <a:noFill/>
        </p:spPr>
        <p:txBody>
          <a:bodyPr wrap="square" lIns="91440" tIns="45720" rIns="91440" bIns="45720">
            <a:spAutoFit/>
          </a:bodyPr>
          <a:lstStyle/>
          <a:p>
            <a:pPr algn="ctr"/>
            <a:r>
              <a:rPr lang="en-US" sz="1400" b="0" cap="none" spc="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rPr>
              <a:t>Growin</a:t>
            </a:r>
            <a:r>
              <a:rPr lang="en-US" sz="140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rPr>
              <a:t>g Up</a:t>
            </a:r>
            <a:endParaRPr lang="en-US" sz="1400" b="0" cap="none" spc="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endParaRPr>
          </a:p>
        </p:txBody>
      </p:sp>
      <p:sp>
        <p:nvSpPr>
          <p:cNvPr id="20" name="Rounded Rectangle 56">
            <a:extLst>
              <a:ext uri="{FF2B5EF4-FFF2-40B4-BE49-F238E27FC236}">
                <a16:creationId xmlns:a16="http://schemas.microsoft.com/office/drawing/2014/main" id="{79DC86FF-0299-0DE5-C725-6933C9EFB78D}"/>
              </a:ext>
            </a:extLst>
          </p:cNvPr>
          <p:cNvSpPr/>
          <p:nvPr/>
        </p:nvSpPr>
        <p:spPr>
          <a:xfrm>
            <a:off x="9976030" y="562672"/>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54D8EF16-95F7-6B06-74C1-54F24581CA03}"/>
              </a:ext>
            </a:extLst>
          </p:cNvPr>
          <p:cNvSpPr/>
          <p:nvPr/>
        </p:nvSpPr>
        <p:spPr>
          <a:xfrm>
            <a:off x="9777057" y="1367702"/>
            <a:ext cx="1510794" cy="307777"/>
          </a:xfrm>
          <a:prstGeom prst="rect">
            <a:avLst/>
          </a:prstGeom>
          <a:noFill/>
        </p:spPr>
        <p:txBody>
          <a:bodyPr wrap="square" lIns="91440" tIns="45720" rIns="91440" bIns="45720">
            <a:spAutoFit/>
          </a:bodyPr>
          <a:lstStyle/>
          <a:p>
            <a:pPr algn="ctr"/>
            <a:r>
              <a:rPr lang="en-US" sz="1400" b="0" cap="none" spc="0" dirty="0">
                <a:ln w="0"/>
                <a:solidFill>
                  <a:schemeClr val="accent4">
                    <a:lumMod val="75000"/>
                  </a:schemeClr>
                </a:solidFill>
                <a:effectLst>
                  <a:outerShdw blurRad="38100" dist="19050" dir="2700000" algn="tl" rotWithShape="0">
                    <a:schemeClr val="dk1">
                      <a:alpha val="40000"/>
                    </a:schemeClr>
                  </a:outerShdw>
                </a:effectLst>
                <a:latin typeface="Letter-join Plus 2" panose="02000505000000020003" pitchFamily="50" charset="0"/>
              </a:rPr>
              <a:t>Staying Safe</a:t>
            </a:r>
          </a:p>
        </p:txBody>
      </p:sp>
      <p:pic>
        <p:nvPicPr>
          <p:cNvPr id="22" name="Picture 21">
            <a:extLst>
              <a:ext uri="{FF2B5EF4-FFF2-40B4-BE49-F238E27FC236}">
                <a16:creationId xmlns:a16="http://schemas.microsoft.com/office/drawing/2014/main" id="{FBB92353-862A-4700-92BC-02B0B45B7129}"/>
              </a:ext>
            </a:extLst>
          </p:cNvPr>
          <p:cNvPicPr>
            <a:picLocks noChangeAspect="1"/>
          </p:cNvPicPr>
          <p:nvPr/>
        </p:nvPicPr>
        <p:blipFill>
          <a:blip r:embed="rId5"/>
          <a:stretch>
            <a:fillRect/>
          </a:stretch>
        </p:blipFill>
        <p:spPr>
          <a:xfrm>
            <a:off x="4855079" y="623244"/>
            <a:ext cx="554939" cy="662979"/>
          </a:xfrm>
          <a:prstGeom prst="rect">
            <a:avLst/>
          </a:prstGeom>
        </p:spPr>
      </p:pic>
      <p:pic>
        <p:nvPicPr>
          <p:cNvPr id="23" name="Picture 22">
            <a:extLst>
              <a:ext uri="{FF2B5EF4-FFF2-40B4-BE49-F238E27FC236}">
                <a16:creationId xmlns:a16="http://schemas.microsoft.com/office/drawing/2014/main" id="{F9CF2A3C-4DF1-D4F0-109C-B7F1D5CD4093}"/>
              </a:ext>
            </a:extLst>
          </p:cNvPr>
          <p:cNvPicPr>
            <a:picLocks noChangeAspect="1"/>
          </p:cNvPicPr>
          <p:nvPr/>
        </p:nvPicPr>
        <p:blipFill>
          <a:blip r:embed="rId6"/>
          <a:srcRect l="8708" r="15686" b="15141"/>
          <a:stretch>
            <a:fillRect/>
          </a:stretch>
        </p:blipFill>
        <p:spPr>
          <a:xfrm>
            <a:off x="7589845" y="635862"/>
            <a:ext cx="551387" cy="559455"/>
          </a:xfrm>
          <a:prstGeom prst="rect">
            <a:avLst/>
          </a:prstGeom>
        </p:spPr>
      </p:pic>
      <p:pic>
        <p:nvPicPr>
          <p:cNvPr id="24" name="Picture 23">
            <a:extLst>
              <a:ext uri="{FF2B5EF4-FFF2-40B4-BE49-F238E27FC236}">
                <a16:creationId xmlns:a16="http://schemas.microsoft.com/office/drawing/2014/main" id="{C9234A4A-A0EE-3ACE-7584-FDF103387823}"/>
              </a:ext>
            </a:extLst>
          </p:cNvPr>
          <p:cNvPicPr>
            <a:picLocks noChangeAspect="1"/>
          </p:cNvPicPr>
          <p:nvPr/>
        </p:nvPicPr>
        <p:blipFill>
          <a:blip r:embed="rId7"/>
          <a:stretch>
            <a:fillRect/>
          </a:stretch>
        </p:blipFill>
        <p:spPr>
          <a:xfrm>
            <a:off x="8864137" y="672693"/>
            <a:ext cx="713698" cy="708637"/>
          </a:xfrm>
          <a:prstGeom prst="rect">
            <a:avLst/>
          </a:prstGeom>
        </p:spPr>
      </p:pic>
      <p:pic>
        <p:nvPicPr>
          <p:cNvPr id="25" name="Picture 24">
            <a:extLst>
              <a:ext uri="{FF2B5EF4-FFF2-40B4-BE49-F238E27FC236}">
                <a16:creationId xmlns:a16="http://schemas.microsoft.com/office/drawing/2014/main" id="{0D037138-3FF4-3DFB-8AF7-7052047932AC}"/>
              </a:ext>
            </a:extLst>
          </p:cNvPr>
          <p:cNvPicPr>
            <a:picLocks noChangeAspect="1"/>
          </p:cNvPicPr>
          <p:nvPr/>
        </p:nvPicPr>
        <p:blipFill>
          <a:blip r:embed="rId8"/>
          <a:stretch>
            <a:fillRect/>
          </a:stretch>
        </p:blipFill>
        <p:spPr>
          <a:xfrm>
            <a:off x="10178291" y="623244"/>
            <a:ext cx="765884" cy="823469"/>
          </a:xfrm>
          <a:prstGeom prst="rect">
            <a:avLst/>
          </a:prstGeom>
        </p:spPr>
      </p:pic>
      <p:pic>
        <p:nvPicPr>
          <p:cNvPr id="26" name="Picture 25">
            <a:extLst>
              <a:ext uri="{FF2B5EF4-FFF2-40B4-BE49-F238E27FC236}">
                <a16:creationId xmlns:a16="http://schemas.microsoft.com/office/drawing/2014/main" id="{C5032764-01F4-C93D-4052-D1A96658E57F}"/>
              </a:ext>
            </a:extLst>
          </p:cNvPr>
          <p:cNvPicPr>
            <a:picLocks noChangeAspect="1"/>
          </p:cNvPicPr>
          <p:nvPr/>
        </p:nvPicPr>
        <p:blipFill>
          <a:blip r:embed="rId9"/>
          <a:stretch>
            <a:fillRect/>
          </a:stretch>
        </p:blipFill>
        <p:spPr>
          <a:xfrm>
            <a:off x="3472102" y="635862"/>
            <a:ext cx="752403" cy="603780"/>
          </a:xfrm>
          <a:prstGeom prst="rect">
            <a:avLst/>
          </a:prstGeom>
        </p:spPr>
      </p:pic>
    </p:spTree>
    <p:extLst>
      <p:ext uri="{BB962C8B-B14F-4D97-AF65-F5344CB8AC3E}">
        <p14:creationId xmlns:p14="http://schemas.microsoft.com/office/powerpoint/2010/main" val="832597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046766B-CB07-8A52-4A6E-C9D204064BE9}"/>
              </a:ext>
            </a:extLst>
          </p:cNvPr>
          <p:cNvPicPr>
            <a:picLocks noChangeAspect="1"/>
          </p:cNvPicPr>
          <p:nvPr/>
        </p:nvPicPr>
        <p:blipFill>
          <a:blip r:embed="rId2"/>
          <a:srcRect t="21200"/>
          <a:stretch>
            <a:fillRect/>
          </a:stretch>
        </p:blipFill>
        <p:spPr>
          <a:xfrm>
            <a:off x="2630705" y="4421730"/>
            <a:ext cx="1524119" cy="2315500"/>
          </a:xfrm>
          <a:prstGeom prst="rect">
            <a:avLst/>
          </a:prstGeom>
        </p:spPr>
      </p:pic>
      <p:pic>
        <p:nvPicPr>
          <p:cNvPr id="7" name="Picture 6">
            <a:extLst>
              <a:ext uri="{FF2B5EF4-FFF2-40B4-BE49-F238E27FC236}">
                <a16:creationId xmlns:a16="http://schemas.microsoft.com/office/drawing/2014/main" id="{572C7116-4A18-7BD6-DE6A-45D69F07F1C0}"/>
              </a:ext>
            </a:extLst>
          </p:cNvPr>
          <p:cNvPicPr>
            <a:picLocks noChangeAspect="1"/>
          </p:cNvPicPr>
          <p:nvPr/>
        </p:nvPicPr>
        <p:blipFill>
          <a:blip r:embed="rId3"/>
          <a:stretch>
            <a:fillRect/>
          </a:stretch>
        </p:blipFill>
        <p:spPr>
          <a:xfrm>
            <a:off x="2263198" y="740659"/>
            <a:ext cx="4741353" cy="3123975"/>
          </a:xfrm>
          <a:prstGeom prst="rect">
            <a:avLst/>
          </a:prstGeom>
        </p:spPr>
      </p:pic>
      <p:sp>
        <p:nvSpPr>
          <p:cNvPr id="8" name="TextBox 7">
            <a:extLst>
              <a:ext uri="{FF2B5EF4-FFF2-40B4-BE49-F238E27FC236}">
                <a16:creationId xmlns:a16="http://schemas.microsoft.com/office/drawing/2014/main" id="{0C4DA752-9DE9-7856-AF94-A70A0875E185}"/>
              </a:ext>
            </a:extLst>
          </p:cNvPr>
          <p:cNvSpPr txBox="1"/>
          <p:nvPr/>
        </p:nvSpPr>
        <p:spPr>
          <a:xfrm>
            <a:off x="7260118" y="217439"/>
            <a:ext cx="1790490" cy="523220"/>
          </a:xfrm>
          <a:prstGeom prst="rect">
            <a:avLst/>
          </a:prstGeom>
          <a:noFill/>
        </p:spPr>
        <p:txBody>
          <a:bodyPr wrap="none" rtlCol="0">
            <a:spAutoFit/>
          </a:bodyPr>
          <a:lstStyle/>
          <a:p>
            <a:r>
              <a:rPr lang="en-GB" sz="2800" dirty="0">
                <a:solidFill>
                  <a:srgbClr val="0A9FAF"/>
                </a:solidFill>
              </a:rPr>
              <a:t>Knowledge</a:t>
            </a:r>
          </a:p>
        </p:txBody>
      </p:sp>
      <p:pic>
        <p:nvPicPr>
          <p:cNvPr id="10" name="Picture 9">
            <a:extLst>
              <a:ext uri="{FF2B5EF4-FFF2-40B4-BE49-F238E27FC236}">
                <a16:creationId xmlns:a16="http://schemas.microsoft.com/office/drawing/2014/main" id="{2877A522-EC73-B056-147C-91C92D208223}"/>
              </a:ext>
            </a:extLst>
          </p:cNvPr>
          <p:cNvPicPr>
            <a:picLocks noChangeAspect="1"/>
          </p:cNvPicPr>
          <p:nvPr/>
        </p:nvPicPr>
        <p:blipFill>
          <a:blip r:embed="rId4"/>
          <a:stretch>
            <a:fillRect/>
          </a:stretch>
        </p:blipFill>
        <p:spPr>
          <a:xfrm>
            <a:off x="7260118" y="697500"/>
            <a:ext cx="4584597" cy="5877499"/>
          </a:xfrm>
          <a:prstGeom prst="rect">
            <a:avLst/>
          </a:prstGeom>
        </p:spPr>
      </p:pic>
      <p:sp>
        <p:nvSpPr>
          <p:cNvPr id="11" name="TextBox 10">
            <a:extLst>
              <a:ext uri="{FF2B5EF4-FFF2-40B4-BE49-F238E27FC236}">
                <a16:creationId xmlns:a16="http://schemas.microsoft.com/office/drawing/2014/main" id="{5A5C8964-B7A2-6470-1FA9-3985F41010F3}"/>
              </a:ext>
            </a:extLst>
          </p:cNvPr>
          <p:cNvSpPr txBox="1"/>
          <p:nvPr/>
        </p:nvSpPr>
        <p:spPr>
          <a:xfrm>
            <a:off x="2415598" y="283579"/>
            <a:ext cx="899605" cy="523220"/>
          </a:xfrm>
          <a:prstGeom prst="rect">
            <a:avLst/>
          </a:prstGeom>
          <a:noFill/>
        </p:spPr>
        <p:txBody>
          <a:bodyPr wrap="none" rtlCol="0">
            <a:spAutoFit/>
          </a:bodyPr>
          <a:lstStyle/>
          <a:p>
            <a:r>
              <a:rPr lang="en-GB" sz="2800" dirty="0">
                <a:solidFill>
                  <a:srgbClr val="0A9FAF"/>
                </a:solidFill>
              </a:rPr>
              <a:t>Skills</a:t>
            </a:r>
          </a:p>
        </p:txBody>
      </p:sp>
      <p:sp>
        <p:nvSpPr>
          <p:cNvPr id="12" name="TextBox 11">
            <a:extLst>
              <a:ext uri="{FF2B5EF4-FFF2-40B4-BE49-F238E27FC236}">
                <a16:creationId xmlns:a16="http://schemas.microsoft.com/office/drawing/2014/main" id="{FC7C7632-93E0-3256-0403-8DA6EB204556}"/>
              </a:ext>
            </a:extLst>
          </p:cNvPr>
          <p:cNvSpPr txBox="1"/>
          <p:nvPr/>
        </p:nvSpPr>
        <p:spPr>
          <a:xfrm>
            <a:off x="2415598" y="3898510"/>
            <a:ext cx="1803442" cy="523220"/>
          </a:xfrm>
          <a:prstGeom prst="rect">
            <a:avLst/>
          </a:prstGeom>
          <a:noFill/>
        </p:spPr>
        <p:txBody>
          <a:bodyPr wrap="none" rtlCol="0">
            <a:spAutoFit/>
          </a:bodyPr>
          <a:lstStyle/>
          <a:p>
            <a:r>
              <a:rPr lang="en-GB" sz="2800" dirty="0">
                <a:solidFill>
                  <a:srgbClr val="0A9FAF"/>
                </a:solidFill>
              </a:rPr>
              <a:t>Vocabulary</a:t>
            </a:r>
          </a:p>
        </p:txBody>
      </p:sp>
      <p:sp>
        <p:nvSpPr>
          <p:cNvPr id="13" name="Rounded Rectangle 56">
            <a:extLst>
              <a:ext uri="{FF2B5EF4-FFF2-40B4-BE49-F238E27FC236}">
                <a16:creationId xmlns:a16="http://schemas.microsoft.com/office/drawing/2014/main" id="{3F24CB26-57D4-B535-9A8B-6E6E73F2701A}"/>
              </a:ext>
            </a:extLst>
          </p:cNvPr>
          <p:cNvSpPr/>
          <p:nvPr/>
        </p:nvSpPr>
        <p:spPr>
          <a:xfrm>
            <a:off x="331831" y="179712"/>
            <a:ext cx="1112849" cy="1112807"/>
          </a:xfrm>
          <a:prstGeom prst="roundRect">
            <a:avLst>
              <a:gd name="adj" fmla="val 10056"/>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9AA81010-8A82-F4A5-1EDB-0A629CCF82C2}"/>
              </a:ext>
            </a:extLst>
          </p:cNvPr>
          <p:cNvSpPr/>
          <p:nvPr/>
        </p:nvSpPr>
        <p:spPr>
          <a:xfrm>
            <a:off x="139662" y="999300"/>
            <a:ext cx="1510794" cy="307777"/>
          </a:xfrm>
          <a:prstGeom prst="rect">
            <a:avLst/>
          </a:prstGeom>
          <a:noFill/>
        </p:spPr>
        <p:txBody>
          <a:bodyPr wrap="square" lIns="91440" tIns="45720" rIns="91440" bIns="45720">
            <a:spAutoFit/>
          </a:bodyPr>
          <a:lstStyle/>
          <a:p>
            <a:pPr algn="ctr"/>
            <a:r>
              <a:rPr lang="en-US" sz="1400" b="0" cap="none" spc="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rPr>
              <a:t>Growin</a:t>
            </a:r>
            <a:r>
              <a:rPr lang="en-US" sz="140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rPr>
              <a:t>g Up</a:t>
            </a:r>
            <a:endParaRPr lang="en-US" sz="1400" b="0" cap="none" spc="0" dirty="0">
              <a:ln w="0"/>
              <a:solidFill>
                <a:schemeClr val="bg2">
                  <a:lumMod val="50000"/>
                </a:schemeClr>
              </a:solidFill>
              <a:effectLst>
                <a:outerShdw blurRad="38100" dist="19050" dir="2700000" algn="tl" rotWithShape="0">
                  <a:schemeClr val="dk1">
                    <a:alpha val="40000"/>
                  </a:schemeClr>
                </a:outerShdw>
              </a:effectLst>
              <a:latin typeface="Letter-join Plus 2" panose="02000505000000020003" pitchFamily="50" charset="0"/>
            </a:endParaRPr>
          </a:p>
        </p:txBody>
      </p:sp>
      <p:pic>
        <p:nvPicPr>
          <p:cNvPr id="15" name="Picture 14">
            <a:extLst>
              <a:ext uri="{FF2B5EF4-FFF2-40B4-BE49-F238E27FC236}">
                <a16:creationId xmlns:a16="http://schemas.microsoft.com/office/drawing/2014/main" id="{FAB7F5F7-5779-E634-FDD7-60F07433C6F5}"/>
              </a:ext>
            </a:extLst>
          </p:cNvPr>
          <p:cNvPicPr>
            <a:picLocks noChangeAspect="1"/>
          </p:cNvPicPr>
          <p:nvPr/>
        </p:nvPicPr>
        <p:blipFill>
          <a:blip r:embed="rId5"/>
          <a:stretch>
            <a:fillRect/>
          </a:stretch>
        </p:blipFill>
        <p:spPr>
          <a:xfrm>
            <a:off x="588255" y="283579"/>
            <a:ext cx="713698" cy="708637"/>
          </a:xfrm>
          <a:prstGeom prst="rect">
            <a:avLst/>
          </a:prstGeom>
        </p:spPr>
      </p:pic>
      <p:sp>
        <p:nvSpPr>
          <p:cNvPr id="16" name="TextBox 15">
            <a:extLst>
              <a:ext uri="{FF2B5EF4-FFF2-40B4-BE49-F238E27FC236}">
                <a16:creationId xmlns:a16="http://schemas.microsoft.com/office/drawing/2014/main" id="{F602247E-CAD5-B1DF-8982-B7F57A43B4CB}"/>
              </a:ext>
            </a:extLst>
          </p:cNvPr>
          <p:cNvSpPr txBox="1"/>
          <p:nvPr/>
        </p:nvSpPr>
        <p:spPr>
          <a:xfrm>
            <a:off x="331831" y="1396386"/>
            <a:ext cx="1669047" cy="923330"/>
          </a:xfrm>
          <a:prstGeom prst="rect">
            <a:avLst/>
          </a:prstGeom>
          <a:noFill/>
        </p:spPr>
        <p:txBody>
          <a:bodyPr wrap="none" rtlCol="0">
            <a:spAutoFit/>
          </a:bodyPr>
          <a:lstStyle/>
          <a:p>
            <a:r>
              <a:rPr lang="en-GB" b="1" dirty="0">
                <a:latin typeface="Letter-join Plus 2" panose="02000505000000020003" pitchFamily="50" charset="0"/>
              </a:rPr>
              <a:t>Year 6</a:t>
            </a:r>
          </a:p>
          <a:p>
            <a:endParaRPr lang="en-GB" b="1" dirty="0">
              <a:latin typeface="Letter-join Plus 2" panose="02000505000000020003" pitchFamily="50" charset="0"/>
            </a:endParaRPr>
          </a:p>
          <a:p>
            <a:r>
              <a:rPr lang="en-GB" b="1" dirty="0">
                <a:latin typeface="Letter-join Plus 2" panose="02000505000000020003" pitchFamily="50" charset="0"/>
              </a:rPr>
              <a:t>Sex Education</a:t>
            </a:r>
          </a:p>
        </p:txBody>
      </p:sp>
    </p:spTree>
    <p:extLst>
      <p:ext uri="{BB962C8B-B14F-4D97-AF65-F5344CB8AC3E}">
        <p14:creationId xmlns:p14="http://schemas.microsoft.com/office/powerpoint/2010/main" val="32771005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UniqueSourceRef xmlns="9f908aa0-b421-498e-81af-4e890b04b9b0" xsi:nil="true"/>
    <CloudMigratorOriginId xmlns="9f908aa0-b421-498e-81af-4e890b04b9b0" xsi:nil="true"/>
    <FileHash xmlns="9f908aa0-b421-498e-81af-4e890b04b9b0" xsi:nil="true"/>
    <CloudMigratorVersion xmlns="9f908aa0-b421-498e-81af-4e890b04b9b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140DA56A660A247B9A96F92DBCDEB7D" ma:contentTypeVersion="10" ma:contentTypeDescription="Create a new document." ma:contentTypeScope="" ma:versionID="5f9b8e28f74ceaa2a39eb5d98527e47f">
  <xsd:schema xmlns:xsd="http://www.w3.org/2001/XMLSchema" xmlns:xs="http://www.w3.org/2001/XMLSchema" xmlns:p="http://schemas.microsoft.com/office/2006/metadata/properties" xmlns:ns2="9f908aa0-b421-498e-81af-4e890b04b9b0" xmlns:ns3="c1b25066-805e-4268-8b97-2667cad0abb0" targetNamespace="http://schemas.microsoft.com/office/2006/metadata/properties" ma:root="true" ma:fieldsID="fd113a45d6df99a5f2e693bd3499f850" ns2:_="" ns3:_="">
    <xsd:import namespace="9f908aa0-b421-498e-81af-4e890b04b9b0"/>
    <xsd:import namespace="c1b25066-805e-4268-8b97-2667cad0abb0"/>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3:SharedWithUsers" minOccurs="0"/>
                <xsd:element ref="ns3:SharedWithDetails" minOccurs="0"/>
                <xsd:element ref="ns2:MediaServiceMetadata" minOccurs="0"/>
                <xsd:element ref="ns2:MediaServiceFastMetadata"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908aa0-b421-498e-81af-4e890b04b9b0" elementFormDefault="qualified">
    <xsd:import namespace="http://schemas.microsoft.com/office/2006/documentManagement/types"/>
    <xsd:import namespace="http://schemas.microsoft.com/office/infopath/2007/PartnerControls"/>
    <xsd:element name="CloudMigratorOriginId" ma:index="8" nillable="true" ma:displayName="CloudMigratorOriginId" ma:internalName="CloudMigratorOriginId">
      <xsd:simpleType>
        <xsd:restriction base="dms:Note">
          <xsd:maxLength value="255"/>
        </xsd:restriction>
      </xsd:simpleType>
    </xsd:element>
    <xsd:element name="FileHash" ma:index="9" nillable="true" ma:displayName="FileHash" ma:internalName="FileHash">
      <xsd:simpleType>
        <xsd:restriction base="dms:Note">
          <xsd:maxLength value="255"/>
        </xsd:restriction>
      </xsd:simpleType>
    </xsd:element>
    <xsd:element name="CloudMigratorVersion" ma:index="10" nillable="true" ma:displayName="CloudMigratorVersion" ma:internalName="CloudMigratorVersion">
      <xsd:simpleType>
        <xsd:restriction base="dms:Note">
          <xsd:maxLength value="255"/>
        </xsd:restriction>
      </xsd:simpleType>
    </xsd:element>
    <xsd:element name="UniqueSourceRef" ma:index="11" nillable="true" ma:displayName="UniqueSourceRef" ma:internalName="UniqueSourceRef">
      <xsd:simpleType>
        <xsd:restriction base="dms:Note">
          <xsd:maxLength value="255"/>
        </xsd:restriction>
      </xsd:simple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1b25066-805e-4268-8b97-2667cad0abb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8C91D01-D937-4EBE-A482-E1B50C3CD90B}">
  <ds:schemaRefs>
    <ds:schemaRef ds:uri="http://schemas.microsoft.com/sharepoint/v3/contenttype/forms"/>
  </ds:schemaRefs>
</ds:datastoreItem>
</file>

<file path=customXml/itemProps2.xml><?xml version="1.0" encoding="utf-8"?>
<ds:datastoreItem xmlns:ds="http://schemas.openxmlformats.org/officeDocument/2006/customXml" ds:itemID="{025828F8-1F6A-495F-9B3C-E74B20088005}">
  <ds:schemaRefs>
    <ds:schemaRef ds:uri="http://schemas.microsoft.com/office/2006/metadata/properties"/>
    <ds:schemaRef ds:uri="http://schemas.microsoft.com/office/infopath/2007/PartnerControls"/>
    <ds:schemaRef ds:uri="9f908aa0-b421-498e-81af-4e890b04b9b0"/>
  </ds:schemaRefs>
</ds:datastoreItem>
</file>

<file path=customXml/itemProps3.xml><?xml version="1.0" encoding="utf-8"?>
<ds:datastoreItem xmlns:ds="http://schemas.openxmlformats.org/officeDocument/2006/customXml" ds:itemID="{B7437318-BA12-409D-8FED-A2E0605D9C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908aa0-b421-498e-81af-4e890b04b9b0"/>
    <ds:schemaRef ds:uri="c1b25066-805e-4268-8b97-2667cad0abb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628</Words>
  <Application>Microsoft Office PowerPoint</Application>
  <PresentationFormat>Widescreen</PresentationFormat>
  <Paragraphs>140</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Letter-join Plus 2</vt:lpstr>
      <vt:lpstr>Office Theme</vt:lpstr>
      <vt:lpstr>PSHE and RSHE OVERVIEW 2026-27</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____ OVERVIEW 2025-26</dc:title>
  <dc:creator>Kate Wood</dc:creator>
  <cp:lastModifiedBy>Kate Wood</cp:lastModifiedBy>
  <cp:revision>129</cp:revision>
  <cp:lastPrinted>2025-07-14T11:34:26Z</cp:lastPrinted>
  <dcterms:created xsi:type="dcterms:W3CDTF">2025-06-12T10:39:05Z</dcterms:created>
  <dcterms:modified xsi:type="dcterms:W3CDTF">2026-06-22T19:39:45Z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0x010100E140DA56A660A247B9A96F92DBCDEB7D</vt:lpwstr>
  </property>
</Properties>
</file>