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30"/>
  </p:notesMasterIdLst>
  <p:sldIdLst>
    <p:sldId id="262" r:id="rId2"/>
    <p:sldId id="277" r:id="rId3"/>
    <p:sldId id="282" r:id="rId4"/>
    <p:sldId id="276" r:id="rId5"/>
    <p:sldId id="256" r:id="rId6"/>
    <p:sldId id="299" r:id="rId7"/>
    <p:sldId id="283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84" r:id="rId17"/>
    <p:sldId id="278" r:id="rId18"/>
    <p:sldId id="280" r:id="rId19"/>
    <p:sldId id="281" r:id="rId20"/>
    <p:sldId id="279" r:id="rId21"/>
    <p:sldId id="286" r:id="rId22"/>
    <p:sldId id="285" r:id="rId23"/>
    <p:sldId id="287" r:id="rId24"/>
    <p:sldId id="288" r:id="rId25"/>
    <p:sldId id="275" r:id="rId26"/>
    <p:sldId id="289" r:id="rId27"/>
    <p:sldId id="298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3300"/>
    <a:srgbClr val="DA6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79484" autoAdjust="0"/>
  </p:normalViewPr>
  <p:slideViewPr>
    <p:cSldViewPr snapToGrid="0">
      <p:cViewPr varScale="1">
        <p:scale>
          <a:sx n="70" d="100"/>
          <a:sy n="70" d="100"/>
        </p:scale>
        <p:origin x="1176" y="43"/>
      </p:cViewPr>
      <p:guideLst/>
    </p:cSldViewPr>
  </p:slideViewPr>
  <p:outlineViewPr>
    <p:cViewPr>
      <p:scale>
        <a:sx n="33" d="100"/>
        <a:sy n="33" d="100"/>
      </p:scale>
      <p:origin x="0" y="-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69A75-8EF4-45C2-92AA-D048E42DE17A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F8554-4E43-436D-865C-6C0029D81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73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F8554-4E43-436D-865C-6C0029D8154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31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F8554-4E43-436D-865C-6C0029D8154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F8554-4E43-436D-865C-6C0029D8154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40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F8554-4E43-436D-865C-6C0029D8154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16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F8554-4E43-436D-865C-6C0029D8154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65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F8554-4E43-436D-865C-6C0029D8154B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231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F8554-4E43-436D-865C-6C0029D8154B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20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1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5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106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24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09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101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604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8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9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0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3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7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6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0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26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76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74D5F-24B5-44DB-BC85-1FDD1DB045D5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AA0B25-763D-42A2-A0E1-3E3D892F3E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63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mhs.rdash.nhs.uk/doncast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ncasterparentsvo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leepcharity.org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alhealth.org.uk/a-to-z/c/children-and-young-people" TargetMode="External"/><Relationship Id="rId7" Type="http://schemas.openxmlformats.org/officeDocument/2006/relationships/hyperlink" Target="https://www.place2be.org.uk/our-services/parents-and-carers/supporting-your-child-s-mental-health/" TargetMode="External"/><Relationship Id="rId2" Type="http://schemas.openxmlformats.org/officeDocument/2006/relationships/hyperlink" Target="https://youngminds.org.uk/blog/what-to-do-if-you-re-anxious-about-coronavir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hs.uk/using-the-nhs/nhs-services/mental-health-services/camhs-information-for-parents-and-carers/" TargetMode="External"/><Relationship Id="rId5" Type="http://schemas.openxmlformats.org/officeDocument/2006/relationships/hyperlink" Target="https://www.actionforchildren.org.uk/support-for-parents/children-s-mental-health/" TargetMode="External"/><Relationship Id="rId4" Type="http://schemas.openxmlformats.org/officeDocument/2006/relationships/hyperlink" Target="https://www.childrenssociety.org.uk/back-to-school/childrens-well-being-and-mental-health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amhs.rdash.nhs.uk/doncaster/" TargetMode="External"/><Relationship Id="rId3" Type="http://schemas.openxmlformats.org/officeDocument/2006/relationships/hyperlink" Target="https://www.mentalhealth.org.uk/a-to-z/c/children-and-young-people" TargetMode="External"/><Relationship Id="rId7" Type="http://schemas.openxmlformats.org/officeDocument/2006/relationships/hyperlink" Target="https://www.place2be.org.uk/our-services/parents-and-carers/supporting-your-child-s-mental-health/" TargetMode="External"/><Relationship Id="rId2" Type="http://schemas.openxmlformats.org/officeDocument/2006/relationships/hyperlink" Target="https://youngminds.org.uk/blog/what-to-do-if-you-re-anxious-about-coronavir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hs.uk/using-the-nhs/nhs-services/mental-health-services/camhs-information-for-parents-and-carers/" TargetMode="External"/><Relationship Id="rId5" Type="http://schemas.openxmlformats.org/officeDocument/2006/relationships/hyperlink" Target="https://www.actionforchildren.org.uk/support-for-parents/children-s-mental-health/" TargetMode="External"/><Relationship Id="rId10" Type="http://schemas.openxmlformats.org/officeDocument/2006/relationships/hyperlink" Target="https://thesleepcharity.org.uk/" TargetMode="External"/><Relationship Id="rId4" Type="http://schemas.openxmlformats.org/officeDocument/2006/relationships/hyperlink" Target="https://www.childrenssociety.org.uk/back-to-school/childrens-well-being-and-mental-health" TargetMode="External"/><Relationship Id="rId9" Type="http://schemas.openxmlformats.org/officeDocument/2006/relationships/hyperlink" Target="https://www.doncasterparentsvoice.co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13508" y="223981"/>
            <a:ext cx="8626674" cy="186607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Supporting your child and promoting positive mental health</a:t>
            </a:r>
          </a:p>
        </p:txBody>
      </p:sp>
      <p:pic>
        <p:nvPicPr>
          <p:cNvPr id="3" name="Picture 2" descr="WHAT IS MENTAL HEALTH? | by Dr. Warren Shepell | Linked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r="16051"/>
          <a:stretch/>
        </p:blipFill>
        <p:spPr bwMode="auto">
          <a:xfrm>
            <a:off x="6879658" y="2231446"/>
            <a:ext cx="2699018" cy="267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Ravi's Roar: A Big Bright Feelings Book by [Tom Percival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70" y="5086883"/>
            <a:ext cx="1268219" cy="160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uby’s Worry: A Big Bright Feelings Book by [Tom Percival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44" y="5082005"/>
            <a:ext cx="1268219" cy="16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Meesha Makes Friends: A Big Bright Feelings Book by [Tom Percival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57" y="5092442"/>
            <a:ext cx="1268219" cy="160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rianna Huffington Quote About Mental Healt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1" y="4039050"/>
            <a:ext cx="2471502" cy="24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693" y="2388199"/>
            <a:ext cx="59885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Wednesday 30</a:t>
            </a:r>
            <a:r>
              <a:rPr lang="en-US" sz="44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June </a:t>
            </a:r>
          </a:p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 am 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94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09"/>
    </mc:Choice>
    <mc:Fallback xmlns="">
      <p:transition spd="slow" advTm="377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19174"/>
            <a:ext cx="8596668" cy="1320800"/>
          </a:xfrm>
        </p:spPr>
        <p:txBody>
          <a:bodyPr>
            <a:normAutofit/>
          </a:bodyPr>
          <a:lstStyle/>
          <a:p>
            <a:r>
              <a:rPr lang="en-GB" sz="4400" u="sng" dirty="0" smtClean="0"/>
              <a:t>Stories</a:t>
            </a:r>
            <a:endParaRPr lang="en-GB" sz="4400" u="sng" dirty="0"/>
          </a:p>
        </p:txBody>
      </p:sp>
      <p:pic>
        <p:nvPicPr>
          <p:cNvPr id="4098" name="Picture 2" descr="The Lion Inside by [Rachel Bright, Jim Field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73" y="4276396"/>
            <a:ext cx="2065283" cy="25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Koala Who Could by [Rachel Bright, Jim Field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81" y="4276396"/>
            <a:ext cx="2078071" cy="25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Squirrels Who Squabbled by [Rachel Bright, Jim Field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50" y="4276396"/>
            <a:ext cx="2137634" cy="25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Worrysaurus by [Rachel Bright, Chris Chatterton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72" y="459378"/>
            <a:ext cx="1766247" cy="19428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avi's Roar: A Big Bright Feelings Book by [Tom Percival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82" y="4279445"/>
            <a:ext cx="2037763" cy="25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uby’s Worry: A Big Bright Feelings Book by [Tom Percival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4282494"/>
            <a:ext cx="2037763" cy="258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Meesha Makes Friends: A Big Bright Feelings Book by [Tom Percival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105" y="4282494"/>
            <a:ext cx="2037763" cy="25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The Invisible by [Tom Percival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67" y="242290"/>
            <a:ext cx="1815505" cy="15976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images-eu.ssl-images-amazon.com/images/I/41fRFiJBKGL._SX218_BO1,204,203,200_QL40_ML2_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15" y="2419649"/>
            <a:ext cx="2037763" cy="15838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514" y="2181807"/>
            <a:ext cx="71736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</a:rPr>
              <a:t>Stories can help children understand situations.</a:t>
            </a:r>
          </a:p>
          <a:p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</a:rPr>
              <a:t>It can offer relatable characters.</a:t>
            </a:r>
          </a:p>
          <a:p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</a:rPr>
              <a:t>Start conversations with adults and other children.</a:t>
            </a:r>
          </a:p>
          <a:p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</a:rPr>
              <a:t>Help to understand feelings and emotions.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5" y="609600"/>
            <a:ext cx="9067173" cy="1320800"/>
          </a:xfrm>
        </p:spPr>
        <p:txBody>
          <a:bodyPr>
            <a:noAutofit/>
          </a:bodyPr>
          <a:lstStyle/>
          <a:p>
            <a:r>
              <a:rPr lang="en-GB" sz="4400" u="sng" dirty="0" smtClean="0"/>
              <a:t>Healthy lifestyle: Diet and exercise</a:t>
            </a:r>
            <a:endParaRPr lang="en-GB" sz="4400" u="sn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80570" y="1568406"/>
            <a:ext cx="6341775" cy="238528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Exercising regularly can improve your mood and self-confidence; it can increase your energy during the day and help you sleep at night. 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When you exercise, it releases a chemical in your body called endorphins. This chemical triggers positive feelings and emotions.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222" y="4284252"/>
            <a:ext cx="7550332" cy="220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en-GB" kern="1400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Eating a healthy and balanced diet can help to improve our </a:t>
            </a:r>
            <a:br>
              <a:rPr lang="en-GB" kern="1400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</a:br>
            <a:r>
              <a:rPr lang="en-GB" kern="1400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wellbeing, mood and mind-set. We need to ensure we eat the right food to give our body enough energy to look after itself. </a:t>
            </a:r>
            <a:r>
              <a:rPr lang="en-GB" kern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Sugar and caffeine can effect our ability to focus and concentrate. </a:t>
            </a:r>
          </a:p>
          <a:p>
            <a:pPr>
              <a:lnSpc>
                <a:spcPct val="118000"/>
              </a:lnSpc>
              <a:spcAft>
                <a:spcPts val="600"/>
              </a:spcAft>
            </a:pPr>
            <a:endParaRPr lang="en-GB" kern="14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en-GB" kern="1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SENDIAS</a:t>
            </a:r>
            <a:endParaRPr lang="en-GB" kern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076" name="Picture 4" descr="Free Toddlers Exercising Cliparts, Download Free Toddlers Exercising  Cliparts png images, Free ClipArts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8" y="1710917"/>
            <a:ext cx="26098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7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u="sng" dirty="0" smtClean="0"/>
              <a:t>Technology breaks</a:t>
            </a:r>
            <a:endParaRPr lang="en-GB" sz="4400" u="sn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7314" y="5475487"/>
            <a:ext cx="8316688" cy="841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</a:rPr>
              <a:t>Pressures and expectations from social media can cause stress and anxiety, especially for children and teenagers. </a:t>
            </a:r>
            <a:endParaRPr lang="en-GB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142" y="1719942"/>
            <a:ext cx="7130143" cy="1846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300" dirty="0">
                <a:solidFill>
                  <a:schemeClr val="accent1">
                    <a:lumMod val="50000"/>
                  </a:schemeClr>
                </a:solidFill>
              </a:rPr>
              <a:t>It is important to take a break from technology and connect with the world. TV, tables and phones can affect your sleep and mental wellbeing.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92185" y="3073387"/>
            <a:ext cx="7086600" cy="121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300" dirty="0">
                <a:solidFill>
                  <a:schemeClr val="accent1">
                    <a:lumMod val="50000"/>
                  </a:schemeClr>
                </a:solidFill>
              </a:rPr>
              <a:t>The blue light that comes through your screen is similar to daylight, so it makes your body think that it is daytime and want to stay awake longer.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2142" y="4473973"/>
            <a:ext cx="6063343" cy="841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</a:rPr>
              <a:t>Breaks help us to reconnect with the world around us and each other. </a:t>
            </a:r>
            <a:endParaRPr lang="en-GB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Tech Free Spring Br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879" y="754841"/>
            <a:ext cx="3940629" cy="15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u="sng" dirty="0" smtClean="0"/>
              <a:t>Sleep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4" y="1487768"/>
            <a:ext cx="6063343" cy="4187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300" dirty="0">
                <a:solidFill>
                  <a:schemeClr val="accent1">
                    <a:lumMod val="50000"/>
                  </a:schemeClr>
                </a:solidFill>
              </a:rPr>
              <a:t>Getting good sleep, and enough of it, can help us have more energy, feel more positive, and feel less stressed.  </a:t>
            </a:r>
            <a:endParaRPr lang="en-GB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</a:rPr>
              <a:t>Lack of sleep negatively </a:t>
            </a:r>
            <a:r>
              <a:rPr lang="en-GB" sz="2300" dirty="0">
                <a:solidFill>
                  <a:schemeClr val="accent1">
                    <a:lumMod val="50000"/>
                  </a:schemeClr>
                </a:solidFill>
              </a:rPr>
              <a:t>affects your </a:t>
            </a:r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</a:rPr>
              <a:t>emotional </a:t>
            </a:r>
            <a:r>
              <a:rPr lang="en-GB" sz="2300" dirty="0">
                <a:solidFill>
                  <a:schemeClr val="accent1">
                    <a:lumMod val="50000"/>
                  </a:schemeClr>
                </a:solidFill>
              </a:rPr>
              <a:t>state. You may feel more impatient or prone to mood swings. It can also compromise decision-making processes and creativity</a:t>
            </a:r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</a:rPr>
              <a:t>To help sleep have clear routines, time before bed away from technology and provide a calming environment. </a:t>
            </a:r>
            <a:endParaRPr lang="en-GB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60" y="500742"/>
            <a:ext cx="4190627" cy="595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89" y="5428449"/>
            <a:ext cx="1823358" cy="12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u="sng" dirty="0" smtClean="0"/>
              <a:t>Nature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8074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Spending time in green space or bringing nature into your everyday life can benefit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children mental and physical wellbeing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.  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Being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around nature can help to reduce stress, help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children to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feel calm and relaxed, improve physical health and help to improve wellbeing.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Nature has a calming impact on children and being outside can often provide them with the space to feel free, to explore and to enjoy themselves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098" name="Picture 2" descr="Tree Leaves Clip Art - ClipArt Best - ClipArt 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07" y="3706677"/>
            <a:ext cx="2718254" cy="36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6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u="sng" dirty="0" smtClean="0"/>
              <a:t>Relaxation, enjoyment and creativity.</a:t>
            </a:r>
            <a:endParaRPr lang="en-GB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we do to relax and the things we enjoy are different for all of us. Taking time to relax can give us time to de-stress think and feel calm.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Mindfulness </a:t>
            </a:r>
            <a:r>
              <a:rPr lang="en-GB" dirty="0"/>
              <a:t>activities can help us to relax and switch our </a:t>
            </a:r>
            <a:r>
              <a:rPr lang="en-GB" dirty="0" smtClean="0"/>
              <a:t>focus </a:t>
            </a:r>
            <a:r>
              <a:rPr lang="en-GB" dirty="0"/>
              <a:t>from the world around us to a calming activity.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Spending </a:t>
            </a:r>
            <a:r>
              <a:rPr lang="en-GB" dirty="0"/>
              <a:t>time doing something we enjoy can make us feel happier and more </a:t>
            </a:r>
            <a:r>
              <a:rPr lang="en-GB" dirty="0" smtClean="0"/>
              <a:t>relaxed</a:t>
            </a:r>
            <a:r>
              <a:rPr lang="en-GB" dirty="0"/>
              <a:t>, have fun, boost relationships with others, and even help develop a </a:t>
            </a:r>
            <a:r>
              <a:rPr lang="en-GB" dirty="0" smtClean="0"/>
              <a:t>skill.</a:t>
            </a:r>
          </a:p>
          <a:p>
            <a:pPr marL="0" indent="0">
              <a:buNone/>
            </a:pPr>
            <a:r>
              <a:rPr lang="en-GB" dirty="0" smtClean="0"/>
              <a:t>Similar </a:t>
            </a:r>
            <a:r>
              <a:rPr lang="en-GB" dirty="0"/>
              <a:t>to exercise, doing things we enjoy can </a:t>
            </a:r>
            <a:r>
              <a:rPr lang="en-GB" dirty="0" smtClean="0"/>
              <a:t>reduce </a:t>
            </a:r>
            <a:r>
              <a:rPr lang="en-GB" dirty="0"/>
              <a:t>stress and release endorphins in our body.</a:t>
            </a:r>
          </a:p>
          <a:p>
            <a:endParaRPr lang="en-GB" dirty="0"/>
          </a:p>
        </p:txBody>
      </p:sp>
      <p:pic>
        <p:nvPicPr>
          <p:cNvPr id="5122" name="Picture 2" descr="Reading for enjoyment | Primary 4a 20/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5" b="35892"/>
          <a:stretch/>
        </p:blipFill>
        <p:spPr bwMode="auto">
          <a:xfrm>
            <a:off x="4213014" y="5129591"/>
            <a:ext cx="7299717" cy="1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ctrTitle"/>
          </p:nvPr>
        </p:nvSpPr>
        <p:spPr bwMode="auto"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Mental Health and wellbeing services</a:t>
            </a:r>
            <a:r>
              <a:rPr kumimoji="0" lang="en-GB" altLang="en-US" sz="4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Doncaster.</a:t>
            </a:r>
            <a:endParaRPr kumimoji="0" lang="en-GB" altLang="en-US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4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88" y="17118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400" u="sng" dirty="0" smtClean="0"/>
              <a:t>CAMHS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Children and Adult Mental Health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125228"/>
            <a:ext cx="8596668" cy="64498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https://camhs.rdash.nhs.uk/doncaster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491989"/>
            <a:ext cx="8255182" cy="44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88" y="373693"/>
            <a:ext cx="8596668" cy="965896"/>
          </a:xfrm>
        </p:spPr>
        <p:txBody>
          <a:bodyPr>
            <a:normAutofit/>
          </a:bodyPr>
          <a:lstStyle/>
          <a:p>
            <a:pPr algn="ctr"/>
            <a:r>
              <a:rPr lang="en-GB" sz="4400" u="sng" dirty="0" smtClean="0"/>
              <a:t>Doncaster Parents Voice</a:t>
            </a:r>
            <a:endParaRPr lang="en-GB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125228"/>
            <a:ext cx="8596668" cy="6449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hlinkClick r:id="rId3"/>
              </a:rPr>
              <a:t>https://www.doncasterparentsvoice.co.uk</a:t>
            </a:r>
            <a:r>
              <a:rPr lang="en-GB" dirty="0" smtClean="0">
                <a:hlinkClick r:id="rId3"/>
              </a:rPr>
              <a:t>/</a:t>
            </a: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988"/>
          <a:stretch/>
        </p:blipFill>
        <p:spPr>
          <a:xfrm>
            <a:off x="808857" y="1127341"/>
            <a:ext cx="8333622" cy="49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88" y="341036"/>
            <a:ext cx="8596668" cy="965896"/>
          </a:xfrm>
        </p:spPr>
        <p:txBody>
          <a:bodyPr>
            <a:normAutofit/>
          </a:bodyPr>
          <a:lstStyle/>
          <a:p>
            <a:pPr algn="ctr"/>
            <a:r>
              <a:rPr lang="en-GB" sz="4400" u="sng" dirty="0" smtClean="0"/>
              <a:t>The Sleep Charity</a:t>
            </a:r>
            <a:endParaRPr lang="en-GB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125228"/>
            <a:ext cx="8596668" cy="64498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https://thesleepcharity.org.uk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110593"/>
            <a:ext cx="8596668" cy="48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872" y="1997751"/>
            <a:ext cx="9767002" cy="3880773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Have an understanding of what mental health is.</a:t>
            </a:r>
          </a:p>
          <a:p>
            <a:endParaRPr lang="en-GB" sz="1400" dirty="0" smtClean="0"/>
          </a:p>
          <a:p>
            <a:r>
              <a:rPr lang="en-GB" sz="2400" dirty="0" smtClean="0"/>
              <a:t>Understand ways to support your child’s mental health and your own mental health.</a:t>
            </a:r>
          </a:p>
          <a:p>
            <a:endParaRPr lang="en-GB" sz="1400" dirty="0" smtClean="0"/>
          </a:p>
          <a:p>
            <a:r>
              <a:rPr lang="en-GB" sz="2400" dirty="0" smtClean="0"/>
              <a:t>Have an awareness of services available to support children and parents in Doncaster.</a:t>
            </a:r>
          </a:p>
          <a:p>
            <a:endParaRPr lang="en-GB" sz="1400" dirty="0" smtClean="0"/>
          </a:p>
          <a:p>
            <a:r>
              <a:rPr lang="en-GB" sz="2400" dirty="0" smtClean="0"/>
              <a:t>Have a list of resources, contacts and websites which you can go to for more information.</a:t>
            </a:r>
            <a:endParaRPr lang="en-GB" sz="2400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103187" y="707088"/>
            <a:ext cx="7744962" cy="80856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the end of the session you will: </a:t>
            </a:r>
          </a:p>
        </p:txBody>
      </p:sp>
    </p:spTree>
    <p:extLst>
      <p:ext uri="{BB962C8B-B14F-4D97-AF65-F5344CB8AC3E}">
        <p14:creationId xmlns:p14="http://schemas.microsoft.com/office/powerpoint/2010/main" val="4254820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80"/>
          <a:stretch/>
        </p:blipFill>
        <p:spPr bwMode="auto">
          <a:xfrm>
            <a:off x="1" y="1592196"/>
            <a:ext cx="2448593" cy="19796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51"/>
          <a:stretch/>
        </p:blipFill>
        <p:spPr bwMode="auto">
          <a:xfrm>
            <a:off x="9759093" y="1592196"/>
            <a:ext cx="2440734" cy="19796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85"/>
          <a:stretch/>
        </p:blipFill>
        <p:spPr bwMode="auto">
          <a:xfrm>
            <a:off x="7310211" y="1592196"/>
            <a:ext cx="2448882" cy="19796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44"/>
          <a:stretch/>
        </p:blipFill>
        <p:spPr bwMode="auto">
          <a:xfrm>
            <a:off x="4892783" y="1592196"/>
            <a:ext cx="2422121" cy="19796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preview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0008"/>
          <a:stretch/>
        </p:blipFill>
        <p:spPr bwMode="auto">
          <a:xfrm>
            <a:off x="2448594" y="1592196"/>
            <a:ext cx="2444189" cy="19796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14288" y="526093"/>
            <a:ext cx="8596668" cy="965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u="sng" dirty="0" smtClean="0"/>
              <a:t>Facebook pages</a:t>
            </a:r>
            <a:endParaRPr lang="en-GB" sz="44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12269" b="53562"/>
          <a:stretch/>
        </p:blipFill>
        <p:spPr>
          <a:xfrm>
            <a:off x="141933" y="3767331"/>
            <a:ext cx="3117278" cy="2157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t="47802" b="6805"/>
          <a:stretch/>
        </p:blipFill>
        <p:spPr>
          <a:xfrm>
            <a:off x="3156015" y="4336705"/>
            <a:ext cx="2711385" cy="2492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6" name="Picture 12" descr="Image preview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6" b="66210"/>
          <a:stretch/>
        </p:blipFill>
        <p:spPr bwMode="auto">
          <a:xfrm>
            <a:off x="6103843" y="3767331"/>
            <a:ext cx="3184038" cy="1314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Image preview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34858" r="3443" b="18173"/>
          <a:stretch/>
        </p:blipFill>
        <p:spPr bwMode="auto">
          <a:xfrm>
            <a:off x="9105900" y="4202585"/>
            <a:ext cx="2514600" cy="25615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288" y="428122"/>
            <a:ext cx="8596668" cy="965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u="sng" dirty="0" smtClean="0"/>
              <a:t>CAMHS </a:t>
            </a:r>
            <a:r>
              <a:rPr lang="en-GB" sz="4400" u="sng" dirty="0" err="1" smtClean="0"/>
              <a:t>eClinic</a:t>
            </a:r>
            <a:r>
              <a:rPr lang="en-GB" sz="4400" u="sng" dirty="0" smtClean="0"/>
              <a:t> app</a:t>
            </a:r>
            <a:endParaRPr lang="en-GB" sz="44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495300" y="1287673"/>
            <a:ext cx="10393005" cy="5303627"/>
            <a:chOff x="495300" y="1287673"/>
            <a:chExt cx="10393005" cy="5303627"/>
          </a:xfrm>
        </p:grpSpPr>
        <p:pic>
          <p:nvPicPr>
            <p:cNvPr id="2050" name="Picture 2" descr="The 11-19 and CAMHS e-Clinic app | Don Valley Academ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2352" r="3979" b="1674"/>
            <a:stretch/>
          </p:blipFill>
          <p:spPr bwMode="auto">
            <a:xfrm>
              <a:off x="495300" y="1287673"/>
              <a:ext cx="3518384" cy="51947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DaSH CAMHS on Twitter: &quot;**DONCASTER** we have some CAMHS E-Clinic  appointments available over the next week or so please see the attached  photos on how to access. @Doncaster_SN @Project3_rdash @ChristinaCjh69  @rdash_nhs @doncasterccg @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5204" y="1287673"/>
              <a:ext cx="3896503" cy="29223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eClinic CAMHS on the App Stor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8"/>
            <a:stretch/>
          </p:blipFill>
          <p:spPr bwMode="auto">
            <a:xfrm>
              <a:off x="8293227" y="1287673"/>
              <a:ext cx="2595078" cy="53036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20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ctrTitle"/>
          </p:nvPr>
        </p:nvSpPr>
        <p:spPr bwMode="auto"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Other useful online resources.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83" y="1466851"/>
            <a:ext cx="9362017" cy="4657724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Young minds</a:t>
            </a:r>
            <a:r>
              <a:rPr lang="en-GB" dirty="0"/>
              <a:t> – </a:t>
            </a:r>
            <a:r>
              <a:rPr lang="en-GB" dirty="0" smtClean="0"/>
              <a:t>Website </a:t>
            </a:r>
            <a:r>
              <a:rPr lang="en-GB" dirty="0"/>
              <a:t>for mental health aimed at young people up to the age of 25 </a:t>
            </a:r>
            <a:br>
              <a:rPr lang="en-GB" dirty="0"/>
            </a:br>
            <a:r>
              <a:rPr lang="en-GB" u="sng" dirty="0">
                <a:hlinkClick r:id="rId2"/>
              </a:rPr>
              <a:t>https://youngminds.org.uk/blog/what-to-do-if-you-re-anxious-about-coronavirus</a:t>
            </a:r>
            <a:r>
              <a:rPr lang="en-GB" u="sng" dirty="0" smtClean="0">
                <a:hlinkClick r:id="rId2"/>
              </a:rPr>
              <a:t>/</a:t>
            </a:r>
            <a:endParaRPr lang="en-GB" u="sng" dirty="0" smtClean="0"/>
          </a:p>
          <a:p>
            <a:r>
              <a:rPr lang="en-GB" b="1" dirty="0" smtClean="0"/>
              <a:t>Mental </a:t>
            </a:r>
            <a:r>
              <a:rPr lang="en-GB" b="1" dirty="0"/>
              <a:t>Health Foundation</a:t>
            </a:r>
            <a:r>
              <a:rPr lang="en-GB" dirty="0"/>
              <a:t> – Website for support children and young people’s mental health </a:t>
            </a:r>
            <a:br>
              <a:rPr lang="en-GB" dirty="0"/>
            </a:br>
            <a:r>
              <a:rPr lang="en-GB" u="sng" dirty="0">
                <a:hlinkClick r:id="rId3"/>
              </a:rPr>
              <a:t>https://</a:t>
            </a:r>
            <a:r>
              <a:rPr lang="en-GB" u="sng" dirty="0" smtClean="0">
                <a:hlinkClick r:id="rId3"/>
              </a:rPr>
              <a:t>www.mentalhealth.org.uk/a-to-z/c/children-and-young-people</a:t>
            </a:r>
            <a:endParaRPr lang="en-GB" dirty="0" smtClean="0"/>
          </a:p>
          <a:p>
            <a:r>
              <a:rPr lang="en-GB" b="1" dirty="0" smtClean="0"/>
              <a:t>Children’s </a:t>
            </a:r>
            <a:r>
              <a:rPr lang="en-GB" b="1" dirty="0"/>
              <a:t>society</a:t>
            </a:r>
            <a:r>
              <a:rPr lang="en-GB" dirty="0"/>
              <a:t> – Advice and resources on how to improve wellbeing and mental health </a:t>
            </a:r>
            <a:r>
              <a:rPr lang="en-GB" u="sng" dirty="0">
                <a:hlinkClick r:id="rId4"/>
              </a:rPr>
              <a:t>https://</a:t>
            </a:r>
            <a:r>
              <a:rPr lang="en-GB" u="sng" dirty="0" smtClean="0">
                <a:hlinkClick r:id="rId4"/>
              </a:rPr>
              <a:t>www.childrenssociety.org.uk/back-to-school/childrens-well-being-and-mental-health</a:t>
            </a:r>
            <a:endParaRPr lang="en-GB" dirty="0" smtClean="0"/>
          </a:p>
          <a:p>
            <a:r>
              <a:rPr lang="en-GB" b="1" dirty="0" smtClean="0"/>
              <a:t>Action </a:t>
            </a:r>
            <a:r>
              <a:rPr lang="en-GB" b="1" dirty="0"/>
              <a:t>for children</a:t>
            </a:r>
            <a:r>
              <a:rPr lang="en-GB" dirty="0"/>
              <a:t> – Guide on how to support mental health </a:t>
            </a:r>
            <a:br>
              <a:rPr lang="en-GB" dirty="0"/>
            </a:br>
            <a:r>
              <a:rPr lang="en-GB" u="sng" dirty="0">
                <a:hlinkClick r:id="rId5"/>
              </a:rPr>
              <a:t>https://www.actionforchildren.org.uk/support-for-parents/children-s-mental-health</a:t>
            </a:r>
            <a:r>
              <a:rPr lang="en-GB" u="sng" dirty="0" smtClean="0">
                <a:hlinkClick r:id="rId5"/>
              </a:rPr>
              <a:t>/</a:t>
            </a:r>
            <a:endParaRPr lang="en-GB" dirty="0" smtClean="0"/>
          </a:p>
          <a:p>
            <a:r>
              <a:rPr lang="en-GB" b="1" dirty="0" smtClean="0"/>
              <a:t>NHS</a:t>
            </a:r>
            <a:r>
              <a:rPr lang="en-GB" dirty="0" smtClean="0"/>
              <a:t> </a:t>
            </a:r>
            <a:r>
              <a:rPr lang="en-GB" dirty="0"/>
              <a:t>– Children and adolescent mental health services </a:t>
            </a:r>
            <a:br>
              <a:rPr lang="en-GB" dirty="0"/>
            </a:br>
            <a:r>
              <a:rPr lang="en-GB" u="sng" dirty="0">
                <a:hlinkClick r:id="rId6"/>
              </a:rPr>
              <a:t>https://www.nhs.uk/using-the-nhs/nhs-services/mental-health-services/camhs-information-for-parents-and-carers</a:t>
            </a:r>
            <a:r>
              <a:rPr lang="en-GB" u="sng" dirty="0" smtClean="0">
                <a:hlinkClick r:id="rId6"/>
              </a:rPr>
              <a:t>/</a:t>
            </a:r>
            <a:endParaRPr lang="en-GB" u="sng" dirty="0"/>
          </a:p>
          <a:p>
            <a:r>
              <a:rPr lang="en-GB" b="1" dirty="0" smtClean="0"/>
              <a:t>Place2Be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smtClean="0"/>
              <a:t>Website </a:t>
            </a:r>
            <a:r>
              <a:rPr lang="en-GB" dirty="0"/>
              <a:t>for mental health aimed at young </a:t>
            </a:r>
            <a:r>
              <a:rPr lang="en-GB" dirty="0" smtClean="0"/>
              <a:t>people</a:t>
            </a:r>
            <a:br>
              <a:rPr lang="en-GB" dirty="0" smtClean="0"/>
            </a:br>
            <a:r>
              <a:rPr lang="en-GB" dirty="0" smtClean="0">
                <a:hlinkClick r:id="rId7"/>
              </a:rPr>
              <a:t>https</a:t>
            </a:r>
            <a:r>
              <a:rPr lang="en-GB" dirty="0">
                <a:hlinkClick r:id="rId7"/>
              </a:rPr>
              <a:t>://www.place2be.org.uk/our-services/parents-and-carers/supporting-your-child-s-mental-health</a:t>
            </a:r>
            <a:r>
              <a:rPr lang="en-GB" dirty="0" smtClean="0">
                <a:hlinkClick r:id="rId7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4288" y="406350"/>
            <a:ext cx="8596668" cy="965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u="sng" dirty="0" smtClean="0"/>
              <a:t>Useful websites:</a:t>
            </a:r>
            <a:endParaRPr lang="en-GB" sz="4400" u="sng" dirty="0"/>
          </a:p>
        </p:txBody>
      </p:sp>
    </p:spTree>
    <p:extLst>
      <p:ext uri="{BB962C8B-B14F-4D97-AF65-F5344CB8AC3E}">
        <p14:creationId xmlns:p14="http://schemas.microsoft.com/office/powerpoint/2010/main" val="12140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27"/>
          <a:stretch/>
        </p:blipFill>
        <p:spPr bwMode="auto">
          <a:xfrm>
            <a:off x="673597" y="1255561"/>
            <a:ext cx="2737516" cy="22383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9" b="20888"/>
          <a:stretch/>
        </p:blipFill>
        <p:spPr bwMode="auto">
          <a:xfrm>
            <a:off x="1042563" y="3628389"/>
            <a:ext cx="2368550" cy="29819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previe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9" b="23478"/>
          <a:stretch/>
        </p:blipFill>
        <p:spPr bwMode="auto">
          <a:xfrm>
            <a:off x="3522692" y="2221909"/>
            <a:ext cx="2379859" cy="29768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p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86" y="542925"/>
            <a:ext cx="2445544" cy="4953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previ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1657350"/>
            <a:ext cx="2445544" cy="4953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14287" y="289665"/>
            <a:ext cx="8596668" cy="965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u="sng" dirty="0" smtClean="0"/>
              <a:t>Social Media</a:t>
            </a:r>
            <a:endParaRPr lang="en-GB" sz="4400" u="sng" dirty="0"/>
          </a:p>
        </p:txBody>
      </p:sp>
    </p:spTree>
    <p:extLst>
      <p:ext uri="{BB962C8B-B14F-4D97-AF65-F5344CB8AC3E}">
        <p14:creationId xmlns:p14="http://schemas.microsoft.com/office/powerpoint/2010/main" val="18781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 can't pour from an empty cup. | Inspirational words, Camp quotes, Cool 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81" y="578781"/>
            <a:ext cx="5700439" cy="57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92"/>
    </mc:Choice>
    <mc:Fallback xmlns="">
      <p:transition spd="slow" advTm="5869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rianna Huffington Quote About Mental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17" y="665617"/>
            <a:ext cx="5526767" cy="552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ctrTitle"/>
          </p:nvPr>
        </p:nvSpPr>
        <p:spPr bwMode="auto"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Any 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641" y="1363298"/>
            <a:ext cx="5758845" cy="528981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1400" b="1" dirty="0">
                <a:cs typeface="Arial" panose="020B0604020202020204" pitchFamily="34" charset="0"/>
              </a:rPr>
              <a:t>Young minds</a:t>
            </a:r>
            <a:r>
              <a:rPr lang="en-GB" sz="1400" dirty="0">
                <a:cs typeface="Arial" panose="020B0604020202020204" pitchFamily="34" charset="0"/>
              </a:rPr>
              <a:t> – </a:t>
            </a:r>
            <a:r>
              <a:rPr lang="en-GB" sz="1400" dirty="0" smtClean="0">
                <a:cs typeface="Arial" panose="020B0604020202020204" pitchFamily="34" charset="0"/>
              </a:rPr>
              <a:t>Website </a:t>
            </a:r>
            <a:r>
              <a:rPr lang="en-GB" sz="1400" dirty="0">
                <a:cs typeface="Arial" panose="020B0604020202020204" pitchFamily="34" charset="0"/>
              </a:rPr>
              <a:t>for mental health aimed at young people up to the age of 25 </a:t>
            </a:r>
            <a:br>
              <a:rPr lang="en-GB" sz="1400" dirty="0">
                <a:cs typeface="Arial" panose="020B0604020202020204" pitchFamily="34" charset="0"/>
              </a:rPr>
            </a:br>
            <a:r>
              <a:rPr lang="en-GB" sz="1400" u="sng" dirty="0">
                <a:cs typeface="Arial" panose="020B0604020202020204" pitchFamily="34" charset="0"/>
                <a:hlinkClick r:id="rId2"/>
              </a:rPr>
              <a:t>https://youngminds.org.uk/blog/what-to-do-if-you-re-anxious-about-coronavirus</a:t>
            </a:r>
            <a:r>
              <a:rPr lang="en-GB" sz="1400" u="sng" dirty="0" smtClean="0">
                <a:cs typeface="Arial" panose="020B0604020202020204" pitchFamily="34" charset="0"/>
                <a:hlinkClick r:id="rId2"/>
              </a:rPr>
              <a:t>/</a:t>
            </a:r>
            <a:endParaRPr lang="en-GB" sz="1400" u="sng" dirty="0" smtClean="0">
              <a:cs typeface="Arial" panose="020B0604020202020204" pitchFamily="34" charset="0"/>
            </a:endParaRPr>
          </a:p>
          <a:p>
            <a:r>
              <a:rPr lang="en-GB" sz="1400" b="1" dirty="0" smtClean="0">
                <a:cs typeface="Arial" panose="020B0604020202020204" pitchFamily="34" charset="0"/>
              </a:rPr>
              <a:t>Mental </a:t>
            </a:r>
            <a:r>
              <a:rPr lang="en-GB" sz="1400" b="1" dirty="0">
                <a:cs typeface="Arial" panose="020B0604020202020204" pitchFamily="34" charset="0"/>
              </a:rPr>
              <a:t>Health Foundation</a:t>
            </a:r>
            <a:r>
              <a:rPr lang="en-GB" sz="1400" dirty="0">
                <a:cs typeface="Arial" panose="020B0604020202020204" pitchFamily="34" charset="0"/>
              </a:rPr>
              <a:t> – Website for support children and young people’s mental health </a:t>
            </a:r>
            <a:br>
              <a:rPr lang="en-GB" sz="1400" dirty="0">
                <a:cs typeface="Arial" panose="020B0604020202020204" pitchFamily="34" charset="0"/>
              </a:rPr>
            </a:br>
            <a:r>
              <a:rPr lang="en-GB" sz="1400" u="sng" dirty="0">
                <a:cs typeface="Arial" panose="020B0604020202020204" pitchFamily="34" charset="0"/>
                <a:hlinkClick r:id="rId3"/>
              </a:rPr>
              <a:t>https://</a:t>
            </a:r>
            <a:r>
              <a:rPr lang="en-GB" sz="1400" u="sng" dirty="0" smtClean="0">
                <a:cs typeface="Arial" panose="020B0604020202020204" pitchFamily="34" charset="0"/>
                <a:hlinkClick r:id="rId3"/>
              </a:rPr>
              <a:t>www.mentalhealth.org.uk/a-to-z/c/children-and-young-people</a:t>
            </a:r>
            <a:endParaRPr lang="en-GB" sz="1400" dirty="0" smtClean="0">
              <a:cs typeface="Arial" panose="020B0604020202020204" pitchFamily="34" charset="0"/>
            </a:endParaRPr>
          </a:p>
          <a:p>
            <a:r>
              <a:rPr lang="en-GB" sz="1400" b="1" dirty="0" smtClean="0">
                <a:cs typeface="Arial" panose="020B0604020202020204" pitchFamily="34" charset="0"/>
              </a:rPr>
              <a:t>Children’s </a:t>
            </a:r>
            <a:r>
              <a:rPr lang="en-GB" sz="1400" b="1" dirty="0">
                <a:cs typeface="Arial" panose="020B0604020202020204" pitchFamily="34" charset="0"/>
              </a:rPr>
              <a:t>society</a:t>
            </a:r>
            <a:r>
              <a:rPr lang="en-GB" sz="1400" dirty="0">
                <a:cs typeface="Arial" panose="020B0604020202020204" pitchFamily="34" charset="0"/>
              </a:rPr>
              <a:t> – Advice and resources on how to improve wellbeing and mental health </a:t>
            </a:r>
            <a:r>
              <a:rPr lang="en-GB" sz="1400" u="sng" dirty="0">
                <a:cs typeface="Arial" panose="020B0604020202020204" pitchFamily="34" charset="0"/>
                <a:hlinkClick r:id="rId4"/>
              </a:rPr>
              <a:t>https://</a:t>
            </a:r>
            <a:r>
              <a:rPr lang="en-GB" sz="1400" u="sng" dirty="0" smtClean="0">
                <a:cs typeface="Arial" panose="020B0604020202020204" pitchFamily="34" charset="0"/>
                <a:hlinkClick r:id="rId4"/>
              </a:rPr>
              <a:t>www.childrenssociety.org.uk/back-to-school/childrens-well-being-and-mental-health</a:t>
            </a:r>
            <a:endParaRPr lang="en-GB" sz="1400" dirty="0" smtClean="0">
              <a:cs typeface="Arial" panose="020B0604020202020204" pitchFamily="34" charset="0"/>
            </a:endParaRPr>
          </a:p>
          <a:p>
            <a:r>
              <a:rPr lang="en-GB" sz="1400" b="1" dirty="0" smtClean="0">
                <a:cs typeface="Arial" panose="020B0604020202020204" pitchFamily="34" charset="0"/>
              </a:rPr>
              <a:t>Action </a:t>
            </a:r>
            <a:r>
              <a:rPr lang="en-GB" sz="1400" b="1" dirty="0">
                <a:cs typeface="Arial" panose="020B0604020202020204" pitchFamily="34" charset="0"/>
              </a:rPr>
              <a:t>for children</a:t>
            </a:r>
            <a:r>
              <a:rPr lang="en-GB" sz="1400" dirty="0">
                <a:cs typeface="Arial" panose="020B0604020202020204" pitchFamily="34" charset="0"/>
              </a:rPr>
              <a:t> – Guide on how to support mental health </a:t>
            </a:r>
            <a:br>
              <a:rPr lang="en-GB" sz="1400" dirty="0">
                <a:cs typeface="Arial" panose="020B0604020202020204" pitchFamily="34" charset="0"/>
              </a:rPr>
            </a:br>
            <a:r>
              <a:rPr lang="en-GB" sz="1400" u="sng" dirty="0">
                <a:cs typeface="Arial" panose="020B0604020202020204" pitchFamily="34" charset="0"/>
                <a:hlinkClick r:id="rId5"/>
              </a:rPr>
              <a:t>https://www.actionforchildren.org.uk/support-for-parents/children-s-mental-health</a:t>
            </a:r>
            <a:r>
              <a:rPr lang="en-GB" sz="1400" u="sng" dirty="0" smtClean="0">
                <a:cs typeface="Arial" panose="020B0604020202020204" pitchFamily="34" charset="0"/>
                <a:hlinkClick r:id="rId5"/>
              </a:rPr>
              <a:t>/</a:t>
            </a:r>
            <a:endParaRPr lang="en-GB" sz="1400" dirty="0" smtClean="0">
              <a:cs typeface="Arial" panose="020B0604020202020204" pitchFamily="34" charset="0"/>
            </a:endParaRPr>
          </a:p>
          <a:p>
            <a:r>
              <a:rPr lang="en-GB" sz="1400" b="1" dirty="0" smtClean="0">
                <a:cs typeface="Arial" panose="020B0604020202020204" pitchFamily="34" charset="0"/>
              </a:rPr>
              <a:t>NHS</a:t>
            </a:r>
            <a:r>
              <a:rPr lang="en-GB" sz="1400" dirty="0" smtClean="0">
                <a:cs typeface="Arial" panose="020B0604020202020204" pitchFamily="34" charset="0"/>
              </a:rPr>
              <a:t> </a:t>
            </a:r>
            <a:r>
              <a:rPr lang="en-GB" sz="1400" dirty="0">
                <a:cs typeface="Arial" panose="020B0604020202020204" pitchFamily="34" charset="0"/>
              </a:rPr>
              <a:t>– Children and adolescent mental health services </a:t>
            </a:r>
            <a:br>
              <a:rPr lang="en-GB" sz="1400" dirty="0">
                <a:cs typeface="Arial" panose="020B0604020202020204" pitchFamily="34" charset="0"/>
              </a:rPr>
            </a:br>
            <a:r>
              <a:rPr lang="en-GB" sz="1400" u="sng" dirty="0">
                <a:cs typeface="Arial" panose="020B0604020202020204" pitchFamily="34" charset="0"/>
                <a:hlinkClick r:id="rId6"/>
              </a:rPr>
              <a:t>https://www.nhs.uk/using-the-nhs/nhs-services/mental-health-services/camhs-information-for-parents-and-carers</a:t>
            </a:r>
            <a:r>
              <a:rPr lang="en-GB" sz="1400" u="sng" dirty="0" smtClean="0">
                <a:cs typeface="Arial" panose="020B0604020202020204" pitchFamily="34" charset="0"/>
                <a:hlinkClick r:id="rId6"/>
              </a:rPr>
              <a:t>/</a:t>
            </a:r>
            <a:endParaRPr lang="en-GB" sz="1400" u="sng" dirty="0">
              <a:cs typeface="Arial" panose="020B0604020202020204" pitchFamily="34" charset="0"/>
            </a:endParaRPr>
          </a:p>
          <a:p>
            <a:r>
              <a:rPr lang="en-GB" sz="1400" b="1" dirty="0" smtClean="0">
                <a:cs typeface="Arial" panose="020B0604020202020204" pitchFamily="34" charset="0"/>
              </a:rPr>
              <a:t>Place2Be</a:t>
            </a:r>
            <a:r>
              <a:rPr lang="en-GB" sz="1400" dirty="0" smtClean="0">
                <a:cs typeface="Arial" panose="020B0604020202020204" pitchFamily="34" charset="0"/>
              </a:rPr>
              <a:t> </a:t>
            </a:r>
            <a:r>
              <a:rPr lang="en-GB" sz="1400" dirty="0">
                <a:cs typeface="Arial" panose="020B0604020202020204" pitchFamily="34" charset="0"/>
              </a:rPr>
              <a:t>– </a:t>
            </a:r>
            <a:r>
              <a:rPr lang="en-GB" sz="1400" dirty="0" smtClean="0">
                <a:cs typeface="Arial" panose="020B0604020202020204" pitchFamily="34" charset="0"/>
              </a:rPr>
              <a:t>Website </a:t>
            </a:r>
            <a:r>
              <a:rPr lang="en-GB" sz="1400" dirty="0">
                <a:cs typeface="Arial" panose="020B0604020202020204" pitchFamily="34" charset="0"/>
              </a:rPr>
              <a:t>for mental health aimed at young </a:t>
            </a:r>
            <a:r>
              <a:rPr lang="en-GB" sz="1400" dirty="0" smtClean="0">
                <a:cs typeface="Arial" panose="020B0604020202020204" pitchFamily="34" charset="0"/>
              </a:rPr>
              <a:t>people</a:t>
            </a:r>
            <a:br>
              <a:rPr lang="en-GB" sz="1400" dirty="0" smtClean="0">
                <a:cs typeface="Arial" panose="020B0604020202020204" pitchFamily="34" charset="0"/>
              </a:rPr>
            </a:br>
            <a:r>
              <a:rPr lang="en-GB" sz="1400" dirty="0" smtClean="0">
                <a:cs typeface="Arial" panose="020B0604020202020204" pitchFamily="34" charset="0"/>
                <a:hlinkClick r:id="rId7"/>
              </a:rPr>
              <a:t>https</a:t>
            </a:r>
            <a:r>
              <a:rPr lang="en-GB" sz="1400" dirty="0">
                <a:cs typeface="Arial" panose="020B0604020202020204" pitchFamily="34" charset="0"/>
                <a:hlinkClick r:id="rId7"/>
              </a:rPr>
              <a:t>://www.place2be.org.uk/our-services/parents-and-carers/supporting-your-child-s-mental-health</a:t>
            </a:r>
            <a:r>
              <a:rPr lang="en-GB" sz="1400" dirty="0" smtClean="0">
                <a:cs typeface="Arial" panose="020B0604020202020204" pitchFamily="34" charset="0"/>
                <a:hlinkClick r:id="rId7"/>
              </a:rPr>
              <a:t>/</a:t>
            </a:r>
            <a:r>
              <a:rPr lang="en-GB" sz="1400" dirty="0" smtClean="0">
                <a:cs typeface="Arial" panose="020B0604020202020204" pitchFamily="34" charset="0"/>
              </a:rPr>
              <a:t> </a:t>
            </a:r>
            <a:endParaRPr lang="en-GB" sz="1400" dirty="0"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92321" y="90701"/>
            <a:ext cx="2914957" cy="965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000" u="sng" dirty="0" smtClean="0"/>
              <a:t>Resources</a:t>
            </a:r>
            <a:endParaRPr lang="en-GB" sz="4000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7572" y="1362006"/>
            <a:ext cx="4158343" cy="528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cs typeface="Arial" panose="020B0604020202020204" pitchFamily="34" charset="0"/>
              </a:rPr>
              <a:t>Websites: </a:t>
            </a:r>
          </a:p>
          <a:p>
            <a:r>
              <a:rPr lang="en-GB" sz="1400" b="1" dirty="0" smtClean="0">
                <a:cs typeface="Arial" panose="020B0604020202020204" pitchFamily="34" charset="0"/>
              </a:rPr>
              <a:t>CAMHS Doncaster</a:t>
            </a:r>
            <a:br>
              <a:rPr lang="en-GB" sz="1400" b="1" dirty="0" smtClean="0">
                <a:cs typeface="Arial" panose="020B0604020202020204" pitchFamily="34" charset="0"/>
              </a:rPr>
            </a:br>
            <a:r>
              <a:rPr lang="en-GB" sz="1400" dirty="0" smtClean="0">
                <a:hlinkClick r:id="rId8"/>
              </a:rPr>
              <a:t>https</a:t>
            </a:r>
            <a:r>
              <a:rPr lang="en-GB" sz="1400" dirty="0">
                <a:hlinkClick r:id="rId8"/>
              </a:rPr>
              <a:t>://camhs.rdash.nhs.uk/doncaster/</a:t>
            </a:r>
            <a:r>
              <a:rPr lang="en-GB" sz="1400" dirty="0"/>
              <a:t> </a:t>
            </a:r>
            <a:endParaRPr lang="en-GB" sz="1400" b="1" dirty="0" smtClean="0">
              <a:cs typeface="Arial" panose="020B0604020202020204" pitchFamily="34" charset="0"/>
            </a:endParaRPr>
          </a:p>
          <a:p>
            <a:r>
              <a:rPr lang="en-GB" sz="1400" b="1" dirty="0" smtClean="0">
                <a:cs typeface="Arial" panose="020B0604020202020204" pitchFamily="34" charset="0"/>
              </a:rPr>
              <a:t>Doncaster Parent Voice</a:t>
            </a:r>
            <a:r>
              <a:rPr lang="en-GB" sz="1400" dirty="0" smtClean="0"/>
              <a:t> </a:t>
            </a:r>
            <a:r>
              <a:rPr lang="en-GB" sz="1400" dirty="0">
                <a:hlinkClick r:id="rId9"/>
              </a:rPr>
              <a:t>https://www.doncasterparentsvoice.co.uk/</a:t>
            </a:r>
            <a:r>
              <a:rPr lang="en-GB" sz="1400" dirty="0"/>
              <a:t> </a:t>
            </a:r>
            <a:endParaRPr lang="en-GB" sz="1400" b="1" dirty="0" smtClean="0">
              <a:cs typeface="Arial" panose="020B0604020202020204" pitchFamily="34" charset="0"/>
            </a:endParaRPr>
          </a:p>
          <a:p>
            <a:r>
              <a:rPr lang="en-GB" sz="1400" b="1" dirty="0" smtClean="0">
                <a:cs typeface="Arial" panose="020B0604020202020204" pitchFamily="34" charset="0"/>
              </a:rPr>
              <a:t>The Sleep Charity</a:t>
            </a:r>
            <a:br>
              <a:rPr lang="en-GB" sz="1400" b="1" dirty="0" smtClean="0">
                <a:cs typeface="Arial" panose="020B0604020202020204" pitchFamily="34" charset="0"/>
              </a:rPr>
            </a:br>
            <a:r>
              <a:rPr lang="en-GB" sz="1400" dirty="0">
                <a:hlinkClick r:id="rId10"/>
              </a:rPr>
              <a:t>https://thesleepcharity.org.uk/</a:t>
            </a:r>
            <a:r>
              <a:rPr lang="en-GB" sz="1400" dirty="0"/>
              <a:t> </a:t>
            </a:r>
          </a:p>
          <a:p>
            <a:pPr marL="0" indent="0">
              <a:buNone/>
            </a:pPr>
            <a:endParaRPr lang="en-GB" sz="1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b="1" dirty="0" smtClean="0">
                <a:cs typeface="Arial" panose="020B0604020202020204" pitchFamily="34" charset="0"/>
              </a:rPr>
              <a:t>Facebook:</a:t>
            </a:r>
          </a:p>
          <a:p>
            <a:r>
              <a:rPr lang="en-GB" sz="1400" b="1" dirty="0" smtClean="0">
                <a:cs typeface="Arial" panose="020B0604020202020204" pitchFamily="34" charset="0"/>
              </a:rPr>
              <a:t>CAMHS Doncaster</a:t>
            </a:r>
          </a:p>
          <a:p>
            <a:r>
              <a:rPr lang="en-GB" sz="1400" b="1" dirty="0" smtClean="0">
                <a:cs typeface="Arial" panose="020B0604020202020204" pitchFamily="34" charset="0"/>
              </a:rPr>
              <a:t>Doncaster Parent Voice</a:t>
            </a:r>
          </a:p>
          <a:p>
            <a:r>
              <a:rPr lang="en-GB" sz="1400" b="1" dirty="0" smtClean="0">
                <a:cs typeface="Arial" panose="020B0604020202020204" pitchFamily="34" charset="0"/>
              </a:rPr>
              <a:t>The Sleep Charity </a:t>
            </a:r>
            <a:endParaRPr lang="en-GB" sz="1400" dirty="0" smtClean="0">
              <a:cs typeface="Arial" panose="020B0604020202020204" pitchFamily="34" charset="0"/>
            </a:endParaRPr>
          </a:p>
          <a:p>
            <a:r>
              <a:rPr lang="en-GB" sz="1400" b="1" dirty="0" smtClean="0">
                <a:cs typeface="Arial" panose="020B0604020202020204" pitchFamily="34" charset="0"/>
              </a:rPr>
              <a:t>Doncaster Health Visitors</a:t>
            </a:r>
          </a:p>
          <a:p>
            <a:r>
              <a:rPr lang="en-GB" sz="1400" b="1" dirty="0" smtClean="0">
                <a:cs typeface="Arial" panose="020B0604020202020204" pitchFamily="34" charset="0"/>
              </a:rPr>
              <a:t>Doncaster School Nurses</a:t>
            </a:r>
          </a:p>
          <a:p>
            <a:pPr marL="0" indent="0">
              <a:buNone/>
            </a:pPr>
            <a:endParaRPr lang="en-GB" sz="1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b="1" dirty="0" smtClean="0">
                <a:cs typeface="Arial" panose="020B0604020202020204" pitchFamily="34" charset="0"/>
              </a:rPr>
              <a:t>App:</a:t>
            </a:r>
          </a:p>
          <a:p>
            <a:pPr marL="0" indent="0">
              <a:buNone/>
            </a:pPr>
            <a:r>
              <a:rPr lang="en-GB" sz="1400" b="1" dirty="0" err="1" smtClean="0">
                <a:cs typeface="Arial" panose="020B0604020202020204" pitchFamily="34" charset="0"/>
              </a:rPr>
              <a:t>eClinc</a:t>
            </a:r>
            <a:r>
              <a:rPr lang="en-GB" sz="1400" b="1" dirty="0" smtClean="0">
                <a:cs typeface="Arial" panose="020B0604020202020204" pitchFamily="34" charset="0"/>
              </a:rPr>
              <a:t> CAMHS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48641" y="751188"/>
            <a:ext cx="1589616" cy="610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800" u="sng" dirty="0" smtClean="0"/>
              <a:t>National</a:t>
            </a:r>
            <a:endParaRPr lang="en-GB" sz="4000" u="sn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7572" y="751188"/>
            <a:ext cx="1077987" cy="610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800" u="sng" dirty="0" smtClean="0"/>
              <a:t>Local</a:t>
            </a:r>
            <a:endParaRPr lang="en-GB" sz="4000" u="sng" dirty="0"/>
          </a:p>
        </p:txBody>
      </p:sp>
    </p:spTree>
    <p:extLst>
      <p:ext uri="{BB962C8B-B14F-4D97-AF65-F5344CB8AC3E}">
        <p14:creationId xmlns:p14="http://schemas.microsoft.com/office/powerpoint/2010/main" val="34581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ctrTitle"/>
          </p:nvPr>
        </p:nvSpPr>
        <p:spPr bwMode="auto"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mental</a:t>
            </a:r>
            <a:r>
              <a:rPr kumimoji="0" lang="en-GB" altLang="en-US" sz="4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health?</a:t>
            </a:r>
            <a:endParaRPr kumimoji="0" lang="en-GB" altLang="en-US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27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251969" y="155942"/>
            <a:ext cx="7744962" cy="89535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mental</a:t>
            </a:r>
            <a:r>
              <a:rPr kumimoji="0" lang="en-GB" altLang="en-US" sz="4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health?</a:t>
            </a:r>
            <a:endParaRPr kumimoji="0" lang="en-GB" altLang="en-US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6035" y="1504950"/>
            <a:ext cx="5107784" cy="2052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We all have mental health just like we all have physical health. </a:t>
            </a:r>
            <a:endParaRPr lang="en-GB" sz="3200" dirty="0"/>
          </a:p>
        </p:txBody>
      </p:sp>
      <p:pic>
        <p:nvPicPr>
          <p:cNvPr id="2050" name="Picture 2" descr="Alzheimer's &amp; Brain Awareness Month: How to Keep Your Brain Healthy - Best  Practice in H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5692" r="14810" b="23981"/>
          <a:stretch/>
        </p:blipFill>
        <p:spPr bwMode="auto">
          <a:xfrm>
            <a:off x="716819" y="3702749"/>
            <a:ext cx="2029216" cy="20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y in Schools - Mansfield Play Fo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31" y="3895594"/>
            <a:ext cx="4876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1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49" y="2494525"/>
            <a:ext cx="4397027" cy="4212771"/>
          </a:xfrm>
        </p:spPr>
        <p:txBody>
          <a:bodyPr/>
          <a:lstStyle/>
          <a:p>
            <a:pPr algn="l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“Mental health is a state of well-being in which every individual realises his or her own potential, can cope with the normal stresses of life, can work productively and fruitfully, and is able to make a contribution to her or his community.” </a:t>
            </a:r>
          </a:p>
          <a:p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(World Health Organization)</a:t>
            </a:r>
          </a:p>
          <a:p>
            <a:endParaRPr lang="en-GB" dirty="0"/>
          </a:p>
        </p:txBody>
      </p:sp>
      <p:pic>
        <p:nvPicPr>
          <p:cNvPr id="5" name="Picture 2" descr="Mental health | G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797418"/>
            <a:ext cx="6629167" cy="42338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251969" y="155942"/>
            <a:ext cx="7744962" cy="89535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mental</a:t>
            </a:r>
            <a:r>
              <a:rPr kumimoji="0" lang="en-GB" altLang="en-US" sz="4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health?</a:t>
            </a:r>
            <a:endParaRPr kumimoji="0" lang="en-GB" altLang="en-US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29"/>
    </mc:Choice>
    <mc:Fallback xmlns="">
      <p:transition spd="slow" advTm="13362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IS MENTAL HEALTH? | by Dr. Warren Shepell | Linked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r="16051"/>
          <a:stretch/>
        </p:blipFill>
        <p:spPr bwMode="auto">
          <a:xfrm>
            <a:off x="2069959" y="579113"/>
            <a:ext cx="5593584" cy="55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0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ctrTitle"/>
          </p:nvPr>
        </p:nvSpPr>
        <p:spPr bwMode="auto"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Ways to support your child's mental health.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01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u="sng" dirty="0" smtClean="0"/>
              <a:t>Find the time to talk.</a:t>
            </a:r>
            <a:endParaRPr lang="en-GB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923" y="1472611"/>
            <a:ext cx="8596668" cy="4954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Communication is one of the most powerful tools for mental health.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Socialising and talking to others helps to increase our wellbeing.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Talking about positives and negatives in our day can help us to reflect and put things in to perspective.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If a child is struggling, end each day focusing on the positives. ‘3 good things’.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We need to provide our children with the opportunity to talk about how they are feelings, share their worries and we as adults need to actively listen. 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Even simple things like saying hello, </a:t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asking how someone is and asking how </a:t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there day is can improve wellbeing.</a:t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   It makes you feel cared for!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270,423 Talking Vector Images, Royalty-free Talking Vectors |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6" b="18934"/>
          <a:stretch/>
        </p:blipFill>
        <p:spPr bwMode="auto">
          <a:xfrm>
            <a:off x="5702935" y="4763463"/>
            <a:ext cx="3301727" cy="200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1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u="sng" dirty="0" smtClean="0"/>
              <a:t>Role model. Be open and honest.</a:t>
            </a:r>
            <a:endParaRPr lang="en-GB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341775" cy="388077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Children learn from watching us. If we talk about how we are feeling it normalises it for children.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It is okay to tell children you have had a hard day. Use language they understand and then look ways to make yourselves feel better if you are struggling. 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By doing this children will learn to understand and manage their feelings.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Blank Emotion Therm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69" y="2635794"/>
            <a:ext cx="33337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AABEF8"/>
      </a:accent1>
      <a:accent2>
        <a:srgbClr val="F193F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1816</TotalTime>
  <Words>827</Words>
  <Application>Microsoft Office PowerPoint</Application>
  <PresentationFormat>Widescreen</PresentationFormat>
  <Paragraphs>112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What is mental health?</vt:lpstr>
      <vt:lpstr>PowerPoint Presentation</vt:lpstr>
      <vt:lpstr>PowerPoint Presentation</vt:lpstr>
      <vt:lpstr>PowerPoint Presentation</vt:lpstr>
      <vt:lpstr>Ways to support your child's mental health.</vt:lpstr>
      <vt:lpstr>Find the time to talk.</vt:lpstr>
      <vt:lpstr>Role model. Be open and honest.</vt:lpstr>
      <vt:lpstr>Stories</vt:lpstr>
      <vt:lpstr>Healthy lifestyle: Diet and exercise</vt:lpstr>
      <vt:lpstr>Technology breaks</vt:lpstr>
      <vt:lpstr>Sleep</vt:lpstr>
      <vt:lpstr>Nature</vt:lpstr>
      <vt:lpstr>Relaxation, enjoyment and creativity.</vt:lpstr>
      <vt:lpstr>Mental Health and wellbeing services in Doncaster.</vt:lpstr>
      <vt:lpstr>CAMHS Children and Adult Mental Health Services</vt:lpstr>
      <vt:lpstr>Doncaster Parents Voice</vt:lpstr>
      <vt:lpstr>The Sleep Charity</vt:lpstr>
      <vt:lpstr>PowerPoint Presentation</vt:lpstr>
      <vt:lpstr>PowerPoint Presentation</vt:lpstr>
      <vt:lpstr>Other useful online resources.</vt:lpstr>
      <vt:lpstr>PowerPoint Presentation</vt:lpstr>
      <vt:lpstr>PowerPoint Presentation</vt:lpstr>
      <vt:lpstr>PowerPoint Presentation</vt:lpstr>
      <vt:lpstr>PowerPoint Presentation</vt:lpstr>
      <vt:lpstr>Any Questions?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Lizzie Whitwood</dc:creator>
  <cp:lastModifiedBy>Lizzie Whitwood</cp:lastModifiedBy>
  <cp:revision>62</cp:revision>
  <dcterms:created xsi:type="dcterms:W3CDTF">2020-10-28T18:39:57Z</dcterms:created>
  <dcterms:modified xsi:type="dcterms:W3CDTF">2021-06-30T09:31:52Z</dcterms:modified>
</cp:coreProperties>
</file>