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A94206-D175-44E0-8434-E12A54306D1E}" v="69" dt="2020-09-09T17:54:06.375"/>
    <p1510:client id="{C75D0037-7E37-4C9F-AE59-25EED8F0D355}" v="984" dt="2020-09-09T18:09:02.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44" autoAdjust="0"/>
    <p:restoredTop sz="94660"/>
  </p:normalViewPr>
  <p:slideViewPr>
    <p:cSldViewPr snapToGrid="0">
      <p:cViewPr varScale="1">
        <p:scale>
          <a:sx n="115" d="100"/>
          <a:sy n="115" d="100"/>
        </p:scale>
        <p:origin x="79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dine Hizzett" userId="10030000a1349758" providerId="None" clId="Web-{C75D0037-7E37-4C9F-AE59-25EED8F0D355}"/>
    <pc:docChg chg="modSld">
      <pc:chgData name="Nadine Hizzett" userId="10030000a1349758" providerId="None" clId="Web-{C75D0037-7E37-4C9F-AE59-25EED8F0D355}" dt="2020-09-09T18:09:02.437" v="982" actId="20577"/>
      <pc:docMkLst>
        <pc:docMk/>
      </pc:docMkLst>
      <pc:sldChg chg="modSp">
        <pc:chgData name="Nadine Hizzett" userId="10030000a1349758" providerId="None" clId="Web-{C75D0037-7E37-4C9F-AE59-25EED8F0D355}" dt="2020-09-09T18:09:02.437" v="981" actId="20577"/>
        <pc:sldMkLst>
          <pc:docMk/>
          <pc:sldMk cId="633045034" sldId="256"/>
        </pc:sldMkLst>
        <pc:spChg chg="mod">
          <ac:chgData name="Nadine Hizzett" userId="10030000a1349758" providerId="None" clId="Web-{C75D0037-7E37-4C9F-AE59-25EED8F0D355}" dt="2020-09-09T18:09:02.437" v="981" actId="20577"/>
          <ac:spMkLst>
            <pc:docMk/>
            <pc:sldMk cId="633045034" sldId="256"/>
            <ac:spMk id="17" creationId="{00000000-0000-0000-0000-000000000000}"/>
          </ac:spMkLst>
        </pc:spChg>
      </pc:sldChg>
    </pc:docChg>
  </pc:docChgLst>
  <pc:docChgLst>
    <pc:chgData name="Nadine Hizzett" userId="10030000a1349758" providerId="None" clId="Web-{44A94206-D175-44E0-8434-E12A54306D1E}"/>
    <pc:docChg chg="modSld">
      <pc:chgData name="Nadine Hizzett" userId="10030000a1349758" providerId="None" clId="Web-{44A94206-D175-44E0-8434-E12A54306D1E}" dt="2020-09-09T17:54:06.375" v="68" actId="20577"/>
      <pc:docMkLst>
        <pc:docMk/>
      </pc:docMkLst>
      <pc:sldChg chg="modSp">
        <pc:chgData name="Nadine Hizzett" userId="10030000a1349758" providerId="None" clId="Web-{44A94206-D175-44E0-8434-E12A54306D1E}" dt="2020-09-09T17:54:06.375" v="67" actId="20577"/>
        <pc:sldMkLst>
          <pc:docMk/>
          <pc:sldMk cId="633045034" sldId="256"/>
        </pc:sldMkLst>
        <pc:spChg chg="mod">
          <ac:chgData name="Nadine Hizzett" userId="10030000a1349758" providerId="None" clId="Web-{44A94206-D175-44E0-8434-E12A54306D1E}" dt="2020-09-09T17:54:06.375" v="67" actId="20577"/>
          <ac:spMkLst>
            <pc:docMk/>
            <pc:sldMk cId="633045034" sldId="256"/>
            <ac:spMk id="1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10/03/2021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984184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10/03/2021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31686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10/03/2021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198377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703DB-170E-436C-8E1E-5976034CB601}" type="datetimeFigureOut">
              <a:rPr lang="en-GB" smtClean="0"/>
              <a:t>10/03/2021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271232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7703DB-170E-436C-8E1E-5976034CB601}" type="datetimeFigureOut">
              <a:rPr lang="en-GB" smtClean="0"/>
              <a:t>10/03/2021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033689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A7703DB-170E-436C-8E1E-5976034CB601}" type="datetimeFigureOut">
              <a:rPr lang="en-GB" smtClean="0"/>
              <a:t>10/03/2021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73072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A7703DB-170E-436C-8E1E-5976034CB601}" type="datetimeFigureOut">
              <a:rPr lang="en-GB" smtClean="0"/>
              <a:t>10/03/2021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75439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A7703DB-170E-436C-8E1E-5976034CB601}" type="datetimeFigureOut">
              <a:rPr lang="en-GB" smtClean="0"/>
              <a:t>10/03/2021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712767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703DB-170E-436C-8E1E-5976034CB601}" type="datetimeFigureOut">
              <a:rPr lang="en-GB" smtClean="0"/>
              <a:t>10/03/2021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15022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7703DB-170E-436C-8E1E-5976034CB601}" type="datetimeFigureOut">
              <a:rPr lang="en-GB" smtClean="0"/>
              <a:t>10/03/2021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235849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7703DB-170E-436C-8E1E-5976034CB601}" type="datetimeFigureOut">
              <a:rPr lang="en-GB" smtClean="0"/>
              <a:t>10/03/2021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25F170-4FB3-472B-8893-DC76B52271A7}" type="slidenum">
              <a:rPr lang="en-GB" smtClean="0"/>
              <a:t>‹#›</a:t>
            </a:fld>
            <a:endParaRPr lang="en-GB"/>
          </a:p>
        </p:txBody>
      </p:sp>
    </p:spTree>
    <p:extLst>
      <p:ext uri="{BB962C8B-B14F-4D97-AF65-F5344CB8AC3E}">
        <p14:creationId xmlns:p14="http://schemas.microsoft.com/office/powerpoint/2010/main" val="312522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703DB-170E-436C-8E1E-5976034CB601}" type="datetimeFigureOut">
              <a:rPr lang="en-GB" smtClean="0"/>
              <a:t>10/03/2021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5F170-4FB3-472B-8893-DC76B52271A7}" type="slidenum">
              <a:rPr lang="en-GB" smtClean="0"/>
              <a:t>‹#›</a:t>
            </a:fld>
            <a:endParaRPr lang="en-GB"/>
          </a:p>
        </p:txBody>
      </p:sp>
    </p:spTree>
    <p:extLst>
      <p:ext uri="{BB962C8B-B14F-4D97-AF65-F5344CB8AC3E}">
        <p14:creationId xmlns:p14="http://schemas.microsoft.com/office/powerpoint/2010/main" val="214941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196145" y="2957194"/>
            <a:ext cx="3772008" cy="2169825"/>
          </a:xfrm>
          <a:prstGeom prst="rect">
            <a:avLst/>
          </a:prstGeom>
          <a:noFill/>
        </p:spPr>
        <p:txBody>
          <a:bodyPr wrap="square" lIns="91440" tIns="45720" rIns="91440" bIns="45720" rtlCol="0" anchor="t">
            <a:spAutoFit/>
          </a:bodyPr>
          <a:lstStyle/>
          <a:p>
            <a:r>
              <a:rPr lang="en-GB" sz="1400" dirty="0">
                <a:latin typeface="Arial" panose="020B0604020202020204" pitchFamily="34" charset="0"/>
                <a:cs typeface="Arial" panose="020B0604020202020204" pitchFamily="34" charset="0"/>
              </a:rPr>
              <a:t>STEM:</a:t>
            </a:r>
          </a:p>
          <a:p>
            <a:r>
              <a:rPr lang="en-US" sz="1100" dirty="0" smtClean="0">
                <a:latin typeface="Calibri"/>
                <a:cs typeface="Calibri"/>
              </a:rPr>
              <a:t>We will  continue to look at how living things are classified, focusing on the classification system devised by Carl Linnaeus. Children will describe how things are classified into broad groups according to common characteristics and give reasons for classifying plants and animals. Following this, we will look at fossils and learn how they provide information about living things that inhabited the Earth millions of years ago and their changes over time. We will find out how living things produce offspring of the same kind that are not identical to their parents and how these small differences may help animals adapt to their environment leading to evolution over time.</a:t>
            </a:r>
            <a:endParaRPr lang="en-US" sz="1100" dirty="0">
              <a:latin typeface="Calibri"/>
              <a:cs typeface="Calibri"/>
            </a:endParaRPr>
          </a:p>
        </p:txBody>
      </p:sp>
      <p:sp>
        <p:nvSpPr>
          <p:cNvPr id="4" name="TextBox 3"/>
          <p:cNvSpPr txBox="1"/>
          <p:nvPr/>
        </p:nvSpPr>
        <p:spPr>
          <a:xfrm>
            <a:off x="6230929" y="2593481"/>
            <a:ext cx="1961436" cy="1908215"/>
          </a:xfrm>
          <a:prstGeom prst="rect">
            <a:avLst/>
          </a:prstGeom>
          <a:noFill/>
        </p:spPr>
        <p:txBody>
          <a:bodyPr wrap="square" rtlCol="0">
            <a:spAutoFit/>
          </a:bodyPr>
          <a:lstStyle/>
          <a:p>
            <a:pPr algn="ctr"/>
            <a:r>
              <a:rPr lang="en-GB" sz="2000" b="1" u="sng" dirty="0">
                <a:latin typeface="Arial" panose="020B0604020202020204" pitchFamily="34" charset="0"/>
                <a:cs typeface="Arial" panose="020B0604020202020204" pitchFamily="34" charset="0"/>
              </a:rPr>
              <a:t>Year 6</a:t>
            </a:r>
          </a:p>
          <a:p>
            <a:pPr algn="ctr"/>
            <a:r>
              <a:rPr lang="en-GB" dirty="0" smtClean="0">
                <a:latin typeface="Arial" panose="020B0604020202020204" pitchFamily="34" charset="0"/>
                <a:cs typeface="Arial" panose="020B0604020202020204" pitchFamily="34" charset="0"/>
              </a:rPr>
              <a:t>Spring term </a:t>
            </a:r>
          </a:p>
          <a:p>
            <a:pPr algn="ctr"/>
            <a:endParaRPr lang="en-GB" sz="2000" b="1" u="sng" dirty="0">
              <a:latin typeface="Arial" panose="020B0604020202020204" pitchFamily="34" charset="0"/>
              <a:cs typeface="Arial" panose="020B0604020202020204" pitchFamily="34" charset="0"/>
            </a:endParaRPr>
          </a:p>
          <a:p>
            <a:pPr algn="ctr"/>
            <a:r>
              <a:rPr lang="en-GB" sz="2000" b="1" u="sng" dirty="0" smtClean="0">
                <a:latin typeface="Arial" panose="020B0604020202020204" pitchFamily="34" charset="0"/>
                <a:cs typeface="Arial" panose="020B0604020202020204" pitchFamily="34" charset="0"/>
              </a:rPr>
              <a:t>Geography driver</a:t>
            </a:r>
          </a:p>
          <a:p>
            <a:pPr algn="ctr"/>
            <a:r>
              <a:rPr lang="en-GB" sz="2000" b="1" dirty="0" smtClean="0">
                <a:latin typeface="Arial" panose="020B0604020202020204" pitchFamily="34" charset="0"/>
                <a:cs typeface="Arial" panose="020B0604020202020204" pitchFamily="34" charset="0"/>
              </a:rPr>
              <a:t>Iceland </a:t>
            </a:r>
            <a:endParaRPr lang="en-GB" sz="2000" b="1" dirty="0">
              <a:latin typeface="Arial" panose="020B0604020202020204" pitchFamily="34" charset="0"/>
              <a:cs typeface="Arial" panose="020B0604020202020204" pitchFamily="34" charset="0"/>
            </a:endParaRPr>
          </a:p>
        </p:txBody>
      </p:sp>
      <p:sp>
        <p:nvSpPr>
          <p:cNvPr id="5" name="Rectangle 4"/>
          <p:cNvSpPr/>
          <p:nvPr/>
        </p:nvSpPr>
        <p:spPr>
          <a:xfrm>
            <a:off x="4109709" y="2018051"/>
            <a:ext cx="4053385" cy="2908791"/>
          </a:xfrm>
          <a:prstGeom prst="rect">
            <a:avLst/>
          </a:prstGeom>
          <a:noFill/>
          <a:ln w="12700">
            <a:solidFill>
              <a:schemeClr val="accent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0" name="Picture 6"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3349" y="749311"/>
            <a:ext cx="1059076" cy="105907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91069" y="177421"/>
            <a:ext cx="3766782" cy="2678871"/>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272276" y="177421"/>
            <a:ext cx="3766782" cy="231305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198758" y="2998770"/>
            <a:ext cx="3766782" cy="208667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98757" y="5244944"/>
            <a:ext cx="4957751" cy="1417439"/>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8285922" y="2774150"/>
            <a:ext cx="3766782" cy="1902993"/>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6204741" y="5049672"/>
            <a:ext cx="5847963" cy="161271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67971" y="265771"/>
            <a:ext cx="3759093" cy="2508379"/>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English:</a:t>
            </a:r>
          </a:p>
          <a:p>
            <a:r>
              <a:rPr lang="en-GB" sz="1100" dirty="0" smtClean="0">
                <a:latin typeface="Arial" panose="020B0604020202020204" pitchFamily="34" charset="0"/>
                <a:cs typeface="Arial" panose="020B0604020202020204" pitchFamily="34" charset="0"/>
              </a:rPr>
              <a:t>We will be writing for a range of audiences and purposes this term, linked to our text ‘Holes’ and to our geography topic about Iceland.  We will be writing persuasively to defend oceans from plastic pollution and to promote tourist destinations in Iceland. We will also be writing to inform about the ‘yellow spotted lizard’ from ‘Holes’. We will write to explain the physical geographical features including volcano and glacier formation and river erosion. We will also continue to build on our fiction writing skills using animations such as ‘Alma’ and ‘Road’s end’. </a:t>
            </a:r>
          </a:p>
          <a:p>
            <a:r>
              <a:rPr lang="en-GB" sz="1100" dirty="0" smtClean="0">
                <a:latin typeface="Arial" panose="020B0604020202020204" pitchFamily="34" charset="0"/>
                <a:cs typeface="Arial" panose="020B0604020202020204" pitchFamily="34" charset="0"/>
              </a:rPr>
              <a:t>We will be reading a wide range of fiction, non-fiction and poetry and developing our ability to articulate responses with supportive evidence. </a:t>
            </a:r>
          </a:p>
        </p:txBody>
      </p:sp>
      <p:sp>
        <p:nvSpPr>
          <p:cNvPr id="18" name="TextBox 17"/>
          <p:cNvSpPr txBox="1"/>
          <p:nvPr/>
        </p:nvSpPr>
        <p:spPr>
          <a:xfrm>
            <a:off x="8272276" y="162766"/>
            <a:ext cx="3759093" cy="218521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Maths:</a:t>
            </a:r>
          </a:p>
          <a:p>
            <a:r>
              <a:rPr lang="en-US" sz="1200" dirty="0"/>
              <a:t>During this </a:t>
            </a:r>
            <a:r>
              <a:rPr lang="en-US" sz="1200" dirty="0" smtClean="0"/>
              <a:t>term</a:t>
            </a:r>
            <a:r>
              <a:rPr lang="en-US" sz="1200" dirty="0"/>
              <a:t> </a:t>
            </a:r>
            <a:r>
              <a:rPr lang="en-US" sz="1200" dirty="0" smtClean="0"/>
              <a:t>we with continue to develop understanding of decimals and percentages following on from our previous Fractions. We will calculate and compare percentages from amounts. Following this we will explore ration and proportion, learning how to express and solve problems. Finally we will learn about statistics, interpreting line graphs and pie charts, analyzing data and interpreting the mean. </a:t>
            </a:r>
          </a:p>
          <a:p>
            <a:r>
              <a:rPr lang="en-US" sz="1200" dirty="0" smtClean="0"/>
              <a:t>We will continue to practice and consolidate arithmetic skills and will apply in problem solving contexts.  </a:t>
            </a:r>
            <a:endParaRPr lang="en-GB" sz="1050" dirty="0">
              <a:latin typeface="Letter-join Plus 2" panose="02000505000000020003" pitchFamily="50" charset="0"/>
            </a:endParaRPr>
          </a:p>
        </p:txBody>
      </p:sp>
      <p:sp>
        <p:nvSpPr>
          <p:cNvPr id="19" name="TextBox 18"/>
          <p:cNvSpPr txBox="1"/>
          <p:nvPr/>
        </p:nvSpPr>
        <p:spPr>
          <a:xfrm>
            <a:off x="167970" y="5311536"/>
            <a:ext cx="4988538" cy="1323439"/>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Sports, Arts and Culture:</a:t>
            </a:r>
          </a:p>
          <a:p>
            <a:r>
              <a:rPr lang="en-US" sz="1100" dirty="0"/>
              <a:t>Pupils will develop attacking, defending and team work skills in a range of invasion games, including </a:t>
            </a:r>
            <a:r>
              <a:rPr lang="en-US" sz="1100" dirty="0" smtClean="0"/>
              <a:t>basketball. </a:t>
            </a:r>
            <a:r>
              <a:rPr lang="en-US" sz="1100" dirty="0"/>
              <a:t>Children will refine their ability to gain possession and develop control of the ball. Pupils will also develop their ability to balance and move using different pieces of gymnastic equipment. </a:t>
            </a:r>
          </a:p>
          <a:p>
            <a:r>
              <a:rPr lang="en-US" sz="1100" dirty="0"/>
              <a:t>In art lessons</a:t>
            </a:r>
            <a:r>
              <a:rPr lang="en-US" sz="1100" dirty="0" smtClean="0"/>
              <a:t>, children will explore Icelandic patterns and will knit a pattern of their own design. </a:t>
            </a:r>
            <a:endParaRPr lang="en-GB" sz="1000" dirty="0">
              <a:latin typeface="Arial" panose="020B0604020202020204" pitchFamily="34" charset="0"/>
              <a:cs typeface="Arial" panose="020B0604020202020204" pitchFamily="34" charset="0"/>
            </a:endParaRPr>
          </a:p>
        </p:txBody>
      </p:sp>
      <p:sp>
        <p:nvSpPr>
          <p:cNvPr id="21" name="TextBox 20"/>
          <p:cNvSpPr txBox="1"/>
          <p:nvPr/>
        </p:nvSpPr>
        <p:spPr>
          <a:xfrm>
            <a:off x="6230929" y="5085446"/>
            <a:ext cx="5874550" cy="1308050"/>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Notes for Parents:</a:t>
            </a:r>
          </a:p>
          <a:p>
            <a:endParaRPr lang="en-GB" sz="5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000" dirty="0">
                <a:latin typeface="Arial" panose="020B0604020202020204" pitchFamily="34" charset="0"/>
                <a:cs typeface="Arial" panose="020B0604020202020204" pitchFamily="34" charset="0"/>
              </a:rPr>
              <a:t>Both classes will have P.E on a Tuesday and a Wednesday. Please ensure that your child has sensible shoes and that no jewellery is worn, in accordance with school policy. </a:t>
            </a:r>
          </a:p>
          <a:p>
            <a:pPr marL="285750" indent="-285750">
              <a:buFont typeface="Arial" panose="020B0604020202020204" pitchFamily="34" charset="0"/>
              <a:buChar char="•"/>
            </a:pPr>
            <a:r>
              <a:rPr lang="en-GB" sz="1000" dirty="0">
                <a:latin typeface="Arial" panose="020B0604020202020204" pitchFamily="34" charset="0"/>
                <a:cs typeface="Arial" panose="020B0604020202020204" pitchFamily="34" charset="0"/>
              </a:rPr>
              <a:t>The homework for this term will take the form of </a:t>
            </a:r>
            <a:r>
              <a:rPr lang="en-GB" sz="1000" dirty="0" smtClean="0">
                <a:latin typeface="Arial" panose="020B0604020202020204" pitchFamily="34" charset="0"/>
                <a:cs typeface="Arial" panose="020B0604020202020204" pitchFamily="34" charset="0"/>
              </a:rPr>
              <a:t>weekly tasks via our online learning platform ‘Seesaw’. </a:t>
            </a:r>
            <a:endParaRPr lang="en-GB"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000" dirty="0">
                <a:latin typeface="Arial" panose="020B0604020202020204" pitchFamily="34" charset="0"/>
                <a:cs typeface="Arial" panose="020B0604020202020204" pitchFamily="34" charset="0"/>
              </a:rPr>
              <a:t>Please encourage your child to read a variety of texts at home. This could be shared with an adult or done independently. </a:t>
            </a:r>
          </a:p>
        </p:txBody>
      </p:sp>
      <p:pic>
        <p:nvPicPr>
          <p:cNvPr id="1032" name="Picture 8" descr="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9234" y="749311"/>
            <a:ext cx="1007275" cy="105871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 "/>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90433" y="287529"/>
            <a:ext cx="1683065" cy="154225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24" name="TextBox 23"/>
          <p:cNvSpPr txBox="1"/>
          <p:nvPr/>
        </p:nvSpPr>
        <p:spPr>
          <a:xfrm>
            <a:off x="8314952" y="2952468"/>
            <a:ext cx="3759093" cy="1492716"/>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Geography </a:t>
            </a:r>
            <a:endParaRPr lang="en-GB" sz="1400" dirty="0">
              <a:latin typeface="Arial" panose="020B0604020202020204" pitchFamily="34" charset="0"/>
              <a:cs typeface="Arial" panose="020B0604020202020204" pitchFamily="34" charset="0"/>
            </a:endParaRPr>
          </a:p>
          <a:p>
            <a:r>
              <a:rPr lang="en-US" sz="1100" dirty="0" smtClean="0"/>
              <a:t>We will be exploring the land of fire and ice – known more formally as Iceland! We will be exploring its global location, topography, physical and human geography. We will investigate why the landscape continually changes; why the population is so small; and how it compares to the UK. We will learn about the foundations of Iceland’s economy, focusing on thermal energy and draw comparisons with the UK. </a:t>
            </a:r>
            <a:endParaRPr lang="en-GB" sz="1100" dirty="0"/>
          </a:p>
        </p:txBody>
      </p:sp>
      <p:pic>
        <p:nvPicPr>
          <p:cNvPr id="3" name="Picture 2"/>
          <p:cNvPicPr>
            <a:picLocks noChangeAspect="1"/>
          </p:cNvPicPr>
          <p:nvPr/>
        </p:nvPicPr>
        <p:blipFill>
          <a:blip r:embed="rId5"/>
          <a:stretch>
            <a:fillRect/>
          </a:stretch>
        </p:blipFill>
        <p:spPr>
          <a:xfrm>
            <a:off x="4648501" y="2250786"/>
            <a:ext cx="1761758" cy="2192188"/>
          </a:xfrm>
          <a:prstGeom prst="rect">
            <a:avLst/>
          </a:prstGeom>
        </p:spPr>
      </p:pic>
    </p:spTree>
    <p:extLst>
      <p:ext uri="{BB962C8B-B14F-4D97-AF65-F5344CB8AC3E}">
        <p14:creationId xmlns:p14="http://schemas.microsoft.com/office/powerpoint/2010/main" val="633045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1275</TotalTime>
  <Words>578</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Plus 2</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 Webster</dc:creator>
  <cp:lastModifiedBy>Emma Ellwood</cp:lastModifiedBy>
  <cp:revision>169</cp:revision>
  <cp:lastPrinted>2018-06-15T07:13:36Z</cp:lastPrinted>
  <dcterms:created xsi:type="dcterms:W3CDTF">2018-05-21T13:07:27Z</dcterms:created>
  <dcterms:modified xsi:type="dcterms:W3CDTF">2021-03-10T11:08:46Z</dcterms:modified>
</cp:coreProperties>
</file>