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sldIdLst>
    <p:sldId id="256" r:id="rId2"/>
    <p:sldId id="257" r:id="rId3"/>
    <p:sldId id="261" r:id="rId4"/>
    <p:sldId id="258" r:id="rId5"/>
    <p:sldId id="259" r:id="rId6"/>
    <p:sldId id="260"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61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2028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22238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31622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59654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29281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5/1/2020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63734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5/1/2020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82410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5/1/2020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09544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5/1/2020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23267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22473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27805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5/1/2020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04714653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BD7A1626-B5DA-0344-8D48-403A14896498}"/>
              </a:ext>
            </a:extLst>
          </p:cNvPr>
          <p:cNvPicPr>
            <a:picLocks noChangeAspect="1"/>
          </p:cNvPicPr>
          <p:nvPr/>
        </p:nvPicPr>
        <p:blipFill rotWithShape="1">
          <a:blip r:embed="rId2">
            <a:extLst>
              <a:ext uri="{28A0092B-C50C-407E-A947-70E740481C1C}">
                <a14:useLocalDpi xmlns:a14="http://schemas.microsoft.com/office/drawing/2010/main" val="0"/>
              </a:ext>
            </a:extLst>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2B1856A-0805-2547-97D2-E31EC8B2DA61}"/>
              </a:ext>
            </a:extLst>
          </p:cNvPr>
          <p:cNvSpPr>
            <a:spLocks noGrp="1"/>
          </p:cNvSpPr>
          <p:nvPr>
            <p:ph type="ctrTitle"/>
          </p:nvPr>
        </p:nvSpPr>
        <p:spPr>
          <a:xfrm>
            <a:off x="5949388" y="3389587"/>
            <a:ext cx="7781843" cy="1624442"/>
          </a:xfrm>
        </p:spPr>
        <p:txBody>
          <a:bodyPr>
            <a:normAutofit/>
          </a:bodyPr>
          <a:lstStyle/>
          <a:p>
            <a:r>
              <a:rPr lang="en-GB" sz="5500" dirty="0">
                <a:ln w="22225">
                  <a:solidFill>
                    <a:schemeClr val="accent2"/>
                  </a:solidFill>
                  <a:prstDash val="solid"/>
                </a:ln>
              </a:rPr>
              <a:t>Nelson Mandela </a:t>
            </a:r>
            <a:endParaRPr lang="en-US" sz="5500" dirty="0"/>
          </a:p>
        </p:txBody>
      </p:sp>
    </p:spTree>
    <p:extLst>
      <p:ext uri="{BB962C8B-B14F-4D97-AF65-F5344CB8AC3E}">
        <p14:creationId xmlns:p14="http://schemas.microsoft.com/office/powerpoint/2010/main" val="1784018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58D11-3FC1-1B4E-A5B5-32A254B05874}"/>
              </a:ext>
            </a:extLst>
          </p:cNvPr>
          <p:cNvSpPr>
            <a:spLocks noGrp="1"/>
          </p:cNvSpPr>
          <p:nvPr>
            <p:ph type="title"/>
          </p:nvPr>
        </p:nvSpPr>
        <p:spPr>
          <a:xfrm>
            <a:off x="4965430" y="629268"/>
            <a:ext cx="6586491" cy="1286160"/>
          </a:xfrm>
        </p:spPr>
        <p:txBody>
          <a:bodyPr anchor="b">
            <a:normAutofit/>
          </a:bodyPr>
          <a:lstStyle/>
          <a:p>
            <a:r>
              <a:rPr lang="en-GB" dirty="0"/>
              <a:t>Who is Nelson Mandela </a:t>
            </a:r>
            <a:endParaRPr lang="en-US" dirty="0"/>
          </a:p>
        </p:txBody>
      </p:sp>
      <p:sp>
        <p:nvSpPr>
          <p:cNvPr id="8" name="Content Placeholder 7">
            <a:extLst>
              <a:ext uri="{FF2B5EF4-FFF2-40B4-BE49-F238E27FC236}">
                <a16:creationId xmlns:a16="http://schemas.microsoft.com/office/drawing/2014/main" id="{9E76EBC2-EF18-41D3-85BC-9AABC2A5CBA4}"/>
              </a:ext>
            </a:extLst>
          </p:cNvPr>
          <p:cNvSpPr>
            <a:spLocks noGrp="1"/>
          </p:cNvSpPr>
          <p:nvPr>
            <p:ph idx="1"/>
          </p:nvPr>
        </p:nvSpPr>
        <p:spPr>
          <a:xfrm>
            <a:off x="5080934" y="2453896"/>
            <a:ext cx="6586489" cy="3785419"/>
          </a:xfrm>
        </p:spPr>
        <p:txBody>
          <a:bodyPr>
            <a:normAutofit/>
          </a:bodyPr>
          <a:lstStyle/>
          <a:p>
            <a:r>
              <a:rPr lang="en-GB" sz="2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Nelson Mandela was a campaigner for equality and justice </a:t>
            </a:r>
          </a:p>
          <a:p>
            <a:r>
              <a:rPr lang="en-GB" sz="2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Nelson Mandela was born in July 1918 in Mvezo.</a:t>
            </a:r>
          </a:p>
          <a:p>
            <a:r>
              <a:rPr lang="en-GB" sz="2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When Nelson Mandela was born his name was Rolihlahla Mandela </a:t>
            </a:r>
          </a:p>
          <a:p>
            <a:r>
              <a:rPr lang="en-GB" sz="2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Nelson Mandela was president of South Africa from 1994-1999</a:t>
            </a:r>
          </a:p>
        </p:txBody>
      </p:sp>
      <p:pic>
        <p:nvPicPr>
          <p:cNvPr id="4" name="Picture 4">
            <a:extLst>
              <a:ext uri="{FF2B5EF4-FFF2-40B4-BE49-F238E27FC236}">
                <a16:creationId xmlns:a16="http://schemas.microsoft.com/office/drawing/2014/main" id="{7DE0C1CD-1B01-A940-AE04-6A152F3AACAC}"/>
              </a:ext>
            </a:extLst>
          </p:cNvPr>
          <p:cNvPicPr>
            <a:picLocks noChangeAspect="1"/>
          </p:cNvPicPr>
          <p:nvPr/>
        </p:nvPicPr>
        <p:blipFill rotWithShape="1">
          <a:blip r:embed="rId2">
            <a:extLst>
              <a:ext uri="{28A0092B-C50C-407E-A947-70E740481C1C}">
                <a14:useLocalDpi xmlns:a14="http://schemas.microsoft.com/office/drawing/2010/main" val="0"/>
              </a:ext>
            </a:extLst>
          </a:blip>
          <a:srcRect l="14547" r="49797" b="-1"/>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0702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CCA5F87-1D1E-45CB-8D83-FC7EEFAD9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62530F14-B2FA-B041-A98A-3034FA56A28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7474" b="10927"/>
          <a:stretch/>
        </p:blipFill>
        <p:spPr>
          <a:xfrm>
            <a:off x="20" y="10"/>
            <a:ext cx="8668492" cy="6857990"/>
          </a:xfrm>
          <a:prstGeom prst="rect">
            <a:avLst/>
          </a:prstGeom>
        </p:spPr>
      </p:pic>
      <p:sp>
        <p:nvSpPr>
          <p:cNvPr id="11" name="Rectangle 10">
            <a:extLst>
              <a:ext uri="{FF2B5EF4-FFF2-40B4-BE49-F238E27FC236}">
                <a16:creationId xmlns:a16="http://schemas.microsoft.com/office/drawing/2014/main" id="{7CCFC2C6-6238-4A2F-93DE-2ADF74AF6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F91D35B-8FC3-DA41-99C4-A017CCAE91F8}"/>
              </a:ext>
            </a:extLst>
          </p:cNvPr>
          <p:cNvSpPr>
            <a:spLocks noGrp="1"/>
          </p:cNvSpPr>
          <p:nvPr>
            <p:ph type="title"/>
          </p:nvPr>
        </p:nvSpPr>
        <p:spPr>
          <a:xfrm>
            <a:off x="8785148" y="-2143543"/>
            <a:ext cx="4023360" cy="3204134"/>
          </a:xfrm>
        </p:spPr>
        <p:txBody>
          <a:bodyPr vert="horz" lIns="91440" tIns="45720" rIns="91440" bIns="45720" rtlCol="0" anchor="b">
            <a:normAutofit/>
          </a:bodyPr>
          <a:lstStyle/>
          <a:p>
            <a:r>
              <a:rPr lang="en-GB" sz="4800" b="1" i="1" u="sng" dirty="0"/>
              <a:t>Early life </a:t>
            </a:r>
            <a:endParaRPr lang="en-US" sz="4800" b="1" i="1" u="sng" dirty="0"/>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410E858A-1677-024C-93E1-E380AD14C11E}"/>
              </a:ext>
            </a:extLst>
          </p:cNvPr>
          <p:cNvSpPr txBox="1"/>
          <p:nvPr/>
        </p:nvSpPr>
        <p:spPr>
          <a:xfrm>
            <a:off x="7742188" y="1274299"/>
            <a:ext cx="4151919" cy="3416320"/>
          </a:xfrm>
          <a:prstGeom prst="rect">
            <a:avLst/>
          </a:prstGeom>
          <a:noFill/>
        </p:spPr>
        <p:txBody>
          <a:bodyPr wrap="square" rtlCol="0">
            <a:spAutoFit/>
          </a:bodyPr>
          <a:lstStyle/>
          <a:p>
            <a:pPr algn="l"/>
            <a:endParaRPr lang="en-GB" dirty="0"/>
          </a:p>
          <a:p>
            <a:pPr algn="l"/>
            <a:r>
              <a:rPr lang="en-GB" dirty="0"/>
              <a:t>Nelson Mandela was born on 18 July 1918 in a village of Mvezo in Umtata. He was named Rolihlahla but one day a teacher gave him the name Nelson and that is how he became Nelson Mandela .Also Nelson Mandela was born into royalty his farther Henry was chief of a tribe called the </a:t>
            </a:r>
            <a:r>
              <a:rPr lang="en-GB" dirty="0" err="1"/>
              <a:t>Tembu</a:t>
            </a:r>
            <a:r>
              <a:rPr lang="en-GB" dirty="0"/>
              <a:t> .His great grandfather was the king of the tribe however Nelsons farther passed away when he was just 9 years </a:t>
            </a:r>
            <a:r>
              <a:rPr lang="en-GB"/>
              <a:t>old . </a:t>
            </a:r>
            <a:endParaRPr lang="en-US" dirty="0"/>
          </a:p>
        </p:txBody>
      </p:sp>
    </p:spTree>
    <p:extLst>
      <p:ext uri="{BB962C8B-B14F-4D97-AF65-F5344CB8AC3E}">
        <p14:creationId xmlns:p14="http://schemas.microsoft.com/office/powerpoint/2010/main" val="4214521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2542EEC-4F7C-4AE2-933E-EAC8EB3FA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B650C2-6711-AE4C-AE48-CB3F3AEF6E39}"/>
              </a:ext>
            </a:extLst>
          </p:cNvPr>
          <p:cNvSpPr>
            <a:spLocks noGrp="1"/>
          </p:cNvSpPr>
          <p:nvPr>
            <p:ph type="title"/>
          </p:nvPr>
        </p:nvSpPr>
        <p:spPr>
          <a:xfrm>
            <a:off x="6588246" y="437478"/>
            <a:ext cx="5106930" cy="6107138"/>
          </a:xfrm>
        </p:spPr>
        <p:txBody>
          <a:bodyPr vert="horz" lIns="91440" tIns="45720" rIns="91440" bIns="45720" rtlCol="0" anchor="t">
            <a:normAutofit fontScale="90000"/>
          </a:bodyPr>
          <a:lstStyle/>
          <a:p>
            <a:r>
              <a:rPr lang="en-GB" sz="5400" b="1" i="1" u="sng" dirty="0"/>
              <a:t>Political Life</a:t>
            </a:r>
            <a:br>
              <a:rPr lang="en-GB" sz="5400" b="1" i="1" u="sng" dirty="0"/>
            </a:br>
            <a:br>
              <a:rPr lang="en-GB" sz="2600" b="1" i="1" u="sng" dirty="0"/>
            </a:br>
            <a:r>
              <a:rPr lang="en-US" sz="1800" b="0" dirty="0">
                <a:solidFill>
                  <a:srgbClr val="464E54"/>
                </a:solidFill>
                <a:latin typeface="ArialMT"/>
              </a:rPr>
              <a:t>Nelson Mandela joined the African National Congress in 1944 and Formed the ANC Youth League. He rose through the ranks of the ANCYL and through his work the ANC adopted in 1949 a more radical policy, the Programme of Action.</a:t>
            </a:r>
            <a:r>
              <a:rPr lang="en-US" sz="1800" dirty="0">
                <a:solidFill>
                  <a:srgbClr val="464E54"/>
                </a:solidFill>
                <a:latin typeface="ArialMT"/>
              </a:rPr>
              <a:t> The ANC and the Pan African Congress were banned on 8 April 1960</a:t>
            </a:r>
            <a:r>
              <a:rPr lang="en-GB" sz="1800" dirty="0">
                <a:solidFill>
                  <a:srgbClr val="464E54"/>
                </a:solidFill>
                <a:latin typeface="ArialMT"/>
              </a:rPr>
              <a:t>.</a:t>
            </a:r>
            <a:r>
              <a:rPr lang="en-US" sz="1800" dirty="0">
                <a:solidFill>
                  <a:srgbClr val="464E54"/>
                </a:solidFill>
                <a:latin typeface="ArialMT"/>
              </a:rPr>
              <a:t>Nelson Mandela was among thousands detained during this period. </a:t>
            </a:r>
            <a:br>
              <a:rPr lang="en-GB" sz="1800" dirty="0">
                <a:solidFill>
                  <a:srgbClr val="464E54"/>
                </a:solidFill>
                <a:latin typeface="ArialMT"/>
              </a:rPr>
            </a:br>
            <a:br>
              <a:rPr lang="en-GB" sz="1800" dirty="0">
                <a:solidFill>
                  <a:srgbClr val="464E54"/>
                </a:solidFill>
                <a:latin typeface="ArialMT"/>
              </a:rPr>
            </a:br>
            <a:r>
              <a:rPr lang="en-US" sz="1800" dirty="0">
                <a:solidFill>
                  <a:srgbClr val="464E54"/>
                </a:solidFill>
                <a:latin typeface="ArialMT"/>
              </a:rPr>
              <a:t>On 2nd February 1990 the African National Congress was unbanned and on the 11th, Mandela was released from prison. </a:t>
            </a:r>
            <a:br>
              <a:rPr lang="en-GB" sz="1800" dirty="0">
                <a:solidFill>
                  <a:srgbClr val="464E54"/>
                </a:solidFill>
                <a:latin typeface="ArialMT"/>
              </a:rPr>
            </a:br>
            <a:r>
              <a:rPr lang="en-US" sz="1800" dirty="0">
                <a:solidFill>
                  <a:srgbClr val="464E54"/>
                </a:solidFill>
                <a:latin typeface="ArialMT"/>
              </a:rPr>
              <a:t>On 2nd March 1990, Mandela was elected as ANC deputy. On 9th May 1994, he was elected by parliament as the first president of South Africa. This came from the first free elections where black people could vote</a:t>
            </a:r>
            <a:r>
              <a:rPr lang="en-GB" sz="1800" dirty="0">
                <a:solidFill>
                  <a:srgbClr val="464E54"/>
                </a:solidFill>
                <a:latin typeface="ArialMT"/>
              </a:rPr>
              <a:t>.</a:t>
            </a:r>
            <a:br>
              <a:rPr lang="en-GB" sz="1800" dirty="0">
                <a:solidFill>
                  <a:srgbClr val="464E54"/>
                </a:solidFill>
                <a:latin typeface="ArialMT"/>
              </a:rPr>
            </a:br>
            <a:br>
              <a:rPr lang="en-GB" sz="1800" dirty="0">
                <a:solidFill>
                  <a:srgbClr val="464E54"/>
                </a:solidFill>
                <a:latin typeface="ArialMT"/>
              </a:rPr>
            </a:br>
            <a:r>
              <a:rPr lang="en-US" sz="1800" dirty="0">
                <a:solidFill>
                  <a:srgbClr val="464E54"/>
                </a:solidFill>
                <a:latin typeface="ArialMT"/>
              </a:rPr>
              <a:t>Mandela was inaugurated as the first black President of South Africa in May 1994 and formed a racially mixed government.</a:t>
            </a:r>
            <a:endParaRPr lang="en-US" sz="5400" b="1" i="1" u="sng" dirty="0"/>
          </a:p>
        </p:txBody>
      </p:sp>
      <p:sp>
        <p:nvSpPr>
          <p:cNvPr id="11" name="Rectangle 10">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824"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C9126CB4-F836-1642-A168-87909D61A64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8157"/>
          <a:stretch/>
        </p:blipFill>
        <p:spPr>
          <a:xfrm>
            <a:off x="733507" y="666728"/>
            <a:ext cx="5536001" cy="5465791"/>
          </a:xfrm>
          <a:prstGeom prst="rect">
            <a:avLst/>
          </a:prstGeom>
        </p:spPr>
      </p:pic>
      <p:grpSp>
        <p:nvGrpSpPr>
          <p:cNvPr id="15" name="Group 14">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60480" y="3154317"/>
            <a:ext cx="731521" cy="673460"/>
            <a:chOff x="3940602" y="308034"/>
            <a:chExt cx="2116791" cy="3428999"/>
          </a:xfrm>
          <a:solidFill>
            <a:schemeClr val="accent4"/>
          </a:solidFill>
        </p:grpSpPr>
        <p:sp>
          <p:nvSpPr>
            <p:cNvPr id="16" name="Rectangle 15">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4721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633D240C-2220-494F-90F6-2A8A57C05C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39C9F6-0752-BB4A-BEC1-BF83544CA8A7}"/>
              </a:ext>
            </a:extLst>
          </p:cNvPr>
          <p:cNvSpPr>
            <a:spLocks noGrp="1"/>
          </p:cNvSpPr>
          <p:nvPr>
            <p:ph type="title"/>
          </p:nvPr>
        </p:nvSpPr>
        <p:spPr>
          <a:xfrm>
            <a:off x="4884505" y="0"/>
            <a:ext cx="6272784" cy="1536192"/>
          </a:xfrm>
        </p:spPr>
        <p:txBody>
          <a:bodyPr anchor="b">
            <a:normAutofit/>
          </a:bodyPr>
          <a:lstStyle/>
          <a:p>
            <a:r>
              <a:rPr lang="en-GB" sz="5200" b="1" i="1" u="sng" dirty="0"/>
              <a:t>Prison</a:t>
            </a:r>
            <a:endParaRPr lang="en-US" sz="5200" b="1" i="1" u="sng" dirty="0"/>
          </a:p>
        </p:txBody>
      </p:sp>
      <p:pic>
        <p:nvPicPr>
          <p:cNvPr id="4" name="Picture 4">
            <a:extLst>
              <a:ext uri="{FF2B5EF4-FFF2-40B4-BE49-F238E27FC236}">
                <a16:creationId xmlns:a16="http://schemas.microsoft.com/office/drawing/2014/main" id="{9B21FFE4-3D55-704C-B624-B5B7BFB81F30}"/>
              </a:ext>
            </a:extLst>
          </p:cNvPr>
          <p:cNvPicPr>
            <a:picLocks noChangeAspect="1"/>
          </p:cNvPicPr>
          <p:nvPr/>
        </p:nvPicPr>
        <p:blipFill rotWithShape="1">
          <a:blip r:embed="rId2">
            <a:extLst>
              <a:ext uri="{28A0092B-C50C-407E-A947-70E740481C1C}">
                <a14:useLocalDpi xmlns:a14="http://schemas.microsoft.com/office/drawing/2010/main" val="0"/>
              </a:ext>
            </a:extLst>
          </a:blip>
          <a:srcRect t="5982" r="2" b="5984"/>
          <a:stretch/>
        </p:blipFill>
        <p:spPr>
          <a:xfrm>
            <a:off x="-6" y="21"/>
            <a:ext cx="4711516" cy="2934566"/>
          </a:xfrm>
          <a:prstGeom prst="rect">
            <a:avLst/>
          </a:prstGeom>
        </p:spPr>
      </p:pic>
      <p:sp>
        <p:nvSpPr>
          <p:cNvPr id="29" name="Rectangle 28">
            <a:extLst>
              <a:ext uri="{FF2B5EF4-FFF2-40B4-BE49-F238E27FC236}">
                <a16:creationId xmlns:a16="http://schemas.microsoft.com/office/drawing/2014/main" id="{82F8B5D5-EDD3-466C-9CFA-C8A8B1C7F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70840" y="361188"/>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9FC6858B-B383-4FB7-AAFA-9CBB9215D4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0952"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6">
            <a:extLst>
              <a:ext uri="{FF2B5EF4-FFF2-40B4-BE49-F238E27FC236}">
                <a16:creationId xmlns:a16="http://schemas.microsoft.com/office/drawing/2014/main" id="{C2B2AA5B-6A1C-B64F-9AA0-A6151657DC3B}"/>
              </a:ext>
            </a:extLst>
          </p:cNvPr>
          <p:cNvPicPr>
            <a:picLocks noChangeAspect="1"/>
          </p:cNvPicPr>
          <p:nvPr/>
        </p:nvPicPr>
        <p:blipFill rotWithShape="1">
          <a:blip r:embed="rId3">
            <a:extLst>
              <a:ext uri="{28A0092B-C50C-407E-A947-70E740481C1C}">
                <a14:useLocalDpi xmlns:a14="http://schemas.microsoft.com/office/drawing/2010/main" val="0"/>
              </a:ext>
            </a:extLst>
          </a:blip>
          <a:srcRect l="23919" r="4172" b="2"/>
          <a:stretch/>
        </p:blipFill>
        <p:spPr>
          <a:xfrm>
            <a:off x="26" y="3172569"/>
            <a:ext cx="4711515" cy="3685430"/>
          </a:xfrm>
          <a:prstGeom prst="rect">
            <a:avLst/>
          </a:prstGeom>
        </p:spPr>
      </p:pic>
      <p:sp>
        <p:nvSpPr>
          <p:cNvPr id="24" name="Content Placeholder 23">
            <a:extLst>
              <a:ext uri="{FF2B5EF4-FFF2-40B4-BE49-F238E27FC236}">
                <a16:creationId xmlns:a16="http://schemas.microsoft.com/office/drawing/2014/main" id="{F7F3F643-7DA4-4DFC-AD6F-49CA0781EB6E}"/>
              </a:ext>
            </a:extLst>
          </p:cNvPr>
          <p:cNvSpPr>
            <a:spLocks noGrp="1"/>
          </p:cNvSpPr>
          <p:nvPr>
            <p:ph idx="1"/>
          </p:nvPr>
        </p:nvSpPr>
        <p:spPr>
          <a:xfrm>
            <a:off x="5330952" y="3355848"/>
            <a:ext cx="6272784" cy="2825496"/>
          </a:xfrm>
        </p:spPr>
        <p:txBody>
          <a:bodyPr>
            <a:normAutofit/>
          </a:bodyPr>
          <a:lstStyle/>
          <a:p>
            <a:pPr marL="0" indent="0">
              <a:buNone/>
            </a:pPr>
            <a:r>
              <a:rPr lang="en-GB" sz="2200" dirty="0"/>
              <a:t>Nelson Mandela was arrested and imprisoned in 1962 and subsequently sentenced to life imprisonment for conspiring to overthrow the state following the Rivonia Trial.Mandela served 27 years in prison split between Robben Island </a:t>
            </a:r>
            <a:r>
              <a:rPr lang="en-GB" sz="2200" dirty="0" err="1"/>
              <a:t>Pollsmoor</a:t>
            </a:r>
            <a:r>
              <a:rPr lang="en-GB" sz="2200" dirty="0"/>
              <a:t> Prison and Victor Verster Prison. He was released in 1990</a:t>
            </a:r>
          </a:p>
        </p:txBody>
      </p:sp>
    </p:spTree>
    <p:extLst>
      <p:ext uri="{BB962C8B-B14F-4D97-AF65-F5344CB8AC3E}">
        <p14:creationId xmlns:p14="http://schemas.microsoft.com/office/powerpoint/2010/main" val="3597462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6CCA5F87-1D1E-45CB-8D83-FC7EEFAD9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497E11F2-7772-A547-8E34-09A1F2435A6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9091" t="5642" r="-1" b="22435"/>
          <a:stretch/>
        </p:blipFill>
        <p:spPr>
          <a:xfrm>
            <a:off x="169354" y="10"/>
            <a:ext cx="7937479" cy="6857990"/>
          </a:xfrm>
          <a:prstGeom prst="rect">
            <a:avLst/>
          </a:prstGeom>
        </p:spPr>
      </p:pic>
      <p:sp>
        <p:nvSpPr>
          <p:cNvPr id="37" name="Rectangle 36">
            <a:extLst>
              <a:ext uri="{FF2B5EF4-FFF2-40B4-BE49-F238E27FC236}">
                <a16:creationId xmlns:a16="http://schemas.microsoft.com/office/drawing/2014/main" id="{7CCFC2C6-6238-4A2F-93DE-2ADF74AF6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396E217-2CD1-D741-AD21-85B0EA25AC97}"/>
              </a:ext>
            </a:extLst>
          </p:cNvPr>
          <p:cNvSpPr>
            <a:spLocks noGrp="1"/>
          </p:cNvSpPr>
          <p:nvPr>
            <p:ph type="title"/>
          </p:nvPr>
        </p:nvSpPr>
        <p:spPr>
          <a:xfrm>
            <a:off x="7851648" y="865483"/>
            <a:ext cx="3987677" cy="1370357"/>
          </a:xfrm>
        </p:spPr>
        <p:txBody>
          <a:bodyPr vert="horz" lIns="91440" tIns="45720" rIns="91440" bIns="45720" rtlCol="0" anchor="b">
            <a:normAutofit fontScale="90000"/>
          </a:bodyPr>
          <a:lstStyle/>
          <a:p>
            <a:r>
              <a:rPr lang="en-GB" sz="4800" b="1" i="1" u="sng" dirty="0"/>
              <a:t>Nobel peace award </a:t>
            </a:r>
            <a:endParaRPr lang="en-US" sz="4800" b="1" i="1" u="sng" dirty="0"/>
          </a:p>
        </p:txBody>
      </p:sp>
      <p:sp>
        <p:nvSpPr>
          <p:cNvPr id="39" name="Rectangle 3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1" name="Rectangle 4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564D2FC-BAA9-E444-86EB-9C4F66F2122B}"/>
              </a:ext>
            </a:extLst>
          </p:cNvPr>
          <p:cNvSpPr txBox="1"/>
          <p:nvPr/>
        </p:nvSpPr>
        <p:spPr>
          <a:xfrm>
            <a:off x="5181600" y="2514600"/>
            <a:ext cx="1828800" cy="1828800"/>
          </a:xfrm>
          <a:prstGeom prst="rect">
            <a:avLst/>
          </a:prstGeom>
          <a:noFill/>
        </p:spPr>
        <p:txBody>
          <a:bodyPr wrap="square" rtlCol="0">
            <a:spAutoFit/>
          </a:bodyPr>
          <a:lstStyle/>
          <a:p>
            <a:pPr algn="l"/>
            <a:endParaRPr lang="en-US" dirty="0"/>
          </a:p>
        </p:txBody>
      </p:sp>
      <p:sp>
        <p:nvSpPr>
          <p:cNvPr id="7" name="TextBox 6">
            <a:extLst>
              <a:ext uri="{FF2B5EF4-FFF2-40B4-BE49-F238E27FC236}">
                <a16:creationId xmlns:a16="http://schemas.microsoft.com/office/drawing/2014/main" id="{D44858D2-6590-5B45-AF0A-D6E328A36E97}"/>
              </a:ext>
            </a:extLst>
          </p:cNvPr>
          <p:cNvSpPr txBox="1"/>
          <p:nvPr/>
        </p:nvSpPr>
        <p:spPr>
          <a:xfrm>
            <a:off x="8106832" y="2692719"/>
            <a:ext cx="3915813" cy="2862322"/>
          </a:xfrm>
          <a:prstGeom prst="rect">
            <a:avLst/>
          </a:prstGeom>
          <a:noFill/>
        </p:spPr>
        <p:txBody>
          <a:bodyPr wrap="square" rtlCol="0">
            <a:spAutoFit/>
          </a:bodyPr>
          <a:lstStyle/>
          <a:p>
            <a:pPr algn="l"/>
            <a:r>
              <a:rPr lang="en-GB" dirty="0"/>
              <a:t>The Nobel Peace Prize 1993 was awarded jointly to Nelson Mandela and Frederik Willem de Klerk for their work for the peaceful termination of the apartheid regime and for laying the foundations for a new democratic South Africa .Nelson Mandela is an anti apartheid champion and the first black South African President (1994-1999)</a:t>
            </a:r>
          </a:p>
          <a:p>
            <a:pPr algn="l"/>
            <a:endParaRPr lang="en-GB" dirty="0"/>
          </a:p>
        </p:txBody>
      </p:sp>
    </p:spTree>
    <p:extLst>
      <p:ext uri="{BB962C8B-B14F-4D97-AF65-F5344CB8AC3E}">
        <p14:creationId xmlns:p14="http://schemas.microsoft.com/office/powerpoint/2010/main" val="1910157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6CCA5F87-1D1E-45CB-8D83-FC7EEFAD9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10">
            <a:extLst>
              <a:ext uri="{FF2B5EF4-FFF2-40B4-BE49-F238E27FC236}">
                <a16:creationId xmlns:a16="http://schemas.microsoft.com/office/drawing/2014/main" id="{7E79152F-976E-0B45-9229-2B39D004185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9644" r="-1" b="37745"/>
          <a:stretch/>
        </p:blipFill>
        <p:spPr>
          <a:xfrm>
            <a:off x="20" y="10"/>
            <a:ext cx="8668492" cy="6857990"/>
          </a:xfrm>
          <a:prstGeom prst="rect">
            <a:avLst/>
          </a:prstGeom>
        </p:spPr>
      </p:pic>
      <p:sp>
        <p:nvSpPr>
          <p:cNvPr id="17" name="Rectangle 16">
            <a:extLst>
              <a:ext uri="{FF2B5EF4-FFF2-40B4-BE49-F238E27FC236}">
                <a16:creationId xmlns:a16="http://schemas.microsoft.com/office/drawing/2014/main" id="{7CCFC2C6-6238-4A2F-93DE-2ADF74AF6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FFC442C-8B39-6F40-81E7-055FD33FFCAC}"/>
              </a:ext>
            </a:extLst>
          </p:cNvPr>
          <p:cNvSpPr>
            <a:spLocks noGrp="1"/>
          </p:cNvSpPr>
          <p:nvPr>
            <p:ph type="title"/>
          </p:nvPr>
        </p:nvSpPr>
        <p:spPr>
          <a:xfrm>
            <a:off x="7918704" y="771987"/>
            <a:ext cx="4023360" cy="3204134"/>
          </a:xfrm>
        </p:spPr>
        <p:txBody>
          <a:bodyPr vert="horz" lIns="91440" tIns="45720" rIns="91440" bIns="45720" rtlCol="0" anchor="b">
            <a:normAutofit/>
          </a:bodyPr>
          <a:lstStyle/>
          <a:p>
            <a:r>
              <a:rPr lang="en-US" sz="1800" b="1" i="1" dirty="0">
                <a:solidFill>
                  <a:srgbClr val="333333"/>
                </a:solidFill>
                <a:latin typeface="Lato-Regular"/>
              </a:rPr>
              <a:t> Nelson Mandela announced his retirement from public life in 2004 </a:t>
            </a:r>
            <a:r>
              <a:rPr lang="en-GB" sz="1800" b="1" i="1" dirty="0">
                <a:solidFill>
                  <a:srgbClr val="333333"/>
                </a:solidFill>
                <a:latin typeface="Lato-Regular"/>
              </a:rPr>
              <a:t>due to</a:t>
            </a:r>
            <a:r>
              <a:rPr lang="en-US" sz="1800" b="1" i="1" dirty="0">
                <a:solidFill>
                  <a:srgbClr val="333333"/>
                </a:solidFill>
                <a:latin typeface="Lato-Regular"/>
              </a:rPr>
              <a:t> ill health. Nelson Mandela Foundation discouraged invitations to public events but the legend continued to earnestly world for his Nelson Mandela Foundation. In 2009, the United Nations declared his birthday, 18 July as Nelson Mandela International Day.</a:t>
            </a:r>
            <a:endParaRPr lang="en-US" sz="4800" b="1" i="1" dirty="0"/>
          </a:p>
        </p:txBody>
      </p:sp>
      <p:sp>
        <p:nvSpPr>
          <p:cNvPr id="19" name="Rectangle 1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2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2823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E2F58BF-12E5-4B5A-AD25-4DAAA2742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5" name="Rectangle 2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Picture 4">
            <a:extLst>
              <a:ext uri="{FF2B5EF4-FFF2-40B4-BE49-F238E27FC236}">
                <a16:creationId xmlns:a16="http://schemas.microsoft.com/office/drawing/2014/main" id="{C4A4C9BE-CD57-A44B-BE56-D038928BEFD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2" b="7529"/>
          <a:stretch/>
        </p:blipFill>
        <p:spPr>
          <a:xfrm>
            <a:off x="4868487" y="10"/>
            <a:ext cx="7323513" cy="6857990"/>
          </a:xfrm>
          <a:prstGeom prst="rect">
            <a:avLst/>
          </a:prstGeom>
        </p:spPr>
      </p:pic>
      <p:sp>
        <p:nvSpPr>
          <p:cNvPr id="6" name="TextBox 5">
            <a:extLst>
              <a:ext uri="{FF2B5EF4-FFF2-40B4-BE49-F238E27FC236}">
                <a16:creationId xmlns:a16="http://schemas.microsoft.com/office/drawing/2014/main" id="{ABBDF82A-7A26-C449-B254-298EEF054E14}"/>
              </a:ext>
            </a:extLst>
          </p:cNvPr>
          <p:cNvSpPr txBox="1"/>
          <p:nvPr/>
        </p:nvSpPr>
        <p:spPr>
          <a:xfrm>
            <a:off x="6671789" y="2105561"/>
            <a:ext cx="3885062" cy="1323439"/>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4000" b="1" i="1" dirty="0">
                <a:ln w="22225">
                  <a:solidFill>
                    <a:schemeClr val="accent2"/>
                  </a:solidFill>
                  <a:prstDash val="solid"/>
                </a:ln>
                <a:solidFill>
                  <a:schemeClr val="accent2">
                    <a:lumMod val="75000"/>
                  </a:schemeClr>
                </a:solidFill>
              </a:rPr>
              <a:t>My thoughts on Nelson Mandela </a:t>
            </a:r>
            <a:endParaRPr lang="en-US" sz="4000" b="1" i="1" dirty="0">
              <a:ln w="22225">
                <a:solidFill>
                  <a:schemeClr val="accent2"/>
                </a:solidFill>
                <a:prstDash val="solid"/>
              </a:ln>
              <a:solidFill>
                <a:schemeClr val="accent2">
                  <a:lumMod val="75000"/>
                </a:schemeClr>
              </a:solidFill>
            </a:endParaRPr>
          </a:p>
        </p:txBody>
      </p:sp>
      <p:sp>
        <p:nvSpPr>
          <p:cNvPr id="7" name="TextBox 6">
            <a:extLst>
              <a:ext uri="{FF2B5EF4-FFF2-40B4-BE49-F238E27FC236}">
                <a16:creationId xmlns:a16="http://schemas.microsoft.com/office/drawing/2014/main" id="{393EBF7C-8E0A-C94F-AE82-74450EAA350B}"/>
              </a:ext>
            </a:extLst>
          </p:cNvPr>
          <p:cNvSpPr txBox="1"/>
          <p:nvPr/>
        </p:nvSpPr>
        <p:spPr>
          <a:xfrm>
            <a:off x="422950" y="87229"/>
            <a:ext cx="3741721" cy="7017306"/>
          </a:xfrm>
          <a:prstGeom prst="rect">
            <a:avLst/>
          </a:prstGeom>
          <a:noFill/>
        </p:spPr>
        <p:txBody>
          <a:bodyPr wrap="square" rtlCol="0">
            <a:spAutoFit/>
          </a:bodyPr>
          <a:lstStyle/>
          <a:p>
            <a:pPr algn="l"/>
            <a:r>
              <a:rPr lang="en-GB" dirty="0"/>
              <a:t>My thoughts on Nelson Mandela are that he is a great person that we will always remember even if we were not even alive when he did his great deed because he is known by everybody especially South Africans that love him for helping there county to be a better place that everybody would like to visit and look around .South Africans and the rest of the world praise him and enjoy learning about his amazing life and how he became and a brilliant person to South Africa because he stoped apartheid which was were black and white people were separated from each other however white people got it a lot better then black people. Black people were slaves to white people and Nelson Mandela stuck up to the president and built a group to stop this apartheid system. Also he went to prison yet he still managed to make a difference to South Africa .</a:t>
            </a:r>
          </a:p>
          <a:p>
            <a:pPr algn="l"/>
            <a:endParaRPr lang="en-US" dirty="0"/>
          </a:p>
        </p:txBody>
      </p:sp>
    </p:spTree>
    <p:extLst>
      <p:ext uri="{BB962C8B-B14F-4D97-AF65-F5344CB8AC3E}">
        <p14:creationId xmlns:p14="http://schemas.microsoft.com/office/powerpoint/2010/main" val="27908190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613</Words>
  <Application>Microsoft Office PowerPoint</Application>
  <PresentationFormat>Widescreen</PresentationFormat>
  <Paragraphs>17</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ArialMT</vt:lpstr>
      <vt:lpstr>Calibri</vt:lpstr>
      <vt:lpstr>Calibri Light</vt:lpstr>
      <vt:lpstr>Lato-Regular</vt:lpstr>
      <vt:lpstr>Office Theme</vt:lpstr>
      <vt:lpstr>Nelson Mandela </vt:lpstr>
      <vt:lpstr>Who is Nelson Mandela </vt:lpstr>
      <vt:lpstr>Early life </vt:lpstr>
      <vt:lpstr>Political Life  Nelson Mandela joined the African National Congress in 1944 and Formed the ANC Youth League. He rose through the ranks of the ANCYL and through his work the ANC adopted in 1949 a more radical policy, the Programme of Action. The ANC and the Pan African Congress were banned on 8 April 1960.Nelson Mandela was among thousands detained during this period.   On 2nd February 1990 the African National Congress was unbanned and on the 11th, Mandela was released from prison.  On 2nd March 1990, Mandela was elected as ANC deputy. On 9th May 1994, he was elected by parliament as the first president of South Africa. This came from the first free elections where black people could vote.  Mandela was inaugurated as the first black President of South Africa in May 1994 and formed a racially mixed government.</vt:lpstr>
      <vt:lpstr>Prison</vt:lpstr>
      <vt:lpstr>Nobel peace award </vt:lpstr>
      <vt:lpstr> Nelson Mandela announced his retirement from public life in 2004 due to ill health. Nelson Mandela Foundation discouraged invitations to public events but the legend continued to earnestly world for his Nelson Mandela Foundation. In 2009, the United Nations declared his birthday, 18 July as Nelson Mandela International Day.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Nelson Mandela</dc:title>
  <dc:creator>leanne cain</dc:creator>
  <cp:lastModifiedBy>Simon Merrick</cp:lastModifiedBy>
  <cp:revision>2</cp:revision>
  <dcterms:created xsi:type="dcterms:W3CDTF">2020-04-30T11:14:48Z</dcterms:created>
  <dcterms:modified xsi:type="dcterms:W3CDTF">2020-05-01T17:02:07Z</dcterms:modified>
</cp:coreProperties>
</file>