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4" r:id="rId2"/>
    <p:sldId id="257" r:id="rId3"/>
    <p:sldId id="258" r:id="rId4"/>
    <p:sldId id="259" r:id="rId5"/>
    <p:sldId id="260" r:id="rId6"/>
    <p:sldId id="262" r:id="rId7"/>
    <p:sldId id="263" r:id="rId8"/>
    <p:sldId id="265" r:id="rId9"/>
    <p:sldId id="266" r:id="rId10"/>
    <p:sldId id="272" r:id="rId11"/>
    <p:sldId id="267" r:id="rId12"/>
    <p:sldId id="269" r:id="rId13"/>
    <p:sldId id="271"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6358E"/>
    <a:srgbClr val="D5F2FF"/>
    <a:srgbClr val="75EBFB"/>
    <a:srgbClr val="56AADE"/>
    <a:srgbClr val="C830CC"/>
    <a:srgbClr val="D8D9DC"/>
    <a:srgbClr val="B75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86" d="100"/>
          <a:sy n="86" d="100"/>
        </p:scale>
        <p:origin x="59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77B55A3C-5B5E-4688-8E1D-20AADF6C5361}" type="datetimeFigureOut">
              <a:rPr lang="en-GB" smtClean="0"/>
              <a:t>28/04/2020</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44E0EF8-243B-4CE9-B824-46A50D1EE5DF}"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5884234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55A3C-5B5E-4688-8E1D-20AADF6C5361}"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E0EF8-243B-4CE9-B824-46A50D1EE5DF}" type="slidenum">
              <a:rPr lang="en-GB" smtClean="0"/>
              <a:t>‹#›</a:t>
            </a:fld>
            <a:endParaRPr lang="en-GB"/>
          </a:p>
        </p:txBody>
      </p:sp>
    </p:spTree>
    <p:extLst>
      <p:ext uri="{BB962C8B-B14F-4D97-AF65-F5344CB8AC3E}">
        <p14:creationId xmlns:p14="http://schemas.microsoft.com/office/powerpoint/2010/main" val="57893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7B55A3C-5B5E-4688-8E1D-20AADF6C5361}" type="datetimeFigureOut">
              <a:rPr lang="en-GB" smtClean="0"/>
              <a:t>28/04/2020</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44E0EF8-243B-4CE9-B824-46A50D1EE5DF}"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36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55A3C-5B5E-4688-8E1D-20AADF6C5361}"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E0EF8-243B-4CE9-B824-46A50D1EE5DF}" type="slidenum">
              <a:rPr lang="en-GB" smtClean="0"/>
              <a:t>‹#›</a:t>
            </a:fld>
            <a:endParaRPr lang="en-GB"/>
          </a:p>
        </p:txBody>
      </p:sp>
    </p:spTree>
    <p:extLst>
      <p:ext uri="{BB962C8B-B14F-4D97-AF65-F5344CB8AC3E}">
        <p14:creationId xmlns:p14="http://schemas.microsoft.com/office/powerpoint/2010/main" val="188683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7B55A3C-5B5E-4688-8E1D-20AADF6C5361}" type="datetimeFigureOut">
              <a:rPr lang="en-GB" smtClean="0"/>
              <a:t>28/04/2020</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44E0EF8-243B-4CE9-B824-46A50D1EE5DF}"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168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55A3C-5B5E-4688-8E1D-20AADF6C5361}"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4E0EF8-243B-4CE9-B824-46A50D1EE5DF}" type="slidenum">
              <a:rPr lang="en-GB" smtClean="0"/>
              <a:t>‹#›</a:t>
            </a:fld>
            <a:endParaRPr lang="en-GB"/>
          </a:p>
        </p:txBody>
      </p:sp>
    </p:spTree>
    <p:extLst>
      <p:ext uri="{BB962C8B-B14F-4D97-AF65-F5344CB8AC3E}">
        <p14:creationId xmlns:p14="http://schemas.microsoft.com/office/powerpoint/2010/main" val="306190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55A3C-5B5E-4688-8E1D-20AADF6C5361}"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4E0EF8-243B-4CE9-B824-46A50D1EE5DF}" type="slidenum">
              <a:rPr lang="en-GB" smtClean="0"/>
              <a:t>‹#›</a:t>
            </a:fld>
            <a:endParaRPr lang="en-GB"/>
          </a:p>
        </p:txBody>
      </p:sp>
    </p:spTree>
    <p:extLst>
      <p:ext uri="{BB962C8B-B14F-4D97-AF65-F5344CB8AC3E}">
        <p14:creationId xmlns:p14="http://schemas.microsoft.com/office/powerpoint/2010/main" val="194718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55A3C-5B5E-4688-8E1D-20AADF6C5361}"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4E0EF8-243B-4CE9-B824-46A50D1EE5DF}" type="slidenum">
              <a:rPr lang="en-GB" smtClean="0"/>
              <a:t>‹#›</a:t>
            </a:fld>
            <a:endParaRPr lang="en-GB"/>
          </a:p>
        </p:txBody>
      </p:sp>
    </p:spTree>
    <p:extLst>
      <p:ext uri="{BB962C8B-B14F-4D97-AF65-F5344CB8AC3E}">
        <p14:creationId xmlns:p14="http://schemas.microsoft.com/office/powerpoint/2010/main" val="19121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77B55A3C-5B5E-4688-8E1D-20AADF6C5361}"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4E0EF8-243B-4CE9-B824-46A50D1EE5DF}" type="slidenum">
              <a:rPr lang="en-GB" smtClean="0"/>
              <a:t>‹#›</a:t>
            </a:fld>
            <a:endParaRPr lang="en-GB"/>
          </a:p>
        </p:txBody>
      </p:sp>
    </p:spTree>
    <p:extLst>
      <p:ext uri="{BB962C8B-B14F-4D97-AF65-F5344CB8AC3E}">
        <p14:creationId xmlns:p14="http://schemas.microsoft.com/office/powerpoint/2010/main" val="252833366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7B55A3C-5B5E-4688-8E1D-20AADF6C5361}" type="datetimeFigureOut">
              <a:rPr lang="en-GB" smtClean="0"/>
              <a:t>28/04/2020</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44E0EF8-243B-4CE9-B824-46A50D1EE5DF}" type="slidenum">
              <a:rPr lang="en-GB" smtClean="0"/>
              <a:t>‹#›</a:t>
            </a:fld>
            <a:endParaRPr lang="en-GB"/>
          </a:p>
        </p:txBody>
      </p:sp>
    </p:spTree>
    <p:extLst>
      <p:ext uri="{BB962C8B-B14F-4D97-AF65-F5344CB8AC3E}">
        <p14:creationId xmlns:p14="http://schemas.microsoft.com/office/powerpoint/2010/main" val="108033140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7B55A3C-5B5E-4688-8E1D-20AADF6C5361}" type="datetimeFigureOut">
              <a:rPr lang="en-GB" smtClean="0"/>
              <a:t>28/04/2020</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44E0EF8-243B-4CE9-B824-46A50D1EE5DF}" type="slidenum">
              <a:rPr lang="en-GB" smtClean="0"/>
              <a:t>‹#›</a:t>
            </a:fld>
            <a:endParaRPr lang="en-GB"/>
          </a:p>
        </p:txBody>
      </p:sp>
    </p:spTree>
    <p:extLst>
      <p:ext uri="{BB962C8B-B14F-4D97-AF65-F5344CB8AC3E}">
        <p14:creationId xmlns:p14="http://schemas.microsoft.com/office/powerpoint/2010/main" val="264973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7B55A3C-5B5E-4688-8E1D-20AADF6C5361}" type="datetimeFigureOut">
              <a:rPr lang="en-GB" smtClean="0"/>
              <a:t>28/04/2020</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44E0EF8-243B-4CE9-B824-46A50D1EE5DF}"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4819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AgcTvoWjZJ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75EBFB"/>
                </a:solidFill>
                <a:latin typeface="Arial Black" panose="020B0A04020102020204" pitchFamily="34" charset="0"/>
              </a:rPr>
              <a:t>The life of Nelson Mandela</a:t>
            </a:r>
          </a:p>
        </p:txBody>
      </p:sp>
      <p:sp>
        <p:nvSpPr>
          <p:cNvPr id="3" name="Subtitle 2"/>
          <p:cNvSpPr>
            <a:spLocks noGrp="1"/>
          </p:cNvSpPr>
          <p:nvPr>
            <p:ph type="subTitle" idx="1"/>
          </p:nvPr>
        </p:nvSpPr>
        <p:spPr/>
        <p:txBody>
          <a:bodyPr/>
          <a:lstStyle/>
          <a:p>
            <a:r>
              <a:rPr lang="en-GB" dirty="0">
                <a:solidFill>
                  <a:srgbClr val="75EBFB"/>
                </a:solidFill>
                <a:latin typeface="Arial Black" panose="020B0A04020102020204" pitchFamily="34" charset="0"/>
              </a:rPr>
              <a:t>By Joanna D</a:t>
            </a:r>
          </a:p>
        </p:txBody>
      </p:sp>
    </p:spTree>
    <p:extLst>
      <p:ext uri="{BB962C8B-B14F-4D97-AF65-F5344CB8AC3E}">
        <p14:creationId xmlns:p14="http://schemas.microsoft.com/office/powerpoint/2010/main" val="3078141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32D91"/>
                </a:solidFill>
                <a:latin typeface="Arial Black" panose="020B0A04020102020204" pitchFamily="34" charset="0"/>
              </a:rPr>
              <a:t>Truth and Reconciliation </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solidFill>
                  <a:srgbClr val="E32D91"/>
                </a:solidFill>
                <a:latin typeface="Arial Black" panose="020B0A04020102020204" pitchFamily="34" charset="0"/>
              </a:rPr>
              <a:t>In other countries, when white rule came to an end there was fighting and trouble.</a:t>
            </a:r>
          </a:p>
          <a:p>
            <a:pPr marL="0" indent="0">
              <a:buNone/>
            </a:pPr>
            <a:r>
              <a:rPr lang="en-GB" dirty="0">
                <a:solidFill>
                  <a:srgbClr val="E32D91"/>
                </a:solidFill>
                <a:latin typeface="Arial Black" panose="020B0A04020102020204" pitchFamily="34" charset="0"/>
              </a:rPr>
              <a:t>Mandela was determined to stop the black majority from seeking revenge for all the awful things that had been done to them, by the whites during Apartheid.</a:t>
            </a:r>
          </a:p>
          <a:p>
            <a:pPr marL="0" indent="0">
              <a:buNone/>
            </a:pPr>
            <a:r>
              <a:rPr lang="en-GB" dirty="0">
                <a:solidFill>
                  <a:srgbClr val="E32D91"/>
                </a:solidFill>
                <a:latin typeface="Arial Black" panose="020B0A04020102020204" pitchFamily="34" charset="0"/>
              </a:rPr>
              <a:t>Instead of war and bloodshed, when Mandela became president he said that there would be none of that, no war, no fights just truth and reconciliation. </a:t>
            </a:r>
          </a:p>
          <a:p>
            <a:pPr marL="0" indent="0">
              <a:buNone/>
            </a:pPr>
            <a:r>
              <a:rPr lang="en-GB" dirty="0">
                <a:solidFill>
                  <a:srgbClr val="E32D91"/>
                </a:solidFill>
                <a:latin typeface="Arial Black" panose="020B0A04020102020204" pitchFamily="34" charset="0"/>
              </a:rPr>
              <a:t>Mandela introduced these courts that were same as the old ones except that there would be not punishment instead you had to tell the judge what you had done and who you had done it to. Then you would be free and the families who had lost their loved </a:t>
            </a:r>
            <a:r>
              <a:rPr lang="en-GB">
                <a:solidFill>
                  <a:srgbClr val="E32D91"/>
                </a:solidFill>
                <a:latin typeface="Arial Black" panose="020B0A04020102020204" pitchFamily="34" charset="0"/>
              </a:rPr>
              <a:t>ones would </a:t>
            </a:r>
            <a:r>
              <a:rPr lang="en-GB" dirty="0">
                <a:solidFill>
                  <a:srgbClr val="E32D91"/>
                </a:solidFill>
                <a:latin typeface="Arial Black" panose="020B0A04020102020204" pitchFamily="34" charset="0"/>
              </a:rPr>
              <a:t>find out the truth, finally.</a:t>
            </a:r>
          </a:p>
        </p:txBody>
      </p:sp>
    </p:spTree>
    <p:extLst>
      <p:ext uri="{BB962C8B-B14F-4D97-AF65-F5344CB8AC3E}">
        <p14:creationId xmlns:p14="http://schemas.microsoft.com/office/powerpoint/2010/main" val="1794406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32D91"/>
                </a:solidFill>
                <a:latin typeface="Arial Black" panose="020B0A04020102020204" pitchFamily="34" charset="0"/>
              </a:rPr>
              <a:t>Retirement</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solidFill>
                  <a:srgbClr val="E32D91"/>
                </a:solidFill>
                <a:latin typeface="Arial Black" panose="020B0A04020102020204" pitchFamily="34" charset="0"/>
              </a:rPr>
              <a:t>In 1994 Mandela retired from being president. He intended to lead a quiet family life, split between Johannesburg and </a:t>
            </a:r>
            <a:r>
              <a:rPr lang="en-GB" dirty="0" err="1">
                <a:solidFill>
                  <a:srgbClr val="E32D91"/>
                </a:solidFill>
                <a:latin typeface="Arial Black" panose="020B0A04020102020204" pitchFamily="34" charset="0"/>
              </a:rPr>
              <a:t>Qunu</a:t>
            </a:r>
            <a:r>
              <a:rPr lang="en-GB" dirty="0">
                <a:solidFill>
                  <a:srgbClr val="E32D91"/>
                </a:solidFill>
                <a:latin typeface="Arial Black" panose="020B0A04020102020204" pitchFamily="34" charset="0"/>
              </a:rPr>
              <a:t>. He was going to write a follow-up to his first autobiography, but he abandoned this idea.</a:t>
            </a:r>
          </a:p>
          <a:p>
            <a:pPr marL="0" indent="0">
              <a:buNone/>
            </a:pPr>
            <a:r>
              <a:rPr lang="en-GB" dirty="0">
                <a:solidFill>
                  <a:srgbClr val="E32D91"/>
                </a:solidFill>
                <a:latin typeface="Arial Black" panose="020B0A04020102020204" pitchFamily="34" charset="0"/>
              </a:rPr>
              <a:t>Mandela found it hard to get any privacy and in the end he had to return from retirement.</a:t>
            </a:r>
          </a:p>
          <a:p>
            <a:pPr marL="0" indent="0">
              <a:buNone/>
            </a:pPr>
            <a:r>
              <a:rPr lang="en-GB" dirty="0">
                <a:solidFill>
                  <a:srgbClr val="E32D91"/>
                </a:solidFill>
                <a:latin typeface="Arial Black" panose="020B0A04020102020204" pitchFamily="34" charset="0"/>
              </a:rPr>
              <a:t>He continued to meet with world leaders and celebrities. </a:t>
            </a:r>
          </a:p>
          <a:p>
            <a:pPr marL="0" indent="0">
              <a:buNone/>
            </a:pPr>
            <a:r>
              <a:rPr lang="en-GB" dirty="0">
                <a:solidFill>
                  <a:srgbClr val="E32D91"/>
                </a:solidFill>
                <a:latin typeface="Arial Black" panose="020B0A04020102020204" pitchFamily="34" charset="0"/>
              </a:rPr>
              <a:t>When in Johannesburg, he worked with the Nelson Mandela foundation that was founded in 1999 to help develop better housing and schools and to battle against, HIV/AIDS.</a:t>
            </a:r>
            <a:r>
              <a:rPr lang="en-GB" baseline="30000" dirty="0">
                <a:solidFill>
                  <a:srgbClr val="E32D91"/>
                </a:solidFill>
                <a:latin typeface="Arial Black" panose="020B0A04020102020204" pitchFamily="34" charset="0"/>
              </a:rPr>
              <a:t> </a:t>
            </a:r>
          </a:p>
          <a:p>
            <a:pPr marL="0" indent="0">
              <a:buNone/>
            </a:pPr>
            <a:r>
              <a:rPr lang="en-GB" dirty="0">
                <a:solidFill>
                  <a:srgbClr val="E32D91"/>
                </a:solidFill>
                <a:latin typeface="Arial Black" panose="020B0A04020102020204" pitchFamily="34" charset="0"/>
              </a:rPr>
              <a:t>Although Mandela had been criticised for failing to do enough to fight the HIV/AIDS disease during his time as president, after he stepped down he spent a lot time fighting it, saying it was ‘a war’ that had killed more than ‘all previous wars.’</a:t>
            </a:r>
          </a:p>
          <a:p>
            <a:pPr marL="0" indent="0">
              <a:buNone/>
            </a:pPr>
            <a:r>
              <a:rPr lang="en-GB" dirty="0">
                <a:solidFill>
                  <a:srgbClr val="E32D91"/>
                </a:solidFill>
                <a:latin typeface="Arial Black" panose="020B0A04020102020204" pitchFamily="34" charset="0"/>
              </a:rPr>
              <a:t>Meanwhile, Mandela was fighting his own war against cancer because he was treated for prostate cancer in July 2001.</a:t>
            </a:r>
          </a:p>
          <a:p>
            <a:pPr marL="0" indent="0">
              <a:buNone/>
            </a:pPr>
            <a:endParaRPr lang="en-GB" dirty="0">
              <a:solidFill>
                <a:srgbClr val="E32D91"/>
              </a:solidFill>
              <a:latin typeface="Arial Black" panose="020B0A04020102020204" pitchFamily="34" charset="0"/>
            </a:endParaRPr>
          </a:p>
        </p:txBody>
      </p:sp>
    </p:spTree>
    <p:extLst>
      <p:ext uri="{BB962C8B-B14F-4D97-AF65-F5344CB8AC3E}">
        <p14:creationId xmlns:p14="http://schemas.microsoft.com/office/powerpoint/2010/main" val="2948798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32D91"/>
                </a:solidFill>
                <a:latin typeface="Arial Black" panose="020B0A04020102020204" pitchFamily="34" charset="0"/>
              </a:rPr>
              <a:t>Last years</a:t>
            </a:r>
            <a:endParaRPr lang="en-GB" dirty="0"/>
          </a:p>
        </p:txBody>
      </p:sp>
      <p:sp>
        <p:nvSpPr>
          <p:cNvPr id="3" name="Content Placeholder 2"/>
          <p:cNvSpPr>
            <a:spLocks noGrp="1"/>
          </p:cNvSpPr>
          <p:nvPr>
            <p:ph idx="1"/>
          </p:nvPr>
        </p:nvSpPr>
        <p:spPr>
          <a:xfrm>
            <a:off x="2933698" y="2251656"/>
            <a:ext cx="8927743" cy="4606344"/>
          </a:xfrm>
        </p:spPr>
        <p:txBody>
          <a:bodyPr>
            <a:normAutofit/>
          </a:bodyPr>
          <a:lstStyle/>
          <a:p>
            <a:pPr marL="0" indent="0">
              <a:buNone/>
            </a:pPr>
            <a:r>
              <a:rPr lang="en-GB" dirty="0">
                <a:solidFill>
                  <a:srgbClr val="E32D91"/>
                </a:solidFill>
                <a:latin typeface="Arial Black" panose="020B0A04020102020204" pitchFamily="34" charset="0"/>
              </a:rPr>
              <a:t>After suffering from extended breathing problems. Nelson Mandela died on 5 December 2013 at the age of 95, surrounded by his family. </a:t>
            </a:r>
          </a:p>
          <a:p>
            <a:pPr marL="0" indent="0">
              <a:buNone/>
            </a:pPr>
            <a:r>
              <a:rPr lang="en-GB" dirty="0">
                <a:solidFill>
                  <a:srgbClr val="E32D91"/>
                </a:solidFill>
                <a:latin typeface="Arial Black" panose="020B0A04020102020204" pitchFamily="34" charset="0"/>
              </a:rPr>
              <a:t>There were ten days of nationwide grieving for him and a national day of prayer and reflection on 8</a:t>
            </a:r>
            <a:r>
              <a:rPr lang="en-GB" baseline="30000" dirty="0">
                <a:solidFill>
                  <a:srgbClr val="E32D91"/>
                </a:solidFill>
                <a:latin typeface="Arial Black" panose="020B0A04020102020204" pitchFamily="34" charset="0"/>
              </a:rPr>
              <a:t>th</a:t>
            </a:r>
            <a:r>
              <a:rPr lang="en-GB" dirty="0">
                <a:solidFill>
                  <a:srgbClr val="E32D91"/>
                </a:solidFill>
                <a:latin typeface="Arial Black" panose="020B0A04020102020204" pitchFamily="34" charset="0"/>
              </a:rPr>
              <a:t> December, followed by a memorial service at Johannesburg's FNB Stadium on 10 December 2013</a:t>
            </a:r>
          </a:p>
          <a:p>
            <a:pPr marL="0" indent="0">
              <a:buNone/>
            </a:pPr>
            <a:r>
              <a:rPr lang="en-GB" dirty="0">
                <a:solidFill>
                  <a:srgbClr val="E32D91"/>
                </a:solidFill>
                <a:latin typeface="Arial Black" panose="020B0A04020102020204" pitchFamily="34" charset="0"/>
              </a:rPr>
              <a:t>90 representatives of foreign states travelled to South Africa to attend memorial events. </a:t>
            </a:r>
          </a:p>
          <a:p>
            <a:pPr marL="0" indent="0">
              <a:buNone/>
            </a:pPr>
            <a:r>
              <a:rPr lang="en-GB" dirty="0">
                <a:solidFill>
                  <a:srgbClr val="E32D91"/>
                </a:solidFill>
                <a:latin typeface="Arial Black" panose="020B0A04020102020204" pitchFamily="34" charset="0"/>
              </a:rPr>
              <a:t>Mandela has been remembered to this day and still people across the world are devastated by his death.</a:t>
            </a:r>
          </a:p>
          <a:p>
            <a:pPr marL="0" indent="0">
              <a:buNone/>
            </a:pPr>
            <a:endParaRPr lang="en-GB" dirty="0">
              <a:solidFill>
                <a:srgbClr val="E32D91"/>
              </a:solidFill>
              <a:latin typeface="Arial Black" panose="020B0A04020102020204" pitchFamily="34" charset="0"/>
            </a:endParaRPr>
          </a:p>
        </p:txBody>
      </p:sp>
    </p:spTree>
    <p:extLst>
      <p:ext uri="{BB962C8B-B14F-4D97-AF65-F5344CB8AC3E}">
        <p14:creationId xmlns:p14="http://schemas.microsoft.com/office/powerpoint/2010/main" val="1196365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45300"/>
          </a:xfrm>
        </p:spPr>
        <p:txBody>
          <a:bodyPr>
            <a:normAutofit fontScale="90000"/>
          </a:bodyPr>
          <a:lstStyle/>
          <a:p>
            <a:pPr algn="ctr"/>
            <a:r>
              <a:rPr lang="en-GB" dirty="0">
                <a:solidFill>
                  <a:srgbClr val="E32D91"/>
                </a:solidFill>
                <a:latin typeface="Arial Black" panose="020B0A04020102020204" pitchFamily="34" charset="0"/>
              </a:rPr>
              <a:t>Mandela’s Timeline</a:t>
            </a:r>
          </a:p>
        </p:txBody>
      </p:sp>
      <p:sp>
        <p:nvSpPr>
          <p:cNvPr id="3" name="Content Placeholder 2"/>
          <p:cNvSpPr>
            <a:spLocks noGrp="1"/>
          </p:cNvSpPr>
          <p:nvPr>
            <p:ph idx="1"/>
          </p:nvPr>
        </p:nvSpPr>
        <p:spPr>
          <a:xfrm>
            <a:off x="0" y="2438400"/>
            <a:ext cx="12192000" cy="4419600"/>
          </a:xfrm>
        </p:spPr>
        <p:txBody>
          <a:bodyPr/>
          <a:lstStyle/>
          <a:p>
            <a:pPr marL="0" indent="0">
              <a:buNone/>
            </a:pPr>
            <a:endParaRPr lang="en-GB" dirty="0"/>
          </a:p>
        </p:txBody>
      </p:sp>
      <p:cxnSp>
        <p:nvCxnSpPr>
          <p:cNvPr id="5" name="Straight Arrow Connector 4"/>
          <p:cNvCxnSpPr/>
          <p:nvPr/>
        </p:nvCxnSpPr>
        <p:spPr>
          <a:xfrm flipV="1">
            <a:off x="2820473" y="888644"/>
            <a:ext cx="12879" cy="5782612"/>
          </a:xfrm>
          <a:prstGeom prst="straightConnector1">
            <a:avLst/>
          </a:prstGeom>
          <a:ln>
            <a:solidFill>
              <a:srgbClr val="E32D91"/>
            </a:solidFill>
            <a:headEnd type="triangle"/>
            <a:tailEnd type="triangle"/>
          </a:ln>
          <a:effectLst>
            <a:glow rad="63500">
              <a:srgbClr val="E32D91"/>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85241" y="888644"/>
            <a:ext cx="360609" cy="8585"/>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81082" y="745300"/>
            <a:ext cx="3374263"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1918 18</a:t>
            </a:r>
            <a:r>
              <a:rPr lang="en-GB" baseline="30000" dirty="0">
                <a:solidFill>
                  <a:srgbClr val="E32D91"/>
                </a:solidFill>
                <a:latin typeface="Arial Black" panose="020B0A04020102020204" pitchFamily="34" charset="0"/>
              </a:rPr>
              <a:t>th</a:t>
            </a:r>
            <a:r>
              <a:rPr lang="en-GB" dirty="0">
                <a:solidFill>
                  <a:srgbClr val="E32D91"/>
                </a:solidFill>
                <a:latin typeface="Arial Black" panose="020B0A04020102020204" pitchFamily="34" charset="0"/>
              </a:rPr>
              <a:t> July: Mandela is born</a:t>
            </a:r>
          </a:p>
        </p:txBody>
      </p:sp>
      <p:cxnSp>
        <p:nvCxnSpPr>
          <p:cNvPr id="20" name="Straight Connector 19"/>
          <p:cNvCxnSpPr/>
          <p:nvPr/>
        </p:nvCxnSpPr>
        <p:spPr>
          <a:xfrm>
            <a:off x="2668339" y="5107374"/>
            <a:ext cx="360609" cy="8585"/>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85240" y="3139501"/>
            <a:ext cx="360609" cy="8585"/>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72365" y="4398074"/>
            <a:ext cx="360609" cy="8585"/>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40167" y="1579960"/>
            <a:ext cx="416954" cy="11773"/>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72364" y="2169148"/>
            <a:ext cx="360609" cy="8585"/>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85240" y="3760444"/>
            <a:ext cx="360609" cy="8585"/>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72366" y="2662104"/>
            <a:ext cx="360609" cy="4421"/>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85243" y="6658849"/>
            <a:ext cx="360609" cy="8585"/>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32975" y="1288310"/>
            <a:ext cx="3696234"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1943: Mandela starts his journey to ending apartheid</a:t>
            </a:r>
          </a:p>
        </p:txBody>
      </p:sp>
      <p:sp>
        <p:nvSpPr>
          <p:cNvPr id="30" name="TextBox 29"/>
          <p:cNvSpPr txBox="1"/>
          <p:nvPr/>
        </p:nvSpPr>
        <p:spPr>
          <a:xfrm>
            <a:off x="3032975" y="1900170"/>
            <a:ext cx="3522370"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1944: Mandela joins the ANC</a:t>
            </a:r>
          </a:p>
        </p:txBody>
      </p:sp>
      <p:sp>
        <p:nvSpPr>
          <p:cNvPr id="33" name="TextBox 32"/>
          <p:cNvSpPr txBox="1"/>
          <p:nvPr/>
        </p:nvSpPr>
        <p:spPr>
          <a:xfrm>
            <a:off x="3057121" y="2448909"/>
            <a:ext cx="3647941" cy="369332"/>
          </a:xfrm>
          <a:prstGeom prst="rect">
            <a:avLst/>
          </a:prstGeom>
          <a:noFill/>
        </p:spPr>
        <p:txBody>
          <a:bodyPr wrap="square" rtlCol="0">
            <a:spAutoFit/>
          </a:bodyPr>
          <a:lstStyle/>
          <a:p>
            <a:r>
              <a:rPr lang="en-GB" dirty="0">
                <a:solidFill>
                  <a:srgbClr val="E32D91"/>
                </a:solidFill>
                <a:latin typeface="Arial Black" panose="020B0A04020102020204" pitchFamily="34" charset="0"/>
              </a:rPr>
              <a:t>1962: Mandela is arrested</a:t>
            </a:r>
          </a:p>
        </p:txBody>
      </p:sp>
      <p:sp>
        <p:nvSpPr>
          <p:cNvPr id="34" name="TextBox 33"/>
          <p:cNvSpPr txBox="1"/>
          <p:nvPr/>
        </p:nvSpPr>
        <p:spPr>
          <a:xfrm>
            <a:off x="3155320" y="2824921"/>
            <a:ext cx="3573889"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1964: Mandela is put in Robben Island prison </a:t>
            </a:r>
          </a:p>
        </p:txBody>
      </p:sp>
      <p:sp>
        <p:nvSpPr>
          <p:cNvPr id="35" name="TextBox 34"/>
          <p:cNvSpPr txBox="1"/>
          <p:nvPr/>
        </p:nvSpPr>
        <p:spPr>
          <a:xfrm>
            <a:off x="3098971" y="3459181"/>
            <a:ext cx="3606091"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1982: Mandela is moved to </a:t>
            </a:r>
            <a:r>
              <a:rPr lang="en-GB" dirty="0" err="1">
                <a:solidFill>
                  <a:srgbClr val="E32D91"/>
                </a:solidFill>
                <a:latin typeface="Arial Black" panose="020B0A04020102020204" pitchFamily="34" charset="0"/>
              </a:rPr>
              <a:t>Pollsmoor</a:t>
            </a:r>
            <a:r>
              <a:rPr lang="en-GB" dirty="0">
                <a:solidFill>
                  <a:srgbClr val="E32D91"/>
                </a:solidFill>
                <a:latin typeface="Arial Black" panose="020B0A04020102020204" pitchFamily="34" charset="0"/>
              </a:rPr>
              <a:t> prison</a:t>
            </a:r>
          </a:p>
        </p:txBody>
      </p:sp>
      <p:sp>
        <p:nvSpPr>
          <p:cNvPr id="36" name="TextBox 35"/>
          <p:cNvSpPr txBox="1"/>
          <p:nvPr/>
        </p:nvSpPr>
        <p:spPr>
          <a:xfrm>
            <a:off x="3057121" y="4076054"/>
            <a:ext cx="3400023"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1988: Mandela is moved to Victor </a:t>
            </a:r>
            <a:r>
              <a:rPr lang="en-GB" dirty="0" err="1">
                <a:solidFill>
                  <a:srgbClr val="E32D91"/>
                </a:solidFill>
                <a:latin typeface="Arial Black" panose="020B0A04020102020204" pitchFamily="34" charset="0"/>
              </a:rPr>
              <a:t>Vestor</a:t>
            </a:r>
            <a:r>
              <a:rPr lang="en-GB" dirty="0">
                <a:solidFill>
                  <a:srgbClr val="E32D91"/>
                </a:solidFill>
                <a:latin typeface="Arial Black" panose="020B0A04020102020204" pitchFamily="34" charset="0"/>
              </a:rPr>
              <a:t> prison </a:t>
            </a:r>
          </a:p>
        </p:txBody>
      </p:sp>
      <p:sp>
        <p:nvSpPr>
          <p:cNvPr id="37" name="TextBox 36"/>
          <p:cNvSpPr txBox="1"/>
          <p:nvPr/>
        </p:nvSpPr>
        <p:spPr>
          <a:xfrm>
            <a:off x="3013658" y="4743782"/>
            <a:ext cx="3474077" cy="923330"/>
          </a:xfrm>
          <a:prstGeom prst="rect">
            <a:avLst/>
          </a:prstGeom>
          <a:noFill/>
        </p:spPr>
        <p:txBody>
          <a:bodyPr wrap="square" rtlCol="0">
            <a:spAutoFit/>
          </a:bodyPr>
          <a:lstStyle/>
          <a:p>
            <a:r>
              <a:rPr lang="en-GB" dirty="0">
                <a:solidFill>
                  <a:srgbClr val="E32D91"/>
                </a:solidFill>
                <a:latin typeface="Arial Black" panose="020B0A04020102020204" pitchFamily="34" charset="0"/>
              </a:rPr>
              <a:t>1990 11</a:t>
            </a:r>
            <a:r>
              <a:rPr lang="en-GB" baseline="30000" dirty="0">
                <a:solidFill>
                  <a:srgbClr val="E32D91"/>
                </a:solidFill>
                <a:latin typeface="Arial Black" panose="020B0A04020102020204" pitchFamily="34" charset="0"/>
              </a:rPr>
              <a:t>th</a:t>
            </a:r>
            <a:r>
              <a:rPr lang="en-GB" dirty="0">
                <a:solidFill>
                  <a:srgbClr val="E32D91"/>
                </a:solidFill>
                <a:latin typeface="Arial Black" panose="020B0A04020102020204" pitchFamily="34" charset="0"/>
              </a:rPr>
              <a:t> February: Mandela is freed from prison</a:t>
            </a:r>
          </a:p>
        </p:txBody>
      </p:sp>
      <p:sp>
        <p:nvSpPr>
          <p:cNvPr id="40" name="TextBox 39"/>
          <p:cNvSpPr txBox="1"/>
          <p:nvPr/>
        </p:nvSpPr>
        <p:spPr>
          <a:xfrm>
            <a:off x="3028948" y="5616224"/>
            <a:ext cx="3526397"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1994 10</a:t>
            </a:r>
            <a:r>
              <a:rPr lang="en-GB" baseline="30000" dirty="0">
                <a:solidFill>
                  <a:srgbClr val="E32D91"/>
                </a:solidFill>
                <a:latin typeface="Arial Black" panose="020B0A04020102020204" pitchFamily="34" charset="0"/>
              </a:rPr>
              <a:t>th</a:t>
            </a:r>
            <a:r>
              <a:rPr lang="en-GB" dirty="0">
                <a:solidFill>
                  <a:srgbClr val="E32D91"/>
                </a:solidFill>
                <a:latin typeface="Arial Black" panose="020B0A04020102020204" pitchFamily="34" charset="0"/>
              </a:rPr>
              <a:t> May: Mandela becomes president</a:t>
            </a:r>
          </a:p>
        </p:txBody>
      </p:sp>
      <p:sp>
        <p:nvSpPr>
          <p:cNvPr id="41" name="TextBox 40"/>
          <p:cNvSpPr txBox="1"/>
          <p:nvPr/>
        </p:nvSpPr>
        <p:spPr>
          <a:xfrm>
            <a:off x="3057121" y="6246658"/>
            <a:ext cx="3400023" cy="646331"/>
          </a:xfrm>
          <a:prstGeom prst="rect">
            <a:avLst/>
          </a:prstGeom>
          <a:noFill/>
        </p:spPr>
        <p:txBody>
          <a:bodyPr wrap="square" rtlCol="0">
            <a:spAutoFit/>
          </a:bodyPr>
          <a:lstStyle/>
          <a:p>
            <a:r>
              <a:rPr lang="en-GB" dirty="0">
                <a:solidFill>
                  <a:srgbClr val="E32D91"/>
                </a:solidFill>
                <a:latin typeface="Arial Black" panose="020B0A04020102020204" pitchFamily="34" charset="0"/>
              </a:rPr>
              <a:t>2013 5</a:t>
            </a:r>
            <a:r>
              <a:rPr lang="en-GB" baseline="30000" dirty="0">
                <a:solidFill>
                  <a:srgbClr val="E32D91"/>
                </a:solidFill>
                <a:latin typeface="Arial Black" panose="020B0A04020102020204" pitchFamily="34" charset="0"/>
              </a:rPr>
              <a:t>th</a:t>
            </a:r>
            <a:r>
              <a:rPr lang="en-GB" dirty="0">
                <a:solidFill>
                  <a:srgbClr val="E32D91"/>
                </a:solidFill>
                <a:latin typeface="Arial Black" panose="020B0A04020102020204" pitchFamily="34" charset="0"/>
              </a:rPr>
              <a:t> December: Mandela dies</a:t>
            </a:r>
          </a:p>
        </p:txBody>
      </p:sp>
      <p:cxnSp>
        <p:nvCxnSpPr>
          <p:cNvPr id="43" name="Straight Connector 42"/>
          <p:cNvCxnSpPr/>
          <p:nvPr/>
        </p:nvCxnSpPr>
        <p:spPr>
          <a:xfrm>
            <a:off x="2668339" y="5834130"/>
            <a:ext cx="345319" cy="0"/>
          </a:xfrm>
          <a:prstGeom prst="line">
            <a:avLst/>
          </a:prstGeom>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6280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1000"/>
                                        <p:tgtEl>
                                          <p:spTgt spid="43"/>
                                        </p:tgtEl>
                                      </p:cBhvr>
                                    </p:animEffect>
                                    <p:anim calcmode="lin" valueType="num">
                                      <p:cBhvr>
                                        <p:cTn id="60" dur="1000" fill="hold"/>
                                        <p:tgtEl>
                                          <p:spTgt spid="43"/>
                                        </p:tgtEl>
                                        <p:attrNameLst>
                                          <p:attrName>ppt_x</p:attrName>
                                        </p:attrNameLst>
                                      </p:cBhvr>
                                      <p:tavLst>
                                        <p:tav tm="0">
                                          <p:val>
                                            <p:strVal val="#ppt_x"/>
                                          </p:val>
                                        </p:tav>
                                        <p:tav tm="100000">
                                          <p:val>
                                            <p:strVal val="#ppt_x"/>
                                          </p:val>
                                        </p:tav>
                                      </p:tavLst>
                                    </p:anim>
                                    <p:anim calcmode="lin" valueType="num">
                                      <p:cBhvr>
                                        <p:cTn id="61" dur="1000" fill="hold"/>
                                        <p:tgtEl>
                                          <p:spTgt spid="4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0"/>
                                        <p:tgtEl>
                                          <p:spTgt spid="35"/>
                                        </p:tgtEl>
                                      </p:cBhvr>
                                    </p:animEffect>
                                    <p:anim calcmode="lin" valueType="num">
                                      <p:cBhvr>
                                        <p:cTn id="96" dur="1000" fill="hold"/>
                                        <p:tgtEl>
                                          <p:spTgt spid="35"/>
                                        </p:tgtEl>
                                        <p:attrNameLst>
                                          <p:attrName>ppt_x</p:attrName>
                                        </p:attrNameLst>
                                      </p:cBhvr>
                                      <p:tavLst>
                                        <p:tav tm="0">
                                          <p:val>
                                            <p:strVal val="#ppt_x"/>
                                          </p:val>
                                        </p:tav>
                                        <p:tav tm="100000">
                                          <p:val>
                                            <p:strVal val="#ppt_x"/>
                                          </p:val>
                                        </p:tav>
                                      </p:tavLst>
                                    </p:anim>
                                    <p:anim calcmode="lin" valueType="num">
                                      <p:cBhvr>
                                        <p:cTn id="97" dur="1000" fill="hold"/>
                                        <p:tgtEl>
                                          <p:spTgt spid="3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36">
                                            <p:txEl>
                                              <p:pRg st="0" end="0"/>
                                            </p:txEl>
                                          </p:spTgt>
                                        </p:tgtEl>
                                        <p:attrNameLst>
                                          <p:attrName>style.visibility</p:attrName>
                                        </p:attrNameLst>
                                      </p:cBhvr>
                                      <p:to>
                                        <p:strVal val="visible"/>
                                      </p:to>
                                    </p:set>
                                    <p:animEffect transition="in" filter="fade">
                                      <p:cBhvr>
                                        <p:cTn id="100" dur="1000"/>
                                        <p:tgtEl>
                                          <p:spTgt spid="36">
                                            <p:txEl>
                                              <p:pRg st="0" end="0"/>
                                            </p:txEl>
                                          </p:spTgt>
                                        </p:tgtEl>
                                      </p:cBhvr>
                                    </p:animEffect>
                                    <p:anim calcmode="lin" valueType="num">
                                      <p:cBhvr>
                                        <p:cTn id="101"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02"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1000" fill="hold"/>
                                        <p:tgtEl>
                                          <p:spTgt spid="3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1000"/>
                                        <p:tgtEl>
                                          <p:spTgt spid="40"/>
                                        </p:tgtEl>
                                      </p:cBhvr>
                                    </p:animEffect>
                                    <p:anim calcmode="lin" valueType="num">
                                      <p:cBhvr>
                                        <p:cTn id="111" dur="1000" fill="hold"/>
                                        <p:tgtEl>
                                          <p:spTgt spid="40"/>
                                        </p:tgtEl>
                                        <p:attrNameLst>
                                          <p:attrName>ppt_x</p:attrName>
                                        </p:attrNameLst>
                                      </p:cBhvr>
                                      <p:tavLst>
                                        <p:tav tm="0">
                                          <p:val>
                                            <p:strVal val="#ppt_x"/>
                                          </p:val>
                                        </p:tav>
                                        <p:tav tm="100000">
                                          <p:val>
                                            <p:strVal val="#ppt_x"/>
                                          </p:val>
                                        </p:tav>
                                      </p:tavLst>
                                    </p:anim>
                                    <p:anim calcmode="lin" valueType="num">
                                      <p:cBhvr>
                                        <p:cTn id="112" dur="1000" fill="hold"/>
                                        <p:tgtEl>
                                          <p:spTgt spid="4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000"/>
                                        <p:tgtEl>
                                          <p:spTgt spid="41"/>
                                        </p:tgtEl>
                                      </p:cBhvr>
                                    </p:animEffect>
                                    <p:anim calcmode="lin" valueType="num">
                                      <p:cBhvr>
                                        <p:cTn id="116" dur="1000" fill="hold"/>
                                        <p:tgtEl>
                                          <p:spTgt spid="41"/>
                                        </p:tgtEl>
                                        <p:attrNameLst>
                                          <p:attrName>ppt_x</p:attrName>
                                        </p:attrNameLst>
                                      </p:cBhvr>
                                      <p:tavLst>
                                        <p:tav tm="0">
                                          <p:val>
                                            <p:strVal val="#ppt_x"/>
                                          </p:val>
                                        </p:tav>
                                        <p:tav tm="100000">
                                          <p:val>
                                            <p:strVal val="#ppt_x"/>
                                          </p:val>
                                        </p:tav>
                                      </p:tavLst>
                                    </p:anim>
                                    <p:anim calcmode="lin" valueType="num">
                                      <p:cBhvr>
                                        <p:cTn id="1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9" grpId="0"/>
      <p:bldP spid="30" grpId="0"/>
      <p:bldP spid="33" grpId="0"/>
      <p:bldP spid="34" grpId="0"/>
      <p:bldP spid="35" grpId="0"/>
      <p:bldP spid="37"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806" y="1519706"/>
            <a:ext cx="6825802" cy="1687133"/>
          </a:xfrm>
        </p:spPr>
        <p:txBody>
          <a:bodyPr>
            <a:normAutofit/>
          </a:bodyPr>
          <a:lstStyle/>
          <a:p>
            <a:r>
              <a:rPr lang="en-GB" sz="9600" dirty="0">
                <a:solidFill>
                  <a:srgbClr val="E32D91"/>
                </a:solidFill>
                <a:latin typeface="Arial Black" panose="020B0A04020102020204" pitchFamily="34" charset="0"/>
              </a:rPr>
              <a:t>The End!</a:t>
            </a:r>
          </a:p>
        </p:txBody>
      </p:sp>
      <p:sp>
        <p:nvSpPr>
          <p:cNvPr id="3" name="Text Placeholder 2"/>
          <p:cNvSpPr>
            <a:spLocks noGrp="1"/>
          </p:cNvSpPr>
          <p:nvPr>
            <p:ph type="body" idx="1"/>
          </p:nvPr>
        </p:nvSpPr>
        <p:spPr>
          <a:xfrm>
            <a:off x="2678806" y="4279162"/>
            <a:ext cx="6825802" cy="1038807"/>
          </a:xfrm>
        </p:spPr>
        <p:txBody>
          <a:bodyPr>
            <a:noAutofit/>
          </a:bodyPr>
          <a:lstStyle/>
          <a:p>
            <a:r>
              <a:rPr lang="en-GB" sz="3200" dirty="0">
                <a:solidFill>
                  <a:srgbClr val="E32D91"/>
                </a:solidFill>
                <a:latin typeface="Arial Black" panose="020B0A04020102020204" pitchFamily="34" charset="0"/>
              </a:rPr>
              <a:t>Thanks for watching/reading.</a:t>
            </a:r>
          </a:p>
        </p:txBody>
      </p:sp>
      <p:sp>
        <p:nvSpPr>
          <p:cNvPr id="4" name="TextBox 3"/>
          <p:cNvSpPr txBox="1"/>
          <p:nvPr/>
        </p:nvSpPr>
        <p:spPr>
          <a:xfrm>
            <a:off x="-8586" y="540913"/>
            <a:ext cx="2678805" cy="1938992"/>
          </a:xfrm>
          <a:prstGeom prst="rect">
            <a:avLst/>
          </a:prstGeom>
          <a:noFill/>
        </p:spPr>
        <p:txBody>
          <a:bodyPr wrap="square" rtlCol="0">
            <a:spAutoFit/>
          </a:bodyPr>
          <a:lstStyle/>
          <a:p>
            <a:r>
              <a:rPr lang="en-GB" sz="2400" dirty="0">
                <a:solidFill>
                  <a:schemeClr val="tx1">
                    <a:lumMod val="95000"/>
                    <a:lumOff val="5000"/>
                  </a:schemeClr>
                </a:solidFill>
                <a:latin typeface="Arial Black" panose="020B0A04020102020204" pitchFamily="34" charset="0"/>
              </a:rPr>
              <a:t>Produced by Joanna Dougan Entertainment Ltd.</a:t>
            </a:r>
          </a:p>
        </p:txBody>
      </p:sp>
      <p:sp>
        <p:nvSpPr>
          <p:cNvPr id="5" name="TextBox 4"/>
          <p:cNvSpPr txBox="1"/>
          <p:nvPr/>
        </p:nvSpPr>
        <p:spPr>
          <a:xfrm>
            <a:off x="9504608" y="540913"/>
            <a:ext cx="2687392" cy="1569660"/>
          </a:xfrm>
          <a:prstGeom prst="rect">
            <a:avLst/>
          </a:prstGeom>
          <a:noFill/>
        </p:spPr>
        <p:txBody>
          <a:bodyPr wrap="square" rtlCol="0">
            <a:spAutoFit/>
          </a:bodyPr>
          <a:lstStyle/>
          <a:p>
            <a:r>
              <a:rPr lang="en-GB" sz="2400" dirty="0">
                <a:solidFill>
                  <a:schemeClr val="tx1">
                    <a:lumMod val="95000"/>
                    <a:lumOff val="5000"/>
                  </a:schemeClr>
                </a:solidFill>
                <a:latin typeface="Arial Black" panose="020B0A04020102020204" pitchFamily="34" charset="0"/>
              </a:rPr>
              <a:t>This is a has been a Joanna Dougan production.</a:t>
            </a:r>
          </a:p>
        </p:txBody>
      </p:sp>
    </p:spTree>
    <p:extLst>
      <p:ext uri="{BB962C8B-B14F-4D97-AF65-F5344CB8AC3E}">
        <p14:creationId xmlns:p14="http://schemas.microsoft.com/office/powerpoint/2010/main" val="380152992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455" fill="hold">
                                          <p:stCondLst>
                                            <p:cond delay="0"/>
                                          </p:stCondLst>
                                        </p:cTn>
                                        <p:tgtEl>
                                          <p:spTgt spid="3">
                                            <p:txEl>
                                              <p:pRg st="0" end="0"/>
                                            </p:txEl>
                                          </p:spTgt>
                                        </p:tgtEl>
                                        <p:attrNameLst>
                                          <p:attrName>style.rotation</p:attrName>
                                        </p:attrNameLst>
                                      </p:cBhvr>
                                      <p:to>
                                        <p:strVal val="-45.0"/>
                                      </p:to>
                                    </p:set>
                                    <p:anim calcmode="lin" valueType="num">
                                      <p:cBhvr>
                                        <p:cTn id="16"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7500"/>
                            </p:stCondLst>
                            <p:childTnLst>
                              <p:par>
                                <p:cTn id="21" presetID="28"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0" fill="hold"/>
                                        <p:tgtEl>
                                          <p:spTgt spid="4"/>
                                        </p:tgtEl>
                                        <p:attrNameLst>
                                          <p:attrName>ppt_x</p:attrName>
                                        </p:attrNameLst>
                                      </p:cBhvr>
                                      <p:tavLst>
                                        <p:tav tm="0">
                                          <p:val>
                                            <p:strVal val="#ppt_x"/>
                                          </p:val>
                                        </p:tav>
                                        <p:tav tm="100000">
                                          <p:val>
                                            <p:strVal val="#ppt_x"/>
                                          </p:val>
                                        </p:tav>
                                      </p:tavLst>
                                    </p:anim>
                                    <p:anim calcmode="lin" valueType="num">
                                      <p:cBhvr>
                                        <p:cTn id="24" dur="15000" fill="hold"/>
                                        <p:tgtEl>
                                          <p:spTgt spid="4"/>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0" fill="hold"/>
                                        <p:tgtEl>
                                          <p:spTgt spid="5"/>
                                        </p:tgtEl>
                                        <p:attrNameLst>
                                          <p:attrName>ppt_x</p:attrName>
                                        </p:attrNameLst>
                                      </p:cBhvr>
                                      <p:tavLst>
                                        <p:tav tm="0">
                                          <p:val>
                                            <p:strVal val="#ppt_x"/>
                                          </p:val>
                                        </p:tav>
                                        <p:tav tm="100000">
                                          <p:val>
                                            <p:strVal val="#ppt_x"/>
                                          </p:val>
                                        </p:tav>
                                      </p:tavLst>
                                    </p:anim>
                                    <p:anim calcmode="lin" valueType="num">
                                      <p:cBhvr>
                                        <p:cTn id="2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32D91"/>
                </a:solidFill>
                <a:latin typeface="Arial Black" panose="020B0A04020102020204" pitchFamily="34" charset="0"/>
              </a:rPr>
              <a:t>Who was Nelson Mandela?</a:t>
            </a:r>
          </a:p>
        </p:txBody>
      </p:sp>
      <p:sp>
        <p:nvSpPr>
          <p:cNvPr id="3" name="Content Placeholder 2"/>
          <p:cNvSpPr>
            <a:spLocks noGrp="1"/>
          </p:cNvSpPr>
          <p:nvPr>
            <p:ph idx="1"/>
          </p:nvPr>
        </p:nvSpPr>
        <p:spPr>
          <a:xfrm>
            <a:off x="3057098" y="2238233"/>
            <a:ext cx="9134901" cy="3851671"/>
          </a:xfrm>
        </p:spPr>
        <p:txBody>
          <a:bodyPr/>
          <a:lstStyle/>
          <a:p>
            <a:pPr marL="0" indent="0">
              <a:buNone/>
            </a:pPr>
            <a:r>
              <a:rPr lang="en-GB" dirty="0">
                <a:solidFill>
                  <a:srgbClr val="E32D91"/>
                </a:solidFill>
                <a:latin typeface="Arial Black" panose="020B0A04020102020204" pitchFamily="34" charset="0"/>
              </a:rPr>
              <a:t>Nelson Mandela was a South African man who stood up for the rights of black people during apartheid. Because of what he did Mandela and Frederick Willem de Klerk won the Nobel peace prize in 1993 for eventually bringing apartheid to an end. Mandela was imprisoned for 27 years in 3 different prisons. Shortly after his release from prison Mandela became the president of South Africa. </a:t>
            </a:r>
          </a:p>
        </p:txBody>
      </p:sp>
      <p:pic>
        <p:nvPicPr>
          <p:cNvPr id="4" name="Picture 3"/>
          <p:cNvPicPr>
            <a:picLocks noChangeAspect="1"/>
          </p:cNvPicPr>
          <p:nvPr/>
        </p:nvPicPr>
        <p:blipFill>
          <a:blip r:embed="rId2"/>
          <a:stretch>
            <a:fillRect/>
          </a:stretch>
        </p:blipFill>
        <p:spPr>
          <a:xfrm>
            <a:off x="0" y="2129061"/>
            <a:ext cx="3057098" cy="2688599"/>
          </a:xfrm>
          <a:prstGeom prst="rect">
            <a:avLst/>
          </a:prstGeom>
        </p:spPr>
      </p:pic>
    </p:spTree>
    <p:extLst>
      <p:ext uri="{BB962C8B-B14F-4D97-AF65-F5344CB8AC3E}">
        <p14:creationId xmlns:p14="http://schemas.microsoft.com/office/powerpoint/2010/main" val="1856203380"/>
      </p:ext>
    </p:extLst>
  </p:cSld>
  <p:clrMapOvr>
    <a:masterClrMapping/>
  </p:clrMapOvr>
  <mc:AlternateContent xmlns:mc="http://schemas.openxmlformats.org/markup-compatibility/2006" xmlns:p14="http://schemas.microsoft.com/office/powerpoint/2010/main">
    <mc:Choice Requires="p14">
      <p:transition spd="slow" p14:dur="15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345"/>
            <a:ext cx="12192000" cy="1560716"/>
          </a:xfrm>
        </p:spPr>
        <p:txBody>
          <a:bodyPr>
            <a:normAutofit/>
          </a:bodyPr>
          <a:lstStyle/>
          <a:p>
            <a:pPr algn="ctr"/>
            <a:r>
              <a:rPr lang="en-GB" sz="8800" dirty="0">
                <a:solidFill>
                  <a:srgbClr val="E32D91"/>
                </a:solidFill>
                <a:latin typeface="Arial Black" panose="020B0A04020102020204" pitchFamily="34" charset="0"/>
              </a:rPr>
              <a:t>Info</a:t>
            </a:r>
          </a:p>
        </p:txBody>
      </p:sp>
      <p:sp>
        <p:nvSpPr>
          <p:cNvPr id="3" name="Content Placeholder 2"/>
          <p:cNvSpPr>
            <a:spLocks noGrp="1"/>
          </p:cNvSpPr>
          <p:nvPr>
            <p:ph sz="half" idx="1"/>
          </p:nvPr>
        </p:nvSpPr>
        <p:spPr>
          <a:xfrm>
            <a:off x="2883877" y="2438399"/>
            <a:ext cx="8961120" cy="4243755"/>
          </a:xfrm>
        </p:spPr>
        <p:txBody>
          <a:bodyPr>
            <a:normAutofit/>
          </a:bodyPr>
          <a:lstStyle/>
          <a:p>
            <a:pPr>
              <a:buFont typeface="Arial" panose="020B0604020202020204" pitchFamily="34" charset="0"/>
              <a:buChar char="•"/>
            </a:pPr>
            <a:r>
              <a:rPr lang="en-GB" sz="2800" dirty="0">
                <a:solidFill>
                  <a:srgbClr val="E32D91"/>
                </a:solidFill>
                <a:latin typeface="Arial Black" panose="020B0A04020102020204" pitchFamily="34" charset="0"/>
              </a:rPr>
              <a:t>Born: 18</a:t>
            </a:r>
            <a:r>
              <a:rPr lang="en-GB" sz="2800" baseline="30000" dirty="0">
                <a:solidFill>
                  <a:srgbClr val="E32D91"/>
                </a:solidFill>
                <a:latin typeface="Arial Black" panose="020B0A04020102020204" pitchFamily="34" charset="0"/>
              </a:rPr>
              <a:t>th</a:t>
            </a:r>
            <a:r>
              <a:rPr lang="en-GB" sz="2800" dirty="0">
                <a:solidFill>
                  <a:srgbClr val="E32D91"/>
                </a:solidFill>
                <a:latin typeface="Arial Black" panose="020B0A04020102020204" pitchFamily="34" charset="0"/>
              </a:rPr>
              <a:t> July 1918, </a:t>
            </a:r>
            <a:r>
              <a:rPr lang="en-GB" sz="2800" dirty="0" err="1">
                <a:solidFill>
                  <a:srgbClr val="E32D91"/>
                </a:solidFill>
                <a:latin typeface="Arial Black" panose="020B0A04020102020204" pitchFamily="34" charset="0"/>
              </a:rPr>
              <a:t>Mvezo</a:t>
            </a:r>
            <a:r>
              <a:rPr lang="en-GB" sz="2800" dirty="0">
                <a:solidFill>
                  <a:srgbClr val="E32D91"/>
                </a:solidFill>
                <a:latin typeface="Arial Black" panose="020B0A04020102020204" pitchFamily="34" charset="0"/>
              </a:rPr>
              <a:t>, South Africa</a:t>
            </a:r>
          </a:p>
          <a:p>
            <a:pPr>
              <a:buFont typeface="Arial" panose="020B0604020202020204" pitchFamily="34" charset="0"/>
              <a:buChar char="•"/>
            </a:pPr>
            <a:r>
              <a:rPr lang="en-GB" sz="2800" b="1" dirty="0">
                <a:solidFill>
                  <a:srgbClr val="E32D91"/>
                </a:solidFill>
                <a:latin typeface="Arial Black" panose="020B0A04020102020204" pitchFamily="34" charset="0"/>
              </a:rPr>
              <a:t>Died: </a:t>
            </a:r>
            <a:r>
              <a:rPr lang="en-GB" sz="2800" dirty="0">
                <a:solidFill>
                  <a:srgbClr val="E32D91"/>
                </a:solidFill>
                <a:latin typeface="Arial Black" panose="020B0A04020102020204" pitchFamily="34" charset="0"/>
              </a:rPr>
              <a:t>5</a:t>
            </a:r>
            <a:r>
              <a:rPr lang="en-GB" sz="2800" baseline="30000" dirty="0">
                <a:solidFill>
                  <a:srgbClr val="E32D91"/>
                </a:solidFill>
                <a:latin typeface="Arial Black" panose="020B0A04020102020204" pitchFamily="34" charset="0"/>
              </a:rPr>
              <a:t>th</a:t>
            </a:r>
            <a:r>
              <a:rPr lang="en-GB" sz="2800" dirty="0">
                <a:solidFill>
                  <a:srgbClr val="E32D91"/>
                </a:solidFill>
                <a:latin typeface="Arial Black" panose="020B0A04020102020204" pitchFamily="34" charset="0"/>
              </a:rPr>
              <a:t> December 2013, Houghton Estate, Johannesburg, South Africa</a:t>
            </a:r>
          </a:p>
          <a:p>
            <a:pPr>
              <a:buFont typeface="Arial" panose="020B0604020202020204" pitchFamily="34" charset="0"/>
              <a:buChar char="•"/>
            </a:pPr>
            <a:r>
              <a:rPr lang="en-GB" sz="2800" b="1" dirty="0">
                <a:solidFill>
                  <a:srgbClr val="E32D91"/>
                </a:solidFill>
                <a:latin typeface="Arial Black" panose="020B0A04020102020204" pitchFamily="34" charset="0"/>
              </a:rPr>
              <a:t>Spouse: </a:t>
            </a:r>
            <a:r>
              <a:rPr lang="en-GB" sz="2800" b="1" dirty="0" err="1">
                <a:solidFill>
                  <a:srgbClr val="E32D91"/>
                </a:solidFill>
                <a:latin typeface="Arial Black" panose="020B0A04020102020204" pitchFamily="34" charset="0"/>
              </a:rPr>
              <a:t>Graca</a:t>
            </a:r>
            <a:r>
              <a:rPr lang="en-GB" sz="2800" b="1" dirty="0">
                <a:solidFill>
                  <a:srgbClr val="E32D91"/>
                </a:solidFill>
                <a:latin typeface="Arial Black" panose="020B0A04020102020204" pitchFamily="34" charset="0"/>
              </a:rPr>
              <a:t> </a:t>
            </a:r>
            <a:r>
              <a:rPr lang="en-GB" sz="2800" b="1" dirty="0" err="1">
                <a:solidFill>
                  <a:srgbClr val="E32D91"/>
                </a:solidFill>
                <a:latin typeface="Arial Black" panose="020B0A04020102020204" pitchFamily="34" charset="0"/>
              </a:rPr>
              <a:t>Machel</a:t>
            </a:r>
            <a:r>
              <a:rPr lang="en-GB" sz="2800" dirty="0">
                <a:solidFill>
                  <a:srgbClr val="E32D91"/>
                </a:solidFill>
                <a:latin typeface="Arial Black" panose="020B0A04020102020204" pitchFamily="34" charset="0"/>
              </a:rPr>
              <a:t> (m. 1998–2013), Winnie Mandela (m. 1958–1996), Evelyn </a:t>
            </a:r>
            <a:r>
              <a:rPr lang="en-GB" sz="2800" dirty="0" err="1">
                <a:solidFill>
                  <a:srgbClr val="E32D91"/>
                </a:solidFill>
                <a:latin typeface="Arial Black" panose="020B0A04020102020204" pitchFamily="34" charset="0"/>
              </a:rPr>
              <a:t>Mase</a:t>
            </a:r>
            <a:r>
              <a:rPr lang="en-GB" sz="2800" dirty="0">
                <a:solidFill>
                  <a:srgbClr val="E32D91"/>
                </a:solidFill>
                <a:latin typeface="Arial Black" panose="020B0A04020102020204" pitchFamily="34" charset="0"/>
              </a:rPr>
              <a:t> (m. 1944–1958)</a:t>
            </a:r>
          </a:p>
          <a:p>
            <a:pPr>
              <a:buFont typeface="Arial" panose="020B0604020202020204" pitchFamily="34" charset="0"/>
              <a:buChar char="•"/>
            </a:pPr>
            <a:r>
              <a:rPr lang="en-GB" sz="2800" b="1" dirty="0">
                <a:solidFill>
                  <a:srgbClr val="E32D91"/>
                </a:solidFill>
                <a:latin typeface="Arial Black" panose="020B0A04020102020204" pitchFamily="34" charset="0"/>
              </a:rPr>
              <a:t>Children: </a:t>
            </a:r>
            <a:r>
              <a:rPr lang="en-GB" sz="2800" dirty="0" err="1">
                <a:solidFill>
                  <a:srgbClr val="E32D91"/>
                </a:solidFill>
                <a:latin typeface="Arial Black" panose="020B0A04020102020204" pitchFamily="34" charset="0"/>
              </a:rPr>
              <a:t>Zindziswa</a:t>
            </a:r>
            <a:r>
              <a:rPr lang="en-GB" sz="2800" dirty="0">
                <a:solidFill>
                  <a:srgbClr val="E32D91"/>
                </a:solidFill>
                <a:latin typeface="Arial Black" panose="020B0A04020102020204" pitchFamily="34" charset="0"/>
              </a:rPr>
              <a:t> Mandela, </a:t>
            </a:r>
            <a:r>
              <a:rPr lang="en-GB" sz="2800" dirty="0" err="1">
                <a:solidFill>
                  <a:srgbClr val="E32D91"/>
                </a:solidFill>
                <a:latin typeface="Arial Black" panose="020B0A04020102020204" pitchFamily="34" charset="0"/>
              </a:rPr>
              <a:t>Zenani</a:t>
            </a:r>
            <a:r>
              <a:rPr lang="en-GB" sz="2800" dirty="0">
                <a:solidFill>
                  <a:srgbClr val="E32D91"/>
                </a:solidFill>
                <a:latin typeface="Arial Black" panose="020B0A04020102020204" pitchFamily="34" charset="0"/>
              </a:rPr>
              <a:t> Mandela, More</a:t>
            </a:r>
          </a:p>
        </p:txBody>
      </p:sp>
    </p:spTree>
    <p:extLst>
      <p:ext uri="{BB962C8B-B14F-4D97-AF65-F5344CB8AC3E}">
        <p14:creationId xmlns:p14="http://schemas.microsoft.com/office/powerpoint/2010/main" val="3279819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560716"/>
          </a:xfrm>
        </p:spPr>
        <p:txBody>
          <a:bodyPr>
            <a:noAutofit/>
          </a:bodyPr>
          <a:lstStyle/>
          <a:p>
            <a:r>
              <a:rPr lang="en-GB" sz="5840" dirty="0">
                <a:solidFill>
                  <a:srgbClr val="E32D91"/>
                </a:solidFill>
                <a:latin typeface="Arial Black" panose="020B0A04020102020204" pitchFamily="34" charset="0"/>
              </a:rPr>
              <a:t>What was apartheid?</a:t>
            </a:r>
          </a:p>
        </p:txBody>
      </p:sp>
      <p:sp>
        <p:nvSpPr>
          <p:cNvPr id="3" name="Content Placeholder 2"/>
          <p:cNvSpPr>
            <a:spLocks noGrp="1"/>
          </p:cNvSpPr>
          <p:nvPr>
            <p:ph idx="1"/>
          </p:nvPr>
        </p:nvSpPr>
        <p:spPr/>
        <p:txBody>
          <a:bodyPr/>
          <a:lstStyle/>
          <a:p>
            <a:pPr marL="0" indent="0">
              <a:buNone/>
            </a:pPr>
            <a:r>
              <a:rPr lang="en-GB" dirty="0">
                <a:solidFill>
                  <a:srgbClr val="E32D91"/>
                </a:solidFill>
                <a:latin typeface="Arial Black" panose="020B0A04020102020204" pitchFamily="34" charset="0"/>
              </a:rPr>
              <a:t>Apartheid (Afrikaans for apartness) was where anyone who was a certain religion or black were treated unfairly. If say you were a black child you couldn’t live with your mum. She would have to go and work as a servant for a white family. Also you wouldn’t be able to go on the same buses as white people and even not live in the same towns and cities as white people. As well as that you couldn’t even go in the same building as white people (unless you’re a servant) and you couldn’t sit on the same bench as white people. How horrible would that be!</a:t>
            </a:r>
          </a:p>
        </p:txBody>
      </p:sp>
      <p:pic>
        <p:nvPicPr>
          <p:cNvPr id="4" name="Picture 3"/>
          <p:cNvPicPr>
            <a:picLocks noChangeAspect="1"/>
          </p:cNvPicPr>
          <p:nvPr/>
        </p:nvPicPr>
        <p:blipFill>
          <a:blip r:embed="rId2"/>
          <a:stretch>
            <a:fillRect/>
          </a:stretch>
        </p:blipFill>
        <p:spPr>
          <a:xfrm>
            <a:off x="85725" y="568345"/>
            <a:ext cx="2847975" cy="1600200"/>
          </a:xfrm>
          <a:prstGeom prst="rect">
            <a:avLst/>
          </a:prstGeom>
        </p:spPr>
      </p:pic>
      <p:pic>
        <p:nvPicPr>
          <p:cNvPr id="5" name="Picture 4"/>
          <p:cNvPicPr>
            <a:picLocks noChangeAspect="1"/>
          </p:cNvPicPr>
          <p:nvPr/>
        </p:nvPicPr>
        <p:blipFill>
          <a:blip r:embed="rId3"/>
          <a:stretch>
            <a:fillRect/>
          </a:stretch>
        </p:blipFill>
        <p:spPr>
          <a:xfrm>
            <a:off x="85725" y="2168545"/>
            <a:ext cx="2847975" cy="1925153"/>
          </a:xfrm>
          <a:prstGeom prst="rect">
            <a:avLst/>
          </a:prstGeom>
        </p:spPr>
      </p:pic>
      <p:pic>
        <p:nvPicPr>
          <p:cNvPr id="6" name="Picture 5"/>
          <p:cNvPicPr>
            <a:picLocks noChangeAspect="1"/>
          </p:cNvPicPr>
          <p:nvPr/>
        </p:nvPicPr>
        <p:blipFill>
          <a:blip r:embed="rId4"/>
          <a:stretch>
            <a:fillRect/>
          </a:stretch>
        </p:blipFill>
        <p:spPr>
          <a:xfrm>
            <a:off x="85725" y="4093698"/>
            <a:ext cx="2847975" cy="1996206"/>
          </a:xfrm>
          <a:prstGeom prst="rect">
            <a:avLst/>
          </a:prstGeom>
        </p:spPr>
      </p:pic>
    </p:spTree>
    <p:extLst>
      <p:ext uri="{BB962C8B-B14F-4D97-AF65-F5344CB8AC3E}">
        <p14:creationId xmlns:p14="http://schemas.microsoft.com/office/powerpoint/2010/main" val="3181028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par>
                          <p:cTn id="33" fill="hold">
                            <p:stCondLst>
                              <p:cond delay="4000"/>
                            </p:stCondLst>
                            <p:childTnLst>
                              <p:par>
                                <p:cTn id="34" presetID="14" presetClass="entr" presetSubtype="5"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vertical)">
                                      <p:cBhvr>
                                        <p:cTn id="36" dur="1000"/>
                                        <p:tgtEl>
                                          <p:spTgt spid="6"/>
                                        </p:tgtEl>
                                      </p:cBhvr>
                                    </p:animEffect>
                                  </p:childTnLst>
                                </p:cTn>
                              </p:par>
                            </p:childTnLst>
                          </p:cTn>
                        </p:par>
                        <p:par>
                          <p:cTn id="37" fill="hold">
                            <p:stCondLst>
                              <p:cond delay="5000"/>
                            </p:stCondLst>
                            <p:childTnLst>
                              <p:par>
                                <p:cTn id="38" presetID="8"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amond(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45" y="568345"/>
            <a:ext cx="6499225" cy="1560716"/>
          </a:xfrm>
        </p:spPr>
        <p:txBody>
          <a:bodyPr/>
          <a:lstStyle/>
          <a:p>
            <a:r>
              <a:rPr lang="en-GB" dirty="0">
                <a:solidFill>
                  <a:srgbClr val="E32D91"/>
                </a:solidFill>
                <a:latin typeface="Arial Black" panose="020B0A04020102020204" pitchFamily="34" charset="0"/>
              </a:rPr>
              <a:t>Political life</a:t>
            </a:r>
          </a:p>
        </p:txBody>
      </p:sp>
      <p:sp>
        <p:nvSpPr>
          <p:cNvPr id="3" name="Content Placeholder 2"/>
          <p:cNvSpPr>
            <a:spLocks noGrp="1"/>
          </p:cNvSpPr>
          <p:nvPr>
            <p:ph idx="1"/>
          </p:nvPr>
        </p:nvSpPr>
        <p:spPr/>
        <p:txBody>
          <a:bodyPr/>
          <a:lstStyle/>
          <a:p>
            <a:pPr marL="0" indent="0">
              <a:buNone/>
            </a:pPr>
            <a:r>
              <a:rPr lang="en-GB" dirty="0">
                <a:solidFill>
                  <a:srgbClr val="E32D91"/>
                </a:solidFill>
                <a:latin typeface="Arial Black" panose="020B0A04020102020204" pitchFamily="34" charset="0"/>
              </a:rPr>
              <a:t>Nelson had taken a large interest in politics for most of his life. In 1944 he became a part of the ANC (African National Congress) as this party was against apartheid just like Mandela. Because of what the ANC did it was banned on 8</a:t>
            </a:r>
            <a:r>
              <a:rPr lang="en-GB" baseline="30000" dirty="0">
                <a:solidFill>
                  <a:srgbClr val="E32D91"/>
                </a:solidFill>
                <a:latin typeface="Arial Black" panose="020B0A04020102020204" pitchFamily="34" charset="0"/>
              </a:rPr>
              <a:t>th</a:t>
            </a:r>
            <a:r>
              <a:rPr lang="en-GB" dirty="0">
                <a:solidFill>
                  <a:srgbClr val="E32D91"/>
                </a:solidFill>
                <a:latin typeface="Arial Black" panose="020B0A04020102020204" pitchFamily="34" charset="0"/>
              </a:rPr>
              <a:t> April 1960 shortly after a peaceful protest to end the apartheid lead by members of the ANC. The party was allowed again in 1990 although almost all of the members had been imprisoned and forced abroad just like Nelson. Not long after being released from prison Mandela became the leader of the ANC and then leader of the country.</a:t>
            </a:r>
          </a:p>
        </p:txBody>
      </p:sp>
      <p:pic>
        <p:nvPicPr>
          <p:cNvPr id="4" name="Picture 3"/>
          <p:cNvPicPr>
            <a:picLocks noChangeAspect="1"/>
          </p:cNvPicPr>
          <p:nvPr/>
        </p:nvPicPr>
        <p:blipFill>
          <a:blip r:embed="rId2"/>
          <a:stretch>
            <a:fillRect/>
          </a:stretch>
        </p:blipFill>
        <p:spPr>
          <a:xfrm>
            <a:off x="9045476" y="259006"/>
            <a:ext cx="2518118" cy="1678670"/>
          </a:xfrm>
          <a:prstGeom prst="rect">
            <a:avLst/>
          </a:prstGeom>
        </p:spPr>
      </p:pic>
      <p:pic>
        <p:nvPicPr>
          <p:cNvPr id="5" name="Picture 4"/>
          <p:cNvPicPr>
            <a:picLocks noChangeAspect="1"/>
          </p:cNvPicPr>
          <p:nvPr/>
        </p:nvPicPr>
        <p:blipFill>
          <a:blip r:embed="rId2"/>
          <a:stretch>
            <a:fillRect/>
          </a:stretch>
        </p:blipFill>
        <p:spPr>
          <a:xfrm>
            <a:off x="2715062" y="259006"/>
            <a:ext cx="2489982" cy="1678670"/>
          </a:xfrm>
          <a:prstGeom prst="rect">
            <a:avLst/>
          </a:prstGeom>
        </p:spPr>
      </p:pic>
      <p:cxnSp>
        <p:nvCxnSpPr>
          <p:cNvPr id="7" name="Straight Arrow Connector 6"/>
          <p:cNvCxnSpPr/>
          <p:nvPr/>
        </p:nvCxnSpPr>
        <p:spPr>
          <a:xfrm flipH="1">
            <a:off x="1378424" y="464024"/>
            <a:ext cx="1214651" cy="1473652"/>
          </a:xfrm>
          <a:prstGeom prst="straightConnector1">
            <a:avLst/>
          </a:prstGeom>
          <a:ln>
            <a:solidFill>
              <a:schemeClr val="accent1"/>
            </a:solidFill>
            <a:headEnd type="triangle"/>
            <a:tailEnd type="triangle"/>
          </a:ln>
          <a:effectLst>
            <a:glow rad="101600">
              <a:srgbClr val="E32D91">
                <a:alpha val="60000"/>
              </a:srgb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7696" y="1937676"/>
            <a:ext cx="1337481" cy="923330"/>
          </a:xfrm>
          <a:prstGeom prst="rect">
            <a:avLst/>
          </a:prstGeom>
          <a:noFill/>
        </p:spPr>
        <p:txBody>
          <a:bodyPr wrap="square" rtlCol="0">
            <a:spAutoFit/>
          </a:bodyPr>
          <a:lstStyle/>
          <a:p>
            <a:r>
              <a:rPr lang="en-GB" dirty="0">
                <a:solidFill>
                  <a:srgbClr val="E32D91"/>
                </a:solidFill>
                <a:latin typeface="Arial Black" panose="020B0A04020102020204" pitchFamily="34" charset="0"/>
              </a:rPr>
              <a:t>The logo for the ANC</a:t>
            </a:r>
          </a:p>
        </p:txBody>
      </p:sp>
    </p:spTree>
    <p:extLst>
      <p:ext uri="{BB962C8B-B14F-4D97-AF65-F5344CB8AC3E}">
        <p14:creationId xmlns:p14="http://schemas.microsoft.com/office/powerpoint/2010/main" val="3766197205"/>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par>
                          <p:cTn id="23" fill="hold">
                            <p:stCondLst>
                              <p:cond delay="4000"/>
                            </p:stCondLst>
                            <p:childTnLst>
                              <p:par>
                                <p:cTn id="24" presetID="26"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par>
                          <p:cTn id="40" fill="hold">
                            <p:stCondLst>
                              <p:cond delay="6000"/>
                            </p:stCondLst>
                            <p:childTnLst>
                              <p:par>
                                <p:cTn id="41" presetID="26"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rgbClr val="E32D91"/>
                </a:solidFill>
                <a:latin typeface="Arial Black" panose="020B0A04020102020204" pitchFamily="34" charset="0"/>
              </a:rPr>
              <a:t>Mandela Imprisoned </a:t>
            </a:r>
          </a:p>
        </p:txBody>
      </p:sp>
      <p:sp>
        <p:nvSpPr>
          <p:cNvPr id="3" name="Content Placeholder 2"/>
          <p:cNvSpPr>
            <a:spLocks noGrp="1"/>
          </p:cNvSpPr>
          <p:nvPr>
            <p:ph idx="1"/>
          </p:nvPr>
        </p:nvSpPr>
        <p:spPr/>
        <p:txBody>
          <a:bodyPr>
            <a:normAutofit/>
          </a:bodyPr>
          <a:lstStyle/>
          <a:p>
            <a:pPr marL="0" indent="0">
              <a:buNone/>
            </a:pPr>
            <a:r>
              <a:rPr lang="en-GB" sz="2800" dirty="0">
                <a:solidFill>
                  <a:srgbClr val="E32D91"/>
                </a:solidFill>
                <a:latin typeface="Arial Black" panose="020B0A04020102020204" pitchFamily="34" charset="0"/>
              </a:rPr>
              <a:t>Mandela was arrested and imprisoned in 1962.</a:t>
            </a:r>
            <a:r>
              <a:rPr lang="en-GB" sz="2800" dirty="0">
                <a:solidFill>
                  <a:srgbClr val="222222"/>
                </a:solidFill>
                <a:latin typeface="arial" panose="020B0604020202020204" pitchFamily="34" charset="0"/>
              </a:rPr>
              <a:t> </a:t>
            </a:r>
            <a:r>
              <a:rPr lang="en-GB" sz="2800" dirty="0">
                <a:solidFill>
                  <a:srgbClr val="E32D91"/>
                </a:solidFill>
                <a:latin typeface="Arial Black" panose="020B0A04020102020204" pitchFamily="34" charset="0"/>
              </a:rPr>
              <a:t>Consequently, he was sentenced to life imprisonment for planning to overthrow the government following the </a:t>
            </a:r>
            <a:r>
              <a:rPr lang="en-GB" sz="2800" dirty="0" err="1">
                <a:solidFill>
                  <a:srgbClr val="E32D91"/>
                </a:solidFill>
                <a:latin typeface="Arial Black" panose="020B0A04020102020204" pitchFamily="34" charset="0"/>
              </a:rPr>
              <a:t>Rivonia</a:t>
            </a:r>
            <a:r>
              <a:rPr lang="en-GB" sz="2800" dirty="0">
                <a:solidFill>
                  <a:srgbClr val="E32D91"/>
                </a:solidFill>
                <a:latin typeface="Arial Black" panose="020B0A04020102020204" pitchFamily="34" charset="0"/>
              </a:rPr>
              <a:t> trial. Nelson served 27 years in prison divided between Robben island, </a:t>
            </a:r>
            <a:r>
              <a:rPr lang="en-GB" sz="2800" dirty="0" err="1">
                <a:solidFill>
                  <a:srgbClr val="E32D91"/>
                </a:solidFill>
                <a:latin typeface="Arial Black" panose="020B0A04020102020204" pitchFamily="34" charset="0"/>
              </a:rPr>
              <a:t>Pollsmoor</a:t>
            </a:r>
            <a:r>
              <a:rPr lang="en-GB" sz="2800" dirty="0">
                <a:solidFill>
                  <a:srgbClr val="E32D91"/>
                </a:solidFill>
                <a:latin typeface="Arial Black" panose="020B0A04020102020204" pitchFamily="34" charset="0"/>
              </a:rPr>
              <a:t> prison, and Victor </a:t>
            </a:r>
            <a:r>
              <a:rPr lang="en-GB" sz="2800" dirty="0" err="1">
                <a:solidFill>
                  <a:srgbClr val="E32D91"/>
                </a:solidFill>
                <a:latin typeface="Arial Black" panose="020B0A04020102020204" pitchFamily="34" charset="0"/>
              </a:rPr>
              <a:t>Verster</a:t>
            </a:r>
            <a:r>
              <a:rPr lang="en-GB" sz="2800" dirty="0">
                <a:solidFill>
                  <a:srgbClr val="E32D91"/>
                </a:solidFill>
                <a:latin typeface="Arial Black" panose="020B0A04020102020204" pitchFamily="34" charset="0"/>
              </a:rPr>
              <a:t> prison.</a:t>
            </a:r>
          </a:p>
        </p:txBody>
      </p:sp>
      <p:pic>
        <p:nvPicPr>
          <p:cNvPr id="4" name="Picture 3"/>
          <p:cNvPicPr>
            <a:picLocks noChangeAspect="1"/>
          </p:cNvPicPr>
          <p:nvPr/>
        </p:nvPicPr>
        <p:blipFill>
          <a:blip r:embed="rId2"/>
          <a:stretch>
            <a:fillRect/>
          </a:stretch>
        </p:blipFill>
        <p:spPr>
          <a:xfrm>
            <a:off x="379828" y="531131"/>
            <a:ext cx="2553872" cy="1597930"/>
          </a:xfrm>
          <a:prstGeom prst="rect">
            <a:avLst/>
          </a:prstGeom>
        </p:spPr>
      </p:pic>
    </p:spTree>
    <p:extLst>
      <p:ext uri="{BB962C8B-B14F-4D97-AF65-F5344CB8AC3E}">
        <p14:creationId xmlns:p14="http://schemas.microsoft.com/office/powerpoint/2010/main" val="1985505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dirty="0">
                <a:solidFill>
                  <a:srgbClr val="E32D91"/>
                </a:solidFill>
                <a:latin typeface="Arial Black" panose="020B0A04020102020204" pitchFamily="34" charset="0"/>
              </a:rPr>
              <a:t>Free Again</a:t>
            </a:r>
          </a:p>
        </p:txBody>
      </p:sp>
      <p:sp>
        <p:nvSpPr>
          <p:cNvPr id="3" name="Content Placeholder 2"/>
          <p:cNvSpPr>
            <a:spLocks noGrp="1"/>
          </p:cNvSpPr>
          <p:nvPr>
            <p:ph idx="1"/>
          </p:nvPr>
        </p:nvSpPr>
        <p:spPr>
          <a:xfrm>
            <a:off x="1078173" y="2279177"/>
            <a:ext cx="10626098" cy="4230805"/>
          </a:xfrm>
        </p:spPr>
        <p:txBody>
          <a:bodyPr>
            <a:normAutofit fontScale="92500" lnSpcReduction="10000"/>
          </a:bodyPr>
          <a:lstStyle/>
          <a:p>
            <a:pPr marL="0" indent="0">
              <a:buNone/>
            </a:pPr>
            <a:r>
              <a:rPr lang="en-GB" sz="2800" dirty="0">
                <a:solidFill>
                  <a:srgbClr val="E32D91"/>
                </a:solidFill>
                <a:latin typeface="Arial Black" panose="020B0A04020102020204" pitchFamily="34" charset="0"/>
              </a:rPr>
              <a:t>In December 1988, Mandela was moved from </a:t>
            </a:r>
            <a:r>
              <a:rPr lang="en-GB" sz="2800" dirty="0" err="1">
                <a:solidFill>
                  <a:srgbClr val="E32D91"/>
                </a:solidFill>
                <a:latin typeface="Arial Black" panose="020B0A04020102020204" pitchFamily="34" charset="0"/>
              </a:rPr>
              <a:t>Pollsmoor</a:t>
            </a:r>
            <a:r>
              <a:rPr lang="en-GB" sz="2800" dirty="0">
                <a:solidFill>
                  <a:srgbClr val="E32D91"/>
                </a:solidFill>
                <a:latin typeface="Arial Black" panose="020B0A04020102020204" pitchFamily="34" charset="0"/>
              </a:rPr>
              <a:t> prison to Victor </a:t>
            </a:r>
            <a:r>
              <a:rPr lang="en-GB" sz="2800" dirty="0" err="1">
                <a:solidFill>
                  <a:srgbClr val="E32D91"/>
                </a:solidFill>
                <a:latin typeface="Arial Black" panose="020B0A04020102020204" pitchFamily="34" charset="0"/>
              </a:rPr>
              <a:t>Verster</a:t>
            </a:r>
            <a:r>
              <a:rPr lang="en-GB" sz="2800" dirty="0">
                <a:solidFill>
                  <a:srgbClr val="E32D91"/>
                </a:solidFill>
                <a:latin typeface="Arial Black" panose="020B0A04020102020204" pitchFamily="34" charset="0"/>
              </a:rPr>
              <a:t> prison. Whilst in </a:t>
            </a:r>
            <a:r>
              <a:rPr lang="en-GB" sz="2800" dirty="0" err="1">
                <a:solidFill>
                  <a:srgbClr val="E32D91"/>
                </a:solidFill>
                <a:latin typeface="Arial Black" panose="020B0A04020102020204" pitchFamily="34" charset="0"/>
              </a:rPr>
              <a:t>Pollsmoor</a:t>
            </a:r>
            <a:r>
              <a:rPr lang="en-GB" sz="2800" dirty="0">
                <a:solidFill>
                  <a:srgbClr val="E32D91"/>
                </a:solidFill>
                <a:latin typeface="Arial Black" panose="020B0A04020102020204" pitchFamily="34" charset="0"/>
              </a:rPr>
              <a:t> prison people were making protests to free Nelson. A band even made a song called ‘Free Nelson Mandela’</a:t>
            </a:r>
          </a:p>
          <a:p>
            <a:pPr marL="0" indent="0">
              <a:buNone/>
            </a:pPr>
            <a:r>
              <a:rPr lang="en-GB" sz="2800" dirty="0">
                <a:ln>
                  <a:solidFill>
                    <a:srgbClr val="E32D91"/>
                  </a:solidFill>
                </a:ln>
                <a:hlinkClick r:id="rId2"/>
              </a:rPr>
              <a:t>https://www.youtube.com/watch?v=AgcTvoWjZJU</a:t>
            </a:r>
            <a:endParaRPr lang="en-GB" sz="2800" dirty="0">
              <a:ln>
                <a:solidFill>
                  <a:srgbClr val="E32D91"/>
                </a:solidFill>
              </a:ln>
            </a:endParaRPr>
          </a:p>
          <a:p>
            <a:pPr marL="0" indent="0">
              <a:buNone/>
            </a:pPr>
            <a:r>
              <a:rPr lang="en-GB" sz="2800" dirty="0">
                <a:solidFill>
                  <a:srgbClr val="E32D91"/>
                </a:solidFill>
                <a:latin typeface="Arial Black" panose="020B0A04020102020204" pitchFamily="34" charset="0"/>
              </a:rPr>
              <a:t>Whilst in prison Nelson became extremely famous. On the 11</a:t>
            </a:r>
            <a:r>
              <a:rPr lang="en-GB" sz="2800" baseline="30000" dirty="0">
                <a:solidFill>
                  <a:srgbClr val="E32D91"/>
                </a:solidFill>
                <a:latin typeface="Arial Black" panose="020B0A04020102020204" pitchFamily="34" charset="0"/>
              </a:rPr>
              <a:t>th</a:t>
            </a:r>
            <a:r>
              <a:rPr lang="en-GB" sz="2800" dirty="0">
                <a:solidFill>
                  <a:srgbClr val="E32D91"/>
                </a:solidFill>
                <a:latin typeface="Arial Black" panose="020B0A04020102020204" pitchFamily="34" charset="0"/>
              </a:rPr>
              <a:t> February 1990 Mandela was freed by F.W. de Klerk and in countries all around the world, people celebrated his release. </a:t>
            </a:r>
          </a:p>
        </p:txBody>
      </p:sp>
    </p:spTree>
    <p:extLst>
      <p:ext uri="{BB962C8B-B14F-4D97-AF65-F5344CB8AC3E}">
        <p14:creationId xmlns:p14="http://schemas.microsoft.com/office/powerpoint/2010/main" val="30076324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a:solidFill>
                  <a:srgbClr val="E32D91"/>
                </a:solidFill>
                <a:latin typeface="Arial Black" panose="020B0A04020102020204" pitchFamily="34" charset="0"/>
              </a:rPr>
              <a:t>End Apartheid!</a:t>
            </a:r>
          </a:p>
        </p:txBody>
      </p:sp>
      <p:sp>
        <p:nvSpPr>
          <p:cNvPr id="3" name="Content Placeholder 2"/>
          <p:cNvSpPr>
            <a:spLocks noGrp="1"/>
          </p:cNvSpPr>
          <p:nvPr>
            <p:ph idx="1"/>
          </p:nvPr>
        </p:nvSpPr>
        <p:spPr/>
        <p:txBody>
          <a:bodyPr>
            <a:normAutofit/>
          </a:bodyPr>
          <a:lstStyle/>
          <a:p>
            <a:pPr marL="0" indent="0">
              <a:buNone/>
            </a:pPr>
            <a:r>
              <a:rPr lang="en-GB" dirty="0">
                <a:solidFill>
                  <a:srgbClr val="E32D91"/>
                </a:solidFill>
                <a:latin typeface="Arial Black" panose="020B0A04020102020204" pitchFamily="34" charset="0"/>
              </a:rPr>
              <a:t>When out of prison Mandela continued his campaign against apartheid. Just because he had been put in prison before, did that mean he would settle down and stay home when everyone else was out protesting? No way! Eventually F.W de Klerk and Mandela ended apartheid. For this they earned the Nobel peace prize in 1993.</a:t>
            </a:r>
          </a:p>
        </p:txBody>
      </p:sp>
      <p:pic>
        <p:nvPicPr>
          <p:cNvPr id="4" name="Picture 3"/>
          <p:cNvPicPr>
            <a:picLocks noChangeAspect="1"/>
          </p:cNvPicPr>
          <p:nvPr/>
        </p:nvPicPr>
        <p:blipFill>
          <a:blip r:embed="rId2"/>
          <a:stretch>
            <a:fillRect/>
          </a:stretch>
        </p:blipFill>
        <p:spPr>
          <a:xfrm>
            <a:off x="0" y="168017"/>
            <a:ext cx="2933700" cy="2115714"/>
          </a:xfrm>
          <a:prstGeom prst="rect">
            <a:avLst/>
          </a:prstGeom>
        </p:spPr>
      </p:pic>
    </p:spTree>
    <p:extLst>
      <p:ext uri="{BB962C8B-B14F-4D97-AF65-F5344CB8AC3E}">
        <p14:creationId xmlns:p14="http://schemas.microsoft.com/office/powerpoint/2010/main" val="3923158647"/>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54697"/>
            <a:ext cx="8770571" cy="1560716"/>
          </a:xfrm>
        </p:spPr>
        <p:txBody>
          <a:bodyPr/>
          <a:lstStyle/>
          <a:p>
            <a:r>
              <a:rPr lang="en-GB" dirty="0">
                <a:solidFill>
                  <a:srgbClr val="E32D91"/>
                </a:solidFill>
                <a:latin typeface="Arial Black" panose="020B0A04020102020204" pitchFamily="34" charset="0"/>
              </a:rPr>
              <a:t>Presidency</a:t>
            </a:r>
          </a:p>
        </p:txBody>
      </p:sp>
      <p:sp>
        <p:nvSpPr>
          <p:cNvPr id="3" name="Content Placeholder 2"/>
          <p:cNvSpPr>
            <a:spLocks noGrp="1"/>
          </p:cNvSpPr>
          <p:nvPr>
            <p:ph idx="1"/>
          </p:nvPr>
        </p:nvSpPr>
        <p:spPr/>
        <p:txBody>
          <a:bodyPr/>
          <a:lstStyle/>
          <a:p>
            <a:pPr marL="0" indent="0">
              <a:buNone/>
            </a:pPr>
            <a:r>
              <a:rPr lang="en-GB" dirty="0">
                <a:solidFill>
                  <a:srgbClr val="E32D91"/>
                </a:solidFill>
                <a:latin typeface="Arial Black" panose="020B0A04020102020204" pitchFamily="34" charset="0"/>
              </a:rPr>
              <a:t>On the 10</a:t>
            </a:r>
            <a:r>
              <a:rPr lang="en-GB" baseline="30000" dirty="0">
                <a:solidFill>
                  <a:srgbClr val="E32D91"/>
                </a:solidFill>
                <a:latin typeface="Arial Black" panose="020B0A04020102020204" pitchFamily="34" charset="0"/>
              </a:rPr>
              <a:t>th</a:t>
            </a:r>
            <a:r>
              <a:rPr lang="en-GB" dirty="0">
                <a:solidFill>
                  <a:srgbClr val="E32D91"/>
                </a:solidFill>
                <a:latin typeface="Arial Black" panose="020B0A04020102020204" pitchFamily="34" charset="0"/>
              </a:rPr>
              <a:t> May 1994 Mandela was elected president of the Republic of South Africa. At the age of 76 Mandela entertained people like Michel Jackson, the Spice Girls and</a:t>
            </a:r>
            <a:r>
              <a:rPr lang="en-GB" dirty="0"/>
              <a:t> </a:t>
            </a:r>
            <a:r>
              <a:rPr lang="en-GB" dirty="0">
                <a:solidFill>
                  <a:srgbClr val="E32D91"/>
                </a:solidFill>
                <a:latin typeface="Arial Black" panose="020B0A04020102020204" pitchFamily="34" charset="0"/>
              </a:rPr>
              <a:t>Whoopi</a:t>
            </a:r>
            <a:r>
              <a:rPr lang="en-GB" dirty="0"/>
              <a:t> </a:t>
            </a:r>
            <a:r>
              <a:rPr lang="en-GB" dirty="0">
                <a:solidFill>
                  <a:srgbClr val="E32D91"/>
                </a:solidFill>
                <a:latin typeface="Arial Black" panose="020B0A04020102020204" pitchFamily="34" charset="0"/>
              </a:rPr>
              <a:t>Goldberg. He had become world famous. Mandela was president for 5 years. During that time he actually met with Queen Elizabeth II and befriended ultra-rich businessmen, like Harry Oppenheimer of Anglo-American.</a:t>
            </a:r>
          </a:p>
          <a:p>
            <a:pPr marL="0" indent="0">
              <a:buNone/>
            </a:pPr>
            <a:endParaRPr lang="en-GB" dirty="0">
              <a:solidFill>
                <a:srgbClr val="E32D91"/>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7318985" y="231710"/>
            <a:ext cx="2963121" cy="1667814"/>
          </a:xfrm>
          <a:prstGeom prst="rect">
            <a:avLst/>
          </a:prstGeom>
        </p:spPr>
      </p:pic>
    </p:spTree>
    <p:extLst>
      <p:ext uri="{BB962C8B-B14F-4D97-AF65-F5344CB8AC3E}">
        <p14:creationId xmlns:p14="http://schemas.microsoft.com/office/powerpoint/2010/main" val="133856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eathered">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952</TotalTime>
  <Words>1162</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vt:lpstr>
      <vt:lpstr>Arial Black</vt:lpstr>
      <vt:lpstr>Calibri</vt:lpstr>
      <vt:lpstr>Century Schoolbook</vt:lpstr>
      <vt:lpstr>Corbel</vt:lpstr>
      <vt:lpstr>Feathered</vt:lpstr>
      <vt:lpstr>The life of Nelson Mandela</vt:lpstr>
      <vt:lpstr>Who was Nelson Mandela?</vt:lpstr>
      <vt:lpstr>Info</vt:lpstr>
      <vt:lpstr>What was apartheid?</vt:lpstr>
      <vt:lpstr>Political life</vt:lpstr>
      <vt:lpstr>Mandela Imprisoned </vt:lpstr>
      <vt:lpstr>Free Again</vt:lpstr>
      <vt:lpstr>End Apartheid!</vt:lpstr>
      <vt:lpstr>Presidency</vt:lpstr>
      <vt:lpstr>Truth and Reconciliation </vt:lpstr>
      <vt:lpstr>Retirement</vt:lpstr>
      <vt:lpstr>Last years</vt:lpstr>
      <vt:lpstr>Mandela’s Timeline</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jdtemp</dc:creator>
  <cp:lastModifiedBy>Simon Merrick</cp:lastModifiedBy>
  <cp:revision>79</cp:revision>
  <dcterms:created xsi:type="dcterms:W3CDTF">2020-04-27T12:29:18Z</dcterms:created>
  <dcterms:modified xsi:type="dcterms:W3CDTF">2020-04-28T18:35:27Z</dcterms:modified>
</cp:coreProperties>
</file>