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sldIdLst>
    <p:sldId id="256" r:id="rId5"/>
    <p:sldId id="257" r:id="rId6"/>
    <p:sldId id="264"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88827-BDA7-4A2C-87EA-FADA8792A0C7}" v="43" dt="2020-04-21T14:03:01.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513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246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301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4582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80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3229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19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647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594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73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187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54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646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785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527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632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66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4/21/2020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75947440"/>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1" r:id="rId12"/>
    <p:sldLayoutId id="2147483756" r:id="rId13"/>
    <p:sldLayoutId id="2147483757" r:id="rId14"/>
    <p:sldLayoutId id="2147483758" r:id="rId15"/>
    <p:sldLayoutId id="2147483759" r:id="rId16"/>
    <p:sldLayoutId id="2147483760"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537E8-08B3-453B-A63F-F7232CA008B1}"/>
              </a:ext>
            </a:extLst>
          </p:cNvPr>
          <p:cNvPicPr>
            <a:picLocks noChangeAspect="1"/>
          </p:cNvPicPr>
          <p:nvPr/>
        </p:nvPicPr>
        <p:blipFill rotWithShape="1">
          <a:blip r:embed="rId3"/>
          <a:srcRect t="1000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solidFill>
            <a:schemeClr val="bg1">
              <a:alpha val="30000"/>
            </a:schemeClr>
          </a:solidFill>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39925EA-5D0E-42F8-8CE8-06A2F02E62EB}"/>
              </a:ext>
            </a:extLst>
          </p:cNvPr>
          <p:cNvSpPr>
            <a:spLocks noGrp="1"/>
          </p:cNvSpPr>
          <p:nvPr>
            <p:ph type="ctrTitle"/>
          </p:nvPr>
        </p:nvSpPr>
        <p:spPr>
          <a:xfrm>
            <a:off x="804336" y="1623412"/>
            <a:ext cx="3503122" cy="2287229"/>
          </a:xfrm>
        </p:spPr>
        <p:txBody>
          <a:bodyPr>
            <a:normAutofit/>
          </a:bodyPr>
          <a:lstStyle/>
          <a:p>
            <a:pPr algn="l"/>
            <a:r>
              <a:rPr lang="en-GB" sz="4400" dirty="0"/>
              <a:t>The slave trade!</a:t>
            </a:r>
          </a:p>
        </p:txBody>
      </p:sp>
      <p:sp>
        <p:nvSpPr>
          <p:cNvPr id="3" name="Subtitle 2">
            <a:extLst>
              <a:ext uri="{FF2B5EF4-FFF2-40B4-BE49-F238E27FC236}">
                <a16:creationId xmlns:a16="http://schemas.microsoft.com/office/drawing/2014/main" id="{0E012942-477D-4BAC-B1BD-FEEDCAF0140C}"/>
              </a:ext>
            </a:extLst>
          </p:cNvPr>
          <p:cNvSpPr>
            <a:spLocks noGrp="1"/>
          </p:cNvSpPr>
          <p:nvPr>
            <p:ph type="subTitle" idx="1"/>
          </p:nvPr>
        </p:nvSpPr>
        <p:spPr>
          <a:xfrm>
            <a:off x="804335" y="4009771"/>
            <a:ext cx="3503122" cy="1244361"/>
          </a:xfrm>
        </p:spPr>
        <p:txBody>
          <a:bodyPr>
            <a:normAutofit/>
          </a:bodyPr>
          <a:lstStyle/>
          <a:p>
            <a:pPr algn="l"/>
            <a:r>
              <a:rPr lang="en-GB" sz="1800" dirty="0">
                <a:solidFill>
                  <a:srgbClr val="47B54D"/>
                </a:solidFill>
              </a:rPr>
              <a:t>By Emma Walmsley</a:t>
            </a:r>
          </a:p>
        </p:txBody>
      </p:sp>
    </p:spTree>
    <p:extLst>
      <p:ext uri="{BB962C8B-B14F-4D97-AF65-F5344CB8AC3E}">
        <p14:creationId xmlns:p14="http://schemas.microsoft.com/office/powerpoint/2010/main" val="331850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F1B4A-F8C4-4C30-A0E5-EF228F24CE06}"/>
              </a:ext>
            </a:extLst>
          </p:cNvPr>
          <p:cNvSpPr>
            <a:spLocks noGrp="1"/>
          </p:cNvSpPr>
          <p:nvPr>
            <p:ph type="title"/>
          </p:nvPr>
        </p:nvSpPr>
        <p:spPr>
          <a:xfrm>
            <a:off x="924443" y="1023257"/>
            <a:ext cx="3732902" cy="4570457"/>
          </a:xfrm>
          <a:effectLst/>
        </p:spPr>
        <p:txBody>
          <a:bodyPr>
            <a:normAutofit/>
          </a:bodyPr>
          <a:lstStyle/>
          <a:p>
            <a:pPr algn="l"/>
            <a:r>
              <a:rPr lang="en-GB" dirty="0"/>
              <a:t> Why did the slave trade end?</a:t>
            </a:r>
          </a:p>
        </p:txBody>
      </p:sp>
      <p:cxnSp>
        <p:nvCxnSpPr>
          <p:cNvPr id="19" name="Straight Connector 18">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B9655F-830A-4F54-81EB-8AEB70A2B7C9}"/>
              </a:ext>
            </a:extLst>
          </p:cNvPr>
          <p:cNvSpPr>
            <a:spLocks noGrp="1"/>
          </p:cNvSpPr>
          <p:nvPr>
            <p:ph idx="1"/>
          </p:nvPr>
        </p:nvSpPr>
        <p:spPr>
          <a:xfrm>
            <a:off x="5252560" y="1023257"/>
            <a:ext cx="6025645" cy="5164183"/>
          </a:xfrm>
          <a:effectLst/>
        </p:spPr>
        <p:txBody>
          <a:bodyPr anchor="ctr">
            <a:normAutofit/>
          </a:bodyPr>
          <a:lstStyle/>
          <a:p>
            <a:pPr>
              <a:lnSpc>
                <a:spcPct val="90000"/>
              </a:lnSpc>
            </a:pPr>
            <a:r>
              <a:rPr lang="en-GB" sz="1600" dirty="0">
                <a:effectLst/>
              </a:rPr>
              <a:t>In economic terms the slave trade had become less important. There was no longer a need for large numbers of slaves to be imported to the British colonies. There was a world over-supply of sugar and British merchants had difficulties re-exporting it. Sugar could be sourced at a lower cost and without the use of slavery from Britain’s other colonies </a:t>
            </a:r>
            <a:r>
              <a:rPr lang="en-GB" sz="1600" dirty="0" err="1">
                <a:effectLst/>
              </a:rPr>
              <a:t>eg</a:t>
            </a:r>
            <a:r>
              <a:rPr lang="en-GB" sz="1600" dirty="0">
                <a:effectLst/>
              </a:rPr>
              <a:t> India.</a:t>
            </a:r>
          </a:p>
          <a:p>
            <a:pPr>
              <a:lnSpc>
                <a:spcPct val="90000"/>
              </a:lnSpc>
            </a:pPr>
            <a:r>
              <a:rPr lang="en-GB" sz="1600" dirty="0">
                <a:effectLst/>
              </a:rPr>
              <a:t>The Industrial Revolution and advances and improvements in agriculture were benefiting the British economy. Since profits were the main cause of starting a trade, it has been suggested, a decline of profits must have brought about abolition because:</a:t>
            </a:r>
          </a:p>
          <a:p>
            <a:pPr>
              <a:lnSpc>
                <a:spcPct val="90000"/>
              </a:lnSpc>
            </a:pPr>
            <a:r>
              <a:rPr lang="en-GB" sz="1600" dirty="0">
                <a:effectLst/>
              </a:rPr>
              <a:t>The slave trade ceased to be profitable</a:t>
            </a:r>
          </a:p>
          <a:p>
            <a:pPr>
              <a:lnSpc>
                <a:spcPct val="90000"/>
              </a:lnSpc>
            </a:pPr>
            <a:r>
              <a:rPr lang="en-GB" sz="1600" dirty="0">
                <a:effectLst/>
              </a:rPr>
              <a:t>Plantations ceased to be profitable</a:t>
            </a:r>
          </a:p>
          <a:p>
            <a:pPr>
              <a:lnSpc>
                <a:spcPct val="90000"/>
              </a:lnSpc>
            </a:pPr>
            <a:r>
              <a:rPr lang="en-GB" sz="1600" dirty="0">
                <a:effectLst/>
              </a:rPr>
              <a:t>The slave trade was overtaken by a more profitable use of ships</a:t>
            </a:r>
          </a:p>
          <a:p>
            <a:pPr>
              <a:lnSpc>
                <a:spcPct val="90000"/>
              </a:lnSpc>
            </a:pPr>
            <a:r>
              <a:rPr lang="en-GB" sz="1600" dirty="0">
                <a:effectLst/>
              </a:rPr>
              <a:t>Wage labour became more profitable than slave labour</a:t>
            </a:r>
          </a:p>
          <a:p>
            <a:pPr>
              <a:lnSpc>
                <a:spcPct val="90000"/>
              </a:lnSpc>
            </a:pPr>
            <a:r>
              <a:rPr lang="en-GB" sz="1600" dirty="0">
                <a:effectLst/>
              </a:rPr>
              <a:t>At various times plantations that provided the market for slave ships struggled to make profits. Prices and costs went up and down as war interrupted trade.</a:t>
            </a:r>
          </a:p>
          <a:p>
            <a:pPr>
              <a:lnSpc>
                <a:spcPct val="90000"/>
              </a:lnSpc>
            </a:pPr>
            <a:endParaRPr lang="en-GB" sz="1400" dirty="0">
              <a:effectLst/>
            </a:endParaRPr>
          </a:p>
          <a:p>
            <a:pPr>
              <a:lnSpc>
                <a:spcPct val="90000"/>
              </a:lnSpc>
            </a:pPr>
            <a:endParaRPr lang="en-GB" sz="1400" dirty="0"/>
          </a:p>
        </p:txBody>
      </p:sp>
    </p:spTree>
    <p:extLst>
      <p:ext uri="{BB962C8B-B14F-4D97-AF65-F5344CB8AC3E}">
        <p14:creationId xmlns:p14="http://schemas.microsoft.com/office/powerpoint/2010/main" val="2039389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2000"/>
                                        <p:tgtEl>
                                          <p:spTgt spid="3">
                                            <p:txEl>
                                              <p:pRg st="3" end="3"/>
                                            </p:txEl>
                                          </p:spTgt>
                                        </p:tgtEl>
                                      </p:cBhvr>
                                    </p:animEffect>
                                    <p:anim calcmode="lin" valueType="num">
                                      <p:cBhvr>
                                        <p:cTn id="4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2EF62-5B22-4BF0-8AE5-DBA6B86C468F}"/>
              </a:ext>
            </a:extLst>
          </p:cNvPr>
          <p:cNvSpPr>
            <a:spLocks noGrp="1"/>
          </p:cNvSpPr>
          <p:nvPr>
            <p:ph type="title"/>
          </p:nvPr>
        </p:nvSpPr>
        <p:spPr>
          <a:xfrm>
            <a:off x="924443" y="1023257"/>
            <a:ext cx="3732902" cy="4570457"/>
          </a:xfrm>
          <a:effectLst/>
        </p:spPr>
        <p:txBody>
          <a:bodyPr>
            <a:normAutofit/>
          </a:bodyPr>
          <a:lstStyle/>
          <a:p>
            <a:pPr algn="l"/>
            <a:r>
              <a:rPr lang="en-GB" dirty="0"/>
              <a:t>Why did the slave trade end?</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7C3E54-1042-4361-A2AE-378BBB6B6B72}"/>
              </a:ext>
            </a:extLst>
          </p:cNvPr>
          <p:cNvSpPr>
            <a:spLocks noGrp="1"/>
          </p:cNvSpPr>
          <p:nvPr>
            <p:ph idx="1"/>
          </p:nvPr>
        </p:nvSpPr>
        <p:spPr>
          <a:xfrm>
            <a:off x="5252560" y="1023257"/>
            <a:ext cx="6025645" cy="4570457"/>
          </a:xfrm>
          <a:effectLst/>
        </p:spPr>
        <p:txBody>
          <a:bodyPr anchor="ctr">
            <a:normAutofit fontScale="70000" lnSpcReduction="20000"/>
          </a:bodyPr>
          <a:lstStyle/>
          <a:p>
            <a:r>
              <a:rPr lang="en-GB" dirty="0">
                <a:solidFill>
                  <a:schemeClr val="tx1"/>
                </a:solidFill>
                <a:effectLst/>
                <a:latin typeface="Calibri" panose="020F0502020204030204" pitchFamily="34" charset="0"/>
                <a:cs typeface="Calibri" panose="020F0502020204030204" pitchFamily="34" charset="0"/>
              </a:rPr>
              <a:t>In 1807, the British government passed an Act of Parliament abolishing the slave trade throughout the British </a:t>
            </a:r>
            <a:r>
              <a:rPr lang="en-GB" dirty="0">
                <a:solidFill>
                  <a:schemeClr val="tx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Empire</a:t>
            </a:r>
            <a:r>
              <a:rPr lang="en-GB" dirty="0">
                <a:solidFill>
                  <a:schemeClr val="tx1"/>
                </a:solidFill>
                <a:effectLst/>
                <a:latin typeface="Calibri" panose="020F0502020204030204" pitchFamily="34" charset="0"/>
                <a:cs typeface="Calibri" panose="020F0502020204030204" pitchFamily="34" charset="0"/>
              </a:rPr>
              <a:t>. Slavery itself would persist in the British colonies until its final abolition in 1838. However, </a:t>
            </a:r>
            <a:r>
              <a:rPr lang="en-GB" dirty="0">
                <a:solidFill>
                  <a:schemeClr val="tx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abolitionists</a:t>
            </a:r>
            <a:r>
              <a:rPr lang="en-GB" dirty="0">
                <a:solidFill>
                  <a:schemeClr val="tx1"/>
                </a:solidFill>
                <a:effectLst/>
                <a:latin typeface="Calibri" panose="020F0502020204030204" pitchFamily="34" charset="0"/>
                <a:cs typeface="Calibri" panose="020F0502020204030204" pitchFamily="34" charset="0"/>
              </a:rPr>
              <a:t> would continue campaigning against the </a:t>
            </a:r>
            <a:r>
              <a:rPr lang="en-GB" i="1" dirty="0">
                <a:solidFill>
                  <a:schemeClr val="tx1"/>
                </a:solidFill>
                <a:effectLst/>
                <a:latin typeface="Calibri" panose="020F0502020204030204" pitchFamily="34" charset="0"/>
                <a:cs typeface="Calibri" panose="020F0502020204030204" pitchFamily="34" charset="0"/>
              </a:rPr>
              <a:t>international</a:t>
            </a:r>
            <a:r>
              <a:rPr lang="en-GB" dirty="0">
                <a:solidFill>
                  <a:schemeClr val="tx1"/>
                </a:solidFill>
                <a:effectLst/>
                <a:latin typeface="Calibri" panose="020F0502020204030204" pitchFamily="34" charset="0"/>
                <a:cs typeface="Calibri" panose="020F0502020204030204" pitchFamily="34" charset="0"/>
              </a:rPr>
              <a:t> trade of slaves after this date.</a:t>
            </a:r>
          </a:p>
          <a:p>
            <a:r>
              <a:rPr lang="en-GB" dirty="0">
                <a:solidFill>
                  <a:schemeClr val="tx1"/>
                </a:solidFill>
                <a:effectLst/>
              </a:rPr>
              <a:t>Those who supported the slave trade argued that it made important contributions to the country's economy and to the rise of consumerism in Britain. Despite this, towards the end of the eighteenth century, people began to campaign against slavery. However, since trading was so profitable for those involved, the 'Abolitionists' (those who campaigned for the </a:t>
            </a:r>
            <a:r>
              <a:rPr lang="en-GB" i="1" dirty="0">
                <a:solidFill>
                  <a:schemeClr val="tx1"/>
                </a:solidFill>
                <a:effectLst/>
              </a:rPr>
              <a:t>abolition</a:t>
            </a:r>
            <a:r>
              <a:rPr lang="en-GB" dirty="0">
                <a:solidFill>
                  <a:schemeClr val="tx1"/>
                </a:solidFill>
                <a:effectLst/>
              </a:rPr>
              <a:t> of the slave trade) were fiercely opposed by a pro-slavery </a:t>
            </a:r>
            <a:r>
              <a:rPr lang="en-GB" dirty="0">
                <a:solidFill>
                  <a:schemeClr val="tx1"/>
                </a:solidFill>
                <a:effectLst/>
                <a:hlinkClick r:id="rId2">
                  <a:extLst>
                    <a:ext uri="{A12FA001-AC4F-418D-AE19-62706E023703}">
                      <ahyp:hlinkClr xmlns:ahyp="http://schemas.microsoft.com/office/drawing/2018/hyperlinkcolor" val="tx"/>
                    </a:ext>
                  </a:extLst>
                </a:hlinkClick>
              </a:rPr>
              <a:t>West Indian lobby</a:t>
            </a:r>
            <a:r>
              <a:rPr lang="en-GB" dirty="0">
                <a:solidFill>
                  <a:schemeClr val="tx1"/>
                </a:solidFill>
                <a:effectLst/>
              </a:rPr>
              <a:t>. Those who still supported slavery used persuasive arguments, or 'propaganda', to indicate the necessity of the slave trade though the abolitionists also used </a:t>
            </a:r>
            <a:r>
              <a:rPr lang="en-GB" dirty="0">
                <a:solidFill>
                  <a:schemeClr val="tx1"/>
                </a:solidFill>
                <a:effectLst/>
                <a:hlinkClick r:id="rId2">
                  <a:extLst>
                    <a:ext uri="{A12FA001-AC4F-418D-AE19-62706E023703}">
                      <ahyp:hlinkClr xmlns:ahyp="http://schemas.microsoft.com/office/drawing/2018/hyperlinkcolor" val="tx"/>
                    </a:ext>
                  </a:extLst>
                </a:hlinkClick>
              </a:rPr>
              <a:t>propaganda</a:t>
            </a:r>
            <a:r>
              <a:rPr lang="en-GB" dirty="0">
                <a:solidFill>
                  <a:schemeClr val="tx1"/>
                </a:solidFill>
                <a:effectLst/>
              </a:rPr>
              <a:t> to further their cause.</a:t>
            </a:r>
          </a:p>
          <a:p>
            <a:r>
              <a:rPr lang="en-GB" dirty="0">
                <a:solidFill>
                  <a:schemeClr val="tx1"/>
                </a:solidFill>
                <a:effectLst/>
              </a:rPr>
              <a:t>The role of many slaves themselves in bringing slavery to an end is often overlooked. Resistance among slaves in the Caribbean was not uncommon. Indeed, slaves in the French colony of St Domingue seized control of the island and it was eventually declared to be the republic of Haiti. Figures such as Olaudah Equiano and Mary Prince, by adding their eye witness accounts to abolitionist literature, also made a major contribution to the abolition campaign.</a:t>
            </a:r>
          </a:p>
          <a:p>
            <a:endParaRPr lang="en-GB" dirty="0"/>
          </a:p>
        </p:txBody>
      </p:sp>
    </p:spTree>
    <p:extLst>
      <p:ext uri="{BB962C8B-B14F-4D97-AF65-F5344CB8AC3E}">
        <p14:creationId xmlns:p14="http://schemas.microsoft.com/office/powerpoint/2010/main" val="286769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F51CC-8786-4EB8-9BB6-2406F0C17F4A}"/>
              </a:ext>
            </a:extLst>
          </p:cNvPr>
          <p:cNvSpPr>
            <a:spLocks noGrp="1"/>
          </p:cNvSpPr>
          <p:nvPr>
            <p:ph type="title"/>
          </p:nvPr>
        </p:nvSpPr>
        <p:spPr>
          <a:xfrm>
            <a:off x="924443" y="1023257"/>
            <a:ext cx="3732902" cy="4570457"/>
          </a:xfrm>
          <a:effectLst/>
        </p:spPr>
        <p:txBody>
          <a:bodyPr>
            <a:normAutofit/>
          </a:bodyPr>
          <a:lstStyle/>
          <a:p>
            <a:pPr algn="l"/>
            <a:r>
              <a:rPr lang="en-GB" dirty="0"/>
              <a:t>Which people were key figures in ending the slave trade?</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61759C-7CA6-4DBB-B8C6-C71A7AC40EE2}"/>
              </a:ext>
            </a:extLst>
          </p:cNvPr>
          <p:cNvSpPr>
            <a:spLocks noGrp="1"/>
          </p:cNvSpPr>
          <p:nvPr>
            <p:ph idx="1"/>
          </p:nvPr>
        </p:nvSpPr>
        <p:spPr>
          <a:xfrm>
            <a:off x="5252560" y="1023257"/>
            <a:ext cx="6025645" cy="4570457"/>
          </a:xfrm>
          <a:effectLst/>
        </p:spPr>
        <p:txBody>
          <a:bodyPr anchor="ctr">
            <a:normAutofit fontScale="70000" lnSpcReduction="20000"/>
          </a:bodyPr>
          <a:lstStyle/>
          <a:p>
            <a:r>
              <a:rPr lang="en-GB" dirty="0">
                <a:effectLst/>
              </a:rPr>
              <a:t>Thomas Grandville Sharp was against slave trading since his time at Cambridge University. As a student he wrote a prize winning essay on slavery, which was later published and brought him into contact with other anti-slavery campaigners.</a:t>
            </a:r>
          </a:p>
          <a:p>
            <a:r>
              <a:rPr lang="en-GB" dirty="0">
                <a:effectLst/>
              </a:rPr>
              <a:t>In 1787, he helped form the first Abolitionist Committee. He was a crucial person to the anti-slavery campaign because of his tireless energy, his hatred of injustice and his persuasiveness in getting witnesses on board. However, more conservative campaigners like William Wilberforce thought Clarkson was a hot head.</a:t>
            </a:r>
          </a:p>
          <a:p>
            <a:r>
              <a:rPr lang="en-GB" dirty="0">
                <a:effectLst/>
              </a:rPr>
              <a:t>He travelled hundreds of miles to interview people involved in the slave trade. He talked to ships' captains and crew, doctors, ex-seamen, merchants and traders for evidence. This was sometimes at great personal risk but he was able to persuade some of them to be witnesses. He also collected equipment found on slave ships.</a:t>
            </a:r>
          </a:p>
          <a:p>
            <a:r>
              <a:rPr lang="en-GB" dirty="0">
                <a:effectLst/>
              </a:rPr>
              <a:t>He wrote 'The History, Rise, Progress and Accomplishment of the Abolition of the African Slave Trade by the British Parliament' in 1808 chronicling what he saw as his role in the campaign.</a:t>
            </a:r>
          </a:p>
          <a:p>
            <a:r>
              <a:rPr lang="en-GB" dirty="0">
                <a:effectLst/>
              </a:rPr>
              <a:t>as Clarkson was one of the most prominent eighteenth century anti-slavery campaigners. Described by one contemporary as a 'moral steam-engine', he was an Anglican clergyman who had had a passionate interest in the abolition of the</a:t>
            </a:r>
          </a:p>
        </p:txBody>
      </p:sp>
    </p:spTree>
    <p:extLst>
      <p:ext uri="{BB962C8B-B14F-4D97-AF65-F5344CB8AC3E}">
        <p14:creationId xmlns:p14="http://schemas.microsoft.com/office/powerpoint/2010/main" val="1865531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BA04D-2B25-4C32-9FAA-8285E46F789C}"/>
              </a:ext>
            </a:extLst>
          </p:cNvPr>
          <p:cNvSpPr>
            <a:spLocks noGrp="1"/>
          </p:cNvSpPr>
          <p:nvPr>
            <p:ph type="title"/>
          </p:nvPr>
        </p:nvSpPr>
        <p:spPr>
          <a:xfrm>
            <a:off x="924443" y="1023257"/>
            <a:ext cx="3732902" cy="4570457"/>
          </a:xfrm>
          <a:effectLst/>
        </p:spPr>
        <p:txBody>
          <a:bodyPr>
            <a:normAutofit/>
          </a:bodyPr>
          <a:lstStyle/>
          <a:p>
            <a:pPr algn="l"/>
            <a:r>
              <a:rPr lang="en-GB" dirty="0"/>
              <a:t>Which people were key figures in ending the slave trade?</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2C4520-AC82-4ED8-92E2-4E6A825D0B5D}"/>
              </a:ext>
            </a:extLst>
          </p:cNvPr>
          <p:cNvSpPr>
            <a:spLocks noGrp="1"/>
          </p:cNvSpPr>
          <p:nvPr>
            <p:ph idx="1"/>
          </p:nvPr>
        </p:nvSpPr>
        <p:spPr>
          <a:xfrm>
            <a:off x="5252560" y="1023257"/>
            <a:ext cx="6025645" cy="4570457"/>
          </a:xfrm>
          <a:effectLst/>
        </p:spPr>
        <p:txBody>
          <a:bodyPr anchor="ctr">
            <a:normAutofit/>
          </a:bodyPr>
          <a:lstStyle/>
          <a:p>
            <a:r>
              <a:rPr lang="en-GB" dirty="0">
                <a:effectLst/>
              </a:rPr>
              <a:t>William Cowper, the poet, wrote a number of anti-slavery poems. He was friends with the anti-slavery campaigner John Newton who asked him to write in support of the Abolitionist campaign. Cowper wrote a poem called 'The Negro's Complaint' (1788) which rapidly became very famous. He also wrote several other less well known poems on slavery in the 1780s, many of which attacked the idea that slavery was economically viable.</a:t>
            </a:r>
            <a:endParaRPr lang="en-GB" dirty="0"/>
          </a:p>
        </p:txBody>
      </p:sp>
    </p:spTree>
    <p:extLst>
      <p:ext uri="{BB962C8B-B14F-4D97-AF65-F5344CB8AC3E}">
        <p14:creationId xmlns:p14="http://schemas.microsoft.com/office/powerpoint/2010/main" val="2191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B2232-7CE4-45FD-9985-6AEA92B883FF}"/>
              </a:ext>
            </a:extLst>
          </p:cNvPr>
          <p:cNvSpPr>
            <a:spLocks noGrp="1"/>
          </p:cNvSpPr>
          <p:nvPr>
            <p:ph type="title"/>
          </p:nvPr>
        </p:nvSpPr>
        <p:spPr>
          <a:xfrm>
            <a:off x="924443" y="1023257"/>
            <a:ext cx="3732902" cy="4570457"/>
          </a:xfrm>
          <a:effectLst/>
        </p:spPr>
        <p:txBody>
          <a:bodyPr>
            <a:normAutofit/>
          </a:bodyPr>
          <a:lstStyle/>
          <a:p>
            <a:pPr algn="l"/>
            <a:r>
              <a:rPr lang="en-GB" dirty="0"/>
              <a:t>Which people were key figures in ending the slave trade?</a:t>
            </a:r>
          </a:p>
        </p:txBody>
      </p:sp>
      <p:cxnSp>
        <p:nvCxnSpPr>
          <p:cNvPr id="21" name="Straight Connector 20">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9BB56E-A5FF-4A35-86A1-9728E169B37D}"/>
              </a:ext>
            </a:extLst>
          </p:cNvPr>
          <p:cNvSpPr>
            <a:spLocks noGrp="1"/>
          </p:cNvSpPr>
          <p:nvPr>
            <p:ph idx="1"/>
          </p:nvPr>
        </p:nvSpPr>
        <p:spPr>
          <a:xfrm>
            <a:off x="5252560" y="1023257"/>
            <a:ext cx="6025645" cy="4570457"/>
          </a:xfrm>
          <a:effectLst/>
        </p:spPr>
        <p:txBody>
          <a:bodyPr anchor="ctr">
            <a:normAutofit/>
          </a:bodyPr>
          <a:lstStyle/>
          <a:p>
            <a:r>
              <a:rPr lang="en-GB" dirty="0">
                <a:effectLst/>
              </a:rPr>
              <a:t>Equiano was one of the most prominent black campaigners in the anti-slavery campaign. He was an ex-slave who, by the 1780s, lived as a free man in London. He is mostly remembered for his 1789 autobiography. It tells of his kidnap in Nigeria, his being sold into slavery, his journey to the West Indies, his life as a slave and his struggle to buy his freedom. Between 1789 and 1794, there were nine editions of the book and it was translated into many languages. Although not the first account of slavery from an African point of view, his book became the most popular and widely read.</a:t>
            </a:r>
            <a:endParaRPr lang="en-GB" dirty="0"/>
          </a:p>
        </p:txBody>
      </p:sp>
    </p:spTree>
    <p:extLst>
      <p:ext uri="{BB962C8B-B14F-4D97-AF65-F5344CB8AC3E}">
        <p14:creationId xmlns:p14="http://schemas.microsoft.com/office/powerpoint/2010/main" val="2784235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4F515-D689-4F93-9C1C-D4EC9AB41A01}"/>
              </a:ext>
            </a:extLst>
          </p:cNvPr>
          <p:cNvSpPr>
            <a:spLocks noGrp="1"/>
          </p:cNvSpPr>
          <p:nvPr>
            <p:ph type="title"/>
          </p:nvPr>
        </p:nvSpPr>
        <p:spPr>
          <a:xfrm>
            <a:off x="924443" y="1023257"/>
            <a:ext cx="3732902" cy="4570457"/>
          </a:xfrm>
          <a:effectLst/>
        </p:spPr>
        <p:txBody>
          <a:bodyPr>
            <a:normAutofit/>
          </a:bodyPr>
          <a:lstStyle/>
          <a:p>
            <a:pPr algn="l"/>
            <a:r>
              <a:rPr lang="en-GB" dirty="0"/>
              <a:t>Which people were key figures in ending the slave trade?</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742FBD-193B-4732-BF40-787FE2D9C286}"/>
              </a:ext>
            </a:extLst>
          </p:cNvPr>
          <p:cNvSpPr>
            <a:spLocks noGrp="1"/>
          </p:cNvSpPr>
          <p:nvPr>
            <p:ph idx="1"/>
          </p:nvPr>
        </p:nvSpPr>
        <p:spPr>
          <a:xfrm>
            <a:off x="5252560" y="1023257"/>
            <a:ext cx="6025645" cy="4570457"/>
          </a:xfrm>
          <a:effectLst/>
        </p:spPr>
        <p:txBody>
          <a:bodyPr anchor="ctr">
            <a:normAutofit/>
          </a:bodyPr>
          <a:lstStyle/>
          <a:p>
            <a:r>
              <a:rPr lang="en-GB" dirty="0">
                <a:effectLst/>
              </a:rPr>
              <a:t>Alexander Falconbridge was a ship's surgeon from Bristol and a friend of John Newton. He experienced life aboard ship during four crossings of the Atlantic before quitting the slave trade on principle. The abolitionist campaigner Thomas Clarkson realised he would make an excellent witness and Falconbridge was interviewed by Richard Philips, a member of the Abolitionist Committee who used his information to publish a detailed, gritty, memorable account of conditions on board a slave ship. His book was published in 1788 and was widely read. He also gave evidence at a parliamentary hearing.</a:t>
            </a:r>
            <a:endParaRPr lang="en-GB" dirty="0"/>
          </a:p>
        </p:txBody>
      </p:sp>
    </p:spTree>
    <p:extLst>
      <p:ext uri="{BB962C8B-B14F-4D97-AF65-F5344CB8AC3E}">
        <p14:creationId xmlns:p14="http://schemas.microsoft.com/office/powerpoint/2010/main" val="411062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639E3-1C80-4392-86E0-5E76BBF391DE}"/>
              </a:ext>
            </a:extLst>
          </p:cNvPr>
          <p:cNvSpPr>
            <a:spLocks noGrp="1"/>
          </p:cNvSpPr>
          <p:nvPr>
            <p:ph type="title"/>
          </p:nvPr>
        </p:nvSpPr>
        <p:spPr>
          <a:xfrm>
            <a:off x="924443" y="1023257"/>
            <a:ext cx="3732902" cy="4570457"/>
          </a:xfrm>
          <a:effectLst/>
        </p:spPr>
        <p:txBody>
          <a:bodyPr>
            <a:normAutofit/>
          </a:bodyPr>
          <a:lstStyle/>
          <a:p>
            <a:pPr algn="l"/>
            <a:r>
              <a:rPr lang="en-GB" dirty="0"/>
              <a:t>Which people were key figures in ending the slave trade?</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5D7546-335C-4587-BD3A-E846F3D51670}"/>
              </a:ext>
            </a:extLst>
          </p:cNvPr>
          <p:cNvSpPr>
            <a:spLocks noGrp="1"/>
          </p:cNvSpPr>
          <p:nvPr>
            <p:ph idx="1"/>
          </p:nvPr>
        </p:nvSpPr>
        <p:spPr>
          <a:xfrm>
            <a:off x="5252560" y="1023257"/>
            <a:ext cx="6025645" cy="4570457"/>
          </a:xfrm>
          <a:effectLst/>
        </p:spPr>
        <p:txBody>
          <a:bodyPr anchor="ctr">
            <a:normAutofit/>
          </a:bodyPr>
          <a:lstStyle/>
          <a:p>
            <a:r>
              <a:rPr lang="en-GB" dirty="0">
                <a:effectLst/>
              </a:rPr>
              <a:t>Elizabeth </a:t>
            </a:r>
            <a:r>
              <a:rPr lang="en-GB" dirty="0" err="1">
                <a:effectLst/>
              </a:rPr>
              <a:t>Heyrick</a:t>
            </a:r>
            <a:r>
              <a:rPr lang="en-GB" dirty="0">
                <a:effectLst/>
              </a:rPr>
              <a:t> was one of the most prominent female campaigners against slavery in the 1820s and 1830s. She was a Quaker from Leicester with progressive political views, who devoted her life to social reform. She helped set up a Ladies Association in Birmingham and organised a sugar boycott in Leicester. She had very radical views, favouring the immediate emancipation of slaves while the Anti-Slavery Society preferred gradual emancipation.</a:t>
            </a:r>
            <a:endParaRPr lang="en-GB" dirty="0"/>
          </a:p>
        </p:txBody>
      </p:sp>
    </p:spTree>
    <p:extLst>
      <p:ext uri="{BB962C8B-B14F-4D97-AF65-F5344CB8AC3E}">
        <p14:creationId xmlns:p14="http://schemas.microsoft.com/office/powerpoint/2010/main" val="100780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026" name="Picture 2" descr="eBay: Rare £2 coin listed for £400 – do you have one of these ...">
            <a:extLst>
              <a:ext uri="{FF2B5EF4-FFF2-40B4-BE49-F238E27FC236}">
                <a16:creationId xmlns:a16="http://schemas.microsoft.com/office/drawing/2014/main" id="{1C2FCB8D-C8AF-4068-909B-13D508978F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1" b="2532"/>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bg1">
                  <a:alpha val="0"/>
                </a:schemeClr>
              </a:gs>
              <a:gs pos="25000">
                <a:schemeClr val="bg1">
                  <a:alpha val="15000"/>
                </a:schemeClr>
              </a:gs>
              <a:gs pos="75200">
                <a:schemeClr val="bg1">
                  <a:alpha val="15000"/>
                </a:schemeClr>
              </a:gs>
              <a:gs pos="50000">
                <a:schemeClr val="bg1">
                  <a:alpha val="3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BDD13-319A-403E-BC2F-6C4DFF2C60E9}"/>
              </a:ext>
            </a:extLst>
          </p:cNvPr>
          <p:cNvSpPr>
            <a:spLocks noGrp="1"/>
          </p:cNvSpPr>
          <p:nvPr>
            <p:ph type="title"/>
          </p:nvPr>
        </p:nvSpPr>
        <p:spPr>
          <a:xfrm>
            <a:off x="643466" y="2449742"/>
            <a:ext cx="10905059" cy="15240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3600" dirty="0">
                <a:solidFill>
                  <a:schemeClr val="tx1"/>
                </a:solidFill>
              </a:rPr>
              <a:t>Coins to commemorate the end of the slave trade!</a:t>
            </a:r>
          </a:p>
        </p:txBody>
      </p:sp>
      <p:sp>
        <p:nvSpPr>
          <p:cNvPr id="1030" name="Content Placeholder 1029">
            <a:extLst>
              <a:ext uri="{FF2B5EF4-FFF2-40B4-BE49-F238E27FC236}">
                <a16:creationId xmlns:a16="http://schemas.microsoft.com/office/drawing/2014/main" id="{3564DBD1-30FB-4F8D-AE19-F792F2C9A497}"/>
              </a:ext>
            </a:extLst>
          </p:cNvPr>
          <p:cNvSpPr>
            <a:spLocks noGrp="1"/>
          </p:cNvSpPr>
          <p:nvPr>
            <p:ph idx="1"/>
          </p:nvPr>
        </p:nvSpPr>
        <p:spPr>
          <a:xfrm>
            <a:off x="643466" y="4133135"/>
            <a:ext cx="10902016" cy="1008767"/>
          </a:xfrm>
          <a:effectLst>
            <a:outerShdw blurRad="50800" dist="38100" dir="2700000" algn="tl" rotWithShape="0">
              <a:prstClr val="black">
                <a:alpha val="40000"/>
              </a:prstClr>
            </a:outerShdw>
          </a:effectLst>
        </p:spPr>
        <p:txBody>
          <a:bodyPr vert="horz" lIns="91440" tIns="45720" rIns="91440" bIns="45720" rtlCol="0" anchor="t">
            <a:normAutofit/>
          </a:bodyPr>
          <a:lstStyle/>
          <a:p>
            <a:pPr marL="0" indent="0" algn="ctr">
              <a:buNone/>
            </a:pPr>
            <a:r>
              <a:rPr lang="en-US" sz="1800" dirty="0">
                <a:solidFill>
                  <a:schemeClr val="tx1"/>
                </a:solidFill>
              </a:rPr>
              <a:t>This £2 coin was made in 2007 it is very rare now. Because it is so very rare some people will pay up to £400 to collect this.</a:t>
            </a:r>
          </a:p>
        </p:txBody>
      </p:sp>
      <p:cxnSp>
        <p:nvCxnSpPr>
          <p:cNvPr id="77" name="Straight Connector 76">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279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30">
                                            <p:txEl>
                                              <p:pRg st="0" end="0"/>
                                            </p:txEl>
                                          </p:spTgt>
                                        </p:tgtEl>
                                        <p:attrNameLst>
                                          <p:attrName>style.visibility</p:attrName>
                                        </p:attrNameLst>
                                      </p:cBhvr>
                                      <p:to>
                                        <p:strVal val="visible"/>
                                      </p:to>
                                    </p:set>
                                    <p:animEffect transition="in" filter="randombar(horizontal)">
                                      <p:cBhvr>
                                        <p:cTn id="19"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3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412B24"/>
      </a:dk2>
      <a:lt2>
        <a:srgbClr val="E8E2E8"/>
      </a:lt2>
      <a:accent1>
        <a:srgbClr val="47B54D"/>
      </a:accent1>
      <a:accent2>
        <a:srgbClr val="66B13B"/>
      </a:accent2>
      <a:accent3>
        <a:srgbClr val="93AA43"/>
      </a:accent3>
      <a:accent4>
        <a:srgbClr val="B19A3B"/>
      </a:accent4>
      <a:accent5>
        <a:srgbClr val="C37A4D"/>
      </a:accent5>
      <a:accent6>
        <a:srgbClr val="B13B3E"/>
      </a:accent6>
      <a:hlink>
        <a:srgbClr val="A97638"/>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E0265564FE3243931770D4F4BBD4B9" ma:contentTypeVersion="7" ma:contentTypeDescription="Create a new document." ma:contentTypeScope="" ma:versionID="3cbbee52eaf270f2b834aa87dbdeaf73">
  <xsd:schema xmlns:xsd="http://www.w3.org/2001/XMLSchema" xmlns:xs="http://www.w3.org/2001/XMLSchema" xmlns:p="http://schemas.microsoft.com/office/2006/metadata/properties" xmlns:ns3="69d2e93d-4344-433c-a562-b8a69ce70abd" targetNamespace="http://schemas.microsoft.com/office/2006/metadata/properties" ma:root="true" ma:fieldsID="eb08dfa1ab1dcea41012d05002b6f35e" ns3:_="">
    <xsd:import namespace="69d2e93d-4344-433c-a562-b8a69ce70a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2e93d-4344-433c-a562-b8a69ce70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756037-77E0-4381-B433-160C8A1C5764}">
  <ds:schemaRefs>
    <ds:schemaRef ds:uri="http://schemas.microsoft.com/sharepoint/v3/contenttype/forms"/>
  </ds:schemaRefs>
</ds:datastoreItem>
</file>

<file path=customXml/itemProps2.xml><?xml version="1.0" encoding="utf-8"?>
<ds:datastoreItem xmlns:ds="http://schemas.openxmlformats.org/officeDocument/2006/customXml" ds:itemID="{98E39DBC-A162-4BC3-929A-BBC63466CD0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A7CA1A-41F1-40FE-B19C-F8E62E7C2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2e93d-4344-433c-a562-b8a69ce70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1133</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Calisto MT</vt:lpstr>
      <vt:lpstr>Wingdings 2</vt:lpstr>
      <vt:lpstr>SlateVTI</vt:lpstr>
      <vt:lpstr>The slave trade!</vt:lpstr>
      <vt:lpstr> Why did the slave trade end?</vt:lpstr>
      <vt:lpstr>Why did the slave trade end?</vt:lpstr>
      <vt:lpstr>Which people were key figures in ending the slave trade?</vt:lpstr>
      <vt:lpstr>Which people were key figures in ending the slave trade?</vt:lpstr>
      <vt:lpstr>Which people were key figures in ending the slave trade?</vt:lpstr>
      <vt:lpstr>Which people were key figures in ending the slave trade?</vt:lpstr>
      <vt:lpstr>Which people were key figures in ending the slave trade?</vt:lpstr>
      <vt:lpstr>Coins to commemorate the end of the slave trade!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slave trade!</dc:title>
  <dc:creator>paul walmsley</dc:creator>
  <cp:lastModifiedBy>Simon Merrick</cp:lastModifiedBy>
  <cp:revision>4</cp:revision>
  <dcterms:created xsi:type="dcterms:W3CDTF">2020-04-20T09:39:53Z</dcterms:created>
  <dcterms:modified xsi:type="dcterms:W3CDTF">2020-04-21T17:46:36Z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0x0101008CE0265564FE3243931770D4F4BBD4B9</vt:lpwstr>
  </property>
</Properties>
</file>