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1" r:id="rId6"/>
    <p:sldId id="262" r:id="rId7"/>
    <p:sldId id="271" r:id="rId8"/>
    <p:sldId id="272" r:id="rId9"/>
    <p:sldId id="264" r:id="rId10"/>
    <p:sldId id="274" r:id="rId11"/>
    <p:sldId id="268" r:id="rId12"/>
    <p:sldId id="266" r:id="rId13"/>
    <p:sldId id="276" r:id="rId14"/>
    <p:sldId id="278" r:id="rId15"/>
    <p:sldId id="277" r:id="rId16"/>
    <p:sldId id="269" r:id="rId17"/>
    <p:sldId id="280" r:id="rId18"/>
    <p:sldId id="27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1C1"/>
    <a:srgbClr val="E62C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74" d="100"/>
          <a:sy n="74" d="100"/>
        </p:scale>
        <p:origin x="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59B8E3-9C9D-4DBF-9EB4-4E2E864F7E1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356741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257433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206414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516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4061014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59B8E3-9C9D-4DBF-9EB4-4E2E864F7E1C}"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240062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59B8E3-9C9D-4DBF-9EB4-4E2E864F7E1C}"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12182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9B8E3-9C9D-4DBF-9EB4-4E2E864F7E1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373318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9B8E3-9C9D-4DBF-9EB4-4E2E864F7E1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162334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9B8E3-9C9D-4DBF-9EB4-4E2E864F7E1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149096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9B8E3-9C9D-4DBF-9EB4-4E2E864F7E1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69358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412836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59B8E3-9C9D-4DBF-9EB4-4E2E864F7E1C}"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85241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59B8E3-9C9D-4DBF-9EB4-4E2E864F7E1C}"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207444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B59B8E3-9C9D-4DBF-9EB4-4E2E864F7E1C}"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105687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15732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8E3-9C9D-4DBF-9EB4-4E2E864F7E1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5EC8E-35DC-4FD3-8473-D2DD32A71A9C}" type="slidenum">
              <a:rPr lang="en-GB" smtClean="0"/>
              <a:t>‹#›</a:t>
            </a:fld>
            <a:endParaRPr lang="en-GB"/>
          </a:p>
        </p:txBody>
      </p:sp>
    </p:spTree>
    <p:extLst>
      <p:ext uri="{BB962C8B-B14F-4D97-AF65-F5344CB8AC3E}">
        <p14:creationId xmlns:p14="http://schemas.microsoft.com/office/powerpoint/2010/main" val="171737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B59B8E3-9C9D-4DBF-9EB4-4E2E864F7E1C}" type="datetimeFigureOut">
              <a:rPr lang="en-GB" smtClean="0"/>
              <a:t>13/05/2020</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2F5EC8E-35DC-4FD3-8473-D2DD32A71A9C}" type="slidenum">
              <a:rPr lang="en-GB" smtClean="0"/>
              <a:t>‹#›</a:t>
            </a:fld>
            <a:endParaRPr lang="en-GB"/>
          </a:p>
        </p:txBody>
      </p:sp>
    </p:spTree>
    <p:extLst>
      <p:ext uri="{BB962C8B-B14F-4D97-AF65-F5344CB8AC3E}">
        <p14:creationId xmlns:p14="http://schemas.microsoft.com/office/powerpoint/2010/main" val="2795269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Were the Ancient Greeks Display Banner (teacher made)">
            <a:extLst>
              <a:ext uri="{FF2B5EF4-FFF2-40B4-BE49-F238E27FC236}">
                <a16:creationId xmlns="" xmlns:a16="http://schemas.microsoft.com/office/drawing/2014/main" id="{845DDEE2-980E-41B8-8DE1-DC74951E25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60000" y="611001"/>
            <a:ext cx="11272000" cy="281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 xmlns:a16="http://schemas.microsoft.com/office/drawing/2014/main" id="{5B22877B-F543-4A05-91DE-38FEA83EB780}"/>
              </a:ext>
            </a:extLst>
          </p:cNvPr>
          <p:cNvSpPr>
            <a:spLocks noGrp="1"/>
          </p:cNvSpPr>
          <p:nvPr>
            <p:ph type="body" idx="1"/>
          </p:nvPr>
        </p:nvSpPr>
        <p:spPr>
          <a:xfrm>
            <a:off x="728819" y="3790973"/>
            <a:ext cx="10515600" cy="1500187"/>
          </a:xfrm>
        </p:spPr>
        <p:txBody>
          <a:bodyPr>
            <a:normAutofit/>
          </a:bodyPr>
          <a:lstStyle/>
          <a:p>
            <a:pPr algn="ctr"/>
            <a:r>
              <a:rPr lang="en-GB" sz="6000" cap="none" dirty="0" smtClean="0">
                <a:solidFill>
                  <a:srgbClr val="FF11C1"/>
                </a:solidFill>
                <a:latin typeface="Cooper Black" panose="0208090404030B020404" pitchFamily="18" charset="0"/>
              </a:rPr>
              <a:t>By Joanna Dougan</a:t>
            </a:r>
            <a:endParaRPr lang="en-GB" sz="6000" cap="none" dirty="0">
              <a:solidFill>
                <a:srgbClr val="FF11C1"/>
              </a:solidFill>
              <a:latin typeface="Cooper Black" panose="0208090404030B020404" pitchFamily="18" charset="0"/>
            </a:endParaRPr>
          </a:p>
        </p:txBody>
      </p:sp>
    </p:spTree>
    <p:extLst>
      <p:ext uri="{BB962C8B-B14F-4D97-AF65-F5344CB8AC3E}">
        <p14:creationId xmlns:p14="http://schemas.microsoft.com/office/powerpoint/2010/main" val="407722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set>
                                      <p:cBhvr>
                                        <p:cTn id="13" dur="341" fill="hold">
                                          <p:stCondLst>
                                            <p:cond delay="0"/>
                                          </p:stCondLst>
                                        </p:cTn>
                                        <p:tgtEl>
                                          <p:spTgt spid="5"/>
                                        </p:tgtEl>
                                        <p:attrNameLst>
                                          <p:attrName>style.rotation</p:attrName>
                                        </p:attrNameLst>
                                      </p:cBhvr>
                                      <p:to>
                                        <p:strVal val="-45.0"/>
                                      </p:to>
                                    </p:set>
                                    <p:anim calcmode="lin" valueType="num">
                                      <p:cBhvr>
                                        <p:cTn id="14" dur="341" fill="hold">
                                          <p:stCondLst>
                                            <p:cond delay="341"/>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5" dur="341"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6" dur="117" decel="50000" autoRev="1" fill="hold">
                                          <p:stCondLst>
                                            <p:cond delay="341"/>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7" dur="102" fill="hold">
                                          <p:stCondLst>
                                            <p:cond delay="648"/>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5A3CF3-955C-4878-A455-A02C9D7BA0C0}"/>
              </a:ext>
            </a:extLst>
          </p:cNvPr>
          <p:cNvSpPr>
            <a:spLocks noGrp="1"/>
          </p:cNvSpPr>
          <p:nvPr>
            <p:ph sz="quarter" idx="13"/>
          </p:nvPr>
        </p:nvSpPr>
        <p:spPr>
          <a:xfrm>
            <a:off x="484214" y="936186"/>
            <a:ext cx="4056110" cy="5360785"/>
          </a:xfrm>
        </p:spPr>
        <p:txBody>
          <a:bodyPr>
            <a:normAutofit fontScale="92500" lnSpcReduction="20000"/>
          </a:bodyPr>
          <a:lstStyle/>
          <a:p>
            <a:pPr marL="0" indent="0">
              <a:buNone/>
            </a:pPr>
            <a:r>
              <a:rPr lang="en-US" sz="3200" cap="none" dirty="0" smtClean="0">
                <a:solidFill>
                  <a:srgbClr val="FF11C1"/>
                </a:solidFill>
                <a:latin typeface="Cooper Black" panose="0208090404030B020404" pitchFamily="18" charset="0"/>
              </a:rPr>
              <a:t>The </a:t>
            </a:r>
            <a:r>
              <a:rPr lang="en-US" sz="3200" cap="none" dirty="0">
                <a:solidFill>
                  <a:srgbClr val="FF11C1"/>
                </a:solidFill>
                <a:latin typeface="Cooper Black" panose="0208090404030B020404" pitchFamily="18" charset="0"/>
              </a:rPr>
              <a:t>G</a:t>
            </a:r>
            <a:r>
              <a:rPr lang="en-US" sz="3200" cap="none" dirty="0" smtClean="0">
                <a:solidFill>
                  <a:srgbClr val="FF11C1"/>
                </a:solidFill>
                <a:latin typeface="Cooper Black" panose="0208090404030B020404" pitchFamily="18" charset="0"/>
              </a:rPr>
              <a:t>reeks believed in many powerful gods and goddesses. </a:t>
            </a:r>
          </a:p>
          <a:p>
            <a:pPr marL="0" indent="0">
              <a:buNone/>
            </a:pPr>
            <a:r>
              <a:rPr lang="en-US" sz="3200" cap="none" dirty="0" smtClean="0">
                <a:solidFill>
                  <a:srgbClr val="FF11C1"/>
                </a:solidFill>
                <a:latin typeface="Cooper Black" panose="0208090404030B020404" pitchFamily="18" charset="0"/>
              </a:rPr>
              <a:t>They believed these gods felt human emotions, like love, anger and jealousy, and they did not always behave themselves.</a:t>
            </a:r>
          </a:p>
          <a:p>
            <a:pPr marL="0" indent="0">
              <a:buNone/>
            </a:pPr>
            <a:endParaRPr lang="en-GB" sz="2000" dirty="0">
              <a:solidFill>
                <a:srgbClr val="FF11C1"/>
              </a:solidFill>
            </a:endParaRPr>
          </a:p>
        </p:txBody>
      </p:sp>
      <p:sp>
        <p:nvSpPr>
          <p:cNvPr id="71" name="Rectangle 70">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Gods and Goddesses - Year 5: Ancient Greece - Tanglin LibGuides at ...">
            <a:extLst>
              <a:ext uri="{FF2B5EF4-FFF2-40B4-BE49-F238E27FC236}">
                <a16:creationId xmlns="" xmlns:a16="http://schemas.microsoft.com/office/drawing/2014/main" id="{6DAB1DE2-5682-4BC7-A177-4AB626256B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54" b="3054"/>
          <a:stretch/>
        </p:blipFill>
        <p:spPr bwMode="auto">
          <a:xfrm>
            <a:off x="5123479" y="3044049"/>
            <a:ext cx="6584098" cy="32529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 xmlns:a16="http://schemas.microsoft.com/office/drawing/2014/main" id="{AAB5D433-1E87-4ABD-A739-C6CDF27515E7}"/>
              </a:ext>
            </a:extLst>
          </p:cNvPr>
          <p:cNvSpPr txBox="1">
            <a:spLocks/>
          </p:cNvSpPr>
          <p:nvPr/>
        </p:nvSpPr>
        <p:spPr>
          <a:xfrm>
            <a:off x="5123688" y="463639"/>
            <a:ext cx="6584098" cy="258041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
            </a:r>
            <a:br>
              <a:rPr lang="en-US" sz="1800" b="1" dirty="0"/>
            </a:br>
            <a:r>
              <a:rPr lang="en-US" sz="3200" b="1" dirty="0">
                <a:solidFill>
                  <a:srgbClr val="E62CDD"/>
                </a:solidFill>
              </a:rPr>
              <a:t/>
            </a:r>
            <a:br>
              <a:rPr lang="en-US" sz="3200" b="1" dirty="0">
                <a:solidFill>
                  <a:srgbClr val="E62CDD"/>
                </a:solidFill>
              </a:rPr>
            </a:br>
            <a:r>
              <a:rPr lang="en-US" sz="17600" dirty="0">
                <a:solidFill>
                  <a:srgbClr val="FF11C1"/>
                </a:solidFill>
                <a:latin typeface="Cooper Black" panose="0208090404030B020404" pitchFamily="18" charset="0"/>
              </a:rPr>
              <a:t>The Greeks believed that gods and goddesses watched over them.</a:t>
            </a:r>
            <a:endParaRPr lang="en-GB" sz="17600" dirty="0">
              <a:solidFill>
                <a:srgbClr val="FF11C1"/>
              </a:solidFill>
              <a:latin typeface="Cooper Black" panose="0208090404030B020404" pitchFamily="18" charset="0"/>
            </a:endParaRPr>
          </a:p>
        </p:txBody>
      </p:sp>
    </p:spTree>
    <p:extLst>
      <p:ext uri="{BB962C8B-B14F-4D97-AF65-F5344CB8AC3E}">
        <p14:creationId xmlns:p14="http://schemas.microsoft.com/office/powerpoint/2010/main" val="28761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p:cTn id="25" dur="1000" fill="hold"/>
                                        <p:tgtEl>
                                          <p:spTgt spid="8194"/>
                                        </p:tgtEl>
                                        <p:attrNameLst>
                                          <p:attrName>ppt_w</p:attrName>
                                        </p:attrNameLst>
                                      </p:cBhvr>
                                      <p:tavLst>
                                        <p:tav tm="0">
                                          <p:val>
                                            <p:fltVal val="0"/>
                                          </p:val>
                                        </p:tav>
                                        <p:tav tm="100000">
                                          <p:val>
                                            <p:strVal val="#ppt_w"/>
                                          </p:val>
                                        </p:tav>
                                      </p:tavLst>
                                    </p:anim>
                                    <p:anim calcmode="lin" valueType="num">
                                      <p:cBhvr>
                                        <p:cTn id="26" dur="1000" fill="hold"/>
                                        <p:tgtEl>
                                          <p:spTgt spid="8194"/>
                                        </p:tgtEl>
                                        <p:attrNameLst>
                                          <p:attrName>ppt_h</p:attrName>
                                        </p:attrNameLst>
                                      </p:cBhvr>
                                      <p:tavLst>
                                        <p:tav tm="0">
                                          <p:val>
                                            <p:fltVal val="0"/>
                                          </p:val>
                                        </p:tav>
                                        <p:tav tm="100000">
                                          <p:val>
                                            <p:strVal val="#ppt_h"/>
                                          </p:val>
                                        </p:tav>
                                      </p:tavLst>
                                    </p:anim>
                                    <p:anim calcmode="lin" valueType="num">
                                      <p:cBhvr>
                                        <p:cTn id="27"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B7935D-5A51-415E-B37A-5D93BCF986E8}"/>
              </a:ext>
            </a:extLst>
          </p:cNvPr>
          <p:cNvSpPr>
            <a:spLocks noGrp="1"/>
          </p:cNvSpPr>
          <p:nvPr>
            <p:ph type="title"/>
          </p:nvPr>
        </p:nvSpPr>
        <p:spPr/>
        <p:txBody>
          <a:bodyPr>
            <a:normAutofit/>
          </a:bodyPr>
          <a:lstStyle/>
          <a:p>
            <a:pPr algn="ctr"/>
            <a:r>
              <a:rPr lang="en-GB" sz="5400" cap="none" dirty="0" smtClean="0">
                <a:solidFill>
                  <a:srgbClr val="FF11C1"/>
                </a:solidFill>
                <a:latin typeface="Cooper Black" panose="0208090404030B020404" pitchFamily="18" charset="0"/>
              </a:rPr>
              <a:t>A </a:t>
            </a:r>
            <a:r>
              <a:rPr lang="en-GB" sz="5400" cap="none" dirty="0">
                <a:solidFill>
                  <a:srgbClr val="FF11C1"/>
                </a:solidFill>
                <a:latin typeface="Cooper Black" panose="0208090404030B020404" pitchFamily="18" charset="0"/>
              </a:rPr>
              <a:t>G</a:t>
            </a:r>
            <a:r>
              <a:rPr lang="en-GB" sz="5400" cap="none" dirty="0" smtClean="0">
                <a:solidFill>
                  <a:srgbClr val="FF11C1"/>
                </a:solidFill>
                <a:latin typeface="Cooper Black" panose="0208090404030B020404" pitchFamily="18" charset="0"/>
              </a:rPr>
              <a:t>reek temple to the gods</a:t>
            </a:r>
            <a:endParaRPr lang="en-GB" sz="5400" cap="none" dirty="0">
              <a:solidFill>
                <a:srgbClr val="FF11C1"/>
              </a:solidFill>
              <a:latin typeface="Cooper Black" panose="0208090404030B020404" pitchFamily="18" charset="0"/>
            </a:endParaRPr>
          </a:p>
        </p:txBody>
      </p:sp>
      <p:pic>
        <p:nvPicPr>
          <p:cNvPr id="4098" name="Picture 2" descr="An establishing shot of Warriors, Gods and heroes in the setting of Ancient Greece.">
            <a:extLst>
              <a:ext uri="{FF2B5EF4-FFF2-40B4-BE49-F238E27FC236}">
                <a16:creationId xmlns="" xmlns:a16="http://schemas.microsoft.com/office/drawing/2014/main" id="{5BDC9E68-EBBD-4D90-A3FC-30ED81F49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53" r="12971"/>
          <a:stretch/>
        </p:blipFill>
        <p:spPr bwMode="auto">
          <a:xfrm>
            <a:off x="2558351" y="1760239"/>
            <a:ext cx="6710082" cy="492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91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Scale>
                                      <p:cBhvr>
                                        <p:cTn id="13"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098"/>
                                        </p:tgtEl>
                                        <p:attrNameLst>
                                          <p:attrName>ppt_x</p:attrName>
                                          <p:attrName>ppt_y</p:attrName>
                                        </p:attrNameLst>
                                      </p:cBhvr>
                                    </p:animMotion>
                                    <p:animEffect transition="in" filter="fade">
                                      <p:cBhvr>
                                        <p:cTn id="1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A81B5F-7FFC-4E3C-ADCE-0443B1B250EC}"/>
              </a:ext>
            </a:extLst>
          </p:cNvPr>
          <p:cNvSpPr>
            <a:spLocks noGrp="1"/>
          </p:cNvSpPr>
          <p:nvPr>
            <p:ph type="title"/>
          </p:nvPr>
        </p:nvSpPr>
        <p:spPr/>
        <p:txBody>
          <a:bodyPr>
            <a:normAutofit/>
          </a:bodyPr>
          <a:lstStyle/>
          <a:p>
            <a:pPr algn="ctr"/>
            <a:r>
              <a:rPr lang="en-GB" sz="6000" b="1" cap="none" dirty="0" smtClean="0">
                <a:solidFill>
                  <a:srgbClr val="FF11C1"/>
                </a:solidFill>
                <a:latin typeface="Cooper Black" panose="0208090404030B020404" pitchFamily="18" charset="0"/>
              </a:rPr>
              <a:t>Greek culture: pottery</a:t>
            </a:r>
            <a:endParaRPr lang="en-GB" sz="6000"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1215A311-DD23-480F-8BE4-C30110AE7C4A}"/>
              </a:ext>
            </a:extLst>
          </p:cNvPr>
          <p:cNvSpPr>
            <a:spLocks noGrp="1"/>
          </p:cNvSpPr>
          <p:nvPr>
            <p:ph sz="quarter" idx="13"/>
          </p:nvPr>
        </p:nvSpPr>
        <p:spPr/>
        <p:txBody>
          <a:bodyPr>
            <a:normAutofit/>
          </a:bodyPr>
          <a:lstStyle/>
          <a:p>
            <a:pPr marL="0" indent="0">
              <a:buNone/>
            </a:pPr>
            <a:r>
              <a:rPr lang="en-US" cap="none" dirty="0" smtClean="0">
                <a:solidFill>
                  <a:srgbClr val="FF11C1"/>
                </a:solidFill>
                <a:latin typeface="Cooper Black" panose="0208090404030B020404" pitchFamily="18" charset="0"/>
              </a:rPr>
              <a:t>The </a:t>
            </a:r>
            <a:r>
              <a:rPr lang="en-US" cap="none" dirty="0">
                <a:solidFill>
                  <a:srgbClr val="FF11C1"/>
                </a:solidFill>
                <a:latin typeface="Cooper Black" panose="0208090404030B020404" pitchFamily="18" charset="0"/>
              </a:rPr>
              <a:t>G</a:t>
            </a:r>
            <a:r>
              <a:rPr lang="en-US" cap="none" dirty="0" smtClean="0">
                <a:solidFill>
                  <a:srgbClr val="FF11C1"/>
                </a:solidFill>
                <a:latin typeface="Cooper Black" panose="0208090404030B020404" pitchFamily="18" charset="0"/>
              </a:rPr>
              <a:t>reeks had a trademark red and black pottery which was bought and sold all over the </a:t>
            </a:r>
            <a:r>
              <a:rPr lang="en-US" cap="none" dirty="0">
                <a:solidFill>
                  <a:srgbClr val="FF11C1"/>
                </a:solidFill>
                <a:latin typeface="Cooper Black" panose="0208090404030B020404" pitchFamily="18" charset="0"/>
              </a:rPr>
              <a:t>M</a:t>
            </a:r>
            <a:r>
              <a:rPr lang="en-US" cap="none" dirty="0" smtClean="0">
                <a:solidFill>
                  <a:srgbClr val="FF11C1"/>
                </a:solidFill>
                <a:latin typeface="Cooper Black" panose="0208090404030B020404" pitchFamily="18" charset="0"/>
              </a:rPr>
              <a:t>editerranean and even parts of </a:t>
            </a:r>
            <a:r>
              <a:rPr lang="en-US" cap="none" dirty="0">
                <a:solidFill>
                  <a:srgbClr val="FF11C1"/>
                </a:solidFill>
                <a:latin typeface="Cooper Black" panose="0208090404030B020404" pitchFamily="18" charset="0"/>
              </a:rPr>
              <a:t>A</a:t>
            </a:r>
            <a:r>
              <a:rPr lang="en-US" cap="none" dirty="0" smtClean="0">
                <a:solidFill>
                  <a:srgbClr val="FF11C1"/>
                </a:solidFill>
                <a:latin typeface="Cooper Black" panose="0208090404030B020404" pitchFamily="18" charset="0"/>
              </a:rPr>
              <a:t>sia.</a:t>
            </a:r>
          </a:p>
          <a:p>
            <a:endParaRPr lang="en-GB" dirty="0">
              <a:solidFill>
                <a:srgbClr val="FF11C1"/>
              </a:solidFill>
            </a:endParaRPr>
          </a:p>
        </p:txBody>
      </p:sp>
      <p:pic>
        <p:nvPicPr>
          <p:cNvPr id="4" name="Picture 2" descr="A selection of Ancient Greek pottery, decorated with different carvings and images.">
            <a:extLst>
              <a:ext uri="{FF2B5EF4-FFF2-40B4-BE49-F238E27FC236}">
                <a16:creationId xmlns="" xmlns:a16="http://schemas.microsoft.com/office/drawing/2014/main" id="{04BA231F-6D80-40A8-A820-22566F666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421" y="3225151"/>
            <a:ext cx="5446889"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4839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4A81B5F-7FFC-4E3C-ADCE-0443B1B250EC}"/>
              </a:ext>
            </a:extLst>
          </p:cNvPr>
          <p:cNvSpPr>
            <a:spLocks noGrp="1"/>
          </p:cNvSpPr>
          <p:nvPr>
            <p:ph type="title"/>
          </p:nvPr>
        </p:nvSpPr>
        <p:spPr>
          <a:xfrm>
            <a:off x="589559" y="856180"/>
            <a:ext cx="5096249" cy="1128068"/>
          </a:xfrm>
        </p:spPr>
        <p:txBody>
          <a:bodyPr anchor="ctr">
            <a:noAutofit/>
          </a:bodyPr>
          <a:lstStyle/>
          <a:p>
            <a:r>
              <a:rPr lang="en-GB" b="1" cap="none" dirty="0" smtClean="0">
                <a:solidFill>
                  <a:srgbClr val="FF11C1"/>
                </a:solidFill>
                <a:latin typeface="Cooper Black" panose="0208090404030B020404" pitchFamily="18" charset="0"/>
              </a:rPr>
              <a:t>Greek culture: sculptures</a:t>
            </a:r>
            <a:endParaRPr lang="en-GB"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1215A311-DD23-480F-8BE4-C30110AE7C4A}"/>
              </a:ext>
            </a:extLst>
          </p:cNvPr>
          <p:cNvSpPr>
            <a:spLocks noGrp="1"/>
          </p:cNvSpPr>
          <p:nvPr>
            <p:ph sz="quarter" idx="13"/>
          </p:nvPr>
        </p:nvSpPr>
        <p:spPr>
          <a:xfrm>
            <a:off x="589559" y="2585149"/>
            <a:ext cx="4559425" cy="3671315"/>
          </a:xfrm>
        </p:spPr>
        <p:txBody>
          <a:bodyPr anchor="ctr">
            <a:normAutofit fontScale="77500" lnSpcReduction="20000"/>
          </a:bodyPr>
          <a:lstStyle/>
          <a:p>
            <a:pPr marL="0" indent="0">
              <a:buNone/>
            </a:pPr>
            <a:r>
              <a:rPr lang="en-US" sz="3200" cap="none" dirty="0" smtClean="0">
                <a:solidFill>
                  <a:srgbClr val="FF11C1"/>
                </a:solidFill>
                <a:latin typeface="Cooper Black" panose="0208090404030B020404" pitchFamily="18" charset="0"/>
              </a:rPr>
              <a:t>The </a:t>
            </a:r>
            <a:r>
              <a:rPr lang="en-US" sz="3200" cap="none" dirty="0">
                <a:solidFill>
                  <a:srgbClr val="FF11C1"/>
                </a:solidFill>
                <a:latin typeface="Cooper Black" panose="0208090404030B020404" pitchFamily="18" charset="0"/>
              </a:rPr>
              <a:t>G</a:t>
            </a:r>
            <a:r>
              <a:rPr lang="en-US" sz="3200" cap="none" dirty="0" smtClean="0">
                <a:solidFill>
                  <a:srgbClr val="FF11C1"/>
                </a:solidFill>
                <a:latin typeface="Cooper Black" panose="0208090404030B020404" pitchFamily="18" charset="0"/>
              </a:rPr>
              <a:t>reeks built grand temples to their gods and superb sculptures of brave heroes. </a:t>
            </a:r>
          </a:p>
          <a:p>
            <a:pPr marL="0" indent="0">
              <a:buNone/>
            </a:pPr>
            <a:r>
              <a:rPr lang="en-US" sz="3200" cap="none" dirty="0" smtClean="0">
                <a:solidFill>
                  <a:srgbClr val="FF11C1"/>
                </a:solidFill>
                <a:latin typeface="Cooper Black" panose="0208090404030B020404" pitchFamily="18" charset="0"/>
              </a:rPr>
              <a:t>This is a statue of </a:t>
            </a:r>
            <a:r>
              <a:rPr lang="en-US" sz="3200" cap="none" dirty="0">
                <a:solidFill>
                  <a:srgbClr val="FF11C1"/>
                </a:solidFill>
                <a:latin typeface="Cooper Black" panose="0208090404030B020404" pitchFamily="18" charset="0"/>
              </a:rPr>
              <a:t>A</a:t>
            </a:r>
            <a:r>
              <a:rPr lang="en-US" sz="3200" cap="none" dirty="0" smtClean="0">
                <a:solidFill>
                  <a:srgbClr val="FF11C1"/>
                </a:solidFill>
                <a:latin typeface="Cooper Black" panose="0208090404030B020404" pitchFamily="18" charset="0"/>
              </a:rPr>
              <a:t>chilles, one of the most famous of all the </a:t>
            </a:r>
            <a:r>
              <a:rPr lang="en-US" sz="3200" cap="none" dirty="0">
                <a:solidFill>
                  <a:srgbClr val="FF11C1"/>
                </a:solidFill>
                <a:latin typeface="Cooper Black" panose="0208090404030B020404" pitchFamily="18" charset="0"/>
              </a:rPr>
              <a:t>G</a:t>
            </a:r>
            <a:r>
              <a:rPr lang="en-US" sz="3200" cap="none" dirty="0" smtClean="0">
                <a:solidFill>
                  <a:srgbClr val="FF11C1"/>
                </a:solidFill>
                <a:latin typeface="Cooper Black" panose="0208090404030B020404" pitchFamily="18" charset="0"/>
              </a:rPr>
              <a:t>reek heroes.</a:t>
            </a:r>
          </a:p>
          <a:p>
            <a:pPr marL="0" indent="0">
              <a:buNone/>
            </a:pPr>
            <a:endParaRPr lang="en-GB" sz="2000" dirty="0">
              <a:latin typeface="Cooper Black" panose="0208090404030B020404" pitchFamily="18" charset="0"/>
            </a:endParaRPr>
          </a:p>
        </p:txBody>
      </p:sp>
      <p:grpSp>
        <p:nvGrpSpPr>
          <p:cNvPr id="73" name="Group 72">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ncient Greek Achilles Bust Leader Hero of Trojan War Museum | Etsy">
            <a:extLst>
              <a:ext uri="{FF2B5EF4-FFF2-40B4-BE49-F238E27FC236}">
                <a16:creationId xmlns="" xmlns:a16="http://schemas.microsoft.com/office/drawing/2014/main" id="{CA4816D0-33E7-499C-817E-F11A094C92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72" r="1" b="2802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82860"/>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8" presetClass="entr" presetSubtype="32" fill="hold" nodeType="after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diamond(out)">
                                      <p:cBhvr>
                                        <p:cTn id="25"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A81B5F-7FFC-4E3C-ADCE-0443B1B250EC}"/>
              </a:ext>
            </a:extLst>
          </p:cNvPr>
          <p:cNvSpPr>
            <a:spLocks noGrp="1"/>
          </p:cNvSpPr>
          <p:nvPr>
            <p:ph type="title"/>
          </p:nvPr>
        </p:nvSpPr>
        <p:spPr>
          <a:xfrm>
            <a:off x="481011" y="327025"/>
            <a:ext cx="5324477" cy="1630363"/>
          </a:xfrm>
        </p:spPr>
        <p:txBody>
          <a:bodyPr anchor="b">
            <a:normAutofit fontScale="90000"/>
          </a:bodyPr>
          <a:lstStyle/>
          <a:p>
            <a:r>
              <a:rPr lang="en-GB" sz="6000" b="1" cap="none" dirty="0" smtClean="0">
                <a:solidFill>
                  <a:srgbClr val="FF11C1"/>
                </a:solidFill>
                <a:latin typeface="Cooper Black" panose="0208090404030B020404" pitchFamily="18" charset="0"/>
              </a:rPr>
              <a:t>Greek culture: theatre</a:t>
            </a:r>
            <a:endParaRPr lang="en-GB" sz="6000"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1215A311-DD23-480F-8BE4-C30110AE7C4A}"/>
              </a:ext>
            </a:extLst>
          </p:cNvPr>
          <p:cNvSpPr>
            <a:spLocks noGrp="1"/>
          </p:cNvSpPr>
          <p:nvPr>
            <p:ph sz="quarter" idx="13"/>
          </p:nvPr>
        </p:nvSpPr>
        <p:spPr>
          <a:xfrm>
            <a:off x="481013" y="2286001"/>
            <a:ext cx="5324475" cy="3919538"/>
          </a:xfrm>
        </p:spPr>
        <p:txBody>
          <a:bodyPr anchor="t">
            <a:normAutofit/>
          </a:bodyPr>
          <a:lstStyle/>
          <a:p>
            <a:pPr marL="0" indent="0">
              <a:buNone/>
            </a:pPr>
            <a:r>
              <a:rPr lang="en-US" cap="none" dirty="0" smtClean="0">
                <a:solidFill>
                  <a:srgbClr val="FF11C1"/>
                </a:solidFill>
                <a:latin typeface="Cooper Black" panose="0208090404030B020404" pitchFamily="18" charset="0"/>
              </a:rPr>
              <a:t>The </a:t>
            </a:r>
            <a:r>
              <a:rPr lang="en-US" cap="none" dirty="0">
                <a:solidFill>
                  <a:srgbClr val="FF11C1"/>
                </a:solidFill>
                <a:latin typeface="Cooper Black" panose="0208090404030B020404" pitchFamily="18" charset="0"/>
              </a:rPr>
              <a:t>G</a:t>
            </a:r>
            <a:r>
              <a:rPr lang="en-US" cap="none" dirty="0" smtClean="0">
                <a:solidFill>
                  <a:srgbClr val="FF11C1"/>
                </a:solidFill>
                <a:latin typeface="Cooper Black" panose="0208090404030B020404" pitchFamily="18" charset="0"/>
              </a:rPr>
              <a:t>reeks also invented the theatre. </a:t>
            </a:r>
          </a:p>
          <a:p>
            <a:pPr marL="0" indent="0">
              <a:buNone/>
            </a:pPr>
            <a:r>
              <a:rPr lang="en-US" cap="none" dirty="0" smtClean="0">
                <a:solidFill>
                  <a:srgbClr val="FF11C1"/>
                </a:solidFill>
                <a:latin typeface="Cooper Black" panose="0208090404030B020404" pitchFamily="18" charset="0"/>
              </a:rPr>
              <a:t>Thousands of people packed the hillside arena of ancient </a:t>
            </a:r>
            <a:r>
              <a:rPr lang="en-US" cap="none" dirty="0">
                <a:solidFill>
                  <a:srgbClr val="FF11C1"/>
                </a:solidFill>
                <a:latin typeface="Cooper Black" panose="0208090404030B020404" pitchFamily="18" charset="0"/>
              </a:rPr>
              <a:t>A</a:t>
            </a:r>
            <a:r>
              <a:rPr lang="en-US" cap="none" dirty="0" smtClean="0">
                <a:solidFill>
                  <a:srgbClr val="FF11C1"/>
                </a:solidFill>
                <a:latin typeface="Cooper Black" panose="0208090404030B020404" pitchFamily="18" charset="0"/>
              </a:rPr>
              <a:t>thens to watch plays by famous writers like </a:t>
            </a:r>
            <a:r>
              <a:rPr lang="en-US" cap="none" dirty="0">
                <a:solidFill>
                  <a:srgbClr val="FF11C1"/>
                </a:solidFill>
                <a:latin typeface="Cooper Black" panose="0208090404030B020404" pitchFamily="18" charset="0"/>
              </a:rPr>
              <a:t>S</a:t>
            </a:r>
            <a:r>
              <a:rPr lang="en-US" cap="none" dirty="0" smtClean="0">
                <a:solidFill>
                  <a:srgbClr val="FF11C1"/>
                </a:solidFill>
                <a:latin typeface="Cooper Black" panose="0208090404030B020404" pitchFamily="18" charset="0"/>
              </a:rPr>
              <a:t>ophocles, </a:t>
            </a:r>
            <a:r>
              <a:rPr lang="en-US" cap="none" dirty="0">
                <a:solidFill>
                  <a:srgbClr val="FF11C1"/>
                </a:solidFill>
                <a:latin typeface="Cooper Black" panose="0208090404030B020404" pitchFamily="18" charset="0"/>
              </a:rPr>
              <a:t>E</a:t>
            </a:r>
            <a:r>
              <a:rPr lang="en-US" cap="none" dirty="0" smtClean="0">
                <a:solidFill>
                  <a:srgbClr val="FF11C1"/>
                </a:solidFill>
                <a:latin typeface="Cooper Black" panose="0208090404030B020404" pitchFamily="18" charset="0"/>
              </a:rPr>
              <a:t>uripides and </a:t>
            </a:r>
            <a:r>
              <a:rPr lang="en-US" cap="none" dirty="0">
                <a:solidFill>
                  <a:srgbClr val="FF11C1"/>
                </a:solidFill>
                <a:latin typeface="Cooper Black" panose="0208090404030B020404" pitchFamily="18" charset="0"/>
              </a:rPr>
              <a:t>A</a:t>
            </a:r>
            <a:r>
              <a:rPr lang="en-US" cap="none" dirty="0" smtClean="0">
                <a:solidFill>
                  <a:srgbClr val="FF11C1"/>
                </a:solidFill>
                <a:latin typeface="Cooper Black" panose="0208090404030B020404" pitchFamily="18" charset="0"/>
              </a:rPr>
              <a:t>eschylus.</a:t>
            </a:r>
          </a:p>
          <a:p>
            <a:pPr marL="0" indent="0">
              <a:buNone/>
            </a:pPr>
            <a:r>
              <a:rPr lang="en-US" cap="none" dirty="0">
                <a:solidFill>
                  <a:srgbClr val="FF11C1"/>
                </a:solidFill>
                <a:latin typeface="Cooper Black" panose="0208090404030B020404" pitchFamily="18" charset="0"/>
              </a:rPr>
              <a:t>T</a:t>
            </a:r>
            <a:r>
              <a:rPr lang="en-US" cap="none" dirty="0" smtClean="0">
                <a:solidFill>
                  <a:srgbClr val="FF11C1"/>
                </a:solidFill>
                <a:latin typeface="Cooper Black" panose="0208090404030B020404" pitchFamily="18" charset="0"/>
              </a:rPr>
              <a:t>he actors all wore masks.</a:t>
            </a:r>
          </a:p>
          <a:p>
            <a:pPr marL="0" indent="0">
              <a:buNone/>
            </a:pPr>
            <a:endParaRPr lang="en-GB" sz="1800" dirty="0"/>
          </a:p>
        </p:txBody>
      </p:sp>
      <p:pic>
        <p:nvPicPr>
          <p:cNvPr id="11266" name="Picture 2" descr="Ancient Greek Costumes, Masks And Theater In Focus | Ancient Pages">
            <a:extLst>
              <a:ext uri="{FF2B5EF4-FFF2-40B4-BE49-F238E27FC236}">
                <a16:creationId xmlns="" xmlns:a16="http://schemas.microsoft.com/office/drawing/2014/main" id="{D2D68751-C058-41B1-B8F2-91CFD052C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87" r="11040" b="2"/>
          <a:stretch/>
        </p:blipFill>
        <p:spPr bwMode="auto">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98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1" presetClass="entr" presetSubtype="8" fill="hold"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wheel(8)">
                                      <p:cBhvr>
                                        <p:cTn id="3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A81B5F-7FFC-4E3C-ADCE-0443B1B250EC}"/>
              </a:ext>
            </a:extLst>
          </p:cNvPr>
          <p:cNvSpPr>
            <a:spLocks noGrp="1"/>
          </p:cNvSpPr>
          <p:nvPr>
            <p:ph type="title"/>
          </p:nvPr>
        </p:nvSpPr>
        <p:spPr>
          <a:xfrm>
            <a:off x="481013" y="327026"/>
            <a:ext cx="3290887" cy="2287588"/>
          </a:xfrm>
        </p:spPr>
        <p:txBody>
          <a:bodyPr anchor="ctr">
            <a:normAutofit/>
          </a:bodyPr>
          <a:lstStyle/>
          <a:p>
            <a:r>
              <a:rPr lang="en-GB" sz="4800" b="1" cap="none" dirty="0" smtClean="0">
                <a:solidFill>
                  <a:srgbClr val="FF11C1"/>
                </a:solidFill>
                <a:latin typeface="Cooper Black" panose="0208090404030B020404" pitchFamily="18" charset="0"/>
              </a:rPr>
              <a:t>Greek culture: festivals</a:t>
            </a:r>
            <a:endParaRPr lang="en-GB" sz="4800"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1215A311-DD23-480F-8BE4-C30110AE7C4A}"/>
              </a:ext>
            </a:extLst>
          </p:cNvPr>
          <p:cNvSpPr>
            <a:spLocks noGrp="1"/>
          </p:cNvSpPr>
          <p:nvPr>
            <p:ph sz="quarter" idx="13"/>
          </p:nvPr>
        </p:nvSpPr>
        <p:spPr>
          <a:xfrm>
            <a:off x="4129853" y="474944"/>
            <a:ext cx="7485413" cy="2287587"/>
          </a:xfrm>
        </p:spPr>
        <p:txBody>
          <a:bodyPr anchor="ctr">
            <a:normAutofit fontScale="77500" lnSpcReduction="20000"/>
          </a:bodyPr>
          <a:lstStyle/>
          <a:p>
            <a:pPr marL="0" indent="0">
              <a:buNone/>
            </a:pPr>
            <a:r>
              <a:rPr lang="en-US" sz="4000" cap="none" dirty="0" smtClean="0">
                <a:solidFill>
                  <a:srgbClr val="FF11C1"/>
                </a:solidFill>
                <a:latin typeface="Cooper Black" panose="0208090404030B020404" pitchFamily="18" charset="0"/>
              </a:rPr>
              <a:t>The </a:t>
            </a:r>
            <a:r>
              <a:rPr lang="en-US" sz="4000" cap="none" dirty="0">
                <a:solidFill>
                  <a:srgbClr val="FF11C1"/>
                </a:solidFill>
                <a:latin typeface="Cooper Black" panose="0208090404030B020404" pitchFamily="18" charset="0"/>
              </a:rPr>
              <a:t>G</a:t>
            </a:r>
            <a:r>
              <a:rPr lang="en-US" sz="4000" cap="none" dirty="0" smtClean="0">
                <a:solidFill>
                  <a:srgbClr val="FF11C1"/>
                </a:solidFill>
                <a:latin typeface="Cooper Black" panose="0208090404030B020404" pitchFamily="18" charset="0"/>
              </a:rPr>
              <a:t>reeks also celebrated the arts with big festivals. </a:t>
            </a:r>
          </a:p>
          <a:p>
            <a:pPr marL="0" indent="0">
              <a:buNone/>
            </a:pPr>
            <a:r>
              <a:rPr lang="en-US" sz="4000" cap="none" dirty="0" smtClean="0">
                <a:solidFill>
                  <a:srgbClr val="FF11C1"/>
                </a:solidFill>
                <a:latin typeface="Cooper Black" panose="0208090404030B020404" pitchFamily="18" charset="0"/>
              </a:rPr>
              <a:t>There was always music, dancing and feasting in </a:t>
            </a:r>
            <a:r>
              <a:rPr lang="en-US" sz="4000" cap="none" dirty="0" err="1" smtClean="0">
                <a:solidFill>
                  <a:srgbClr val="FF11C1"/>
                </a:solidFill>
                <a:latin typeface="Cooper Black" panose="0208090404030B020404" pitchFamily="18" charset="0"/>
              </a:rPr>
              <a:t>honour</a:t>
            </a:r>
            <a:r>
              <a:rPr lang="en-US" sz="4000" cap="none" dirty="0" smtClean="0">
                <a:solidFill>
                  <a:srgbClr val="FF11C1"/>
                </a:solidFill>
                <a:latin typeface="Cooper Black" panose="0208090404030B020404" pitchFamily="18" charset="0"/>
              </a:rPr>
              <a:t> of their gods.</a:t>
            </a:r>
          </a:p>
          <a:p>
            <a:endParaRPr lang="en-GB" sz="1800" cap="none" dirty="0">
              <a:solidFill>
                <a:srgbClr val="FF11C1"/>
              </a:solidFill>
              <a:latin typeface="Cooper Black" panose="0208090404030B020404" pitchFamily="18" charset="0"/>
            </a:endParaRPr>
          </a:p>
        </p:txBody>
      </p:sp>
      <p:pic>
        <p:nvPicPr>
          <p:cNvPr id="12290" name="Picture 2" descr="Religious Beliefs - Ancient GREECE">
            <a:extLst>
              <a:ext uri="{FF2B5EF4-FFF2-40B4-BE49-F238E27FC236}">
                <a16:creationId xmlns="" xmlns:a16="http://schemas.microsoft.com/office/drawing/2014/main" id="{98E583C0-5F88-4BE3-B1C1-8B4E06BB49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46" b="17665"/>
          <a:stretch/>
        </p:blipFill>
        <p:spPr bwMode="auto">
          <a:xfrm>
            <a:off x="956842" y="2762531"/>
            <a:ext cx="10063162" cy="3376001"/>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25120"/>
      </p:ext>
    </p:extLst>
  </p:cSld>
  <p:clrMapOvr>
    <a:masterClrMapping/>
  </p:clrMapOvr>
  <mc:AlternateContent xmlns:mc="http://schemas.openxmlformats.org/markup-compatibility/2006">
    <mc:Choice xmlns:p14="http://schemas.microsoft.com/office/powerpoint/2010/main"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12290"/>
                                        </p:tgtEl>
                                        <p:attrNameLst>
                                          <p:attrName>style.visibility</p:attrName>
                                        </p:attrNameLst>
                                      </p:cBhvr>
                                      <p:to>
                                        <p:strVal val="visible"/>
                                      </p:to>
                                    </p:set>
                                    <p:animEffect transition="in" filter="fade">
                                      <p:cBhvr>
                                        <p:cTn id="25" dur="2000"/>
                                        <p:tgtEl>
                                          <p:spTgt spid="12290"/>
                                        </p:tgtEl>
                                      </p:cBhvr>
                                    </p:animEffect>
                                    <p:anim calcmode="lin" valueType="num">
                                      <p:cBhvr>
                                        <p:cTn id="26" dur="2000" fill="hold"/>
                                        <p:tgtEl>
                                          <p:spTgt spid="12290"/>
                                        </p:tgtEl>
                                        <p:attrNameLst>
                                          <p:attrName>ppt_w</p:attrName>
                                        </p:attrNameLst>
                                      </p:cBhvr>
                                      <p:tavLst>
                                        <p:tav tm="0" fmla="#ppt_w*sin(2.5*pi*$)">
                                          <p:val>
                                            <p:fltVal val="0"/>
                                          </p:val>
                                        </p:tav>
                                        <p:tav tm="100000">
                                          <p:val>
                                            <p:fltVal val="1"/>
                                          </p:val>
                                        </p:tav>
                                      </p:tavLst>
                                    </p:anim>
                                    <p:anim calcmode="lin" valueType="num">
                                      <p:cBhvr>
                                        <p:cTn id="27"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025EFD5-738C-41B9-87FE-0C00E211BD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 xmlns:a16="http://schemas.microsoft.com/office/drawing/2014/main" id="{55D6C3BD-5191-4F02-BD0A-1D031D9D0F2C}"/>
              </a:ext>
            </a:extLst>
          </p:cNvPr>
          <p:cNvPicPr>
            <a:picLocks noChangeAspect="1"/>
          </p:cNvPicPr>
          <p:nvPr/>
        </p:nvPicPr>
        <p:blipFill rotWithShape="1">
          <a:blip r:embed="rId2"/>
          <a:srcRect l="656" r="1409"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10">
            <a:extLst>
              <a:ext uri="{FF2B5EF4-FFF2-40B4-BE49-F238E27FC236}">
                <a16:creationId xmlns=""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5643CEB6-EFB5-4661-A2E7-8D9187B9728A}"/>
              </a:ext>
            </a:extLst>
          </p:cNvPr>
          <p:cNvSpPr>
            <a:spLocks noGrp="1"/>
          </p:cNvSpPr>
          <p:nvPr>
            <p:ph type="title"/>
          </p:nvPr>
        </p:nvSpPr>
        <p:spPr>
          <a:xfrm>
            <a:off x="5827048" y="444272"/>
            <a:ext cx="5721484" cy="1325563"/>
          </a:xfrm>
        </p:spPr>
        <p:txBody>
          <a:bodyPr>
            <a:normAutofit/>
          </a:bodyPr>
          <a:lstStyle/>
          <a:p>
            <a:r>
              <a:rPr lang="en-GB" b="1" cap="none" dirty="0" smtClean="0">
                <a:solidFill>
                  <a:srgbClr val="FF11C1"/>
                </a:solidFill>
                <a:latin typeface="Cooper Black" panose="0208090404030B020404" pitchFamily="18" charset="0"/>
              </a:rPr>
              <a:t>The </a:t>
            </a:r>
            <a:r>
              <a:rPr lang="en-GB" b="1" cap="none" dirty="0">
                <a:solidFill>
                  <a:srgbClr val="FF11C1"/>
                </a:solidFill>
                <a:latin typeface="Cooper Black" panose="0208090404030B020404" pitchFamily="18" charset="0"/>
              </a:rPr>
              <a:t>O</a:t>
            </a:r>
            <a:r>
              <a:rPr lang="en-GB" b="1" cap="none" dirty="0" smtClean="0">
                <a:solidFill>
                  <a:srgbClr val="FF11C1"/>
                </a:solidFill>
                <a:latin typeface="Cooper Black" panose="0208090404030B020404" pitchFamily="18" charset="0"/>
              </a:rPr>
              <a:t>lympic games</a:t>
            </a:r>
            <a:endParaRPr lang="en-GB"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DB445423-E753-4EEA-A0E7-D5E03E63B958}"/>
              </a:ext>
            </a:extLst>
          </p:cNvPr>
          <p:cNvSpPr>
            <a:spLocks noGrp="1"/>
          </p:cNvSpPr>
          <p:nvPr>
            <p:ph sz="quarter" idx="13"/>
          </p:nvPr>
        </p:nvSpPr>
        <p:spPr>
          <a:xfrm>
            <a:off x="5827048" y="1904772"/>
            <a:ext cx="5721484" cy="4351338"/>
          </a:xfrm>
        </p:spPr>
        <p:txBody>
          <a:bodyPr>
            <a:normAutofit fontScale="85000" lnSpcReduction="10000"/>
          </a:bodyPr>
          <a:lstStyle/>
          <a:p>
            <a:pPr marL="0" indent="0">
              <a:buNone/>
            </a:pPr>
            <a:r>
              <a:rPr lang="en-US" sz="2400" cap="none" dirty="0" smtClean="0">
                <a:solidFill>
                  <a:srgbClr val="FF11C1"/>
                </a:solidFill>
                <a:latin typeface="Cooper Black" panose="0208090404030B020404" pitchFamily="18" charset="0"/>
              </a:rPr>
              <a:t>The Greeks loved sport and the </a:t>
            </a:r>
            <a:r>
              <a:rPr lang="en-US" sz="2400" cap="none" dirty="0">
                <a:solidFill>
                  <a:srgbClr val="FF11C1"/>
                </a:solidFill>
                <a:latin typeface="Cooper Black" panose="0208090404030B020404" pitchFamily="18" charset="0"/>
              </a:rPr>
              <a:t>O</a:t>
            </a:r>
            <a:r>
              <a:rPr lang="en-US" sz="2400" cap="none" dirty="0" smtClean="0">
                <a:solidFill>
                  <a:srgbClr val="FF11C1"/>
                </a:solidFill>
                <a:latin typeface="Cooper Black" panose="0208090404030B020404" pitchFamily="18" charset="0"/>
              </a:rPr>
              <a:t>lympic games were the biggest sporting event they had.</a:t>
            </a:r>
          </a:p>
          <a:p>
            <a:pPr marL="0" indent="0">
              <a:buNone/>
            </a:pPr>
            <a:r>
              <a:rPr lang="en-US" sz="2400" cap="none" dirty="0" smtClean="0">
                <a:solidFill>
                  <a:srgbClr val="FF11C1"/>
                </a:solidFill>
                <a:latin typeface="Cooper Black" panose="0208090404030B020404" pitchFamily="18" charset="0"/>
              </a:rPr>
              <a:t>The </a:t>
            </a:r>
            <a:r>
              <a:rPr lang="en-US" sz="2400" cap="none" dirty="0">
                <a:solidFill>
                  <a:srgbClr val="FF11C1"/>
                </a:solidFill>
                <a:latin typeface="Cooper Black" panose="0208090404030B020404" pitchFamily="18" charset="0"/>
              </a:rPr>
              <a:t>O</a:t>
            </a:r>
            <a:r>
              <a:rPr lang="en-US" sz="2400" cap="none" dirty="0" smtClean="0">
                <a:solidFill>
                  <a:srgbClr val="FF11C1"/>
                </a:solidFill>
                <a:latin typeface="Cooper Black" panose="0208090404030B020404" pitchFamily="18" charset="0"/>
              </a:rPr>
              <a:t>lympic games began over 2,700 years ago in </a:t>
            </a:r>
            <a:r>
              <a:rPr lang="en-US" sz="2400" cap="none" dirty="0">
                <a:solidFill>
                  <a:srgbClr val="FF11C1"/>
                </a:solidFill>
                <a:latin typeface="Cooper Black" panose="0208090404030B020404" pitchFamily="18" charset="0"/>
              </a:rPr>
              <a:t>O</a:t>
            </a:r>
            <a:r>
              <a:rPr lang="en-US" sz="2400" cap="none" dirty="0" smtClean="0">
                <a:solidFill>
                  <a:srgbClr val="FF11C1"/>
                </a:solidFill>
                <a:latin typeface="Cooper Black" panose="0208090404030B020404" pitchFamily="18" charset="0"/>
              </a:rPr>
              <a:t>lympia, in south west </a:t>
            </a:r>
            <a:r>
              <a:rPr lang="en-US" sz="2400" cap="none" dirty="0">
                <a:solidFill>
                  <a:srgbClr val="FF11C1"/>
                </a:solidFill>
                <a:latin typeface="Cooper Black" panose="0208090404030B020404" pitchFamily="18" charset="0"/>
              </a:rPr>
              <a:t>G</a:t>
            </a:r>
            <a:r>
              <a:rPr lang="en-US" sz="2400" cap="none" dirty="0" smtClean="0">
                <a:solidFill>
                  <a:srgbClr val="FF11C1"/>
                </a:solidFill>
                <a:latin typeface="Cooper Black" panose="0208090404030B020404" pitchFamily="18" charset="0"/>
              </a:rPr>
              <a:t>reece. </a:t>
            </a:r>
          </a:p>
          <a:p>
            <a:pPr marL="0" indent="0">
              <a:buNone/>
            </a:pPr>
            <a:r>
              <a:rPr lang="en-US" sz="2400" cap="none" dirty="0" smtClean="0">
                <a:solidFill>
                  <a:srgbClr val="FF11C1"/>
                </a:solidFill>
                <a:latin typeface="Cooper Black" panose="0208090404030B020404" pitchFamily="18" charset="0"/>
              </a:rPr>
              <a:t>Every four years, around 50,000 people came from all over the </a:t>
            </a:r>
            <a:r>
              <a:rPr lang="en-US" sz="2400" cap="none" dirty="0">
                <a:solidFill>
                  <a:srgbClr val="FF11C1"/>
                </a:solidFill>
                <a:latin typeface="Cooper Black" panose="0208090404030B020404" pitchFamily="18" charset="0"/>
              </a:rPr>
              <a:t>G</a:t>
            </a:r>
            <a:r>
              <a:rPr lang="en-US" sz="2400" cap="none" dirty="0" smtClean="0">
                <a:solidFill>
                  <a:srgbClr val="FF11C1"/>
                </a:solidFill>
                <a:latin typeface="Cooper Black" panose="0208090404030B020404" pitchFamily="18" charset="0"/>
              </a:rPr>
              <a:t>reek world to watch and take part. </a:t>
            </a:r>
          </a:p>
          <a:p>
            <a:pPr marL="0" indent="0">
              <a:buNone/>
            </a:pPr>
            <a:r>
              <a:rPr lang="en-US" sz="2400" cap="none" dirty="0" smtClean="0">
                <a:solidFill>
                  <a:srgbClr val="FF11C1"/>
                </a:solidFill>
                <a:latin typeface="Cooper Black" panose="0208090404030B020404" pitchFamily="18" charset="0"/>
              </a:rPr>
              <a:t>The ancient games were also a religious festival, held in </a:t>
            </a:r>
            <a:r>
              <a:rPr lang="en-US" sz="2400" cap="none" dirty="0" err="1" smtClean="0">
                <a:solidFill>
                  <a:srgbClr val="FF11C1"/>
                </a:solidFill>
                <a:latin typeface="Cooper Black" panose="0208090404030B020404" pitchFamily="18" charset="0"/>
              </a:rPr>
              <a:t>honour</a:t>
            </a:r>
            <a:r>
              <a:rPr lang="en-US" sz="2400" cap="none" dirty="0" smtClean="0">
                <a:solidFill>
                  <a:srgbClr val="FF11C1"/>
                </a:solidFill>
                <a:latin typeface="Cooper Black" panose="0208090404030B020404" pitchFamily="18" charset="0"/>
              </a:rPr>
              <a:t> of </a:t>
            </a:r>
            <a:r>
              <a:rPr lang="en-US" sz="2400" cap="none" dirty="0">
                <a:solidFill>
                  <a:srgbClr val="FF11C1"/>
                </a:solidFill>
                <a:latin typeface="Cooper Black" panose="0208090404030B020404" pitchFamily="18" charset="0"/>
              </a:rPr>
              <a:t>Z</a:t>
            </a:r>
            <a:r>
              <a:rPr lang="en-US" sz="2400" cap="none" dirty="0" smtClean="0">
                <a:solidFill>
                  <a:srgbClr val="FF11C1"/>
                </a:solidFill>
                <a:latin typeface="Cooper Black" panose="0208090404030B020404" pitchFamily="18" charset="0"/>
              </a:rPr>
              <a:t>eus , the king of the gods.</a:t>
            </a:r>
          </a:p>
          <a:p>
            <a:pPr marL="0" indent="0">
              <a:buNone/>
            </a:pPr>
            <a:endParaRPr lang="en-GB" sz="2200" dirty="0"/>
          </a:p>
        </p:txBody>
      </p:sp>
    </p:spTree>
    <p:extLst>
      <p:ext uri="{BB962C8B-B14F-4D97-AF65-F5344CB8AC3E}">
        <p14:creationId xmlns:p14="http://schemas.microsoft.com/office/powerpoint/2010/main" val="2115971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6" presetClass="entr" presetSubtype="2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Horizontal)">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C16B504-D0F8-4094-A9B5-B744A75B7B78}"/>
              </a:ext>
            </a:extLst>
          </p:cNvPr>
          <p:cNvSpPr>
            <a:spLocks noGrp="1"/>
          </p:cNvSpPr>
          <p:nvPr>
            <p:ph type="title"/>
          </p:nvPr>
        </p:nvSpPr>
        <p:spPr>
          <a:xfrm>
            <a:off x="589560" y="856180"/>
            <a:ext cx="4560584" cy="1128068"/>
          </a:xfrm>
        </p:spPr>
        <p:txBody>
          <a:bodyPr anchor="ctr">
            <a:normAutofit fontScale="90000"/>
          </a:bodyPr>
          <a:lstStyle/>
          <a:p>
            <a:r>
              <a:rPr lang="en-GB" sz="6000" b="1" cap="none" dirty="0" smtClean="0">
                <a:solidFill>
                  <a:srgbClr val="FF11C1"/>
                </a:solidFill>
                <a:latin typeface="Cooper Black" panose="0208090404030B020404" pitchFamily="18" charset="0"/>
              </a:rPr>
              <a:t>The winners</a:t>
            </a:r>
            <a:endParaRPr lang="en-GB" sz="6000"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16739754-FE6C-4521-9804-29DDC1CD8138}"/>
              </a:ext>
            </a:extLst>
          </p:cNvPr>
          <p:cNvSpPr>
            <a:spLocks noGrp="1"/>
          </p:cNvSpPr>
          <p:nvPr>
            <p:ph sz="quarter" idx="13"/>
          </p:nvPr>
        </p:nvSpPr>
        <p:spPr>
          <a:xfrm>
            <a:off x="590719" y="2330505"/>
            <a:ext cx="4976363" cy="3979585"/>
          </a:xfrm>
        </p:spPr>
        <p:txBody>
          <a:bodyPr anchor="ctr">
            <a:normAutofit/>
          </a:bodyPr>
          <a:lstStyle/>
          <a:p>
            <a:pPr marL="0" indent="0">
              <a:buNone/>
            </a:pPr>
            <a:r>
              <a:rPr lang="en-US" cap="none" dirty="0" smtClean="0">
                <a:solidFill>
                  <a:srgbClr val="FF11C1"/>
                </a:solidFill>
                <a:latin typeface="Cooper Black" panose="0208090404030B020404" pitchFamily="18" charset="0"/>
              </a:rPr>
              <a:t>There were no gold, silver and bronze medals. </a:t>
            </a:r>
          </a:p>
          <a:p>
            <a:pPr marL="0" indent="0">
              <a:buNone/>
            </a:pPr>
            <a:r>
              <a:rPr lang="en-US" cap="none" dirty="0" smtClean="0">
                <a:solidFill>
                  <a:srgbClr val="FF11C1"/>
                </a:solidFill>
                <a:latin typeface="Cooper Black" panose="0208090404030B020404" pitchFamily="18" charset="0"/>
              </a:rPr>
              <a:t>Winners were given a wreath of leaves and a hero's welcome back home. </a:t>
            </a:r>
          </a:p>
          <a:p>
            <a:pPr marL="0" indent="0">
              <a:buNone/>
            </a:pPr>
            <a:r>
              <a:rPr lang="en-US" cap="none" dirty="0" smtClean="0">
                <a:solidFill>
                  <a:srgbClr val="FF11C1"/>
                </a:solidFill>
                <a:latin typeface="Cooper Black" panose="0208090404030B020404" pitchFamily="18" charset="0"/>
              </a:rPr>
              <a:t>Athletes competed for the glory of their city and winners were seen as being touched by the gods.</a:t>
            </a:r>
          </a:p>
          <a:p>
            <a:endParaRPr lang="en-GB" sz="2000" dirty="0"/>
          </a:p>
        </p:txBody>
      </p:sp>
      <p:grpSp>
        <p:nvGrpSpPr>
          <p:cNvPr id="73" name="Group 72">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ncient Olympics Compared to Modern Olympics - Ancient Greek Olympics">
            <a:extLst>
              <a:ext uri="{FF2B5EF4-FFF2-40B4-BE49-F238E27FC236}">
                <a16:creationId xmlns="" xmlns:a16="http://schemas.microsoft.com/office/drawing/2014/main" id="{3679A30F-AFC7-467D-9473-437A96184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6238"/>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712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13314"/>
                                        </p:tgtEl>
                                        <p:attrNameLst>
                                          <p:attrName>style.visibility</p:attrName>
                                        </p:attrNameLst>
                                      </p:cBhvr>
                                      <p:to>
                                        <p:strVal val="visible"/>
                                      </p:to>
                                    </p:set>
                                    <p:animEffect transition="in" filter="wipe(left)">
                                      <p:cBhvr>
                                        <p:cTn id="31"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B63DFAF-0A1F-4E24-ACAF-3B215C0969A2}"/>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3700" cap="none" dirty="0" smtClean="0">
                <a:solidFill>
                  <a:srgbClr val="FF11C1"/>
                </a:solidFill>
                <a:latin typeface="Cooper Black" panose="0208090404030B020404" pitchFamily="18" charset="0"/>
              </a:rPr>
              <a:t>The </a:t>
            </a:r>
            <a:r>
              <a:rPr lang="en-US" sz="3700" cap="none" dirty="0">
                <a:solidFill>
                  <a:srgbClr val="FF11C1"/>
                </a:solidFill>
                <a:latin typeface="Cooper Black" panose="0208090404030B020404" pitchFamily="18" charset="0"/>
              </a:rPr>
              <a:t>O</a:t>
            </a:r>
            <a:r>
              <a:rPr lang="en-US" sz="3700" cap="none" dirty="0" smtClean="0">
                <a:solidFill>
                  <a:srgbClr val="FF11C1"/>
                </a:solidFill>
                <a:latin typeface="Cooper Black" panose="0208090404030B020404" pitchFamily="18" charset="0"/>
              </a:rPr>
              <a:t>lympic games were for men only</a:t>
            </a:r>
            <a:endParaRPr lang="en-US" sz="3700" cap="none" dirty="0">
              <a:solidFill>
                <a:srgbClr val="FF11C1"/>
              </a:solidFill>
              <a:latin typeface="Cooper Black" panose="0208090404030B020404" pitchFamily="18" charset="0"/>
            </a:endParaRPr>
          </a:p>
        </p:txBody>
      </p:sp>
      <p:sp>
        <p:nvSpPr>
          <p:cNvPr id="5" name="Content Placeholder 4">
            <a:extLst>
              <a:ext uri="{FF2B5EF4-FFF2-40B4-BE49-F238E27FC236}">
                <a16:creationId xmlns="" xmlns:a16="http://schemas.microsoft.com/office/drawing/2014/main" id="{5EB6E9A5-4E73-4098-868A-B43C9AC2662E}"/>
              </a:ext>
            </a:extLst>
          </p:cNvPr>
          <p:cNvSpPr>
            <a:spLocks noGrp="1"/>
          </p:cNvSpPr>
          <p:nvPr>
            <p:ph sz="quarter" idx="13"/>
          </p:nvPr>
        </p:nvSpPr>
        <p:spPr>
          <a:xfrm>
            <a:off x="590719" y="2330505"/>
            <a:ext cx="4559425" cy="3979585"/>
          </a:xfrm>
        </p:spPr>
        <p:txBody>
          <a:bodyPr vert="horz" lIns="91440" tIns="45720" rIns="91440" bIns="45720" rtlCol="0" anchor="ctr">
            <a:noAutofit/>
          </a:bodyPr>
          <a:lstStyle/>
          <a:p>
            <a:pPr marL="0" indent="0">
              <a:buNone/>
            </a:pPr>
            <a:r>
              <a:rPr lang="en-US" cap="none" dirty="0" smtClean="0">
                <a:solidFill>
                  <a:srgbClr val="FF11C1"/>
                </a:solidFill>
                <a:latin typeface="Cooper Black" panose="0208090404030B020404" pitchFamily="18" charset="0"/>
              </a:rPr>
              <a:t>Only men could compete in the </a:t>
            </a:r>
            <a:r>
              <a:rPr lang="en-US" cap="none" dirty="0">
                <a:solidFill>
                  <a:srgbClr val="FF11C1"/>
                </a:solidFill>
                <a:latin typeface="Cooper Black" panose="0208090404030B020404" pitchFamily="18" charset="0"/>
              </a:rPr>
              <a:t>O</a:t>
            </a:r>
            <a:r>
              <a:rPr lang="en-US" cap="none" dirty="0" smtClean="0">
                <a:solidFill>
                  <a:srgbClr val="FF11C1"/>
                </a:solidFill>
                <a:latin typeface="Cooper Black" panose="0208090404030B020404" pitchFamily="18" charset="0"/>
              </a:rPr>
              <a:t>lympic games</a:t>
            </a:r>
          </a:p>
          <a:p>
            <a:pPr marL="0" indent="0">
              <a:buNone/>
            </a:pPr>
            <a:r>
              <a:rPr lang="en-US" cap="none" dirty="0" smtClean="0">
                <a:solidFill>
                  <a:srgbClr val="FF11C1"/>
                </a:solidFill>
                <a:latin typeface="Cooper Black" panose="0208090404030B020404" pitchFamily="18" charset="0"/>
              </a:rPr>
              <a:t>Married women were not even allowed to watch the </a:t>
            </a:r>
            <a:r>
              <a:rPr lang="en-US" cap="none" dirty="0">
                <a:solidFill>
                  <a:srgbClr val="FF11C1"/>
                </a:solidFill>
                <a:latin typeface="Cooper Black" panose="0208090404030B020404" pitchFamily="18" charset="0"/>
              </a:rPr>
              <a:t>O</a:t>
            </a:r>
            <a:r>
              <a:rPr lang="en-US" cap="none" dirty="0" smtClean="0">
                <a:solidFill>
                  <a:srgbClr val="FF11C1"/>
                </a:solidFill>
                <a:latin typeface="Cooper Black" panose="0208090404030B020404" pitchFamily="18" charset="0"/>
              </a:rPr>
              <a:t>lympic games. </a:t>
            </a:r>
          </a:p>
          <a:p>
            <a:pPr marL="0" indent="0">
              <a:buNone/>
            </a:pPr>
            <a:r>
              <a:rPr lang="en-US" cap="none" dirty="0" smtClean="0">
                <a:solidFill>
                  <a:srgbClr val="FF11C1"/>
                </a:solidFill>
                <a:latin typeface="Cooper Black" panose="0208090404030B020404" pitchFamily="18" charset="0"/>
              </a:rPr>
              <a:t>However, one story tells of a mother so keen to see her son compete that she broke the no-women rule and got in disguised as a man.</a:t>
            </a:r>
            <a:endParaRPr lang="en-US" cap="none" dirty="0">
              <a:solidFill>
                <a:srgbClr val="FF11C1"/>
              </a:solidFill>
              <a:latin typeface="Cooper Black" panose="0208090404030B020404" pitchFamily="18" charset="0"/>
            </a:endParaRPr>
          </a:p>
        </p:txBody>
      </p:sp>
      <p:grpSp>
        <p:nvGrpSpPr>
          <p:cNvPr id="73" name="Group 72">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close up of a sign&#10;&#10;Description automatically generated">
            <a:extLst>
              <a:ext uri="{FF2B5EF4-FFF2-40B4-BE49-F238E27FC236}">
                <a16:creationId xmlns="" xmlns:a16="http://schemas.microsoft.com/office/drawing/2014/main" id="{7809BFF6-61AD-4E27-A389-6A9B10CBCB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1" r="8865"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85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4" presetClass="entr" presetSubtype="5" fill="hold" nodeType="after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randombar(vertical)">
                                      <p:cBhvr>
                                        <p:cTn id="3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953036"/>
            <a:ext cx="8689976" cy="2933163"/>
          </a:xfrm>
        </p:spPr>
        <p:txBody>
          <a:bodyPr>
            <a:normAutofit fontScale="90000"/>
          </a:bodyPr>
          <a:lstStyle/>
          <a:p>
            <a:r>
              <a:rPr lang="en-GB" sz="15000" cap="none" dirty="0" smtClean="0">
                <a:latin typeface="Cooper Black" panose="0208090404030B020404" pitchFamily="18" charset="0"/>
              </a:rPr>
              <a:t>The End!</a:t>
            </a:r>
            <a:endParaRPr lang="en-GB" sz="15000" cap="none" dirty="0">
              <a:latin typeface="Cooper Black" panose="0208090404030B020404" pitchFamily="18" charset="0"/>
            </a:endParaRPr>
          </a:p>
        </p:txBody>
      </p:sp>
      <p:sp>
        <p:nvSpPr>
          <p:cNvPr id="3" name="Subtitle 2"/>
          <p:cNvSpPr>
            <a:spLocks noGrp="1"/>
          </p:cNvSpPr>
          <p:nvPr>
            <p:ph type="subTitle" idx="1"/>
          </p:nvPr>
        </p:nvSpPr>
        <p:spPr/>
        <p:txBody>
          <a:bodyPr>
            <a:normAutofit/>
          </a:bodyPr>
          <a:lstStyle/>
          <a:p>
            <a:r>
              <a:rPr lang="en-GB" sz="3600" cap="none" dirty="0" smtClean="0">
                <a:solidFill>
                  <a:srgbClr val="FF11C1"/>
                </a:solidFill>
                <a:latin typeface="Cooper Black" panose="0208090404030B020404" pitchFamily="18" charset="0"/>
              </a:rPr>
              <a:t>Thanks for watching/reading!</a:t>
            </a:r>
            <a:endParaRPr lang="en-GB" sz="3600" cap="none" dirty="0">
              <a:solidFill>
                <a:srgbClr val="FF11C1"/>
              </a:solidFill>
              <a:latin typeface="Cooper Black" panose="0208090404030B020404" pitchFamily="18" charset="0"/>
            </a:endParaRPr>
          </a:p>
        </p:txBody>
      </p:sp>
      <p:sp>
        <p:nvSpPr>
          <p:cNvPr id="4" name="TextBox 3"/>
          <p:cNvSpPr txBox="1"/>
          <p:nvPr/>
        </p:nvSpPr>
        <p:spPr>
          <a:xfrm>
            <a:off x="309093" y="811369"/>
            <a:ext cx="1725769" cy="584775"/>
          </a:xfrm>
          <a:prstGeom prst="rect">
            <a:avLst/>
          </a:prstGeom>
          <a:noFill/>
        </p:spPr>
        <p:txBody>
          <a:bodyPr wrap="square" rtlCol="0">
            <a:spAutoFit/>
          </a:bodyPr>
          <a:lstStyle/>
          <a:p>
            <a:r>
              <a:rPr lang="en-GB" sz="1600" dirty="0" smtClean="0">
                <a:latin typeface="Cooper Black" panose="0208090404030B020404" pitchFamily="18" charset="0"/>
              </a:rPr>
              <a:t>Hope you liked it.</a:t>
            </a:r>
            <a:endParaRPr lang="en-GB" sz="1600" dirty="0">
              <a:latin typeface="Cooper Black" panose="0208090404030B020404" pitchFamily="18" charset="0"/>
            </a:endParaRPr>
          </a:p>
        </p:txBody>
      </p:sp>
      <p:sp>
        <p:nvSpPr>
          <p:cNvPr id="5" name="TextBox 4"/>
          <p:cNvSpPr txBox="1"/>
          <p:nvPr/>
        </p:nvSpPr>
        <p:spPr>
          <a:xfrm>
            <a:off x="10290220" y="811369"/>
            <a:ext cx="1725769" cy="584775"/>
          </a:xfrm>
          <a:prstGeom prst="rect">
            <a:avLst/>
          </a:prstGeom>
          <a:noFill/>
        </p:spPr>
        <p:txBody>
          <a:bodyPr wrap="square" rtlCol="0">
            <a:spAutoFit/>
          </a:bodyPr>
          <a:lstStyle/>
          <a:p>
            <a:pPr algn="r"/>
            <a:r>
              <a:rPr lang="en-GB" sz="1600" dirty="0" smtClean="0">
                <a:latin typeface="Cooper Black" panose="0208090404030B020404" pitchFamily="18" charset="0"/>
              </a:rPr>
              <a:t>Hope you liked it.</a:t>
            </a:r>
            <a:endParaRPr lang="en-GB" sz="1600" dirty="0">
              <a:latin typeface="Cooper Black" panose="0208090404030B020404" pitchFamily="18" charset="0"/>
            </a:endParaRPr>
          </a:p>
        </p:txBody>
      </p:sp>
    </p:spTree>
    <p:extLst>
      <p:ext uri="{BB962C8B-B14F-4D97-AF65-F5344CB8AC3E}">
        <p14:creationId xmlns:p14="http://schemas.microsoft.com/office/powerpoint/2010/main" val="2270496221"/>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227" fill="hold">
                                          <p:stCondLst>
                                            <p:cond delay="0"/>
                                          </p:stCondLst>
                                        </p:cTn>
                                        <p:tgtEl>
                                          <p:spTgt spid="3">
                                            <p:txEl>
                                              <p:pRg st="0" end="0"/>
                                            </p:txEl>
                                          </p:spTgt>
                                        </p:tgtEl>
                                        <p:attrNameLst>
                                          <p:attrName>style.rotation</p:attrName>
                                        </p:attrNameLst>
                                      </p:cBhvr>
                                      <p:to>
                                        <p:strVal val="-45.0"/>
                                      </p:to>
                                    </p:set>
                                    <p:anim calcmode="lin" valueType="num">
                                      <p:cBhvr>
                                        <p:cTn id="16"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0750"/>
                            </p:stCondLst>
                            <p:childTnLst>
                              <p:par>
                                <p:cTn id="21" presetID="28"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5000" fill="hold"/>
                                        <p:tgtEl>
                                          <p:spTgt spid="4">
                                            <p:txEl>
                                              <p:pRg st="0" end="0"/>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1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5000" fill="hold"/>
                                        <p:tgtEl>
                                          <p:spTgt spid="5">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94AA2BD-2E3F-4B1D-8127-5744B8115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697E9C77-99B3-4AA3-9B04-D6F527EFCE33}"/>
              </a:ext>
            </a:extLst>
          </p:cNvPr>
          <p:cNvSpPr>
            <a:spLocks noGrp="1"/>
          </p:cNvSpPr>
          <p:nvPr>
            <p:ph type="title"/>
          </p:nvPr>
        </p:nvSpPr>
        <p:spPr>
          <a:xfrm>
            <a:off x="1" y="625683"/>
            <a:ext cx="5102696" cy="1450005"/>
          </a:xfrm>
        </p:spPr>
        <p:txBody>
          <a:bodyPr vert="horz" lIns="91440" tIns="45720" rIns="91440" bIns="45720" rtlCol="0" anchor="b">
            <a:normAutofit/>
          </a:bodyPr>
          <a:lstStyle/>
          <a:p>
            <a:pPr algn="ctr"/>
            <a:r>
              <a:rPr lang="en-US" sz="4800" cap="none" dirty="0" smtClean="0">
                <a:solidFill>
                  <a:srgbClr val="E62CDD"/>
                </a:solidFill>
                <a:latin typeface="Cooper Black" panose="0208090404030B020404" pitchFamily="18" charset="0"/>
              </a:rPr>
              <a:t>The Ancient </a:t>
            </a:r>
            <a:r>
              <a:rPr lang="en-US" sz="4800" cap="none" dirty="0">
                <a:solidFill>
                  <a:srgbClr val="E62CDD"/>
                </a:solidFill>
                <a:latin typeface="Cooper Black" panose="0208090404030B020404" pitchFamily="18" charset="0"/>
              </a:rPr>
              <a:t>G</a:t>
            </a:r>
            <a:r>
              <a:rPr lang="en-US" sz="4800" cap="none" dirty="0" smtClean="0">
                <a:solidFill>
                  <a:srgbClr val="E62CDD"/>
                </a:solidFill>
                <a:latin typeface="Cooper Black" panose="0208090404030B020404" pitchFamily="18" charset="0"/>
              </a:rPr>
              <a:t>reeks</a:t>
            </a:r>
            <a:endParaRPr lang="en-US" sz="4800" cap="none" dirty="0">
              <a:solidFill>
                <a:srgbClr val="E62CDD"/>
              </a:solidFill>
              <a:latin typeface="Cooper Black" panose="0208090404030B020404" pitchFamily="18" charset="0"/>
            </a:endParaRPr>
          </a:p>
        </p:txBody>
      </p:sp>
      <p:sp>
        <p:nvSpPr>
          <p:cNvPr id="5" name="Content Placeholder 4">
            <a:extLst>
              <a:ext uri="{FF2B5EF4-FFF2-40B4-BE49-F238E27FC236}">
                <a16:creationId xmlns="" xmlns:a16="http://schemas.microsoft.com/office/drawing/2014/main" id="{E9287D21-6293-4D38-8597-4BB2E2492E3B}"/>
              </a:ext>
            </a:extLst>
          </p:cNvPr>
          <p:cNvSpPr>
            <a:spLocks noGrp="1"/>
          </p:cNvSpPr>
          <p:nvPr>
            <p:ph sz="quarter" idx="13"/>
          </p:nvPr>
        </p:nvSpPr>
        <p:spPr>
          <a:xfrm>
            <a:off x="0" y="2688336"/>
            <a:ext cx="4910327" cy="4073072"/>
          </a:xfrm>
        </p:spPr>
        <p:txBody>
          <a:bodyPr vert="horz" lIns="91440" tIns="45720" rIns="91440" bIns="45720" rtlCol="0" anchor="t">
            <a:normAutofit/>
          </a:bodyPr>
          <a:lstStyle/>
          <a:p>
            <a:pPr marL="0" indent="0">
              <a:buNone/>
            </a:pPr>
            <a:r>
              <a:rPr lang="en-US" sz="2200" cap="none" dirty="0" smtClean="0">
                <a:solidFill>
                  <a:srgbClr val="E62CDD"/>
                </a:solidFill>
                <a:latin typeface="Cooper Black" panose="0208090404030B020404" pitchFamily="18" charset="0"/>
              </a:rPr>
              <a:t>The Ancient </a:t>
            </a:r>
            <a:r>
              <a:rPr lang="en-US" sz="2200" cap="none" dirty="0">
                <a:solidFill>
                  <a:srgbClr val="E62CDD"/>
                </a:solidFill>
                <a:latin typeface="Cooper Black" panose="0208090404030B020404" pitchFamily="18" charset="0"/>
              </a:rPr>
              <a:t>G</a:t>
            </a:r>
            <a:r>
              <a:rPr lang="en-US" sz="2200" cap="none" dirty="0" smtClean="0">
                <a:solidFill>
                  <a:srgbClr val="E62CDD"/>
                </a:solidFill>
                <a:latin typeface="Cooper Black" panose="0208090404030B020404" pitchFamily="18" charset="0"/>
              </a:rPr>
              <a:t>reeks were people who lived in </a:t>
            </a:r>
            <a:r>
              <a:rPr lang="en-US" sz="2200" cap="none" dirty="0">
                <a:solidFill>
                  <a:srgbClr val="E62CDD"/>
                </a:solidFill>
                <a:latin typeface="Cooper Black" panose="0208090404030B020404" pitchFamily="18" charset="0"/>
              </a:rPr>
              <a:t>G</a:t>
            </a:r>
            <a:r>
              <a:rPr lang="en-US" sz="2200" cap="none" dirty="0" smtClean="0">
                <a:solidFill>
                  <a:srgbClr val="E62CDD"/>
                </a:solidFill>
                <a:latin typeface="Cooper Black" panose="0208090404030B020404" pitchFamily="18" charset="0"/>
              </a:rPr>
              <a:t>reece from around 3,500 B.C.</a:t>
            </a:r>
          </a:p>
          <a:p>
            <a:pPr marL="0" indent="0">
              <a:buNone/>
            </a:pPr>
            <a:r>
              <a:rPr lang="en-US" sz="2200" cap="none" dirty="0" smtClean="0">
                <a:solidFill>
                  <a:srgbClr val="E62CDD"/>
                </a:solidFill>
                <a:latin typeface="Cooper Black" panose="0208090404030B020404" pitchFamily="18" charset="0"/>
              </a:rPr>
              <a:t>They also lived in the north and east, in the lands that we now called </a:t>
            </a:r>
            <a:r>
              <a:rPr lang="en-US" sz="2200" cap="none" dirty="0">
                <a:solidFill>
                  <a:srgbClr val="E62CDD"/>
                </a:solidFill>
                <a:latin typeface="Cooper Black" panose="0208090404030B020404" pitchFamily="18" charset="0"/>
              </a:rPr>
              <a:t>R</a:t>
            </a:r>
            <a:r>
              <a:rPr lang="en-US" sz="2200" cap="none" dirty="0" smtClean="0">
                <a:solidFill>
                  <a:srgbClr val="E62CDD"/>
                </a:solidFill>
                <a:latin typeface="Cooper Black" panose="0208090404030B020404" pitchFamily="18" charset="0"/>
              </a:rPr>
              <a:t>omania and Turkey.</a:t>
            </a:r>
          </a:p>
          <a:p>
            <a:pPr marL="0" indent="0">
              <a:buNone/>
            </a:pPr>
            <a:r>
              <a:rPr lang="en-US" sz="2200" cap="none" dirty="0" smtClean="0">
                <a:solidFill>
                  <a:srgbClr val="E62CDD"/>
                </a:solidFill>
                <a:latin typeface="Cooper Black" panose="0208090404030B020404" pitchFamily="18" charset="0"/>
              </a:rPr>
              <a:t>Greece become one of the most important places in the ancient world.</a:t>
            </a:r>
          </a:p>
          <a:p>
            <a:pPr marL="0"/>
            <a:endParaRPr lang="en-US" sz="1800" dirty="0"/>
          </a:p>
        </p:txBody>
      </p:sp>
      <p:sp>
        <p:nvSpPr>
          <p:cNvPr id="73" name="Rectangle 72">
            <a:extLst>
              <a:ext uri="{FF2B5EF4-FFF2-40B4-BE49-F238E27FC236}">
                <a16:creationId xmlns="" xmlns:a16="http://schemas.microsoft.com/office/drawing/2014/main" id="{4BD02261-2DC8-4AA8-9E16-7751AE892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 xmlns:a16="http://schemas.microsoft.com/office/drawing/2014/main" id="{3D752CF2-2291-40B5-B462-C17B174C1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0" name="Picture 2" descr="Ancient greek warrior Royalty Free Vector Image">
            <a:extLst>
              <a:ext uri="{FF2B5EF4-FFF2-40B4-BE49-F238E27FC236}">
                <a16:creationId xmlns="" xmlns:a16="http://schemas.microsoft.com/office/drawing/2014/main" id="{F69F3670-DAA9-4C14-B6AE-BC475E621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8" t="1" r="11808" b="13600"/>
          <a:stretch/>
        </p:blipFill>
        <p:spPr bwMode="auto">
          <a:xfrm>
            <a:off x="5102696" y="466349"/>
            <a:ext cx="6883948" cy="5925302"/>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4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5"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2000" fill="hold"/>
                                        <p:tgtEl>
                                          <p:spTgt spid="2050"/>
                                        </p:tgtEl>
                                        <p:attrNameLst>
                                          <p:attrName>ppt_w</p:attrName>
                                        </p:attrNameLst>
                                      </p:cBhvr>
                                      <p:tavLst>
                                        <p:tav tm="0">
                                          <p:val>
                                            <p:fltVal val="0"/>
                                          </p:val>
                                        </p:tav>
                                        <p:tav tm="100000">
                                          <p:val>
                                            <p:strVal val="#ppt_w"/>
                                          </p:val>
                                        </p:tav>
                                      </p:tavLst>
                                    </p:anim>
                                    <p:anim calcmode="lin" valueType="num">
                                      <p:cBhvr>
                                        <p:cTn id="32" dur="2000" fill="hold"/>
                                        <p:tgtEl>
                                          <p:spTgt spid="2050"/>
                                        </p:tgtEl>
                                        <p:attrNameLst>
                                          <p:attrName>ppt_h</p:attrName>
                                        </p:attrNameLst>
                                      </p:cBhvr>
                                      <p:tavLst>
                                        <p:tav tm="0">
                                          <p:val>
                                            <p:fltVal val="0"/>
                                          </p:val>
                                        </p:tav>
                                        <p:tav tm="100000">
                                          <p:val>
                                            <p:strVal val="#ppt_h"/>
                                          </p:val>
                                        </p:tav>
                                      </p:tavLst>
                                    </p:anim>
                                    <p:anim calcmode="lin" valueType="num">
                                      <p:cBhvr>
                                        <p:cTn id="33" dur="2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Ancient Greek Warriors">
            <a:extLst>
              <a:ext uri="{FF2B5EF4-FFF2-40B4-BE49-F238E27FC236}">
                <a16:creationId xmlns="" xmlns:a16="http://schemas.microsoft.com/office/drawing/2014/main" id="{6F242D95-C426-44F5-8896-4F744606E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30" r="1" b="25634"/>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A large stone building&#10;&#10;Description automatically generated">
            <a:extLst>
              <a:ext uri="{FF2B5EF4-FFF2-40B4-BE49-F238E27FC236}">
                <a16:creationId xmlns="" xmlns:a16="http://schemas.microsoft.com/office/drawing/2014/main" id="{9401C13F-1387-4999-BEC4-6AD4374C96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76" r="1" b="20287"/>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 xmlns:a16="http://schemas.microsoft.com/office/drawing/2014/main" id="{8B975EB8-6310-48B9-8B5D-0E19AFC34BA2}"/>
              </a:ext>
            </a:extLst>
          </p:cNvPr>
          <p:cNvSpPr>
            <a:spLocks noGrp="1"/>
          </p:cNvSpPr>
          <p:nvPr>
            <p:ph type="title"/>
          </p:nvPr>
        </p:nvSpPr>
        <p:spPr>
          <a:xfrm>
            <a:off x="0" y="669701"/>
            <a:ext cx="5280858" cy="1524859"/>
          </a:xfrm>
        </p:spPr>
        <p:txBody>
          <a:bodyPr vert="horz" lIns="91440" tIns="45720" rIns="91440" bIns="45720" rtlCol="0" anchor="ctr">
            <a:normAutofit/>
          </a:bodyPr>
          <a:lstStyle/>
          <a:p>
            <a:r>
              <a:rPr lang="en-US" sz="3400" b="1" kern="1200" cap="none" dirty="0" smtClean="0">
                <a:solidFill>
                  <a:srgbClr val="FF11C1"/>
                </a:solidFill>
                <a:latin typeface="Cooper Black" panose="0208090404030B020404" pitchFamily="18" charset="0"/>
              </a:rPr>
              <a:t>Why were the Ancient </a:t>
            </a:r>
            <a:r>
              <a:rPr lang="en-US" sz="3400" b="1" cap="none" dirty="0">
                <a:solidFill>
                  <a:srgbClr val="FF11C1"/>
                </a:solidFill>
                <a:latin typeface="Cooper Black" panose="0208090404030B020404" pitchFamily="18" charset="0"/>
              </a:rPr>
              <a:t>G</a:t>
            </a:r>
            <a:r>
              <a:rPr lang="en-US" sz="3400" b="1" kern="1200" cap="none" dirty="0" smtClean="0">
                <a:solidFill>
                  <a:srgbClr val="FF11C1"/>
                </a:solidFill>
                <a:latin typeface="Cooper Black" panose="0208090404030B020404" pitchFamily="18" charset="0"/>
              </a:rPr>
              <a:t>reeks important?</a:t>
            </a:r>
            <a:endParaRPr lang="en-US" sz="3400" b="1" kern="1200"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F48EC85E-111F-412D-A722-F322159A2E77}"/>
              </a:ext>
            </a:extLst>
          </p:cNvPr>
          <p:cNvSpPr>
            <a:spLocks noGrp="1"/>
          </p:cNvSpPr>
          <p:nvPr>
            <p:ph sz="quarter" idx="13"/>
          </p:nvPr>
        </p:nvSpPr>
        <p:spPr>
          <a:xfrm>
            <a:off x="257577" y="2340864"/>
            <a:ext cx="5023282" cy="4111451"/>
          </a:xfrm>
        </p:spPr>
        <p:txBody>
          <a:bodyPr vert="horz" lIns="91440" tIns="45720" rIns="91440" bIns="45720" rtlCol="0">
            <a:normAutofit/>
          </a:bodyPr>
          <a:lstStyle/>
          <a:p>
            <a:pPr marL="0" indent="0">
              <a:buNone/>
            </a:pPr>
            <a:r>
              <a:rPr lang="en-US" sz="3600" cap="none" dirty="0" smtClean="0">
                <a:solidFill>
                  <a:srgbClr val="FF11C1"/>
                </a:solidFill>
                <a:latin typeface="Cooper Black" panose="0208090404030B020404" pitchFamily="18" charset="0"/>
              </a:rPr>
              <a:t>The </a:t>
            </a:r>
            <a:r>
              <a:rPr lang="en-US" sz="3600" cap="none" dirty="0">
                <a:solidFill>
                  <a:srgbClr val="FF11C1"/>
                </a:solidFill>
                <a:latin typeface="Cooper Black" panose="0208090404030B020404" pitchFamily="18" charset="0"/>
              </a:rPr>
              <a:t>G</a:t>
            </a:r>
            <a:r>
              <a:rPr lang="en-US" sz="3600" cap="none" dirty="0" smtClean="0">
                <a:solidFill>
                  <a:srgbClr val="FF11C1"/>
                </a:solidFill>
                <a:latin typeface="Cooper Black" panose="0208090404030B020404" pitchFamily="18" charset="0"/>
              </a:rPr>
              <a:t>reeks were great thinkers, warriors, writers, actors, athletes, artists, architects and politicians.</a:t>
            </a:r>
          </a:p>
          <a:p>
            <a:endParaRPr lang="en-US" sz="2000" dirty="0">
              <a:solidFill>
                <a:srgbClr val="FF11C1"/>
              </a:solidFill>
            </a:endParaRPr>
          </a:p>
        </p:txBody>
      </p:sp>
      <p:sp>
        <p:nvSpPr>
          <p:cNvPr id="81" name="Rectangle 80">
            <a:extLst>
              <a:ext uri="{FF2B5EF4-FFF2-40B4-BE49-F238E27FC236}">
                <a16:creationId xmlns=""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71004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E45B1D5C-0827-4AF0-8186-11FC5A8B8B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D434CB47-BCD2-43AF-A71B-8EA327CA4482}"/>
              </a:ext>
            </a:extLst>
          </p:cNvPr>
          <p:cNvSpPr>
            <a:spLocks noGrp="1"/>
          </p:cNvSpPr>
          <p:nvPr>
            <p:ph type="title"/>
          </p:nvPr>
        </p:nvSpPr>
        <p:spPr>
          <a:xfrm>
            <a:off x="8885507" y="1854558"/>
            <a:ext cx="3078966" cy="3014622"/>
          </a:xfrm>
        </p:spPr>
        <p:txBody>
          <a:bodyPr vert="horz" lIns="91440" tIns="45720" rIns="91440" bIns="45720" rtlCol="0" anchor="ctr">
            <a:normAutofit/>
          </a:bodyPr>
          <a:lstStyle/>
          <a:p>
            <a:r>
              <a:rPr lang="en-US" cap="none" dirty="0" smtClean="0">
                <a:solidFill>
                  <a:srgbClr val="FF11C1"/>
                </a:solidFill>
                <a:latin typeface="Cooper Black" panose="0208090404030B020404" pitchFamily="18" charset="0"/>
              </a:rPr>
              <a:t>This is a map of Ancient </a:t>
            </a:r>
            <a:r>
              <a:rPr lang="en-US" cap="none" dirty="0">
                <a:solidFill>
                  <a:srgbClr val="FF11C1"/>
                </a:solidFill>
                <a:latin typeface="Cooper Black" panose="0208090404030B020404" pitchFamily="18" charset="0"/>
              </a:rPr>
              <a:t>G</a:t>
            </a:r>
            <a:r>
              <a:rPr lang="en-US" cap="none" dirty="0" smtClean="0">
                <a:solidFill>
                  <a:srgbClr val="FF11C1"/>
                </a:solidFill>
                <a:latin typeface="Cooper Black" panose="0208090404030B020404" pitchFamily="18" charset="0"/>
              </a:rPr>
              <a:t>reece</a:t>
            </a:r>
            <a:endParaRPr lang="en-US" cap="none" dirty="0">
              <a:solidFill>
                <a:srgbClr val="FF11C1"/>
              </a:solidFill>
              <a:latin typeface="Cooper Black" panose="0208090404030B020404" pitchFamily="18" charset="0"/>
            </a:endParaRPr>
          </a:p>
        </p:txBody>
      </p:sp>
      <p:sp>
        <p:nvSpPr>
          <p:cNvPr id="73" name="Rectangle 72">
            <a:extLst>
              <a:ext uri="{FF2B5EF4-FFF2-40B4-BE49-F238E27FC236}">
                <a16:creationId xmlns=""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o were the ancient Greeks? | Ancient greece map">
            <a:extLst>
              <a:ext uri="{FF2B5EF4-FFF2-40B4-BE49-F238E27FC236}">
                <a16:creationId xmlns="" xmlns:a16="http://schemas.microsoft.com/office/drawing/2014/main" id="{FA21A200-F0EF-48F6-B577-21A0D35E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28" b="-1"/>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00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6" dur="1000" fill="hold"/>
                                        <p:tgtEl>
                                          <p:spTgt spid="205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117AB3D3-3C9C-4DED-809A-78734805B8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A9A3550-3386-471F-B454-4042594173FF}"/>
              </a:ext>
            </a:extLst>
          </p:cNvPr>
          <p:cNvSpPr>
            <a:spLocks noGrp="1"/>
          </p:cNvSpPr>
          <p:nvPr>
            <p:ph type="title"/>
          </p:nvPr>
        </p:nvSpPr>
        <p:spPr>
          <a:xfrm>
            <a:off x="6058255" y="301228"/>
            <a:ext cx="5117870" cy="1199823"/>
          </a:xfrm>
        </p:spPr>
        <p:txBody>
          <a:bodyPr anchor="b">
            <a:noAutofit/>
          </a:bodyPr>
          <a:lstStyle/>
          <a:p>
            <a:r>
              <a:rPr lang="en-US" sz="3200" cap="none" dirty="0" smtClean="0">
                <a:solidFill>
                  <a:srgbClr val="FF11C1"/>
                </a:solidFill>
                <a:latin typeface="Cooper Black" panose="0208090404030B020404" pitchFamily="18" charset="0"/>
              </a:rPr>
              <a:t>How was </a:t>
            </a:r>
            <a:r>
              <a:rPr lang="en-US" sz="3200" cap="none" dirty="0">
                <a:solidFill>
                  <a:srgbClr val="FF11C1"/>
                </a:solidFill>
                <a:latin typeface="Cooper Black" panose="0208090404030B020404" pitchFamily="18" charset="0"/>
              </a:rPr>
              <a:t>G</a:t>
            </a:r>
            <a:r>
              <a:rPr lang="en-US" sz="3200" cap="none" dirty="0" smtClean="0">
                <a:solidFill>
                  <a:srgbClr val="FF11C1"/>
                </a:solidFill>
                <a:latin typeface="Cooper Black" panose="0208090404030B020404" pitchFamily="18" charset="0"/>
              </a:rPr>
              <a:t>reece ruled?</a:t>
            </a:r>
            <a:br>
              <a:rPr lang="en-US" sz="3200" cap="none" dirty="0" smtClean="0">
                <a:solidFill>
                  <a:srgbClr val="FF11C1"/>
                </a:solidFill>
                <a:latin typeface="Cooper Black" panose="0208090404030B020404" pitchFamily="18" charset="0"/>
              </a:rPr>
            </a:br>
            <a:endParaRPr lang="en-GB" sz="3200"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7C9754A5-0902-4183-8464-2546B652BECC}"/>
              </a:ext>
            </a:extLst>
          </p:cNvPr>
          <p:cNvSpPr>
            <a:spLocks noGrp="1"/>
          </p:cNvSpPr>
          <p:nvPr>
            <p:ph sz="quarter" idx="13"/>
          </p:nvPr>
        </p:nvSpPr>
        <p:spPr>
          <a:xfrm>
            <a:off x="243861" y="262758"/>
            <a:ext cx="5447820" cy="6253952"/>
          </a:xfrm>
        </p:spPr>
        <p:txBody>
          <a:bodyPr anchor="ctr">
            <a:normAutofit fontScale="62500" lnSpcReduction="20000"/>
          </a:bodyPr>
          <a:lstStyle/>
          <a:p>
            <a:pPr marL="0" indent="0">
              <a:buNone/>
            </a:pPr>
            <a:r>
              <a:rPr lang="en-US" sz="3300" cap="none" dirty="0" smtClean="0">
                <a:solidFill>
                  <a:srgbClr val="FF11C1"/>
                </a:solidFill>
                <a:latin typeface="Cooper Black" panose="0208090404030B020404" pitchFamily="18" charset="0"/>
              </a:rPr>
              <a:t>There was not one country called ‘</a:t>
            </a:r>
            <a:r>
              <a:rPr lang="en-US" sz="3300" cap="none" dirty="0">
                <a:solidFill>
                  <a:srgbClr val="FF11C1"/>
                </a:solidFill>
                <a:latin typeface="Cooper Black" panose="0208090404030B020404" pitchFamily="18" charset="0"/>
              </a:rPr>
              <a:t>A</a:t>
            </a:r>
            <a:r>
              <a:rPr lang="en-US" sz="3300" cap="none" dirty="0" smtClean="0">
                <a:solidFill>
                  <a:srgbClr val="FF11C1"/>
                </a:solidFill>
                <a:latin typeface="Cooper Black" panose="0208090404030B020404" pitchFamily="18" charset="0"/>
              </a:rPr>
              <a:t>ncient </a:t>
            </a:r>
            <a:r>
              <a:rPr lang="en-US" sz="3300" cap="none" dirty="0">
                <a:solidFill>
                  <a:srgbClr val="FF11C1"/>
                </a:solidFill>
                <a:latin typeface="Cooper Black" panose="0208090404030B020404" pitchFamily="18" charset="0"/>
              </a:rPr>
              <a:t>G</a:t>
            </a:r>
            <a:r>
              <a:rPr lang="en-US" sz="3300" cap="none" dirty="0" smtClean="0">
                <a:solidFill>
                  <a:srgbClr val="FF11C1"/>
                </a:solidFill>
                <a:latin typeface="Cooper Black" panose="0208090404030B020404" pitchFamily="18" charset="0"/>
              </a:rPr>
              <a:t>reece’ because </a:t>
            </a:r>
            <a:r>
              <a:rPr lang="en-US" sz="3300" cap="none" dirty="0">
                <a:solidFill>
                  <a:srgbClr val="FF11C1"/>
                </a:solidFill>
                <a:latin typeface="Cooper Black" panose="0208090404030B020404" pitchFamily="18" charset="0"/>
              </a:rPr>
              <a:t>G</a:t>
            </a:r>
            <a:r>
              <a:rPr lang="en-US" sz="3300" cap="none" dirty="0" smtClean="0">
                <a:solidFill>
                  <a:srgbClr val="FF11C1"/>
                </a:solidFill>
                <a:latin typeface="Cooper Black" panose="0208090404030B020404" pitchFamily="18" charset="0"/>
              </a:rPr>
              <a:t>reece was divided up into small city-states</a:t>
            </a:r>
          </a:p>
          <a:p>
            <a:pPr marL="0" indent="0">
              <a:buNone/>
            </a:pPr>
            <a:r>
              <a:rPr lang="en-US" sz="3300" cap="none" dirty="0" smtClean="0">
                <a:solidFill>
                  <a:srgbClr val="FF11C1"/>
                </a:solidFill>
                <a:latin typeface="Cooper Black" panose="0208090404030B020404" pitchFamily="18" charset="0"/>
              </a:rPr>
              <a:t>The most important city-states were </a:t>
            </a:r>
            <a:r>
              <a:rPr lang="en-US" sz="3300" cap="none" dirty="0">
                <a:solidFill>
                  <a:srgbClr val="FF11C1"/>
                </a:solidFill>
                <a:latin typeface="Cooper Black" panose="0208090404030B020404" pitchFamily="18" charset="0"/>
              </a:rPr>
              <a:t>A</a:t>
            </a:r>
            <a:r>
              <a:rPr lang="en-US" sz="3300" cap="none" dirty="0" smtClean="0">
                <a:solidFill>
                  <a:srgbClr val="FF11C1"/>
                </a:solidFill>
                <a:latin typeface="Cooper Black" panose="0208090404030B020404" pitchFamily="18" charset="0"/>
              </a:rPr>
              <a:t>thens, </a:t>
            </a:r>
            <a:r>
              <a:rPr lang="en-US" sz="3300" cap="none" dirty="0">
                <a:solidFill>
                  <a:srgbClr val="FF11C1"/>
                </a:solidFill>
                <a:latin typeface="Cooper Black" panose="0208090404030B020404" pitchFamily="18" charset="0"/>
              </a:rPr>
              <a:t>S</a:t>
            </a:r>
            <a:r>
              <a:rPr lang="en-US" sz="3300" cap="none" dirty="0" smtClean="0">
                <a:solidFill>
                  <a:srgbClr val="FF11C1"/>
                </a:solidFill>
                <a:latin typeface="Cooper Black" panose="0208090404030B020404" pitchFamily="18" charset="0"/>
              </a:rPr>
              <a:t>parta, </a:t>
            </a:r>
            <a:r>
              <a:rPr lang="en-US" sz="3300" cap="none" dirty="0">
                <a:solidFill>
                  <a:srgbClr val="FF11C1"/>
                </a:solidFill>
                <a:latin typeface="Cooper Black" panose="0208090404030B020404" pitchFamily="18" charset="0"/>
              </a:rPr>
              <a:t>C</a:t>
            </a:r>
            <a:r>
              <a:rPr lang="en-US" sz="3300" cap="none" dirty="0" smtClean="0">
                <a:solidFill>
                  <a:srgbClr val="FF11C1"/>
                </a:solidFill>
                <a:latin typeface="Cooper Black" panose="0208090404030B020404" pitchFamily="18" charset="0"/>
              </a:rPr>
              <a:t>orinth and </a:t>
            </a:r>
            <a:r>
              <a:rPr lang="en-US" sz="3300" cap="none" dirty="0">
                <a:solidFill>
                  <a:srgbClr val="FF11C1"/>
                </a:solidFill>
                <a:latin typeface="Cooper Black" panose="0208090404030B020404" pitchFamily="18" charset="0"/>
              </a:rPr>
              <a:t>O</a:t>
            </a:r>
            <a:r>
              <a:rPr lang="en-US" sz="3300" cap="none" dirty="0" smtClean="0">
                <a:solidFill>
                  <a:srgbClr val="FF11C1"/>
                </a:solidFill>
                <a:latin typeface="Cooper Black" panose="0208090404030B020404" pitchFamily="18" charset="0"/>
              </a:rPr>
              <a:t>lympia.</a:t>
            </a:r>
          </a:p>
          <a:p>
            <a:pPr marL="0" indent="0">
              <a:buNone/>
            </a:pPr>
            <a:r>
              <a:rPr lang="en-US" sz="3300" cap="none" dirty="0" smtClean="0">
                <a:solidFill>
                  <a:srgbClr val="FF11C1"/>
                </a:solidFill>
                <a:latin typeface="Cooper Black" panose="0208090404030B020404" pitchFamily="18" charset="0"/>
              </a:rPr>
              <a:t>Each city-state ruled itself. </a:t>
            </a:r>
          </a:p>
          <a:p>
            <a:pPr marL="0" indent="0">
              <a:buNone/>
            </a:pPr>
            <a:r>
              <a:rPr lang="en-US" sz="3300" cap="none" dirty="0" smtClean="0">
                <a:solidFill>
                  <a:srgbClr val="FF11C1"/>
                </a:solidFill>
                <a:latin typeface="Cooper Black" panose="0208090404030B020404" pitchFamily="18" charset="0"/>
              </a:rPr>
              <a:t>They had their own governments, laws and army. </a:t>
            </a:r>
          </a:p>
          <a:p>
            <a:pPr marL="0" indent="0">
              <a:buNone/>
            </a:pPr>
            <a:r>
              <a:rPr lang="en-US" sz="3300" cap="none" dirty="0" smtClean="0">
                <a:solidFill>
                  <a:srgbClr val="FF11C1"/>
                </a:solidFill>
                <a:latin typeface="Cooper Black" panose="0208090404030B020404" pitchFamily="18" charset="0"/>
              </a:rPr>
              <a:t>The city-states didn’t always get on very well and often fought each another.</a:t>
            </a:r>
          </a:p>
          <a:p>
            <a:pPr marL="0" indent="0">
              <a:buNone/>
            </a:pPr>
            <a:r>
              <a:rPr lang="en-US" sz="3300" cap="none" dirty="0" smtClean="0">
                <a:solidFill>
                  <a:srgbClr val="FF11C1"/>
                </a:solidFill>
                <a:latin typeface="Cooper Black" panose="0208090404030B020404" pitchFamily="18" charset="0"/>
              </a:rPr>
              <a:t>Sometimes they joined together, to fight against a bigger enemy, like the</a:t>
            </a:r>
            <a:r>
              <a:rPr lang="en-US" sz="3300" b="1" cap="none" dirty="0" smtClean="0">
                <a:solidFill>
                  <a:srgbClr val="FF11C1"/>
                </a:solidFill>
                <a:latin typeface="Cooper Black" panose="0208090404030B020404" pitchFamily="18" charset="0"/>
              </a:rPr>
              <a:t> </a:t>
            </a:r>
            <a:r>
              <a:rPr lang="en-US" sz="3300" cap="none" dirty="0">
                <a:solidFill>
                  <a:srgbClr val="FF11C1"/>
                </a:solidFill>
                <a:latin typeface="Cooper Black" panose="0208090404030B020404" pitchFamily="18" charset="0"/>
              </a:rPr>
              <a:t>P</a:t>
            </a:r>
            <a:r>
              <a:rPr lang="en-US" sz="3300" cap="none" dirty="0" smtClean="0">
                <a:solidFill>
                  <a:srgbClr val="FF11C1"/>
                </a:solidFill>
                <a:latin typeface="Cooper Black" panose="0208090404030B020404" pitchFamily="18" charset="0"/>
              </a:rPr>
              <a:t>ersian empire.</a:t>
            </a:r>
          </a:p>
          <a:p>
            <a:pPr marL="0" indent="0">
              <a:buNone/>
            </a:pPr>
            <a:endParaRPr lang="en-GB" sz="1600" cap="none" dirty="0">
              <a:latin typeface="Cooper Black" panose="0208090404030B020404" pitchFamily="18" charset="0"/>
            </a:endParaRPr>
          </a:p>
        </p:txBody>
      </p:sp>
      <p:pic>
        <p:nvPicPr>
          <p:cNvPr id="5122" name="Picture 2" descr="A close up of a map&#10;&#10;Description automatically generated">
            <a:extLst>
              <a:ext uri="{FF2B5EF4-FFF2-40B4-BE49-F238E27FC236}">
                <a16:creationId xmlns="" xmlns:a16="http://schemas.microsoft.com/office/drawing/2014/main" id="{6FAEB6A6-FC9A-4F76-807D-50131E8E2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57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 xmlns:a16="http://schemas.microsoft.com/office/drawing/2014/main"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51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26" presetClass="entr" presetSubtype="0" fill="hold" nodeType="after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wipe(down)">
                                      <p:cBhvr>
                                        <p:cTn id="49" dur="580">
                                          <p:stCondLst>
                                            <p:cond delay="0"/>
                                          </p:stCondLst>
                                        </p:cTn>
                                        <p:tgtEl>
                                          <p:spTgt spid="5122"/>
                                        </p:tgtEl>
                                      </p:cBhvr>
                                    </p:animEffect>
                                    <p:anim calcmode="lin" valueType="num">
                                      <p:cBhvr>
                                        <p:cTn id="50"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55" dur="26">
                                          <p:stCondLst>
                                            <p:cond delay="650"/>
                                          </p:stCondLst>
                                        </p:cTn>
                                        <p:tgtEl>
                                          <p:spTgt spid="5122"/>
                                        </p:tgtEl>
                                      </p:cBhvr>
                                      <p:to x="100000" y="60000"/>
                                    </p:animScale>
                                    <p:animScale>
                                      <p:cBhvr>
                                        <p:cTn id="56" dur="166" decel="50000">
                                          <p:stCondLst>
                                            <p:cond delay="676"/>
                                          </p:stCondLst>
                                        </p:cTn>
                                        <p:tgtEl>
                                          <p:spTgt spid="5122"/>
                                        </p:tgtEl>
                                      </p:cBhvr>
                                      <p:to x="100000" y="100000"/>
                                    </p:animScale>
                                    <p:animScale>
                                      <p:cBhvr>
                                        <p:cTn id="57" dur="26">
                                          <p:stCondLst>
                                            <p:cond delay="1312"/>
                                          </p:stCondLst>
                                        </p:cTn>
                                        <p:tgtEl>
                                          <p:spTgt spid="5122"/>
                                        </p:tgtEl>
                                      </p:cBhvr>
                                      <p:to x="100000" y="80000"/>
                                    </p:animScale>
                                    <p:animScale>
                                      <p:cBhvr>
                                        <p:cTn id="58" dur="166" decel="50000">
                                          <p:stCondLst>
                                            <p:cond delay="1338"/>
                                          </p:stCondLst>
                                        </p:cTn>
                                        <p:tgtEl>
                                          <p:spTgt spid="5122"/>
                                        </p:tgtEl>
                                      </p:cBhvr>
                                      <p:to x="100000" y="100000"/>
                                    </p:animScale>
                                    <p:animScale>
                                      <p:cBhvr>
                                        <p:cTn id="59" dur="26">
                                          <p:stCondLst>
                                            <p:cond delay="1642"/>
                                          </p:stCondLst>
                                        </p:cTn>
                                        <p:tgtEl>
                                          <p:spTgt spid="5122"/>
                                        </p:tgtEl>
                                      </p:cBhvr>
                                      <p:to x="100000" y="90000"/>
                                    </p:animScale>
                                    <p:animScale>
                                      <p:cBhvr>
                                        <p:cTn id="60" dur="166" decel="50000">
                                          <p:stCondLst>
                                            <p:cond delay="1668"/>
                                          </p:stCondLst>
                                        </p:cTn>
                                        <p:tgtEl>
                                          <p:spTgt spid="5122"/>
                                        </p:tgtEl>
                                      </p:cBhvr>
                                      <p:to x="100000" y="100000"/>
                                    </p:animScale>
                                    <p:animScale>
                                      <p:cBhvr>
                                        <p:cTn id="61" dur="26">
                                          <p:stCondLst>
                                            <p:cond delay="1808"/>
                                          </p:stCondLst>
                                        </p:cTn>
                                        <p:tgtEl>
                                          <p:spTgt spid="5122"/>
                                        </p:tgtEl>
                                      </p:cBhvr>
                                      <p:to x="100000" y="95000"/>
                                    </p:animScale>
                                    <p:animScale>
                                      <p:cBhvr>
                                        <p:cTn id="62"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AD0B2A-F6D3-498C-AA60-FA48D649E3C4}"/>
              </a:ext>
            </a:extLst>
          </p:cNvPr>
          <p:cNvSpPr>
            <a:spLocks noGrp="1"/>
          </p:cNvSpPr>
          <p:nvPr>
            <p:ph type="title"/>
          </p:nvPr>
        </p:nvSpPr>
        <p:spPr>
          <a:xfrm>
            <a:off x="1" y="3348507"/>
            <a:ext cx="3709114" cy="3181082"/>
          </a:xfrm>
        </p:spPr>
        <p:txBody>
          <a:bodyPr anchor="ctr">
            <a:noAutofit/>
          </a:bodyPr>
          <a:lstStyle/>
          <a:p>
            <a:r>
              <a:rPr lang="en-US" cap="none" dirty="0" smtClean="0">
                <a:solidFill>
                  <a:srgbClr val="FF11C1"/>
                </a:solidFill>
                <a:latin typeface="Cooper Black" panose="0208090404030B020404" pitchFamily="18" charset="0"/>
              </a:rPr>
              <a:t>What</a:t>
            </a:r>
            <a:r>
              <a:rPr lang="en-US" b="1" cap="none" dirty="0" smtClean="0">
                <a:solidFill>
                  <a:srgbClr val="FF11C1"/>
                </a:solidFill>
                <a:latin typeface="Cooper Black" panose="0208090404030B020404" pitchFamily="18" charset="0"/>
              </a:rPr>
              <a:t> was </a:t>
            </a:r>
            <a:r>
              <a:rPr lang="en-US" cap="none" dirty="0">
                <a:solidFill>
                  <a:srgbClr val="FF11C1"/>
                </a:solidFill>
                <a:latin typeface="Cooper Black" panose="0208090404030B020404" pitchFamily="18" charset="0"/>
              </a:rPr>
              <a:t>A</a:t>
            </a:r>
            <a:r>
              <a:rPr lang="en-US" cap="none" dirty="0" smtClean="0">
                <a:solidFill>
                  <a:srgbClr val="FF11C1"/>
                </a:solidFill>
                <a:latin typeface="Cooper Black" panose="0208090404030B020404" pitchFamily="18" charset="0"/>
              </a:rPr>
              <a:t>ncient</a:t>
            </a:r>
            <a:r>
              <a:rPr lang="en-US" b="1" cap="none" dirty="0" smtClean="0">
                <a:solidFill>
                  <a:srgbClr val="FF11C1"/>
                </a:solidFill>
                <a:latin typeface="Cooper Black" panose="0208090404030B020404" pitchFamily="18" charset="0"/>
              </a:rPr>
              <a:t> </a:t>
            </a:r>
            <a:r>
              <a:rPr lang="en-US" cap="none" dirty="0">
                <a:solidFill>
                  <a:srgbClr val="FF11C1"/>
                </a:solidFill>
                <a:latin typeface="Cooper Black" panose="0208090404030B020404" pitchFamily="18" charset="0"/>
              </a:rPr>
              <a:t>G</a:t>
            </a:r>
            <a:r>
              <a:rPr lang="en-US" cap="none" dirty="0" smtClean="0">
                <a:solidFill>
                  <a:srgbClr val="FF11C1"/>
                </a:solidFill>
                <a:latin typeface="Cooper Black" panose="0208090404030B020404" pitchFamily="18" charset="0"/>
              </a:rPr>
              <a:t>reek</a:t>
            </a:r>
            <a:r>
              <a:rPr lang="en-US" b="1" cap="none" dirty="0" smtClean="0">
                <a:solidFill>
                  <a:srgbClr val="FF11C1"/>
                </a:solidFill>
                <a:latin typeface="Cooper Black" panose="0208090404030B020404" pitchFamily="18" charset="0"/>
              </a:rPr>
              <a:t> </a:t>
            </a:r>
            <a:r>
              <a:rPr lang="en-US" cap="none" dirty="0" smtClean="0">
                <a:solidFill>
                  <a:srgbClr val="FF11C1"/>
                </a:solidFill>
                <a:latin typeface="Cooper Black" panose="0208090404030B020404" pitchFamily="18" charset="0"/>
              </a:rPr>
              <a:t>like</a:t>
            </a:r>
            <a:r>
              <a:rPr lang="en-US" b="1" cap="none" dirty="0" smtClean="0">
                <a:solidFill>
                  <a:srgbClr val="FF11C1"/>
                </a:solidFill>
                <a:latin typeface="Cooper Black" panose="0208090404030B020404" pitchFamily="18" charset="0"/>
              </a:rPr>
              <a:t>?</a:t>
            </a:r>
            <a:br>
              <a:rPr lang="en-US" b="1" cap="none" dirty="0" smtClean="0">
                <a:solidFill>
                  <a:srgbClr val="FF11C1"/>
                </a:solidFill>
                <a:latin typeface="Cooper Black" panose="0208090404030B020404" pitchFamily="18" charset="0"/>
              </a:rPr>
            </a:br>
            <a:endParaRPr lang="en-GB" b="1"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0AA7FD28-E16F-4D25-86E5-9C83BDB5DBF7}"/>
              </a:ext>
            </a:extLst>
          </p:cNvPr>
          <p:cNvSpPr>
            <a:spLocks noGrp="1"/>
          </p:cNvSpPr>
          <p:nvPr>
            <p:ph sz="quarter" idx="13"/>
          </p:nvPr>
        </p:nvSpPr>
        <p:spPr>
          <a:xfrm>
            <a:off x="3455894" y="2971800"/>
            <a:ext cx="8736106" cy="3886200"/>
          </a:xfrm>
        </p:spPr>
        <p:txBody>
          <a:bodyPr anchor="ctr">
            <a:noAutofit/>
          </a:bodyPr>
          <a:lstStyle/>
          <a:p>
            <a:endParaRPr lang="en-US" sz="1800" dirty="0">
              <a:solidFill>
                <a:srgbClr val="E62CDD"/>
              </a:solidFill>
            </a:endParaRPr>
          </a:p>
          <a:p>
            <a:pPr marL="0" indent="0">
              <a:buNone/>
            </a:pPr>
            <a:r>
              <a:rPr lang="en-US" sz="1800" cap="none" dirty="0" smtClean="0">
                <a:solidFill>
                  <a:srgbClr val="FF11C1"/>
                </a:solidFill>
                <a:latin typeface="Cooper Black" panose="0208090404030B020404" pitchFamily="18" charset="0"/>
              </a:rPr>
              <a:t>Ancient </a:t>
            </a:r>
            <a:r>
              <a:rPr lang="en-US" sz="1800" cap="none" dirty="0">
                <a:solidFill>
                  <a:srgbClr val="FF11C1"/>
                </a:solidFill>
                <a:latin typeface="Cooper Black" panose="0208090404030B020404" pitchFamily="18" charset="0"/>
              </a:rPr>
              <a:t>G</a:t>
            </a:r>
            <a:r>
              <a:rPr lang="en-US" sz="1800" cap="none" dirty="0" smtClean="0">
                <a:solidFill>
                  <a:srgbClr val="FF11C1"/>
                </a:solidFill>
                <a:latin typeface="Cooper Black" panose="0208090404030B020404" pitchFamily="18" charset="0"/>
              </a:rPr>
              <a:t>reece had a warm, dry climate, like </a:t>
            </a:r>
            <a:r>
              <a:rPr lang="en-US" sz="1800" cap="none" dirty="0">
                <a:solidFill>
                  <a:srgbClr val="FF11C1"/>
                </a:solidFill>
                <a:latin typeface="Cooper Black" panose="0208090404030B020404" pitchFamily="18" charset="0"/>
              </a:rPr>
              <a:t>G</a:t>
            </a:r>
            <a:r>
              <a:rPr lang="en-US" sz="1800" cap="none" dirty="0" smtClean="0">
                <a:solidFill>
                  <a:srgbClr val="FF11C1"/>
                </a:solidFill>
                <a:latin typeface="Cooper Black" panose="0208090404030B020404" pitchFamily="18" charset="0"/>
              </a:rPr>
              <a:t>reece does today. </a:t>
            </a:r>
          </a:p>
          <a:p>
            <a:pPr marL="0" indent="0">
              <a:buNone/>
            </a:pPr>
            <a:r>
              <a:rPr lang="en-US" sz="1800" cap="none" dirty="0" smtClean="0">
                <a:solidFill>
                  <a:srgbClr val="FF11C1"/>
                </a:solidFill>
                <a:latin typeface="Cooper Black" panose="0208090404030B020404" pitchFamily="18" charset="0"/>
              </a:rPr>
              <a:t>Most people were farmers and fishermen, but many were also involved in trade. Some were soldiers, scholars, scientists and artists.</a:t>
            </a:r>
          </a:p>
          <a:p>
            <a:pPr marL="0" indent="0">
              <a:buNone/>
            </a:pPr>
            <a:r>
              <a:rPr lang="en-US" sz="1800" cap="none" dirty="0" smtClean="0">
                <a:solidFill>
                  <a:srgbClr val="FF11C1"/>
                </a:solidFill>
                <a:latin typeface="Cooper Black" panose="0208090404030B020404" pitchFamily="18" charset="0"/>
              </a:rPr>
              <a:t>Greek cities had beautiful temples with stone columns and statues, and open-air theatres where people sat to watch plays.</a:t>
            </a:r>
          </a:p>
          <a:p>
            <a:pPr marL="0" indent="0">
              <a:buNone/>
            </a:pPr>
            <a:r>
              <a:rPr lang="en-US" sz="1800" cap="none" dirty="0" smtClean="0">
                <a:solidFill>
                  <a:srgbClr val="FF11C1"/>
                </a:solidFill>
                <a:latin typeface="Cooper Black" panose="0208090404030B020404" pitchFamily="18" charset="0"/>
              </a:rPr>
              <a:t>Most people lived in villages or in the countryside. </a:t>
            </a:r>
          </a:p>
          <a:p>
            <a:pPr marL="0" indent="0">
              <a:buNone/>
            </a:pPr>
            <a:r>
              <a:rPr lang="en-US" sz="1800" cap="none" dirty="0" smtClean="0">
                <a:solidFill>
                  <a:srgbClr val="FF11C1"/>
                </a:solidFill>
                <a:latin typeface="Cooper Black" panose="0208090404030B020404" pitchFamily="18" charset="0"/>
              </a:rPr>
              <a:t>Many </a:t>
            </a:r>
            <a:r>
              <a:rPr lang="en-US" sz="1800" cap="none" dirty="0">
                <a:solidFill>
                  <a:srgbClr val="FF11C1"/>
                </a:solidFill>
                <a:latin typeface="Cooper Black" panose="0208090404030B020404" pitchFamily="18" charset="0"/>
              </a:rPr>
              <a:t>G</a:t>
            </a:r>
            <a:r>
              <a:rPr lang="en-US" sz="1800" cap="none" dirty="0" smtClean="0">
                <a:solidFill>
                  <a:srgbClr val="FF11C1"/>
                </a:solidFill>
                <a:latin typeface="Cooper Black" panose="0208090404030B020404" pitchFamily="18" charset="0"/>
              </a:rPr>
              <a:t>reeks were poor, and life was hard, because farmland, water and timber for building were scarce. </a:t>
            </a:r>
          </a:p>
          <a:p>
            <a:pPr marL="0" indent="0">
              <a:buNone/>
            </a:pPr>
            <a:r>
              <a:rPr lang="en-US" sz="1800" cap="none" dirty="0" smtClean="0">
                <a:solidFill>
                  <a:srgbClr val="FF11C1"/>
                </a:solidFill>
                <a:latin typeface="Cooper Black" panose="0208090404030B020404" pitchFamily="18" charset="0"/>
              </a:rPr>
              <a:t>That's why many </a:t>
            </a:r>
            <a:r>
              <a:rPr lang="en-US" sz="1800" cap="none" dirty="0">
                <a:solidFill>
                  <a:srgbClr val="FF11C1"/>
                </a:solidFill>
                <a:latin typeface="Cooper Black" panose="0208090404030B020404" pitchFamily="18" charset="0"/>
              </a:rPr>
              <a:t>G</a:t>
            </a:r>
            <a:r>
              <a:rPr lang="en-US" sz="1800" cap="none" dirty="0" smtClean="0">
                <a:solidFill>
                  <a:srgbClr val="FF11C1"/>
                </a:solidFill>
                <a:latin typeface="Cooper Black" panose="0208090404030B020404" pitchFamily="18" charset="0"/>
              </a:rPr>
              <a:t>reeks sailed off to find new lands to settle.</a:t>
            </a:r>
          </a:p>
          <a:p>
            <a:pPr marL="0" indent="0">
              <a:buNone/>
            </a:pPr>
            <a:endParaRPr lang="en-GB" sz="1800" cap="none" dirty="0">
              <a:solidFill>
                <a:srgbClr val="FF11C1"/>
              </a:solidFill>
              <a:latin typeface="Cooper Black" panose="0208090404030B020404" pitchFamily="18" charset="0"/>
            </a:endParaRPr>
          </a:p>
        </p:txBody>
      </p:sp>
      <p:pic>
        <p:nvPicPr>
          <p:cNvPr id="6146" name="Picture 2" descr="ancient greek farmers - Google Search">
            <a:extLst>
              <a:ext uri="{FF2B5EF4-FFF2-40B4-BE49-F238E27FC236}">
                <a16:creationId xmlns="" xmlns:a16="http://schemas.microsoft.com/office/drawing/2014/main" id="{112CC51D-8CC5-4E9C-8EE2-C5081B8DF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727" b="23006"/>
          <a:stretch/>
        </p:blipFill>
        <p:spPr bwMode="auto">
          <a:xfrm>
            <a:off x="0" y="0"/>
            <a:ext cx="9243593" cy="318248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96AACB0-A84B-404B-8237-9CDC24BA47B6}"/>
              </a:ext>
            </a:extLst>
          </p:cNvPr>
          <p:cNvSpPr txBox="1"/>
          <p:nvPr/>
        </p:nvSpPr>
        <p:spPr>
          <a:xfrm flipH="1">
            <a:off x="9632018" y="255494"/>
            <a:ext cx="1688951" cy="2585323"/>
          </a:xfrm>
          <a:prstGeom prst="rect">
            <a:avLst/>
          </a:prstGeom>
          <a:noFill/>
        </p:spPr>
        <p:txBody>
          <a:bodyPr wrap="square" rtlCol="0">
            <a:spAutoFit/>
          </a:bodyPr>
          <a:lstStyle/>
          <a:p>
            <a:r>
              <a:rPr lang="en-GB" i="1" dirty="0">
                <a:solidFill>
                  <a:srgbClr val="FF11C1"/>
                </a:solidFill>
                <a:latin typeface="Cooper Black" panose="0208090404030B020404" pitchFamily="18" charset="0"/>
              </a:rPr>
              <a:t>This is picture of an ancient Greek farmer at work, which was painted onto a Greek vase.</a:t>
            </a:r>
          </a:p>
        </p:txBody>
      </p:sp>
    </p:spTree>
    <p:extLst>
      <p:ext uri="{BB962C8B-B14F-4D97-AF65-F5344CB8AC3E}">
        <p14:creationId xmlns:p14="http://schemas.microsoft.com/office/powerpoint/2010/main" val="402746950"/>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26" presetClass="entr" presetSubtype="0" fill="hold" nodeType="afterEffect">
                                  <p:stCondLst>
                                    <p:cond delay="0"/>
                                  </p:stCondLst>
                                  <p:childTnLst>
                                    <p:set>
                                      <p:cBhvr>
                                        <p:cTn id="54" dur="1" fill="hold">
                                          <p:stCondLst>
                                            <p:cond delay="0"/>
                                          </p:stCondLst>
                                        </p:cTn>
                                        <p:tgtEl>
                                          <p:spTgt spid="6146"/>
                                        </p:tgtEl>
                                        <p:attrNameLst>
                                          <p:attrName>style.visibility</p:attrName>
                                        </p:attrNameLst>
                                      </p:cBhvr>
                                      <p:to>
                                        <p:strVal val="visible"/>
                                      </p:to>
                                    </p:set>
                                    <p:animEffect transition="in" filter="wipe(down)">
                                      <p:cBhvr>
                                        <p:cTn id="55" dur="580">
                                          <p:stCondLst>
                                            <p:cond delay="0"/>
                                          </p:stCondLst>
                                        </p:cTn>
                                        <p:tgtEl>
                                          <p:spTgt spid="6146"/>
                                        </p:tgtEl>
                                      </p:cBhvr>
                                    </p:animEffect>
                                    <p:anim calcmode="lin" valueType="num">
                                      <p:cBhvr>
                                        <p:cTn id="5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61" dur="26">
                                          <p:stCondLst>
                                            <p:cond delay="650"/>
                                          </p:stCondLst>
                                        </p:cTn>
                                        <p:tgtEl>
                                          <p:spTgt spid="6146"/>
                                        </p:tgtEl>
                                      </p:cBhvr>
                                      <p:to x="100000" y="60000"/>
                                    </p:animScale>
                                    <p:animScale>
                                      <p:cBhvr>
                                        <p:cTn id="62" dur="166" decel="50000">
                                          <p:stCondLst>
                                            <p:cond delay="676"/>
                                          </p:stCondLst>
                                        </p:cTn>
                                        <p:tgtEl>
                                          <p:spTgt spid="6146"/>
                                        </p:tgtEl>
                                      </p:cBhvr>
                                      <p:to x="100000" y="100000"/>
                                    </p:animScale>
                                    <p:animScale>
                                      <p:cBhvr>
                                        <p:cTn id="63" dur="26">
                                          <p:stCondLst>
                                            <p:cond delay="1312"/>
                                          </p:stCondLst>
                                        </p:cTn>
                                        <p:tgtEl>
                                          <p:spTgt spid="6146"/>
                                        </p:tgtEl>
                                      </p:cBhvr>
                                      <p:to x="100000" y="80000"/>
                                    </p:animScale>
                                    <p:animScale>
                                      <p:cBhvr>
                                        <p:cTn id="64" dur="166" decel="50000">
                                          <p:stCondLst>
                                            <p:cond delay="1338"/>
                                          </p:stCondLst>
                                        </p:cTn>
                                        <p:tgtEl>
                                          <p:spTgt spid="6146"/>
                                        </p:tgtEl>
                                      </p:cBhvr>
                                      <p:to x="100000" y="100000"/>
                                    </p:animScale>
                                    <p:animScale>
                                      <p:cBhvr>
                                        <p:cTn id="65" dur="26">
                                          <p:stCondLst>
                                            <p:cond delay="1642"/>
                                          </p:stCondLst>
                                        </p:cTn>
                                        <p:tgtEl>
                                          <p:spTgt spid="6146"/>
                                        </p:tgtEl>
                                      </p:cBhvr>
                                      <p:to x="100000" y="90000"/>
                                    </p:animScale>
                                    <p:animScale>
                                      <p:cBhvr>
                                        <p:cTn id="66" dur="166" decel="50000">
                                          <p:stCondLst>
                                            <p:cond delay="1668"/>
                                          </p:stCondLst>
                                        </p:cTn>
                                        <p:tgtEl>
                                          <p:spTgt spid="6146"/>
                                        </p:tgtEl>
                                      </p:cBhvr>
                                      <p:to x="100000" y="100000"/>
                                    </p:animScale>
                                    <p:animScale>
                                      <p:cBhvr>
                                        <p:cTn id="67" dur="26">
                                          <p:stCondLst>
                                            <p:cond delay="1808"/>
                                          </p:stCondLst>
                                        </p:cTn>
                                        <p:tgtEl>
                                          <p:spTgt spid="6146"/>
                                        </p:tgtEl>
                                      </p:cBhvr>
                                      <p:to x="100000" y="95000"/>
                                    </p:animScale>
                                    <p:animScale>
                                      <p:cBhvr>
                                        <p:cTn id="68"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EF635E4-D026-4CDE-968E-EB69A65CCB63}"/>
              </a:ext>
            </a:extLst>
          </p:cNvPr>
          <p:cNvSpPr>
            <a:spLocks noGrp="1"/>
          </p:cNvSpPr>
          <p:nvPr>
            <p:ph type="title"/>
          </p:nvPr>
        </p:nvSpPr>
        <p:spPr>
          <a:xfrm>
            <a:off x="562613" y="167424"/>
            <a:ext cx="4560584" cy="2343956"/>
          </a:xfrm>
        </p:spPr>
        <p:txBody>
          <a:bodyPr anchor="ctr">
            <a:normAutofit fontScale="90000"/>
          </a:bodyPr>
          <a:lstStyle/>
          <a:p>
            <a:r>
              <a:rPr lang="en-US" sz="4800" b="1" cap="none" dirty="0" smtClean="0">
                <a:solidFill>
                  <a:srgbClr val="E62CDD"/>
                </a:solidFill>
                <a:latin typeface="Cooper Black" panose="0208090404030B020404" pitchFamily="18" charset="0"/>
              </a:rPr>
              <a:t>What were </a:t>
            </a:r>
            <a:r>
              <a:rPr lang="en-US" sz="4800" b="1" cap="none" dirty="0">
                <a:solidFill>
                  <a:srgbClr val="E62CDD"/>
                </a:solidFill>
                <a:latin typeface="Cooper Black" panose="0208090404030B020404" pitchFamily="18" charset="0"/>
              </a:rPr>
              <a:t>G</a:t>
            </a:r>
            <a:r>
              <a:rPr lang="en-US" sz="4800" b="1" cap="none" dirty="0" smtClean="0">
                <a:solidFill>
                  <a:srgbClr val="E62CDD"/>
                </a:solidFill>
                <a:latin typeface="Cooper Black" panose="0208090404030B020404" pitchFamily="18" charset="0"/>
              </a:rPr>
              <a:t>reek homes like?</a:t>
            </a:r>
            <a:r>
              <a:rPr lang="en-US" sz="4800" b="1" cap="none" dirty="0" smtClean="0">
                <a:solidFill>
                  <a:srgbClr val="E62CDD"/>
                </a:solidFill>
              </a:rPr>
              <a:t/>
            </a:r>
            <a:br>
              <a:rPr lang="en-US" sz="4800" b="1" cap="none" dirty="0" smtClean="0">
                <a:solidFill>
                  <a:srgbClr val="E62CDD"/>
                </a:solidFill>
              </a:rPr>
            </a:br>
            <a:endParaRPr lang="en-GB" sz="4800" cap="none" dirty="0">
              <a:solidFill>
                <a:srgbClr val="E62CDD"/>
              </a:solidFill>
            </a:endParaRPr>
          </a:p>
        </p:txBody>
      </p:sp>
      <p:sp>
        <p:nvSpPr>
          <p:cNvPr id="5" name="Content Placeholder 2">
            <a:extLst>
              <a:ext uri="{FF2B5EF4-FFF2-40B4-BE49-F238E27FC236}">
                <a16:creationId xmlns="" xmlns:a16="http://schemas.microsoft.com/office/drawing/2014/main" id="{4CE73DA3-842F-4FC6-9D49-47173C592E62}"/>
              </a:ext>
            </a:extLst>
          </p:cNvPr>
          <p:cNvSpPr>
            <a:spLocks noGrp="1"/>
          </p:cNvSpPr>
          <p:nvPr>
            <p:ph sz="quarter" idx="13"/>
          </p:nvPr>
        </p:nvSpPr>
        <p:spPr>
          <a:xfrm>
            <a:off x="87363" y="1906072"/>
            <a:ext cx="5598446" cy="5118717"/>
          </a:xfrm>
        </p:spPr>
        <p:txBody>
          <a:bodyPr anchor="ctr">
            <a:normAutofit fontScale="85000" lnSpcReduction="10000"/>
          </a:bodyPr>
          <a:lstStyle/>
          <a:p>
            <a:pPr marL="0" indent="0">
              <a:buNone/>
            </a:pPr>
            <a:r>
              <a:rPr lang="en-US" sz="2400" cap="none" dirty="0" smtClean="0">
                <a:solidFill>
                  <a:srgbClr val="E62CDD"/>
                </a:solidFill>
                <a:latin typeface="Cooper Black" panose="0208090404030B020404" pitchFamily="18" charset="0"/>
              </a:rPr>
              <a:t>The homes of rich </a:t>
            </a:r>
            <a:r>
              <a:rPr lang="en-US" sz="2400" cap="none" dirty="0">
                <a:solidFill>
                  <a:srgbClr val="E62CDD"/>
                </a:solidFill>
                <a:latin typeface="Cooper Black" panose="0208090404030B020404" pitchFamily="18" charset="0"/>
              </a:rPr>
              <a:t>A</a:t>
            </a:r>
            <a:r>
              <a:rPr lang="en-US" sz="2400" cap="none" dirty="0" smtClean="0">
                <a:solidFill>
                  <a:srgbClr val="E62CDD"/>
                </a:solidFill>
                <a:latin typeface="Cooper Black" panose="0208090404030B020404" pitchFamily="18" charset="0"/>
              </a:rPr>
              <a:t>ncient </a:t>
            </a:r>
            <a:r>
              <a:rPr lang="en-US" sz="2400" cap="none" dirty="0">
                <a:solidFill>
                  <a:srgbClr val="E62CDD"/>
                </a:solidFill>
                <a:latin typeface="Cooper Black" panose="0208090404030B020404" pitchFamily="18" charset="0"/>
              </a:rPr>
              <a:t>G</a:t>
            </a:r>
            <a:r>
              <a:rPr lang="en-US" sz="2400" cap="none" dirty="0" smtClean="0">
                <a:solidFill>
                  <a:srgbClr val="E62CDD"/>
                </a:solidFill>
                <a:latin typeface="Cooper Black" panose="0208090404030B020404" pitchFamily="18" charset="0"/>
              </a:rPr>
              <a:t>reeks were built around a courtyard or garden. The walls were made from wood. They had small windows with no glass, but wooden shutters to keep out the hot sun.</a:t>
            </a:r>
          </a:p>
          <a:p>
            <a:pPr marL="0" indent="0">
              <a:buNone/>
            </a:pPr>
            <a:r>
              <a:rPr lang="en-US" sz="2400" cap="none" dirty="0" smtClean="0">
                <a:solidFill>
                  <a:srgbClr val="E62CDD"/>
                </a:solidFill>
                <a:latin typeface="Cooper Black" panose="0208090404030B020404" pitchFamily="18" charset="0"/>
              </a:rPr>
              <a:t>Rich people decorated the walls and floors with </a:t>
            </a:r>
            <a:r>
              <a:rPr lang="en-US" sz="2400" cap="none" dirty="0" err="1" smtClean="0">
                <a:solidFill>
                  <a:srgbClr val="E62CDD"/>
                </a:solidFill>
                <a:latin typeface="Cooper Black" panose="0208090404030B020404" pitchFamily="18" charset="0"/>
              </a:rPr>
              <a:t>colourful</a:t>
            </a:r>
            <a:r>
              <a:rPr lang="en-US" sz="2400" cap="none" dirty="0" smtClean="0">
                <a:solidFill>
                  <a:srgbClr val="E62CDD"/>
                </a:solidFill>
                <a:latin typeface="Cooper Black" panose="0208090404030B020404" pitchFamily="18" charset="0"/>
              </a:rPr>
              <a:t> tiles and paintings.</a:t>
            </a:r>
          </a:p>
          <a:p>
            <a:pPr marL="0" indent="0">
              <a:buNone/>
            </a:pPr>
            <a:r>
              <a:rPr lang="en-US" sz="2400" cap="none" dirty="0" smtClean="0">
                <a:solidFill>
                  <a:srgbClr val="E62CDD"/>
                </a:solidFill>
                <a:latin typeface="Cooper Black" panose="0208090404030B020404" pitchFamily="18" charset="0"/>
              </a:rPr>
              <a:t>Rich people (with slaves to carry the water) enjoyed baths at home. Afterwards they rubbed their bodies with perfumed oil to keep their skin soft.</a:t>
            </a:r>
          </a:p>
          <a:p>
            <a:pPr marL="0" indent="0">
              <a:buNone/>
            </a:pPr>
            <a:r>
              <a:rPr lang="en-US" sz="2400" cap="none" dirty="0" smtClean="0">
                <a:solidFill>
                  <a:srgbClr val="E62CDD"/>
                </a:solidFill>
                <a:latin typeface="Cooper Black" panose="0208090404030B020404" pitchFamily="18" charset="0"/>
              </a:rPr>
              <a:t>At night, rich </a:t>
            </a:r>
            <a:r>
              <a:rPr lang="en-US" sz="2400" cap="none" dirty="0">
                <a:solidFill>
                  <a:srgbClr val="E62CDD"/>
                </a:solidFill>
                <a:latin typeface="Cooper Black" panose="0208090404030B020404" pitchFamily="18" charset="0"/>
              </a:rPr>
              <a:t>G</a:t>
            </a:r>
            <a:r>
              <a:rPr lang="en-US" sz="2400" cap="none" dirty="0" smtClean="0">
                <a:solidFill>
                  <a:srgbClr val="E62CDD"/>
                </a:solidFill>
                <a:latin typeface="Cooper Black" panose="0208090404030B020404" pitchFamily="18" charset="0"/>
              </a:rPr>
              <a:t>reeks slept on beds stuffed with wool and feathers.</a:t>
            </a:r>
          </a:p>
          <a:p>
            <a:endParaRPr lang="en-GB" sz="1900" cap="none" dirty="0">
              <a:latin typeface="Cooper Black" panose="0208090404030B020404" pitchFamily="18" charset="0"/>
            </a:endParaRPr>
          </a:p>
        </p:txBody>
      </p:sp>
      <p:grpSp>
        <p:nvGrpSpPr>
          <p:cNvPr id="73" name="Group 72">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Day In The Life Of An Ancient Greek - Found:Ancient Greece">
            <a:extLst>
              <a:ext uri="{FF2B5EF4-FFF2-40B4-BE49-F238E27FC236}">
                <a16:creationId xmlns="" xmlns:a16="http://schemas.microsoft.com/office/drawing/2014/main" id="{6C689506-4538-4047-B117-8C978E2608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00" r="4496" b="3"/>
          <a:stretch/>
        </p:blipFill>
        <p:spPr bwMode="auto">
          <a:xfrm>
            <a:off x="5977788" y="785905"/>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9010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4" presetClass="entr" presetSubtype="5"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randombar(vertical)">
                                      <p:cBhvr>
                                        <p:cTn id="3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AF44266-AFE2-48EB-90D9-F7318EE932C9}"/>
              </a:ext>
            </a:extLst>
          </p:cNvPr>
          <p:cNvSpPr>
            <a:spLocks noGrp="1"/>
          </p:cNvSpPr>
          <p:nvPr>
            <p:ph type="title"/>
          </p:nvPr>
        </p:nvSpPr>
        <p:spPr>
          <a:xfrm>
            <a:off x="589560" y="856180"/>
            <a:ext cx="4560584" cy="1128068"/>
          </a:xfrm>
        </p:spPr>
        <p:txBody>
          <a:bodyPr anchor="ctr">
            <a:normAutofit/>
          </a:bodyPr>
          <a:lstStyle/>
          <a:p>
            <a:r>
              <a:rPr lang="en-GB" sz="3700" b="1" cap="none" dirty="0" smtClean="0">
                <a:solidFill>
                  <a:srgbClr val="FF11C1"/>
                </a:solidFill>
                <a:latin typeface="Cooper Black" panose="0208090404030B020404" pitchFamily="18" charset="0"/>
              </a:rPr>
              <a:t>Homes of the poor</a:t>
            </a:r>
            <a:endParaRPr lang="en-GB" sz="3700" b="1"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74E1FB46-3784-49E9-BF1E-22BDE18DA410}"/>
              </a:ext>
            </a:extLst>
          </p:cNvPr>
          <p:cNvSpPr>
            <a:spLocks noGrp="1"/>
          </p:cNvSpPr>
          <p:nvPr>
            <p:ph sz="quarter" idx="13"/>
          </p:nvPr>
        </p:nvSpPr>
        <p:spPr>
          <a:xfrm>
            <a:off x="159341" y="1984249"/>
            <a:ext cx="5290370" cy="4248272"/>
          </a:xfrm>
        </p:spPr>
        <p:txBody>
          <a:bodyPr anchor="ctr">
            <a:normAutofit/>
          </a:bodyPr>
          <a:lstStyle/>
          <a:p>
            <a:pPr marL="0" indent="0">
              <a:buNone/>
            </a:pPr>
            <a:r>
              <a:rPr lang="en-US" sz="1700" cap="none" dirty="0" smtClean="0">
                <a:latin typeface="Cooper Black" panose="0208090404030B020404" pitchFamily="18" charset="0"/>
              </a:rPr>
              <a:t>The walls were often made from mud bricks. They had small windows with no glass.</a:t>
            </a:r>
          </a:p>
          <a:p>
            <a:pPr marL="0" indent="0">
              <a:buNone/>
            </a:pPr>
            <a:r>
              <a:rPr lang="en-US" sz="1700" cap="none" dirty="0" smtClean="0">
                <a:latin typeface="Cooper Black" panose="0208090404030B020404" pitchFamily="18" charset="0"/>
              </a:rPr>
              <a:t>They didn't have much furniture inside. People sat on wooden chairs or stools</a:t>
            </a:r>
          </a:p>
          <a:p>
            <a:pPr marL="0" indent="0">
              <a:buNone/>
            </a:pPr>
            <a:r>
              <a:rPr lang="en-US" sz="1700" cap="none" dirty="0" smtClean="0">
                <a:latin typeface="Cooper Black" panose="0208090404030B020404" pitchFamily="18" charset="0"/>
              </a:rPr>
              <a:t>There was no bathroom. In the cities there </a:t>
            </a:r>
            <a:r>
              <a:rPr lang="en-US" sz="1700" cap="none" dirty="0" smtClean="0">
                <a:latin typeface="Cooper Black" panose="0208090404030B020404" pitchFamily="18" charset="0"/>
              </a:rPr>
              <a:t>were </a:t>
            </a:r>
            <a:r>
              <a:rPr lang="en-US" sz="1700" cap="none" dirty="0" smtClean="0">
                <a:latin typeface="Cooper Black" panose="0208090404030B020404" pitchFamily="18" charset="0"/>
              </a:rPr>
              <a:t>public baths, but most people washed using a small bucket or in a nearby stream. </a:t>
            </a:r>
          </a:p>
          <a:p>
            <a:pPr marL="0" indent="0">
              <a:buNone/>
            </a:pPr>
            <a:r>
              <a:rPr lang="en-US" sz="1700" cap="none" dirty="0" smtClean="0">
                <a:latin typeface="Cooper Black" panose="0208090404030B020404" pitchFamily="18" charset="0"/>
              </a:rPr>
              <a:t>At night, poor </a:t>
            </a:r>
            <a:r>
              <a:rPr lang="en-US" sz="1700" cap="none" dirty="0">
                <a:latin typeface="Cooper Black" panose="0208090404030B020404" pitchFamily="18" charset="0"/>
              </a:rPr>
              <a:t>G</a:t>
            </a:r>
            <a:r>
              <a:rPr lang="en-US" sz="1700" cap="none" dirty="0" smtClean="0">
                <a:latin typeface="Cooper Black" panose="0208090404030B020404" pitchFamily="18" charset="0"/>
              </a:rPr>
              <a:t>reeks slept on beds stuffed with dry grass. </a:t>
            </a:r>
          </a:p>
          <a:p>
            <a:pPr marL="0" indent="0">
              <a:buNone/>
            </a:pPr>
            <a:r>
              <a:rPr lang="en-US" sz="1700" cap="none" dirty="0" smtClean="0">
                <a:latin typeface="Cooper Black" panose="0208090404030B020404" pitchFamily="18" charset="0"/>
              </a:rPr>
              <a:t>Most poor people went to bed as soon as it got dark because they had no oil lamps or candles.</a:t>
            </a:r>
          </a:p>
          <a:p>
            <a:endParaRPr lang="en-GB" sz="1700" dirty="0"/>
          </a:p>
        </p:txBody>
      </p:sp>
      <p:grpSp>
        <p:nvGrpSpPr>
          <p:cNvPr id="73" name="Group 72">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vel - 1st Corps">
            <a:extLst>
              <a:ext uri="{FF2B5EF4-FFF2-40B4-BE49-F238E27FC236}">
                <a16:creationId xmlns="" xmlns:a16="http://schemas.microsoft.com/office/drawing/2014/main" id="{85401301-10F1-4904-B2EB-2754251F6D6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4446" t="14684" r="14997" b="31526"/>
          <a:stretch/>
        </p:blipFill>
        <p:spPr bwMode="auto">
          <a:xfrm>
            <a:off x="6003251" y="856180"/>
            <a:ext cx="5455826" cy="48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88363"/>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1" presetClass="entr" presetSubtype="8" fill="hold" nodeType="after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wheel(8)">
                                      <p:cBhvr>
                                        <p:cTn id="4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04B62-B09C-47E2-853F-F7F45A1BDAEC}"/>
              </a:ext>
            </a:extLst>
          </p:cNvPr>
          <p:cNvSpPr>
            <a:spLocks noGrp="1"/>
          </p:cNvSpPr>
          <p:nvPr>
            <p:ph type="title"/>
          </p:nvPr>
        </p:nvSpPr>
        <p:spPr>
          <a:xfrm>
            <a:off x="38101" y="3138830"/>
            <a:ext cx="2975555" cy="2182992"/>
          </a:xfrm>
        </p:spPr>
        <p:txBody>
          <a:bodyPr anchor="ctr">
            <a:normAutofit fontScale="90000"/>
          </a:bodyPr>
          <a:lstStyle/>
          <a:p>
            <a:r>
              <a:rPr lang="en-US" sz="3300" b="1" cap="none" dirty="0" smtClean="0"/>
              <a:t/>
            </a:r>
            <a:br>
              <a:rPr lang="en-US" sz="3300" b="1" cap="none" dirty="0" smtClean="0"/>
            </a:br>
            <a:r>
              <a:rPr lang="en-US" sz="3300" cap="none" dirty="0" smtClean="0">
                <a:solidFill>
                  <a:srgbClr val="FF11C1"/>
                </a:solidFill>
                <a:latin typeface="Cooper Black" panose="0208090404030B020404" pitchFamily="18" charset="0"/>
              </a:rPr>
              <a:t>What were Greek </a:t>
            </a:r>
            <a:br>
              <a:rPr lang="en-US" sz="3300" cap="none" dirty="0" smtClean="0">
                <a:solidFill>
                  <a:srgbClr val="FF11C1"/>
                </a:solidFill>
                <a:latin typeface="Cooper Black" panose="0208090404030B020404" pitchFamily="18" charset="0"/>
              </a:rPr>
            </a:br>
            <a:r>
              <a:rPr lang="en-US" sz="3300" cap="none" dirty="0" smtClean="0">
                <a:solidFill>
                  <a:srgbClr val="FF11C1"/>
                </a:solidFill>
                <a:latin typeface="Cooper Black" panose="0208090404030B020404" pitchFamily="18" charset="0"/>
              </a:rPr>
              <a:t>meal-times like?</a:t>
            </a:r>
            <a:br>
              <a:rPr lang="en-US" sz="3300" cap="none" dirty="0" smtClean="0">
                <a:solidFill>
                  <a:srgbClr val="FF11C1"/>
                </a:solidFill>
                <a:latin typeface="Cooper Black" panose="0208090404030B020404" pitchFamily="18" charset="0"/>
              </a:rPr>
            </a:br>
            <a:endParaRPr lang="en-GB" sz="3300" cap="none" dirty="0">
              <a:solidFill>
                <a:srgbClr val="FF11C1"/>
              </a:solidFill>
              <a:latin typeface="Cooper Black" panose="0208090404030B020404" pitchFamily="18" charset="0"/>
            </a:endParaRPr>
          </a:p>
        </p:txBody>
      </p:sp>
      <p:sp>
        <p:nvSpPr>
          <p:cNvPr id="3" name="Content Placeholder 2">
            <a:extLst>
              <a:ext uri="{FF2B5EF4-FFF2-40B4-BE49-F238E27FC236}">
                <a16:creationId xmlns="" xmlns:a16="http://schemas.microsoft.com/office/drawing/2014/main" id="{A789D8DD-65CF-4C36-A70E-6FA6461215F4}"/>
              </a:ext>
            </a:extLst>
          </p:cNvPr>
          <p:cNvSpPr>
            <a:spLocks noGrp="1"/>
          </p:cNvSpPr>
          <p:nvPr>
            <p:ph sz="quarter" idx="13"/>
          </p:nvPr>
        </p:nvSpPr>
        <p:spPr>
          <a:xfrm>
            <a:off x="3013656" y="2405493"/>
            <a:ext cx="9202156" cy="4500562"/>
          </a:xfrm>
        </p:spPr>
        <p:txBody>
          <a:bodyPr anchor="ctr">
            <a:normAutofit fontScale="92500" lnSpcReduction="20000"/>
          </a:bodyPr>
          <a:lstStyle/>
          <a:p>
            <a:pPr marL="0" indent="0">
              <a:buNone/>
            </a:pPr>
            <a:r>
              <a:rPr lang="en-US" sz="2000" cap="none" dirty="0" smtClean="0">
                <a:solidFill>
                  <a:srgbClr val="FF11C1"/>
                </a:solidFill>
                <a:latin typeface="Cooper Black" panose="0208090404030B020404" pitchFamily="18" charset="0"/>
              </a:rPr>
              <a:t>Men and women usually ate separately in Ancient </a:t>
            </a:r>
            <a:r>
              <a:rPr lang="en-US" cap="none" dirty="0">
                <a:solidFill>
                  <a:srgbClr val="FF11C1"/>
                </a:solidFill>
                <a:latin typeface="Cooper Black" panose="0208090404030B020404" pitchFamily="18" charset="0"/>
              </a:rPr>
              <a:t>G</a:t>
            </a:r>
            <a:r>
              <a:rPr lang="en-US" sz="2000" cap="none" dirty="0" smtClean="0">
                <a:solidFill>
                  <a:srgbClr val="FF11C1"/>
                </a:solidFill>
                <a:latin typeface="Cooper Black" panose="0208090404030B020404" pitchFamily="18" charset="0"/>
              </a:rPr>
              <a:t>reece.  </a:t>
            </a:r>
          </a:p>
          <a:p>
            <a:pPr marL="0" indent="0">
              <a:buNone/>
            </a:pPr>
            <a:r>
              <a:rPr lang="en-US" sz="2000" cap="none" dirty="0" smtClean="0">
                <a:solidFill>
                  <a:srgbClr val="FF11C1"/>
                </a:solidFill>
                <a:latin typeface="Cooper Black" panose="0208090404030B020404" pitchFamily="18" charset="0"/>
              </a:rPr>
              <a:t>Rich people always ate at home - only slaves and poor people would eat in public. </a:t>
            </a:r>
          </a:p>
          <a:p>
            <a:pPr marL="0" indent="0">
              <a:buNone/>
            </a:pPr>
            <a:r>
              <a:rPr lang="en-US" sz="2000" cap="none" dirty="0" smtClean="0">
                <a:solidFill>
                  <a:srgbClr val="FF11C1"/>
                </a:solidFill>
                <a:latin typeface="Cooper Black" panose="0208090404030B020404" pitchFamily="18" charset="0"/>
              </a:rPr>
              <a:t>Everyone ate with their fingers, so food was cut up in the kitchen first.</a:t>
            </a:r>
          </a:p>
          <a:p>
            <a:pPr marL="0" indent="0">
              <a:buNone/>
            </a:pPr>
            <a:r>
              <a:rPr lang="en-US" sz="2000" cap="none" dirty="0" smtClean="0">
                <a:solidFill>
                  <a:srgbClr val="FF11C1"/>
                </a:solidFill>
                <a:latin typeface="Cooper Black" panose="0208090404030B020404" pitchFamily="18" charset="0"/>
              </a:rPr>
              <a:t>For breakfast, rich </a:t>
            </a:r>
            <a:r>
              <a:rPr lang="en-US" cap="none" dirty="0">
                <a:solidFill>
                  <a:srgbClr val="FF11C1"/>
                </a:solidFill>
                <a:latin typeface="Cooper Black" panose="0208090404030B020404" pitchFamily="18" charset="0"/>
              </a:rPr>
              <a:t>G</a:t>
            </a:r>
            <a:r>
              <a:rPr lang="en-US" sz="2000" cap="none" dirty="0" smtClean="0">
                <a:solidFill>
                  <a:srgbClr val="FF11C1"/>
                </a:solidFill>
                <a:latin typeface="Cooper Black" panose="0208090404030B020404" pitchFamily="18" charset="0"/>
              </a:rPr>
              <a:t>reeks ate fruit with bread dipped in wine.  For the poor it might be bread and cheese.</a:t>
            </a:r>
          </a:p>
          <a:p>
            <a:pPr marL="0" indent="0">
              <a:buNone/>
            </a:pPr>
            <a:r>
              <a:rPr lang="en-US" sz="2000" cap="none" dirty="0" smtClean="0">
                <a:solidFill>
                  <a:srgbClr val="FF11C1"/>
                </a:solidFill>
                <a:latin typeface="Cooper Black" panose="0208090404030B020404" pitchFamily="18" charset="0"/>
              </a:rPr>
              <a:t>For dinner, people ate porridge made from barley, the rich ate it with cheese, fish, vegetables, eggs and fruit.  For pudding people who could afford it ate nuts, figs and cakes sweetened with honey.</a:t>
            </a:r>
          </a:p>
          <a:p>
            <a:pPr marL="0" indent="0">
              <a:buNone/>
            </a:pPr>
            <a:r>
              <a:rPr lang="en-US" sz="2000" cap="none" dirty="0" smtClean="0">
                <a:solidFill>
                  <a:srgbClr val="FF11C1"/>
                </a:solidFill>
                <a:latin typeface="Cooper Black" panose="0208090404030B020404" pitchFamily="18" charset="0"/>
              </a:rPr>
              <a:t>Everyone ate olives at most meals.</a:t>
            </a:r>
          </a:p>
          <a:p>
            <a:pPr marL="0" indent="0">
              <a:buNone/>
            </a:pPr>
            <a:r>
              <a:rPr lang="en-US" sz="2000" cap="none" dirty="0" smtClean="0">
                <a:solidFill>
                  <a:srgbClr val="FF11C1"/>
                </a:solidFill>
                <a:latin typeface="Cooper Black" panose="0208090404030B020404" pitchFamily="18" charset="0"/>
              </a:rPr>
              <a:t>Only rich people ate a lot of meat. They would eat hares, deer and wild boar killed by hunters. Octopus was a </a:t>
            </a:r>
            <a:r>
              <a:rPr lang="en-US" sz="2000" cap="none" dirty="0" err="1" smtClean="0">
                <a:solidFill>
                  <a:srgbClr val="FF11C1"/>
                </a:solidFill>
                <a:latin typeface="Cooper Black" panose="0208090404030B020404" pitchFamily="18" charset="0"/>
              </a:rPr>
              <a:t>favourite</a:t>
            </a:r>
            <a:r>
              <a:rPr lang="en-US" sz="2000" cap="none" dirty="0" smtClean="0">
                <a:solidFill>
                  <a:srgbClr val="FF11C1"/>
                </a:solidFill>
                <a:latin typeface="Cooper Black" panose="0208090404030B020404" pitchFamily="18" charset="0"/>
              </a:rPr>
              <a:t> seafood.</a:t>
            </a:r>
          </a:p>
          <a:p>
            <a:endParaRPr lang="en-GB" sz="1000" dirty="0"/>
          </a:p>
        </p:txBody>
      </p:sp>
      <p:pic>
        <p:nvPicPr>
          <p:cNvPr id="7170" name="Picture 2" descr="Back to the ancient | Ancient greek food, Greek recipes, Food drink">
            <a:extLst>
              <a:ext uri="{FF2B5EF4-FFF2-40B4-BE49-F238E27FC236}">
                <a16:creationId xmlns="" xmlns:a16="http://schemas.microsoft.com/office/drawing/2014/main" id="{F35DD323-F86B-4E52-BDD1-E147E4CF4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21" r="2" b="25810"/>
          <a:stretch/>
        </p:blipFill>
        <p:spPr bwMode="auto">
          <a:xfrm>
            <a:off x="0" y="-47195"/>
            <a:ext cx="12215812" cy="245268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80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35" presetClass="entr" presetSubtype="0" fill="hold" nodeType="afterEffect">
                                  <p:stCondLst>
                                    <p:cond delay="0"/>
                                  </p:stCondLst>
                                  <p:childTnLst>
                                    <p:set>
                                      <p:cBhvr>
                                        <p:cTn id="54" dur="1" fill="hold">
                                          <p:stCondLst>
                                            <p:cond delay="0"/>
                                          </p:stCondLst>
                                        </p:cTn>
                                        <p:tgtEl>
                                          <p:spTgt spid="7170"/>
                                        </p:tgtEl>
                                        <p:attrNameLst>
                                          <p:attrName>style.visibility</p:attrName>
                                        </p:attrNameLst>
                                      </p:cBhvr>
                                      <p:to>
                                        <p:strVal val="visible"/>
                                      </p:to>
                                    </p:set>
                                    <p:animEffect transition="in" filter="fade">
                                      <p:cBhvr>
                                        <p:cTn id="55" dur="2000"/>
                                        <p:tgtEl>
                                          <p:spTgt spid="7170"/>
                                        </p:tgtEl>
                                      </p:cBhvr>
                                    </p:animEffect>
                                    <p:anim calcmode="lin" valueType="num">
                                      <p:cBhvr>
                                        <p:cTn id="56" dur="2000" fill="hold"/>
                                        <p:tgtEl>
                                          <p:spTgt spid="7170"/>
                                        </p:tgtEl>
                                        <p:attrNameLst>
                                          <p:attrName>style.rotation</p:attrName>
                                        </p:attrNameLst>
                                      </p:cBhvr>
                                      <p:tavLst>
                                        <p:tav tm="0">
                                          <p:val>
                                            <p:fltVal val="720"/>
                                          </p:val>
                                        </p:tav>
                                        <p:tav tm="100000">
                                          <p:val>
                                            <p:fltVal val="0"/>
                                          </p:val>
                                        </p:tav>
                                      </p:tavLst>
                                    </p:anim>
                                    <p:anim calcmode="lin" valueType="num">
                                      <p:cBhvr>
                                        <p:cTn id="57" dur="2000" fill="hold"/>
                                        <p:tgtEl>
                                          <p:spTgt spid="7170"/>
                                        </p:tgtEl>
                                        <p:attrNameLst>
                                          <p:attrName>ppt_h</p:attrName>
                                        </p:attrNameLst>
                                      </p:cBhvr>
                                      <p:tavLst>
                                        <p:tav tm="0">
                                          <p:val>
                                            <p:fltVal val="0"/>
                                          </p:val>
                                        </p:tav>
                                        <p:tav tm="100000">
                                          <p:val>
                                            <p:strVal val="#ppt_h"/>
                                          </p:val>
                                        </p:tav>
                                      </p:tavLst>
                                    </p:anim>
                                    <p:anim calcmode="lin" valueType="num">
                                      <p:cBhvr>
                                        <p:cTn id="58" dur="2000" fill="hold"/>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roplet">
  <a:themeElements>
    <a:clrScheme name="Custom 10">
      <a:dk1>
        <a:srgbClr val="FF11C1"/>
      </a:dk1>
      <a:lt1>
        <a:srgbClr val="2FDCFF"/>
      </a:lt1>
      <a:dk2>
        <a:srgbClr val="FF11C1"/>
      </a:dk2>
      <a:lt2>
        <a:srgbClr val="2FDCFF"/>
      </a:lt2>
      <a:accent1>
        <a:srgbClr val="FF11C1"/>
      </a:accent1>
      <a:accent2>
        <a:srgbClr val="2FDCFF"/>
      </a:accent2>
      <a:accent3>
        <a:srgbClr val="FF11C1"/>
      </a:accent3>
      <a:accent4>
        <a:srgbClr val="2FDCFF"/>
      </a:accent4>
      <a:accent5>
        <a:srgbClr val="FF11C1"/>
      </a:accent5>
      <a:accent6>
        <a:srgbClr val="2FDCFF"/>
      </a:accent6>
      <a:hlink>
        <a:srgbClr val="FF11C1"/>
      </a:hlink>
      <a:folHlink>
        <a:srgbClr val="2FDCFF"/>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285</TotalTime>
  <Words>627</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Cooper Black</vt:lpstr>
      <vt:lpstr>Tw Cen MT</vt:lpstr>
      <vt:lpstr>Droplet</vt:lpstr>
      <vt:lpstr>PowerPoint Presentation</vt:lpstr>
      <vt:lpstr>The Ancient Greeks</vt:lpstr>
      <vt:lpstr>Why were the Ancient Greeks important?</vt:lpstr>
      <vt:lpstr>This is a map of Ancient Greece</vt:lpstr>
      <vt:lpstr>How was Greece ruled? </vt:lpstr>
      <vt:lpstr>What was Ancient Greek like? </vt:lpstr>
      <vt:lpstr>What were Greek homes like? </vt:lpstr>
      <vt:lpstr>Homes of the poor</vt:lpstr>
      <vt:lpstr> What were Greek  meal-times like? </vt:lpstr>
      <vt:lpstr>PowerPoint Presentation</vt:lpstr>
      <vt:lpstr>A Greek temple to the gods</vt:lpstr>
      <vt:lpstr>Greek culture: pottery</vt:lpstr>
      <vt:lpstr>Greek culture: sculptures</vt:lpstr>
      <vt:lpstr>Greek culture: theatre</vt:lpstr>
      <vt:lpstr>Greek culture: festivals</vt:lpstr>
      <vt:lpstr>The Olympic games</vt:lpstr>
      <vt:lpstr>The winners</vt:lpstr>
      <vt:lpstr>The Olympic games were for men only</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dougan</dc:creator>
  <cp:lastModifiedBy>jdtemp</cp:lastModifiedBy>
  <cp:revision>27</cp:revision>
  <dcterms:created xsi:type="dcterms:W3CDTF">2020-05-12T12:05:16Z</dcterms:created>
  <dcterms:modified xsi:type="dcterms:W3CDTF">2020-05-13T19:27:17Z</dcterms:modified>
</cp:coreProperties>
</file>