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7" r:id="rId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26466-D28B-4FF7-9DEA-C8130EBBE7A8}" type="datetimeFigureOut">
              <a:rPr lang="en-GB"/>
              <a:pPr>
                <a:defRPr/>
              </a:pPr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7D7CA-3D92-4AA0-B1A4-EB0EFDDCB7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B7DE7-4F44-4F79-87F2-54367E673C6A}" type="datetimeFigureOut">
              <a:rPr lang="en-GB"/>
              <a:pPr>
                <a:defRPr/>
              </a:pPr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769D8-57F3-4CF8-8259-8ABFA606E7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22D64-192A-4E06-8D96-724371A7A476}" type="datetimeFigureOut">
              <a:rPr lang="en-GB"/>
              <a:pPr>
                <a:defRPr/>
              </a:pPr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1F799-5092-4475-820A-A7DED39F2C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FD57E-1299-4F90-8B0E-85DA11B7A70A}" type="datetimeFigureOut">
              <a:rPr lang="en-GB"/>
              <a:pPr>
                <a:defRPr/>
              </a:pPr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6C40A-2E10-4045-8D02-B9F3192861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B35BF-5E0D-435F-A27C-B44E26135C56}" type="datetimeFigureOut">
              <a:rPr lang="en-GB"/>
              <a:pPr>
                <a:defRPr/>
              </a:pPr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F8063-8FB0-4573-BC95-5636F0F756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50B8C-117D-4FE8-A709-7F52F22F7378}" type="datetimeFigureOut">
              <a:rPr lang="en-GB"/>
              <a:pPr>
                <a:defRPr/>
              </a:pPr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9068A-DFE3-4623-908E-ECCD63705C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C5901-C5FA-4964-8828-D17EF71A9D2C}" type="datetimeFigureOut">
              <a:rPr lang="en-GB"/>
              <a:pPr>
                <a:defRPr/>
              </a:pPr>
              <a:t>01/07/2020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F0940-A727-49C5-BE73-5E32222491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2A605-FF27-40B1-BE5D-341ED1445A69}" type="datetimeFigureOut">
              <a:rPr lang="en-GB"/>
              <a:pPr>
                <a:defRPr/>
              </a:pPr>
              <a:t>01/07/2020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A9BA1-3F74-4D5B-9F0B-67AF3BA3CB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26701-152F-401C-9645-3A7272D92F65}" type="datetimeFigureOut">
              <a:rPr lang="en-GB"/>
              <a:pPr>
                <a:defRPr/>
              </a:pPr>
              <a:t>01/07/2020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17411-7BC1-4B1D-AE9C-21AB0C36B7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10E7E-41C5-4A8E-952E-BB78DE7424C2}" type="datetimeFigureOut">
              <a:rPr lang="en-GB"/>
              <a:pPr>
                <a:defRPr/>
              </a:pPr>
              <a:t>01/07/2020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04DBF-AE0D-4F74-8D6C-DB255C1FFE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97F8E-137E-4EA3-8C81-F13E4D55F0C5}" type="datetimeFigureOut">
              <a:rPr lang="en-GB"/>
              <a:pPr>
                <a:defRPr/>
              </a:pPr>
              <a:t>01/07/2020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3A949-9212-4D08-BA1A-E1839C30EB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CD1CE-F842-4F1A-895F-3F4E8171B75C}" type="datetimeFigureOut">
              <a:rPr lang="en-GB"/>
              <a:pPr>
                <a:defRPr/>
              </a:pPr>
              <a:t>01/07/2020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63E0E-F2DE-493B-8483-14CC5E6B3E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0">
              <a:srgbClr val="FF0000">
                <a:alpha val="26000"/>
              </a:srgbClr>
            </a:gs>
            <a:gs pos="47000">
              <a:schemeClr val="accent1">
                <a:lumMod val="45000"/>
                <a:lumOff val="55000"/>
              </a:schemeClr>
            </a:gs>
            <a:gs pos="94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15BFD20-ED62-4F0D-9520-86013D8039DB}" type="datetimeFigureOut">
              <a:rPr lang="en-GB"/>
              <a:pPr>
                <a:defRPr/>
              </a:pPr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94AEF9-D74B-4538-8558-90B07B03D0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1524000" y="257175"/>
            <a:ext cx="9144000" cy="1565275"/>
          </a:xfrm>
        </p:spPr>
        <p:txBody>
          <a:bodyPr/>
          <a:lstStyle/>
          <a:p>
            <a:r>
              <a:rPr lang="en-GB" sz="9600" b="1" smtClean="0">
                <a:latin typeface="Comic Sans MS" pitchFamily="66" charset="0"/>
              </a:rPr>
              <a:t>French</a:t>
            </a:r>
          </a:p>
        </p:txBody>
      </p:sp>
      <p:sp>
        <p:nvSpPr>
          <p:cNvPr id="13314" name="TextBox 3"/>
          <p:cNvSpPr txBox="1">
            <a:spLocks noChangeArrowheads="1"/>
          </p:cNvSpPr>
          <p:nvPr/>
        </p:nvSpPr>
        <p:spPr bwMode="auto">
          <a:xfrm>
            <a:off x="1004888" y="1731963"/>
            <a:ext cx="16637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000" b="1">
                <a:latin typeface="Comic Sans MS" pitchFamily="66" charset="0"/>
              </a:rPr>
              <a:t>Bonjour!</a:t>
            </a:r>
          </a:p>
        </p:txBody>
      </p:sp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1119188" y="3113088"/>
            <a:ext cx="28908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000" b="1">
                <a:latin typeface="Calibri" pitchFamily="34" charset="0"/>
              </a:rPr>
              <a:t>Comment Ca Va?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2473325" y="3921125"/>
            <a:ext cx="70993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000" b="1">
                <a:latin typeface="Comic Sans MS" pitchFamily="66" charset="0"/>
              </a:rPr>
              <a:t>Ca va ___________ merci. Et vous?</a:t>
            </a:r>
          </a:p>
        </p:txBody>
      </p:sp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931863" y="5300663"/>
            <a:ext cx="4056062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000" b="1">
                <a:latin typeface="Comic Sans MS" pitchFamily="66" charset="0"/>
              </a:rPr>
              <a:t>___________ merci</a:t>
            </a:r>
            <a:r>
              <a:rPr lang="en-GB">
                <a:latin typeface="Calibri" pitchFamily="34" charset="0"/>
              </a:rPr>
              <a:t>.</a:t>
            </a:r>
          </a:p>
        </p:txBody>
      </p:sp>
      <p:sp>
        <p:nvSpPr>
          <p:cNvPr id="13318" name="TextBox 7"/>
          <p:cNvSpPr txBox="1">
            <a:spLocks noChangeArrowheads="1"/>
          </p:cNvSpPr>
          <p:nvPr/>
        </p:nvSpPr>
        <p:spPr bwMode="auto">
          <a:xfrm>
            <a:off x="3024188" y="2263775"/>
            <a:ext cx="16637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000" b="1">
                <a:latin typeface="Comic Sans MS" pitchFamily="66" charset="0"/>
              </a:rPr>
              <a:t>Bonjour!</a:t>
            </a:r>
          </a:p>
        </p:txBody>
      </p:sp>
      <p:sp>
        <p:nvSpPr>
          <p:cNvPr id="9" name="Oval 8"/>
          <p:cNvSpPr/>
          <p:nvPr/>
        </p:nvSpPr>
        <p:spPr>
          <a:xfrm>
            <a:off x="8990013" y="876300"/>
            <a:ext cx="2305050" cy="9461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fantastique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7267575" y="2146300"/>
            <a:ext cx="2305050" cy="94773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pas mal</a:t>
            </a:r>
          </a:p>
        </p:txBody>
      </p:sp>
      <p:sp>
        <p:nvSpPr>
          <p:cNvPr id="12" name="Oval 11"/>
          <p:cNvSpPr/>
          <p:nvPr/>
        </p:nvSpPr>
        <p:spPr>
          <a:xfrm>
            <a:off x="9515475" y="2895600"/>
            <a:ext cx="2305050" cy="9461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très</a:t>
            </a: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 </a:t>
            </a: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bien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9218613" y="4827588"/>
            <a:ext cx="2305050" cy="9461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triste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6218238" y="5103813"/>
            <a:ext cx="2305050" cy="9461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fatigué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3048000" y="292100"/>
            <a:ext cx="7626350" cy="1563688"/>
          </a:xfrm>
        </p:spPr>
        <p:txBody>
          <a:bodyPr/>
          <a:lstStyle/>
          <a:p>
            <a:r>
              <a:rPr lang="en-GB" sz="9600" b="1" smtClean="0">
                <a:latin typeface="Comic Sans MS" pitchFamily="66" charset="0"/>
              </a:rPr>
              <a:t>French</a:t>
            </a:r>
          </a:p>
        </p:txBody>
      </p:sp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1004888" y="520700"/>
            <a:ext cx="16637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000" b="1">
                <a:latin typeface="Comic Sans MS" pitchFamily="66" charset="0"/>
              </a:rPr>
              <a:t>Bonjour!</a:t>
            </a:r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660400" y="2057400"/>
            <a:ext cx="401637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000" b="1">
                <a:latin typeface="Comic Sans MS" pitchFamily="66" charset="0"/>
              </a:rPr>
              <a:t>Quel est votre nom?</a:t>
            </a:r>
            <a:endParaRPr lang="en-GB" sz="3000" b="1">
              <a:latin typeface="Comic Sans MS" pitchFamily="66" charset="0"/>
            </a:endParaRP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2179638" y="3041650"/>
            <a:ext cx="52165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000" b="1">
                <a:latin typeface="Comic Sans MS" pitchFamily="66" charset="0"/>
              </a:rPr>
              <a:t>Je m'appelle _________. </a:t>
            </a:r>
            <a:endParaRPr lang="en-GB" sz="3000" b="1">
              <a:latin typeface="Comic Sans MS" pitchFamily="66" charset="0"/>
            </a:endParaRPr>
          </a:p>
        </p:txBody>
      </p:sp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2792413" y="1217613"/>
            <a:ext cx="16637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000" b="1">
                <a:latin typeface="Comic Sans MS" pitchFamily="66" charset="0"/>
              </a:rPr>
              <a:t>Bonjour!</a:t>
            </a:r>
          </a:p>
        </p:txBody>
      </p:sp>
      <p:sp>
        <p:nvSpPr>
          <p:cNvPr id="14342" name="TextBox 14"/>
          <p:cNvSpPr txBox="1">
            <a:spLocks noChangeArrowheads="1"/>
          </p:cNvSpPr>
          <p:nvPr/>
        </p:nvSpPr>
        <p:spPr bwMode="auto">
          <a:xfrm>
            <a:off x="660400" y="4025900"/>
            <a:ext cx="324167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000" b="1">
                <a:latin typeface="Comic Sans MS" pitchFamily="66" charset="0"/>
              </a:rPr>
              <a:t>Quel âge as-tu?</a:t>
            </a:r>
            <a:endParaRPr lang="en-GB" sz="3000" b="1">
              <a:latin typeface="Comic Sans MS" pitchFamily="66" charset="0"/>
            </a:endParaRPr>
          </a:p>
        </p:txBody>
      </p:sp>
      <p:sp>
        <p:nvSpPr>
          <p:cNvPr id="14343" name="TextBox 2"/>
          <p:cNvSpPr txBox="1">
            <a:spLocks noChangeArrowheads="1"/>
          </p:cNvSpPr>
          <p:nvPr/>
        </p:nvSpPr>
        <p:spPr bwMode="auto">
          <a:xfrm>
            <a:off x="2668588" y="5229225"/>
            <a:ext cx="36925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000" b="1">
                <a:latin typeface="Comic Sans MS" pitchFamily="66" charset="0"/>
              </a:rPr>
              <a:t>J’ai _______ ans </a:t>
            </a:r>
            <a:r>
              <a:rPr lang="fr-FR">
                <a:latin typeface="Calibri" pitchFamily="34" charset="0"/>
              </a:rPr>
              <a:t>.</a:t>
            </a:r>
            <a:endParaRPr lang="en-GB">
              <a:latin typeface="Calibri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9029700" y="728663"/>
            <a:ext cx="1857375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un</a:t>
            </a:r>
          </a:p>
        </p:txBody>
      </p:sp>
      <p:sp>
        <p:nvSpPr>
          <p:cNvPr id="17" name="Oval 16"/>
          <p:cNvSpPr/>
          <p:nvPr/>
        </p:nvSpPr>
        <p:spPr>
          <a:xfrm>
            <a:off x="10237788" y="1362075"/>
            <a:ext cx="1857375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deux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9029700" y="1997075"/>
            <a:ext cx="1857375" cy="79216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trois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0204450" y="2628900"/>
            <a:ext cx="1857375" cy="79216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quatre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686800" y="3101975"/>
            <a:ext cx="1858963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cinq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10074275" y="3625850"/>
            <a:ext cx="1857375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six</a:t>
            </a:r>
          </a:p>
        </p:txBody>
      </p:sp>
      <p:sp>
        <p:nvSpPr>
          <p:cNvPr id="22" name="Oval 21"/>
          <p:cNvSpPr/>
          <p:nvPr/>
        </p:nvSpPr>
        <p:spPr>
          <a:xfrm>
            <a:off x="8816975" y="4240213"/>
            <a:ext cx="1857375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sept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0204450" y="4732338"/>
            <a:ext cx="1857375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huit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8816975" y="5316538"/>
            <a:ext cx="1857375" cy="7921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neuf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0074275" y="5899150"/>
            <a:ext cx="1857375" cy="79216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dix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846138" y="377825"/>
            <a:ext cx="10515600" cy="858838"/>
          </a:xfrm>
        </p:spPr>
        <p:txBody>
          <a:bodyPr/>
          <a:lstStyle/>
          <a:p>
            <a:pPr algn="ctr"/>
            <a:r>
              <a:rPr lang="en-GB" b="1" smtClean="0">
                <a:latin typeface="Comic Sans MS" pitchFamily="66" charset="0"/>
              </a:rPr>
              <a:t>Your Task!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257175" y="1108075"/>
            <a:ext cx="11695113" cy="5549900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en-GB" sz="2400" smtClean="0">
                <a:latin typeface="Comic Sans MS" pitchFamily="66" charset="0"/>
              </a:rPr>
              <a:t>Use these phrases to create a short conversation between you and a friend.</a:t>
            </a:r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858838" y="1889125"/>
            <a:ext cx="16637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000" b="1">
                <a:solidFill>
                  <a:srgbClr val="0070C0"/>
                </a:solidFill>
                <a:latin typeface="Comic Sans MS" pitchFamily="66" charset="0"/>
              </a:rPr>
              <a:t>Bonjour!</a:t>
            </a:r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611188" y="2668588"/>
            <a:ext cx="288925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000" b="1">
                <a:solidFill>
                  <a:srgbClr val="0070C0"/>
                </a:solidFill>
                <a:latin typeface="Calibri" pitchFamily="34" charset="0"/>
              </a:rPr>
              <a:t>Comment Ca Va?</a:t>
            </a:r>
          </a:p>
        </p:txBody>
      </p:sp>
      <p:sp>
        <p:nvSpPr>
          <p:cNvPr id="15365" name="TextBox 5"/>
          <p:cNvSpPr txBox="1">
            <a:spLocks noChangeArrowheads="1"/>
          </p:cNvSpPr>
          <p:nvPr/>
        </p:nvSpPr>
        <p:spPr bwMode="auto">
          <a:xfrm>
            <a:off x="919163" y="3136900"/>
            <a:ext cx="710088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000" b="1">
                <a:solidFill>
                  <a:srgbClr val="0070C0"/>
                </a:solidFill>
                <a:latin typeface="Comic Sans MS" pitchFamily="66" charset="0"/>
              </a:rPr>
              <a:t>Ca va ___________ merci. Et vous?</a:t>
            </a:r>
          </a:p>
        </p:txBody>
      </p:sp>
      <p:sp>
        <p:nvSpPr>
          <p:cNvPr id="15366" name="TextBox 6"/>
          <p:cNvSpPr txBox="1">
            <a:spLocks noChangeArrowheads="1"/>
          </p:cNvSpPr>
          <p:nvPr/>
        </p:nvSpPr>
        <p:spPr bwMode="auto">
          <a:xfrm>
            <a:off x="919163" y="3819525"/>
            <a:ext cx="4056062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000" b="1">
                <a:solidFill>
                  <a:srgbClr val="0070C0"/>
                </a:solidFill>
                <a:latin typeface="Comic Sans MS" pitchFamily="66" charset="0"/>
              </a:rPr>
              <a:t>___________ merci</a:t>
            </a:r>
            <a:r>
              <a:rPr lang="en-GB">
                <a:solidFill>
                  <a:srgbClr val="0070C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15367" name="TextBox 11"/>
          <p:cNvSpPr txBox="1">
            <a:spLocks noChangeArrowheads="1"/>
          </p:cNvSpPr>
          <p:nvPr/>
        </p:nvSpPr>
        <p:spPr bwMode="auto">
          <a:xfrm>
            <a:off x="7804150" y="4044950"/>
            <a:ext cx="401637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000" b="1">
                <a:solidFill>
                  <a:srgbClr val="FF0000"/>
                </a:solidFill>
                <a:latin typeface="Comic Sans MS" pitchFamily="66" charset="0"/>
              </a:rPr>
              <a:t>Quel est votre nom?</a:t>
            </a:r>
            <a:endParaRPr lang="en-GB" sz="3000" b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368" name="TextBox 12"/>
          <p:cNvSpPr txBox="1">
            <a:spLocks noChangeArrowheads="1"/>
          </p:cNvSpPr>
          <p:nvPr/>
        </p:nvSpPr>
        <p:spPr bwMode="auto">
          <a:xfrm>
            <a:off x="6735763" y="4587875"/>
            <a:ext cx="52165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000" b="1">
                <a:solidFill>
                  <a:srgbClr val="FF0000"/>
                </a:solidFill>
                <a:latin typeface="Comic Sans MS" pitchFamily="66" charset="0"/>
              </a:rPr>
              <a:t>Je m'appelle _________. </a:t>
            </a:r>
            <a:endParaRPr lang="en-GB" sz="3000" b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369" name="TextBox 13"/>
          <p:cNvSpPr txBox="1">
            <a:spLocks noChangeArrowheads="1"/>
          </p:cNvSpPr>
          <p:nvPr/>
        </p:nvSpPr>
        <p:spPr bwMode="auto">
          <a:xfrm>
            <a:off x="1323975" y="5240338"/>
            <a:ext cx="324167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000" b="1">
                <a:latin typeface="Comic Sans MS" pitchFamily="66" charset="0"/>
              </a:rPr>
              <a:t>Quel âge as-tu?</a:t>
            </a:r>
            <a:endParaRPr lang="en-GB" sz="3000" b="1">
              <a:latin typeface="Comic Sans MS" pitchFamily="66" charset="0"/>
            </a:endParaRPr>
          </a:p>
        </p:txBody>
      </p:sp>
      <p:sp>
        <p:nvSpPr>
          <p:cNvPr id="15370" name="TextBox 14"/>
          <p:cNvSpPr txBox="1">
            <a:spLocks noChangeArrowheads="1"/>
          </p:cNvSpPr>
          <p:nvPr/>
        </p:nvSpPr>
        <p:spPr bwMode="auto">
          <a:xfrm>
            <a:off x="1268413" y="5805488"/>
            <a:ext cx="36925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000" b="1">
                <a:latin typeface="Comic Sans MS" pitchFamily="66" charset="0"/>
              </a:rPr>
              <a:t>J’ai _______ ans </a:t>
            </a:r>
            <a:r>
              <a:rPr lang="fr-FR">
                <a:latin typeface="Calibri" pitchFamily="34" charset="0"/>
              </a:rPr>
              <a:t>.</a:t>
            </a:r>
            <a:endParaRPr lang="en-GB">
              <a:latin typeface="Calibri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499100" y="1912938"/>
            <a:ext cx="2305050" cy="9461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fantastique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889250" y="1895475"/>
            <a:ext cx="2305050" cy="9461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pas mal</a:t>
            </a:r>
          </a:p>
        </p:txBody>
      </p:sp>
      <p:sp>
        <p:nvSpPr>
          <p:cNvPr id="18" name="Oval 17"/>
          <p:cNvSpPr/>
          <p:nvPr/>
        </p:nvSpPr>
        <p:spPr>
          <a:xfrm>
            <a:off x="8020050" y="1930400"/>
            <a:ext cx="2305050" cy="94773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triste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946775" y="5570538"/>
            <a:ext cx="1857375" cy="7921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six</a:t>
            </a:r>
          </a:p>
        </p:txBody>
      </p:sp>
      <p:sp>
        <p:nvSpPr>
          <p:cNvPr id="20" name="Oval 19"/>
          <p:cNvSpPr/>
          <p:nvPr/>
        </p:nvSpPr>
        <p:spPr>
          <a:xfrm>
            <a:off x="8134350" y="5599113"/>
            <a:ext cx="1857375" cy="7921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sept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10115550" y="5564188"/>
            <a:ext cx="1857375" cy="7921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huit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smtClean="0">
                <a:latin typeface="Comic Sans MS" pitchFamily="66" charset="0"/>
              </a:rPr>
              <a:t>Numbers to 20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endParaRPr lang="en-GB" smtClean="0"/>
          </a:p>
        </p:txBody>
      </p:sp>
      <p:sp>
        <p:nvSpPr>
          <p:cNvPr id="4" name="Oval 3"/>
          <p:cNvSpPr/>
          <p:nvPr/>
        </p:nvSpPr>
        <p:spPr>
          <a:xfrm>
            <a:off x="150813" y="1277938"/>
            <a:ext cx="1103312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un</a:t>
            </a:r>
          </a:p>
        </p:txBody>
      </p:sp>
      <p:sp>
        <p:nvSpPr>
          <p:cNvPr id="5" name="Oval 4"/>
          <p:cNvSpPr/>
          <p:nvPr/>
        </p:nvSpPr>
        <p:spPr>
          <a:xfrm>
            <a:off x="1355725" y="1277938"/>
            <a:ext cx="1103313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deux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578100" y="1277938"/>
            <a:ext cx="1103313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trois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776663" y="1293813"/>
            <a:ext cx="1474787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quatre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5357813" y="1277938"/>
            <a:ext cx="1101725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cinq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600825" y="1277938"/>
            <a:ext cx="1101725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six</a:t>
            </a:r>
          </a:p>
        </p:txBody>
      </p:sp>
      <p:sp>
        <p:nvSpPr>
          <p:cNvPr id="10" name="Oval 9"/>
          <p:cNvSpPr/>
          <p:nvPr/>
        </p:nvSpPr>
        <p:spPr>
          <a:xfrm>
            <a:off x="7800975" y="1277938"/>
            <a:ext cx="1069975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sept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993188" y="1277938"/>
            <a:ext cx="973137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huit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0039350" y="1271588"/>
            <a:ext cx="1150938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neuf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1256963" y="1271588"/>
            <a:ext cx="887412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dix</a:t>
            </a:r>
          </a:p>
        </p:txBody>
      </p:sp>
      <p:sp>
        <p:nvSpPr>
          <p:cNvPr id="14" name="Oval 13"/>
          <p:cNvSpPr/>
          <p:nvPr/>
        </p:nvSpPr>
        <p:spPr>
          <a:xfrm>
            <a:off x="150813" y="2473325"/>
            <a:ext cx="1039812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onze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227138" y="2468563"/>
            <a:ext cx="1165225" cy="7921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douze</a:t>
            </a:r>
            <a:endParaRPr lang="en-GB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27288" y="2466975"/>
            <a:ext cx="1198562" cy="79216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treize</a:t>
            </a:r>
            <a:endParaRPr lang="en-GB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681413" y="2490788"/>
            <a:ext cx="1636712" cy="7921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quatorze</a:t>
            </a:r>
            <a:endParaRPr lang="en-GB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357813" y="2473325"/>
            <a:ext cx="1243012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quinze</a:t>
            </a:r>
            <a:endParaRPr lang="en-GB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626225" y="2473325"/>
            <a:ext cx="1141413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seize</a:t>
            </a:r>
          </a:p>
        </p:txBody>
      </p:sp>
      <p:sp>
        <p:nvSpPr>
          <p:cNvPr id="20" name="Oval 19"/>
          <p:cNvSpPr/>
          <p:nvPr/>
        </p:nvSpPr>
        <p:spPr>
          <a:xfrm>
            <a:off x="7800975" y="2473325"/>
            <a:ext cx="1069975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Dix-</a:t>
            </a: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sept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936038" y="2473325"/>
            <a:ext cx="1103312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Dix-</a:t>
            </a: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huit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0039350" y="2468563"/>
            <a:ext cx="1036638" cy="7921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Dix-</a:t>
            </a:r>
            <a:r>
              <a:rPr lang="en-GB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neuf</a:t>
            </a:r>
            <a:endParaRPr lang="en-GB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1075988" y="2468563"/>
            <a:ext cx="1068387" cy="7921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Vingt</a:t>
            </a:r>
            <a:endParaRPr lang="en-GB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smtClean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</p:txBody>
      </p:sp>
      <p:sp>
        <p:nvSpPr>
          <p:cNvPr id="4" name="Oval 3"/>
          <p:cNvSpPr/>
          <p:nvPr/>
        </p:nvSpPr>
        <p:spPr>
          <a:xfrm>
            <a:off x="296863" y="2644775"/>
            <a:ext cx="1103312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un</a:t>
            </a:r>
          </a:p>
        </p:txBody>
      </p:sp>
      <p:sp>
        <p:nvSpPr>
          <p:cNvPr id="5" name="Oval 4"/>
          <p:cNvSpPr/>
          <p:nvPr/>
        </p:nvSpPr>
        <p:spPr>
          <a:xfrm>
            <a:off x="3316288" y="2951163"/>
            <a:ext cx="1101725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deux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5208588" y="5861050"/>
            <a:ext cx="1101725" cy="79216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trois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5992813" y="4429125"/>
            <a:ext cx="1474787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quatre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8101013" y="5383213"/>
            <a:ext cx="1101725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cinq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600825" y="1277938"/>
            <a:ext cx="1101725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six</a:t>
            </a:r>
          </a:p>
        </p:txBody>
      </p:sp>
      <p:sp>
        <p:nvSpPr>
          <p:cNvPr id="10" name="Oval 9"/>
          <p:cNvSpPr/>
          <p:nvPr/>
        </p:nvSpPr>
        <p:spPr>
          <a:xfrm>
            <a:off x="10614025" y="98425"/>
            <a:ext cx="1069975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sept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993188" y="1277938"/>
            <a:ext cx="973137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huit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549775" y="636588"/>
            <a:ext cx="1150938" cy="7921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neuf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1256963" y="1271588"/>
            <a:ext cx="887412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dix</a:t>
            </a:r>
          </a:p>
        </p:txBody>
      </p:sp>
      <p:sp>
        <p:nvSpPr>
          <p:cNvPr id="14" name="Oval 13"/>
          <p:cNvSpPr/>
          <p:nvPr/>
        </p:nvSpPr>
        <p:spPr>
          <a:xfrm>
            <a:off x="469900" y="5184775"/>
            <a:ext cx="1039813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onze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087438" y="600075"/>
            <a:ext cx="1163637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douze</a:t>
            </a:r>
            <a:endParaRPr lang="en-GB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049588" y="1428750"/>
            <a:ext cx="1198562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treize</a:t>
            </a:r>
            <a:endParaRPr lang="en-GB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0256838" y="5780088"/>
            <a:ext cx="1638300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quatorze</a:t>
            </a:r>
            <a:endParaRPr lang="en-GB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9498013" y="3727450"/>
            <a:ext cx="1241425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quinze</a:t>
            </a:r>
            <a:endParaRPr lang="en-GB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175375" y="2951163"/>
            <a:ext cx="1141413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seize</a:t>
            </a:r>
          </a:p>
        </p:txBody>
      </p:sp>
      <p:sp>
        <p:nvSpPr>
          <p:cNvPr id="20" name="Oval 19"/>
          <p:cNvSpPr/>
          <p:nvPr/>
        </p:nvSpPr>
        <p:spPr>
          <a:xfrm>
            <a:off x="8526463" y="2538413"/>
            <a:ext cx="1069975" cy="7921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Dix-</a:t>
            </a: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sept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1876425" y="4002088"/>
            <a:ext cx="1103313" cy="7921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Dix-</a:t>
            </a:r>
            <a:r>
              <a:rPr lang="en-GB" sz="2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huit</a:t>
            </a:r>
            <a:endParaRPr lang="en-GB" sz="2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482975" y="5383213"/>
            <a:ext cx="1038225" cy="7937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Dix-</a:t>
            </a:r>
            <a:r>
              <a:rPr lang="en-GB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neuf</a:t>
            </a:r>
            <a:endParaRPr lang="en-GB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1075988" y="2468563"/>
            <a:ext cx="1068387" cy="7921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Vingt</a:t>
            </a:r>
            <a:endParaRPr lang="en-GB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9150"/>
          </a:xfrm>
        </p:spPr>
        <p:txBody>
          <a:bodyPr/>
          <a:lstStyle/>
          <a:p>
            <a:pPr algn="ctr"/>
            <a:r>
              <a:rPr lang="en-GB" b="1" smtClean="0">
                <a:latin typeface="Comic Sans MS" pitchFamily="66" charset="0"/>
              </a:rPr>
              <a:t>Your task…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296863" y="1184275"/>
            <a:ext cx="11603037" cy="5435600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en-GB" b="1" smtClean="0"/>
              <a:t>Complete the cards filling in either the pictures or the number.</a:t>
            </a:r>
          </a:p>
          <a:p>
            <a:pPr marL="0" indent="0" algn="ctr">
              <a:buFont typeface="Arial" charset="0"/>
              <a:buNone/>
            </a:pPr>
            <a:endParaRPr lang="en-GB" b="1" smtClean="0"/>
          </a:p>
          <a:p>
            <a:pPr marL="0" indent="0" algn="ctr">
              <a:buFont typeface="Arial" charset="0"/>
              <a:buNone/>
            </a:pPr>
            <a:endParaRPr lang="en-GB" b="1" smtClean="0"/>
          </a:p>
        </p:txBody>
      </p:sp>
      <p:sp>
        <p:nvSpPr>
          <p:cNvPr id="4" name="Rectangle 3"/>
          <p:cNvSpPr/>
          <p:nvPr/>
        </p:nvSpPr>
        <p:spPr>
          <a:xfrm>
            <a:off x="1262063" y="2408238"/>
            <a:ext cx="2549525" cy="3103562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262063" y="5511800"/>
            <a:ext cx="2549525" cy="695325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Treize</a:t>
            </a:r>
            <a:endParaRPr lang="en-GB" sz="28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loud 5"/>
          <p:cNvSpPr/>
          <p:nvPr/>
        </p:nvSpPr>
        <p:spPr>
          <a:xfrm>
            <a:off x="1481138" y="2627313"/>
            <a:ext cx="566737" cy="385762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" name="Cloud 6"/>
          <p:cNvSpPr/>
          <p:nvPr/>
        </p:nvSpPr>
        <p:spPr>
          <a:xfrm>
            <a:off x="1470025" y="3302000"/>
            <a:ext cx="566738" cy="385763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" name="Cloud 7"/>
          <p:cNvSpPr/>
          <p:nvPr/>
        </p:nvSpPr>
        <p:spPr>
          <a:xfrm>
            <a:off x="2195513" y="3190875"/>
            <a:ext cx="566737" cy="385763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" name="Cloud 8"/>
          <p:cNvSpPr/>
          <p:nvPr/>
        </p:nvSpPr>
        <p:spPr>
          <a:xfrm>
            <a:off x="2232025" y="2647950"/>
            <a:ext cx="566738" cy="385763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" name="Cloud 9"/>
          <p:cNvSpPr/>
          <p:nvPr/>
        </p:nvSpPr>
        <p:spPr>
          <a:xfrm>
            <a:off x="2547938" y="3767138"/>
            <a:ext cx="566737" cy="385762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1" name="Cloud 10"/>
          <p:cNvSpPr/>
          <p:nvPr/>
        </p:nvSpPr>
        <p:spPr>
          <a:xfrm>
            <a:off x="1524000" y="4006850"/>
            <a:ext cx="566738" cy="387350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" name="Cloud 11"/>
          <p:cNvSpPr/>
          <p:nvPr/>
        </p:nvSpPr>
        <p:spPr>
          <a:xfrm>
            <a:off x="2195513" y="4324350"/>
            <a:ext cx="566737" cy="385763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" name="Cloud 12"/>
          <p:cNvSpPr/>
          <p:nvPr/>
        </p:nvSpPr>
        <p:spPr>
          <a:xfrm>
            <a:off x="3006725" y="3267075"/>
            <a:ext cx="566738" cy="385763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Cloud 13"/>
          <p:cNvSpPr/>
          <p:nvPr/>
        </p:nvSpPr>
        <p:spPr>
          <a:xfrm>
            <a:off x="2962275" y="4271963"/>
            <a:ext cx="566738" cy="387350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5" name="Cloud 14"/>
          <p:cNvSpPr/>
          <p:nvPr/>
        </p:nvSpPr>
        <p:spPr>
          <a:xfrm>
            <a:off x="2298700" y="4900613"/>
            <a:ext cx="566738" cy="385762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6" name="Cloud 15"/>
          <p:cNvSpPr/>
          <p:nvPr/>
        </p:nvSpPr>
        <p:spPr>
          <a:xfrm>
            <a:off x="3114675" y="4926013"/>
            <a:ext cx="566738" cy="387350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7" name="Cloud 16"/>
          <p:cNvSpPr/>
          <p:nvPr/>
        </p:nvSpPr>
        <p:spPr>
          <a:xfrm>
            <a:off x="1470025" y="4967288"/>
            <a:ext cx="566738" cy="387350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8" name="Cloud 17"/>
          <p:cNvSpPr/>
          <p:nvPr/>
        </p:nvSpPr>
        <p:spPr>
          <a:xfrm>
            <a:off x="3038475" y="2665413"/>
            <a:ext cx="566738" cy="385762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377113" y="2392363"/>
            <a:ext cx="2551112" cy="3103562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7377113" y="5495925"/>
            <a:ext cx="2551112" cy="695325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Huit</a:t>
            </a:r>
            <a:endParaRPr lang="en-GB" sz="28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Heart 20"/>
          <p:cNvSpPr/>
          <p:nvPr/>
        </p:nvSpPr>
        <p:spPr>
          <a:xfrm>
            <a:off x="7713663" y="2724150"/>
            <a:ext cx="465137" cy="415925"/>
          </a:xfrm>
          <a:prstGeom prst="heart">
            <a:avLst/>
          </a:prstGeom>
          <a:solidFill>
            <a:srgbClr val="FF00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2" name="Heart 21"/>
          <p:cNvSpPr/>
          <p:nvPr/>
        </p:nvSpPr>
        <p:spPr>
          <a:xfrm>
            <a:off x="7740650" y="3471863"/>
            <a:ext cx="463550" cy="415925"/>
          </a:xfrm>
          <a:prstGeom prst="heart">
            <a:avLst/>
          </a:prstGeom>
          <a:solidFill>
            <a:srgbClr val="FF00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3" name="Heart 22"/>
          <p:cNvSpPr/>
          <p:nvPr/>
        </p:nvSpPr>
        <p:spPr>
          <a:xfrm>
            <a:off x="8486775" y="4006850"/>
            <a:ext cx="463550" cy="417513"/>
          </a:xfrm>
          <a:prstGeom prst="heart">
            <a:avLst/>
          </a:prstGeom>
          <a:solidFill>
            <a:srgbClr val="FF00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4" name="Heart 23"/>
          <p:cNvSpPr/>
          <p:nvPr/>
        </p:nvSpPr>
        <p:spPr>
          <a:xfrm>
            <a:off x="7548563" y="4394200"/>
            <a:ext cx="463550" cy="415925"/>
          </a:xfrm>
          <a:prstGeom prst="heart">
            <a:avLst/>
          </a:prstGeom>
          <a:solidFill>
            <a:srgbClr val="FF00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5" name="Heart 24"/>
          <p:cNvSpPr/>
          <p:nvPr/>
        </p:nvSpPr>
        <p:spPr>
          <a:xfrm>
            <a:off x="8193088" y="4879975"/>
            <a:ext cx="463550" cy="415925"/>
          </a:xfrm>
          <a:prstGeom prst="heart">
            <a:avLst/>
          </a:prstGeom>
          <a:solidFill>
            <a:srgbClr val="FF00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6" name="Heart 25"/>
          <p:cNvSpPr/>
          <p:nvPr/>
        </p:nvSpPr>
        <p:spPr>
          <a:xfrm>
            <a:off x="9118600" y="3402013"/>
            <a:ext cx="463550" cy="415925"/>
          </a:xfrm>
          <a:prstGeom prst="heart">
            <a:avLst/>
          </a:prstGeom>
          <a:solidFill>
            <a:srgbClr val="FF00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7" name="Heart 26"/>
          <p:cNvSpPr/>
          <p:nvPr/>
        </p:nvSpPr>
        <p:spPr>
          <a:xfrm>
            <a:off x="9131300" y="4622800"/>
            <a:ext cx="463550" cy="415925"/>
          </a:xfrm>
          <a:prstGeom prst="heart">
            <a:avLst/>
          </a:prstGeom>
          <a:solidFill>
            <a:srgbClr val="FF00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8" name="Heart 27"/>
          <p:cNvSpPr/>
          <p:nvPr/>
        </p:nvSpPr>
        <p:spPr>
          <a:xfrm>
            <a:off x="8724900" y="2706688"/>
            <a:ext cx="463550" cy="415925"/>
          </a:xfrm>
          <a:prstGeom prst="heart">
            <a:avLst/>
          </a:prstGeom>
          <a:solidFill>
            <a:srgbClr val="FF00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6450"/>
          </a:xfrm>
        </p:spPr>
        <p:txBody>
          <a:bodyPr/>
          <a:lstStyle/>
          <a:p>
            <a:pPr algn="ctr"/>
            <a:r>
              <a:rPr lang="en-GB" b="1" smtClean="0">
                <a:latin typeface="Comic Sans MS" pitchFamily="66" charset="0"/>
              </a:rPr>
              <a:t>Colours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838200" y="4681538"/>
            <a:ext cx="10515600" cy="165417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GB" smtClean="0">
                <a:latin typeface="Comic Sans MS" pitchFamily="66" charset="0"/>
              </a:rPr>
              <a:t>Quelle est ta couleur préférée?</a:t>
            </a:r>
          </a:p>
          <a:p>
            <a:pPr marL="0" indent="0">
              <a:buFont typeface="Arial" charset="0"/>
              <a:buNone/>
            </a:pPr>
            <a:endParaRPr lang="en-GB" smtClean="0">
              <a:latin typeface="Comic Sans MS" pitchFamily="66" charset="0"/>
            </a:endParaRPr>
          </a:p>
          <a:p>
            <a:pPr marL="0" indent="0">
              <a:buFont typeface="Arial" charset="0"/>
              <a:buNone/>
            </a:pPr>
            <a:r>
              <a:rPr lang="en-GB" smtClean="0">
                <a:latin typeface="Comic Sans MS" pitchFamily="66" charset="0"/>
              </a:rPr>
              <a:t>Ma couleur préférée est __________!</a:t>
            </a:r>
          </a:p>
        </p:txBody>
      </p:sp>
      <p:sp>
        <p:nvSpPr>
          <p:cNvPr id="4" name="Explosion 2 3"/>
          <p:cNvSpPr/>
          <p:nvPr/>
        </p:nvSpPr>
        <p:spPr>
          <a:xfrm>
            <a:off x="342900" y="25400"/>
            <a:ext cx="3413125" cy="26924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Bleu</a:t>
            </a:r>
          </a:p>
        </p:txBody>
      </p:sp>
      <p:sp>
        <p:nvSpPr>
          <p:cNvPr id="5" name="Explosion 2 4"/>
          <p:cNvSpPr/>
          <p:nvPr/>
        </p:nvSpPr>
        <p:spPr>
          <a:xfrm>
            <a:off x="487363" y="1930400"/>
            <a:ext cx="3411537" cy="2692400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Rouge</a:t>
            </a:r>
          </a:p>
        </p:txBody>
      </p:sp>
      <p:sp>
        <p:nvSpPr>
          <p:cNvPr id="6" name="Explosion 2 5"/>
          <p:cNvSpPr/>
          <p:nvPr/>
        </p:nvSpPr>
        <p:spPr>
          <a:xfrm>
            <a:off x="2282825" y="365125"/>
            <a:ext cx="3413125" cy="2692400"/>
          </a:xfrm>
          <a:prstGeom prst="irregularSeal2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Blanc</a:t>
            </a:r>
          </a:p>
        </p:txBody>
      </p:sp>
      <p:sp>
        <p:nvSpPr>
          <p:cNvPr id="7" name="Explosion 2 6"/>
          <p:cNvSpPr/>
          <p:nvPr/>
        </p:nvSpPr>
        <p:spPr>
          <a:xfrm>
            <a:off x="3629025" y="1925638"/>
            <a:ext cx="3413125" cy="2690812"/>
          </a:xfrm>
          <a:prstGeom prst="irregularSeal2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Violet</a:t>
            </a:r>
          </a:p>
        </p:txBody>
      </p:sp>
      <p:sp>
        <p:nvSpPr>
          <p:cNvPr id="8" name="Explosion 2 7"/>
          <p:cNvSpPr/>
          <p:nvPr/>
        </p:nvSpPr>
        <p:spPr>
          <a:xfrm>
            <a:off x="8588375" y="2117725"/>
            <a:ext cx="3413125" cy="2690813"/>
          </a:xfrm>
          <a:prstGeom prst="irregularSeal2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000" b="1" dirty="0">
                <a:solidFill>
                  <a:schemeClr val="bg1"/>
                </a:solidFill>
                <a:latin typeface="Comic Sans MS" panose="030F0702030302020204" pitchFamily="66" charset="0"/>
              </a:rPr>
              <a:t>Noir</a:t>
            </a:r>
          </a:p>
        </p:txBody>
      </p:sp>
      <p:sp>
        <p:nvSpPr>
          <p:cNvPr id="9" name="Explosion 2 8"/>
          <p:cNvSpPr/>
          <p:nvPr/>
        </p:nvSpPr>
        <p:spPr>
          <a:xfrm>
            <a:off x="6096000" y="677863"/>
            <a:ext cx="3413125" cy="2690812"/>
          </a:xfrm>
          <a:prstGeom prst="irregularSeal2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000" b="1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Vert</a:t>
            </a:r>
            <a:endParaRPr lang="en-GB" sz="3000" b="1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Explosion 2 9"/>
          <p:cNvSpPr/>
          <p:nvPr/>
        </p:nvSpPr>
        <p:spPr>
          <a:xfrm>
            <a:off x="8531225" y="152400"/>
            <a:ext cx="3411538" cy="2692400"/>
          </a:xfrm>
          <a:prstGeom prst="irregularSeal2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000" b="1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Rose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smtClean="0">
                <a:latin typeface="Comic Sans MS" pitchFamily="66" charset="0"/>
              </a:rPr>
              <a:t>Days of the Week</a:t>
            </a:r>
          </a:p>
        </p:txBody>
      </p:sp>
      <p:graphicFrame>
        <p:nvGraphicFramePr>
          <p:cNvPr id="35870" name="Group 30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9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2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Monday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Tuesday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Wednesday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Thursday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Friday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Saturday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Sunday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5872" name="Rectangle 32"/>
          <p:cNvSpPr>
            <a:spLocks noChangeArrowheads="1"/>
          </p:cNvSpPr>
          <p:nvPr/>
        </p:nvSpPr>
        <p:spPr bwMode="auto">
          <a:xfrm>
            <a:off x="6718300" y="1881188"/>
            <a:ext cx="4016375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3000" b="1">
                <a:latin typeface="Comic Sans MS" pitchFamily="66" charset="0"/>
              </a:rPr>
              <a:t>Lundi</a:t>
            </a:r>
          </a:p>
        </p:txBody>
      </p:sp>
      <p:sp>
        <p:nvSpPr>
          <p:cNvPr id="35873" name="Rectangle 33"/>
          <p:cNvSpPr>
            <a:spLocks noChangeArrowheads="1"/>
          </p:cNvSpPr>
          <p:nvPr/>
        </p:nvSpPr>
        <p:spPr bwMode="auto">
          <a:xfrm>
            <a:off x="6708775" y="2493963"/>
            <a:ext cx="4016375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3000" b="1">
                <a:latin typeface="Comic Sans MS" pitchFamily="66" charset="0"/>
              </a:rPr>
              <a:t>Mardi</a:t>
            </a:r>
          </a:p>
        </p:txBody>
      </p:sp>
      <p:sp>
        <p:nvSpPr>
          <p:cNvPr id="35874" name="Rectangle 34"/>
          <p:cNvSpPr>
            <a:spLocks noChangeArrowheads="1"/>
          </p:cNvSpPr>
          <p:nvPr/>
        </p:nvSpPr>
        <p:spPr bwMode="auto">
          <a:xfrm>
            <a:off x="6708775" y="3144838"/>
            <a:ext cx="4016375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3000" b="1">
                <a:latin typeface="Comic Sans MS" pitchFamily="66" charset="0"/>
              </a:rPr>
              <a:t>Mercredi</a:t>
            </a:r>
          </a:p>
        </p:txBody>
      </p:sp>
      <p:sp>
        <p:nvSpPr>
          <p:cNvPr id="35875" name="Rectangle 35"/>
          <p:cNvSpPr>
            <a:spLocks noChangeArrowheads="1"/>
          </p:cNvSpPr>
          <p:nvPr/>
        </p:nvSpPr>
        <p:spPr bwMode="auto">
          <a:xfrm>
            <a:off x="6723063" y="3740150"/>
            <a:ext cx="4016375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3000" b="1">
                <a:latin typeface="Comic Sans MS" pitchFamily="66" charset="0"/>
              </a:rPr>
              <a:t>Jeudi</a:t>
            </a:r>
          </a:p>
        </p:txBody>
      </p:sp>
      <p:sp>
        <p:nvSpPr>
          <p:cNvPr id="35876" name="Rectangle 36"/>
          <p:cNvSpPr>
            <a:spLocks noChangeArrowheads="1"/>
          </p:cNvSpPr>
          <p:nvPr/>
        </p:nvSpPr>
        <p:spPr bwMode="auto">
          <a:xfrm>
            <a:off x="6735763" y="4389438"/>
            <a:ext cx="4016375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3000" b="1">
                <a:latin typeface="Comic Sans MS" pitchFamily="66" charset="0"/>
              </a:rPr>
              <a:t>Vendredi</a:t>
            </a:r>
          </a:p>
        </p:txBody>
      </p:sp>
      <p:sp>
        <p:nvSpPr>
          <p:cNvPr id="35877" name="Rectangle 37"/>
          <p:cNvSpPr>
            <a:spLocks noChangeArrowheads="1"/>
          </p:cNvSpPr>
          <p:nvPr/>
        </p:nvSpPr>
        <p:spPr bwMode="auto">
          <a:xfrm>
            <a:off x="6723063" y="4999038"/>
            <a:ext cx="4016375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3000" b="1">
                <a:latin typeface="Comic Sans MS" pitchFamily="66" charset="0"/>
              </a:rPr>
              <a:t>Samedi</a:t>
            </a:r>
          </a:p>
        </p:txBody>
      </p:sp>
      <p:sp>
        <p:nvSpPr>
          <p:cNvPr id="35878" name="Rectangle 38"/>
          <p:cNvSpPr>
            <a:spLocks noChangeArrowheads="1"/>
          </p:cNvSpPr>
          <p:nvPr/>
        </p:nvSpPr>
        <p:spPr bwMode="auto">
          <a:xfrm>
            <a:off x="6721475" y="5608638"/>
            <a:ext cx="4016375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3000" b="1">
                <a:latin typeface="Comic Sans MS" pitchFamily="66" charset="0"/>
              </a:rPr>
              <a:t>Dimanche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72" grpId="0" animBg="1"/>
      <p:bldP spid="35873" grpId="0" animBg="1"/>
      <p:bldP spid="35874" grpId="0" animBg="1"/>
      <p:bldP spid="35875" grpId="0" animBg="1"/>
      <p:bldP spid="35876" grpId="0" animBg="1"/>
      <p:bldP spid="35877" grpId="0" animBg="1"/>
      <p:bldP spid="3587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212</Words>
  <Application>Microsoft Office PowerPoint</Application>
  <PresentationFormat>Widescreen</PresentationFormat>
  <Paragraphs>115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Office Theme</vt:lpstr>
      <vt:lpstr>French</vt:lpstr>
      <vt:lpstr>French</vt:lpstr>
      <vt:lpstr>Your Task!</vt:lpstr>
      <vt:lpstr>Numbers to 20</vt:lpstr>
      <vt:lpstr>PowerPoint Presentation</vt:lpstr>
      <vt:lpstr>Your task…</vt:lpstr>
      <vt:lpstr>Colours</vt:lpstr>
      <vt:lpstr>Days of the Week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French</dc:title>
  <dc:creator>Paul Robinson</dc:creator>
  <cp:lastModifiedBy>Melissa Gittins</cp:lastModifiedBy>
  <cp:revision>11</cp:revision>
  <dcterms:created xsi:type="dcterms:W3CDTF">2015-09-07T13:07:23Z</dcterms:created>
  <dcterms:modified xsi:type="dcterms:W3CDTF">2020-07-01T10:04:44Z</dcterms:modified>
</cp:coreProperties>
</file>