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5" r:id="rId2"/>
    <p:sldId id="276" r:id="rId3"/>
    <p:sldId id="278" r:id="rId4"/>
    <p:sldId id="279" r:id="rId5"/>
    <p:sldId id="289" r:id="rId6"/>
    <p:sldId id="282" r:id="rId7"/>
    <p:sldId id="290" r:id="rId8"/>
    <p:sldId id="284" r:id="rId9"/>
    <p:sldId id="291" r:id="rId10"/>
    <p:sldId id="288" r:id="rId11"/>
    <p:sldId id="277" r:id="rId12"/>
    <p:sldId id="286" r:id="rId13"/>
  </p:sldIdLst>
  <p:sldSz cx="9144000" cy="6858000" type="screen4x3"/>
  <p:notesSz cx="6858000" cy="9144000"/>
  <p:embeddedFontLst>
    <p:embeddedFont>
      <p:font typeface="Tuffy" panose="020B0603060100000000" pitchFamily="34" charset="0"/>
      <p:regular r:id="rId16"/>
      <p:bold r:id="rId17"/>
      <p:italic r:id="rId18"/>
      <p:boldItalic r:id="rId19"/>
    </p:embeddedFont>
    <p:embeddedFont>
      <p:font typeface="Twinkl" pitchFamily="2" charset="0"/>
      <p:regular r:id="rId20"/>
      <p:bold r:id="rId21"/>
    </p:embeddedFont>
    <p:embeddedFont>
      <p:font typeface="Calibri" panose="020F0502020204030204" pitchFamily="34" charset="0"/>
      <p:regular r:id="rId22"/>
      <p:bold r:id="rId23"/>
      <p:italic r:id="rId24"/>
      <p:boldItalic r:id="rId25"/>
    </p:embeddedFont>
    <p:embeddedFont>
      <p:font typeface="Tuffy-TTF" panose="020B0603060100000000"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963"/>
    <a:srgbClr val="F08214"/>
    <a:srgbClr val="6A412B"/>
    <a:srgbClr val="78AED0"/>
    <a:srgbClr val="FAB000"/>
    <a:srgbClr val="87BD31"/>
    <a:srgbClr val="0079C3"/>
    <a:srgbClr val="FFE76D"/>
    <a:srgbClr val="072F54"/>
    <a:srgbClr val="003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100" d="100"/>
          <a:sy n="100" d="100"/>
        </p:scale>
        <p:origin x="150" y="7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twinkl.co.uk/resources/planit-maths-primary-teaching-resources-year-3/planit-maths-primary-teaching-resources-year-3-geometry---properties-of-shape/planit-maths-primary-teaching-resources-year-3-geometry---properties-of-shape-draw-2-d-shapes-and-make-3-d-shapes-using-modelling-materials" TargetMode="External"/><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295" t="3915" r="4494" b="34331"/>
          <a:stretch/>
        </p:blipFill>
        <p:spPr>
          <a:xfrm rot="1633254">
            <a:off x="1011764" y="2343813"/>
            <a:ext cx="1605409" cy="1537503"/>
          </a:xfrm>
          <a:prstGeom prst="rect">
            <a:avLst/>
          </a:prstGeom>
        </p:spPr>
      </p:pic>
      <p:sp>
        <p:nvSpPr>
          <p:cNvPr id="12" name="Rectangle 11"/>
          <p:cNvSpPr/>
          <p:nvPr/>
        </p:nvSpPr>
        <p:spPr>
          <a:xfrm>
            <a:off x="445574" y="702863"/>
            <a:ext cx="1942423"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Accurately</a:t>
            </a:r>
            <a:endParaRPr lang="en-GB" sz="1600" b="1" dirty="0">
              <a:solidFill>
                <a:schemeClr val="bg1"/>
              </a:solidFill>
            </a:endParaRPr>
          </a:p>
        </p:txBody>
      </p:sp>
      <p:pic>
        <p:nvPicPr>
          <p:cNvPr id="13" name="Picture 12">
            <a:extLst>
              <a:ext uri="{FF2B5EF4-FFF2-40B4-BE49-F238E27FC236}">
                <a16:creationId xmlns=""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3846" y="2032605"/>
            <a:ext cx="2722089" cy="3850440"/>
          </a:xfrm>
          <a:prstGeom prst="rect">
            <a:avLst/>
          </a:prstGeom>
          <a:effectLst>
            <a:outerShdw blurRad="63500" sx="102000" sy="102000" algn="ctr" rotWithShape="0">
              <a:prstClr val="black">
                <a:alpha val="20000"/>
              </a:prstClr>
            </a:outerShdw>
          </a:effectLst>
        </p:spPr>
      </p:pic>
      <p:pic>
        <p:nvPicPr>
          <p:cNvPr id="21" name="Picture 20">
            <a:extLst>
              <a:ext uri="{FF2B5EF4-FFF2-40B4-BE49-F238E27FC236}">
                <a16:creationId xmlns="" xmlns:a16="http://schemas.microsoft.com/office/drawing/2014/main" id="{23B3C386-037D-47BC-B81B-E45DB0C56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0079" y="2032606"/>
            <a:ext cx="2722089" cy="3850438"/>
          </a:xfrm>
          <a:prstGeom prst="rect">
            <a:avLst/>
          </a:prstGeom>
          <a:effectLst>
            <a:outerShdw blurRad="63500" sx="102000" sy="102000" algn="ctr" rotWithShape="0">
              <a:prstClr val="black">
                <a:alpha val="20000"/>
              </a:prstClr>
            </a:outerShdw>
          </a:effectLst>
        </p:spPr>
      </p:pic>
      <p:pic>
        <p:nvPicPr>
          <p:cNvPr id="14" name="Picture 13">
            <a:extLst>
              <a:ext uri="{FF2B5EF4-FFF2-40B4-BE49-F238E27FC236}">
                <a16:creationId xmlns="" xmlns:a16="http://schemas.microsoft.com/office/drawing/2014/main" id="{23B3C386-037D-47BC-B81B-E45DB0C567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3" t="1620" r="52048" b="30521"/>
          <a:stretch/>
        </p:blipFill>
        <p:spPr>
          <a:xfrm rot="1525240">
            <a:off x="2556506" y="2953959"/>
            <a:ext cx="928242" cy="1946313"/>
          </a:xfrm>
          <a:prstGeom prst="rect">
            <a:avLst/>
          </a:prstGeom>
          <a:effectLst/>
        </p:spPr>
      </p:pic>
      <p:pic>
        <p:nvPicPr>
          <p:cNvPr id="22" name="Boy Writing">
            <a:extLst>
              <a:ext uri="{FF2B5EF4-FFF2-40B4-BE49-F238E27FC236}">
                <a16:creationId xmlns=""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2474"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Draw 2D shapes and make 3D shapes using modelling materials; Recognise 3D shapes in different orientations and describe them</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Draw 2D shapes and make 3D shapes using modelling materials; Recognise 3D shapes in different orientations and describe </a:t>
            </a:r>
            <a:r>
              <a:rPr lang="en-GB" dirty="0" smtClean="0">
                <a:solidFill>
                  <a:srgbClr val="000000"/>
                </a:solidFill>
              </a:rPr>
              <a:t>them.</a:t>
            </a:r>
            <a:endParaRPr lang="en-GB" dirty="0">
              <a:solidFill>
                <a:srgbClr val="000000"/>
              </a:solidFill>
            </a:endParaRP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399251"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95367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Accurately</a:t>
            </a:r>
            <a:endParaRPr lang="en-GB" sz="1600" b="1" dirty="0">
              <a:solidFill>
                <a:schemeClr val="bg1"/>
              </a:solidFill>
            </a:endParaRPr>
          </a:p>
        </p:txBody>
      </p:sp>
      <p:cxnSp>
        <p:nvCxnSpPr>
          <p:cNvPr id="103" name="Straight Connector 102"/>
          <p:cNvCxnSpPr/>
          <p:nvPr/>
        </p:nvCxnSpPr>
        <p:spPr>
          <a:xfrm>
            <a:off x="239925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t>Use a ruler to draw a line which is:</a:t>
            </a:r>
          </a:p>
        </p:txBody>
      </p:sp>
      <p:grpSp>
        <p:nvGrpSpPr>
          <p:cNvPr id="3" name="Group 2"/>
          <p:cNvGrpSpPr/>
          <p:nvPr/>
        </p:nvGrpSpPr>
        <p:grpSpPr>
          <a:xfrm>
            <a:off x="755650" y="1888481"/>
            <a:ext cx="6858000" cy="1534489"/>
            <a:chOff x="755650" y="1888481"/>
            <a:chExt cx="6858000" cy="1534489"/>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90754" y="-499925"/>
              <a:ext cx="987791" cy="685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3702"/>
            <a:stretch/>
          </p:blipFill>
          <p:spPr>
            <a:xfrm rot="15406139">
              <a:off x="4021821" y="310363"/>
              <a:ext cx="171293" cy="3327529"/>
            </a:xfrm>
            <a:prstGeom prst="rect">
              <a:avLst/>
            </a:prstGeom>
          </p:spPr>
        </p:pic>
        <p:cxnSp>
          <p:nvCxnSpPr>
            <p:cNvPr id="12" name="Straight Connector 11"/>
            <p:cNvCxnSpPr/>
            <p:nvPr/>
          </p:nvCxnSpPr>
          <p:spPr>
            <a:xfrm>
              <a:off x="912942" y="2322318"/>
              <a:ext cx="155532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755650" y="1622814"/>
            <a:ext cx="1518407" cy="402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7cm </a:t>
            </a:r>
            <a:r>
              <a:rPr lang="en-GB" dirty="0" smtClean="0"/>
              <a:t>long</a:t>
            </a:r>
            <a:endParaRPr lang="en-GB" dirty="0"/>
          </a:p>
        </p:txBody>
      </p:sp>
      <p:sp>
        <p:nvSpPr>
          <p:cNvPr id="21" name="Rectangle 20"/>
          <p:cNvSpPr/>
          <p:nvPr/>
        </p:nvSpPr>
        <p:spPr>
          <a:xfrm>
            <a:off x="755650" y="3987646"/>
            <a:ext cx="1518407" cy="402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43mm </a:t>
            </a:r>
            <a:r>
              <a:rPr lang="en-GB" dirty="0" smtClean="0"/>
              <a:t>long</a:t>
            </a:r>
            <a:endParaRPr lang="en-GB" dirty="0"/>
          </a:p>
        </p:txBody>
      </p:sp>
      <p:grpSp>
        <p:nvGrpSpPr>
          <p:cNvPr id="6" name="Group 5"/>
          <p:cNvGrpSpPr/>
          <p:nvPr/>
        </p:nvGrpSpPr>
        <p:grpSpPr>
          <a:xfrm>
            <a:off x="755650" y="4231407"/>
            <a:ext cx="6858000" cy="1556395"/>
            <a:chOff x="755650" y="4231407"/>
            <a:chExt cx="6858000" cy="1556395"/>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90754" y="1864907"/>
              <a:ext cx="987791" cy="6858000"/>
            </a:xfrm>
            <a:prstGeom prst="rect">
              <a:avLst/>
            </a:prstGeom>
          </p:spPr>
        </p:pic>
        <p:cxnSp>
          <p:nvCxnSpPr>
            <p:cNvPr id="20" name="Straight Connector 19"/>
            <p:cNvCxnSpPr/>
            <p:nvPr/>
          </p:nvCxnSpPr>
          <p:spPr>
            <a:xfrm>
              <a:off x="912942" y="4687150"/>
              <a:ext cx="101652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3332" r="79933"/>
            <a:stretch/>
          </p:blipFill>
          <p:spPr>
            <a:xfrm rot="15386517">
              <a:off x="3462814" y="2664868"/>
              <a:ext cx="182509" cy="3315587"/>
            </a:xfrm>
            <a:prstGeom prst="rect">
              <a:avLst/>
            </a:prstGeom>
          </p:spPr>
        </p:pic>
      </p:gr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399251"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95367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Accurately</a:t>
            </a:r>
            <a:endParaRPr lang="en-GB" sz="1600" b="1" dirty="0">
              <a:solidFill>
                <a:schemeClr val="bg1"/>
              </a:solidFill>
            </a:endParaRPr>
          </a:p>
        </p:txBody>
      </p:sp>
      <p:cxnSp>
        <p:nvCxnSpPr>
          <p:cNvPr id="103" name="Straight Connector 102"/>
          <p:cNvCxnSpPr/>
          <p:nvPr/>
        </p:nvCxnSpPr>
        <p:spPr>
          <a:xfrm>
            <a:off x="239925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pPr algn="ctr"/>
            <a:r>
              <a:rPr lang="en-GB" dirty="0"/>
              <a:t>Use a ruler to accurately measure your pencil </a:t>
            </a:r>
            <a:r>
              <a:rPr lang="en-GB" b="1" dirty="0"/>
              <a:t>to the nearest cm</a:t>
            </a:r>
            <a:r>
              <a:rPr lang="en-GB" dirty="0"/>
              <a:t>.</a:t>
            </a:r>
          </a:p>
        </p:txBody>
      </p:sp>
      <p:sp>
        <p:nvSpPr>
          <p:cNvPr id="21" name="Rectangle 20"/>
          <p:cNvSpPr/>
          <p:nvPr/>
        </p:nvSpPr>
        <p:spPr>
          <a:xfrm>
            <a:off x="755650" y="1663408"/>
            <a:ext cx="7632700" cy="557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Check your partner’s measuring to see if you agree.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78104" y="1546126"/>
            <a:ext cx="987791"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732218">
            <a:off x="1884522" y="3268260"/>
            <a:ext cx="1968042" cy="2425940"/>
          </a:xfrm>
          <a:prstGeom prst="rect">
            <a:avLst/>
          </a:prstGeom>
        </p:spPr>
      </p:pic>
      <p:sp>
        <p:nvSpPr>
          <p:cNvPr id="6" name="Rectangle 5"/>
          <p:cNvSpPr/>
          <p:nvPr/>
        </p:nvSpPr>
        <p:spPr>
          <a:xfrm>
            <a:off x="996543" y="3372407"/>
            <a:ext cx="3743999" cy="646331"/>
          </a:xfrm>
          <a:prstGeom prst="rect">
            <a:avLst/>
          </a:prstGeom>
          <a:solidFill>
            <a:srgbClr val="FFE963"/>
          </a:solidFill>
        </p:spPr>
        <p:txBody>
          <a:bodyPr wrap="square">
            <a:spAutoFit/>
          </a:bodyPr>
          <a:lstStyle/>
          <a:p>
            <a:pPr algn="ctr"/>
            <a:r>
              <a:rPr lang="en-GB" dirty="0"/>
              <a:t>Remember to line up the end of your pencil with 0cm on the ruler.</a:t>
            </a:r>
          </a:p>
        </p:txBody>
      </p:sp>
      <p:sp>
        <p:nvSpPr>
          <p:cNvPr id="4" name="Isosceles Triangle 3"/>
          <p:cNvSpPr/>
          <p:nvPr/>
        </p:nvSpPr>
        <p:spPr>
          <a:xfrm flipV="1">
            <a:off x="2705244" y="3973748"/>
            <a:ext cx="326595" cy="281547"/>
          </a:xfrm>
          <a:prstGeom prst="triangle">
            <a:avLst/>
          </a:prstGeom>
          <a:solidFill>
            <a:srgbClr val="FFE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4529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0921" y="4150334"/>
            <a:ext cx="1291725" cy="3733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Kieran</a:t>
            </a:r>
          </a:p>
        </p:txBody>
      </p:sp>
      <p:sp>
        <p:nvSpPr>
          <p:cNvPr id="30" name="Rectangle 29"/>
          <p:cNvSpPr/>
          <p:nvPr/>
        </p:nvSpPr>
        <p:spPr>
          <a:xfrm>
            <a:off x="270964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5" y="702863"/>
            <a:ext cx="226407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Drawing Accurately</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70964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86000" y="1170999"/>
            <a:ext cx="4572000" cy="646331"/>
          </a:xfrm>
          <a:prstGeom prst="rect">
            <a:avLst/>
          </a:prstGeom>
        </p:spPr>
        <p:txBody>
          <a:bodyPr>
            <a:spAutoFit/>
          </a:bodyPr>
          <a:lstStyle/>
          <a:p>
            <a:pPr algn="ctr"/>
            <a:r>
              <a:rPr lang="en-GB" dirty="0"/>
              <a:t>Aleesha and Kieran measure the same line.</a:t>
            </a:r>
          </a:p>
          <a:p>
            <a:pPr algn="ctr"/>
            <a:r>
              <a:rPr lang="en-GB" b="1" dirty="0"/>
              <a:t>What has each done wrong?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90755" y="-16978"/>
            <a:ext cx="987791" cy="6858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93702"/>
          <a:stretch/>
        </p:blipFill>
        <p:spPr>
          <a:xfrm rot="14813188">
            <a:off x="6886600" y="902533"/>
            <a:ext cx="138122" cy="2683142"/>
          </a:xfrm>
          <a:prstGeom prst="rect">
            <a:avLst/>
          </a:prstGeom>
        </p:spPr>
      </p:pic>
      <p:cxnSp>
        <p:nvCxnSpPr>
          <p:cNvPr id="10" name="Straight Connector 9"/>
          <p:cNvCxnSpPr/>
          <p:nvPr/>
        </p:nvCxnSpPr>
        <p:spPr>
          <a:xfrm>
            <a:off x="5694668" y="2805265"/>
            <a:ext cx="1737978"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90755" y="2169930"/>
            <a:ext cx="987791" cy="6858000"/>
          </a:xfrm>
          <a:prstGeom prst="rect">
            <a:avLst/>
          </a:prstGeom>
        </p:spPr>
      </p:pic>
      <p:cxnSp>
        <p:nvCxnSpPr>
          <p:cNvPr id="12" name="Straight Connector 11"/>
          <p:cNvCxnSpPr/>
          <p:nvPr/>
        </p:nvCxnSpPr>
        <p:spPr>
          <a:xfrm>
            <a:off x="755650" y="4992173"/>
            <a:ext cx="16436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3332" r="79933"/>
          <a:stretch/>
        </p:blipFill>
        <p:spPr>
          <a:xfrm rot="15386517">
            <a:off x="3940984" y="2969891"/>
            <a:ext cx="182509" cy="3315587"/>
          </a:xfrm>
          <a:prstGeom prst="rect">
            <a:avLst/>
          </a:prstGeom>
        </p:spPr>
      </p:pic>
      <p:grpSp>
        <p:nvGrpSpPr>
          <p:cNvPr id="15" name="Group 14"/>
          <p:cNvGrpSpPr/>
          <p:nvPr/>
        </p:nvGrpSpPr>
        <p:grpSpPr>
          <a:xfrm>
            <a:off x="7196952" y="3949050"/>
            <a:ext cx="1191398" cy="1193087"/>
            <a:chOff x="6563656" y="4033377"/>
            <a:chExt cx="1595225" cy="1597486"/>
          </a:xfrm>
        </p:grpSpPr>
        <p:sp>
          <p:nvSpPr>
            <p:cNvPr id="14" name="Oval 13"/>
            <p:cNvSpPr/>
            <p:nvPr/>
          </p:nvSpPr>
          <p:spPr>
            <a:xfrm>
              <a:off x="6563657" y="4033377"/>
              <a:ext cx="1595224" cy="1595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33570" t="856" r="37502" b="75883"/>
            <a:stretch/>
          </p:blipFill>
          <p:spPr>
            <a:xfrm>
              <a:off x="6563656" y="4035639"/>
              <a:ext cx="1595225" cy="1595224"/>
            </a:xfrm>
            <a:prstGeom prst="ellipse">
              <a:avLst/>
            </a:prstGeom>
          </p:spPr>
        </p:pic>
      </p:grpSp>
      <p:sp>
        <p:nvSpPr>
          <p:cNvPr id="4" name="Rectangle 3"/>
          <p:cNvSpPr/>
          <p:nvPr/>
        </p:nvSpPr>
        <p:spPr>
          <a:xfrm>
            <a:off x="4605283" y="4568513"/>
            <a:ext cx="2654894" cy="369332"/>
          </a:xfrm>
          <a:prstGeom prst="rect">
            <a:avLst/>
          </a:prstGeom>
        </p:spPr>
        <p:txBody>
          <a:bodyPr wrap="none">
            <a:spAutoFit/>
          </a:bodyPr>
          <a:lstStyle/>
          <a:p>
            <a:r>
              <a:rPr lang="en-GB" dirty="0"/>
              <a:t>“The line is 6.7cm </a:t>
            </a:r>
            <a:r>
              <a:rPr lang="en-GB" dirty="0" smtClean="0"/>
              <a:t>long.”</a:t>
            </a:r>
            <a:endParaRPr lang="en-GB" dirty="0"/>
          </a:p>
        </p:txBody>
      </p:sp>
      <p:sp>
        <p:nvSpPr>
          <p:cNvPr id="18" name="Rectangle 17"/>
          <p:cNvSpPr/>
          <p:nvPr/>
        </p:nvSpPr>
        <p:spPr>
          <a:xfrm>
            <a:off x="1813070" y="1872610"/>
            <a:ext cx="1291725" cy="3398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Aleesha</a:t>
            </a:r>
          </a:p>
        </p:txBody>
      </p:sp>
      <p:sp>
        <p:nvSpPr>
          <p:cNvPr id="20" name="Oval 19"/>
          <p:cNvSpPr/>
          <p:nvPr/>
        </p:nvSpPr>
        <p:spPr>
          <a:xfrm>
            <a:off x="855743" y="1671327"/>
            <a:ext cx="1191397" cy="11913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976418" y="2304377"/>
            <a:ext cx="2595582" cy="369332"/>
          </a:xfrm>
          <a:prstGeom prst="rect">
            <a:avLst/>
          </a:prstGeom>
        </p:spPr>
        <p:txBody>
          <a:bodyPr wrap="none">
            <a:spAutoFit/>
          </a:bodyPr>
          <a:lstStyle/>
          <a:p>
            <a:r>
              <a:rPr lang="en-GB" dirty="0"/>
              <a:t>“The line is 22cm </a:t>
            </a:r>
            <a:r>
              <a:rPr lang="en-GB" dirty="0" smtClean="0"/>
              <a:t>long.”</a:t>
            </a:r>
            <a:endParaRPr lang="en-GB" dirty="0"/>
          </a:p>
        </p:txBody>
      </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7945" t="-5810" r="38649" b="55721"/>
          <a:stretch/>
        </p:blipFill>
        <p:spPr>
          <a:xfrm>
            <a:off x="853749" y="1653947"/>
            <a:ext cx="1193391" cy="1208777"/>
          </a:xfrm>
          <a:prstGeom prst="ellipse">
            <a:avLst/>
          </a:prstGeom>
        </p:spPr>
      </p:pic>
    </p:spTree>
    <p:extLst>
      <p:ext uri="{BB962C8B-B14F-4D97-AF65-F5344CB8AC3E}">
        <p14:creationId xmlns:p14="http://schemas.microsoft.com/office/powerpoint/2010/main" val="2547238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70964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5" y="702863"/>
            <a:ext cx="226407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Drawing Accurately</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70964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359017" y="1234799"/>
            <a:ext cx="6425966" cy="646331"/>
          </a:xfrm>
          <a:prstGeom prst="rect">
            <a:avLst/>
          </a:prstGeom>
        </p:spPr>
        <p:txBody>
          <a:bodyPr wrap="square">
            <a:spAutoFit/>
          </a:bodyPr>
          <a:lstStyle/>
          <a:p>
            <a:pPr algn="ctr"/>
            <a:r>
              <a:rPr lang="en-GB" dirty="0"/>
              <a:t>What size lines could be rounded to 7cm as the nearest cm?</a:t>
            </a:r>
          </a:p>
          <a:p>
            <a:pPr algn="ctr"/>
            <a:endParaRPr lang="en-GB"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7847"/>
          <a:stretch/>
        </p:blipFill>
        <p:spPr>
          <a:xfrm rot="5400000">
            <a:off x="3926155" y="722205"/>
            <a:ext cx="1679041" cy="7245349"/>
          </a:xfrm>
          <a:prstGeom prst="rect">
            <a:avLst/>
          </a:prstGeom>
        </p:spPr>
      </p:pic>
      <p:sp>
        <p:nvSpPr>
          <p:cNvPr id="6" name="Down Arrow 5"/>
          <p:cNvSpPr/>
          <p:nvPr/>
        </p:nvSpPr>
        <p:spPr>
          <a:xfrm>
            <a:off x="4077050" y="2515456"/>
            <a:ext cx="201335" cy="98990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a:off x="3756168" y="2515456"/>
            <a:ext cx="201335" cy="98990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55650" y="1734624"/>
            <a:ext cx="7632700" cy="495108"/>
          </a:xfrm>
          <a:prstGeom prst="rect">
            <a:avLst/>
          </a:prstGeom>
          <a:solidFill>
            <a:schemeClr val="accent2"/>
          </a:solidFill>
        </p:spPr>
        <p:txBody>
          <a:bodyPr wrap="square" lIns="144000" tIns="108000" rIns="144000" bIns="108000">
            <a:spAutoFit/>
          </a:bodyPr>
          <a:lstStyle/>
          <a:p>
            <a:pPr algn="ctr"/>
            <a:r>
              <a:rPr lang="en-GB" dirty="0">
                <a:solidFill>
                  <a:schemeClr val="bg1"/>
                </a:solidFill>
              </a:rPr>
              <a:t>Any line between 6.5cm (65mm) and 7.4cm (74mm)</a:t>
            </a:r>
          </a:p>
        </p:txBody>
      </p:sp>
    </p:spTree>
    <p:extLst>
      <p:ext uri="{BB962C8B-B14F-4D97-AF65-F5344CB8AC3E}">
        <p14:creationId xmlns:p14="http://schemas.microsoft.com/office/powerpoint/2010/main" val="411021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445574" y="702863"/>
            <a:ext cx="1942423"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Accurately</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387997"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2387997"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59213" y="4125503"/>
            <a:ext cx="3501286"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smtClean="0"/>
              <a:t>640cm </a:t>
            </a:r>
            <a:r>
              <a:rPr lang="en-GB" dirty="0"/>
              <a:t>or </a:t>
            </a:r>
            <a:r>
              <a:rPr lang="en-GB" dirty="0" smtClean="0"/>
              <a:t>6.4m</a:t>
            </a:r>
            <a:endParaRPr lang="en-GB" dirty="0"/>
          </a:p>
        </p:txBody>
      </p:sp>
      <p:sp>
        <p:nvSpPr>
          <p:cNvPr id="2" name="Rectangle 1"/>
          <p:cNvSpPr/>
          <p:nvPr/>
        </p:nvSpPr>
        <p:spPr>
          <a:xfrm>
            <a:off x="970425" y="2412178"/>
            <a:ext cx="3490074" cy="1603104"/>
          </a:xfrm>
          <a:prstGeom prst="rect">
            <a:avLst/>
          </a:prstGeom>
          <a:solidFill>
            <a:schemeClr val="bg1"/>
          </a:solidFill>
          <a:ln w="28575">
            <a:solidFill>
              <a:srgbClr val="F08214"/>
            </a:solidFill>
          </a:ln>
        </p:spPr>
        <p:txBody>
          <a:bodyPr wrap="square" lIns="144000" tIns="108000" rIns="144000" bIns="108000">
            <a:spAutoFit/>
          </a:bodyPr>
          <a:lstStyle/>
          <a:p>
            <a:r>
              <a:rPr lang="en-GB" dirty="0"/>
              <a:t>This door is drawn using straight lines.</a:t>
            </a:r>
          </a:p>
          <a:p>
            <a:endParaRPr lang="en-GB" dirty="0"/>
          </a:p>
          <a:p>
            <a:r>
              <a:rPr lang="en-GB" dirty="0"/>
              <a:t>What do the lines equal when added together?</a:t>
            </a:r>
          </a:p>
        </p:txBody>
      </p:sp>
      <p:grpSp>
        <p:nvGrpSpPr>
          <p:cNvPr id="8" name="Group 7"/>
          <p:cNvGrpSpPr/>
          <p:nvPr/>
        </p:nvGrpSpPr>
        <p:grpSpPr>
          <a:xfrm>
            <a:off x="6042817" y="1553247"/>
            <a:ext cx="1789911" cy="4311183"/>
            <a:chOff x="3405930" y="872454"/>
            <a:chExt cx="2340529" cy="5637403"/>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475" t="12722" r="15226" b="5077"/>
            <a:stretch/>
          </p:blipFill>
          <p:spPr>
            <a:xfrm>
              <a:off x="3405930" y="872454"/>
              <a:ext cx="2340529" cy="5637403"/>
            </a:xfrm>
            <a:prstGeom prst="rect">
              <a:avLst/>
            </a:prstGeom>
          </p:spPr>
        </p:pic>
        <p:sp>
          <p:nvSpPr>
            <p:cNvPr id="5" name="Rectangle 4"/>
            <p:cNvSpPr/>
            <p:nvPr/>
          </p:nvSpPr>
          <p:spPr>
            <a:xfrm>
              <a:off x="3598877" y="1094268"/>
              <a:ext cx="1996580" cy="2756279"/>
            </a:xfrm>
            <a:prstGeom prst="rect">
              <a:avLst/>
            </a:prstGeom>
            <a:solidFill>
              <a:srgbClr val="78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665989" y="3716323"/>
              <a:ext cx="1879134" cy="293615"/>
            </a:xfrm>
            <a:prstGeom prst="rect">
              <a:avLst/>
            </a:prstGeom>
            <a:solidFill>
              <a:srgbClr val="78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665989" y="4449280"/>
              <a:ext cx="1879134" cy="1643545"/>
            </a:xfrm>
            <a:prstGeom prst="rect">
              <a:avLst/>
            </a:prstGeom>
            <a:solidFill>
              <a:srgbClr val="78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 name="Straight Arrow Connector 9"/>
          <p:cNvCxnSpPr/>
          <p:nvPr/>
        </p:nvCxnSpPr>
        <p:spPr>
          <a:xfrm>
            <a:off x="5869185" y="1589376"/>
            <a:ext cx="0" cy="4275054"/>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42816" y="1391376"/>
            <a:ext cx="1789911" cy="0"/>
          </a:xfrm>
          <a:prstGeom prst="straightConnector1">
            <a:avLst/>
          </a:prstGeom>
          <a:ln w="38100">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538724" y="3840355"/>
            <a:ext cx="798094" cy="0"/>
          </a:xfrm>
          <a:prstGeom prst="straightConnector1">
            <a:avLst/>
          </a:prstGeom>
          <a:ln w="3810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447714" y="3840355"/>
            <a:ext cx="0" cy="471324"/>
          </a:xfrm>
          <a:prstGeom prst="straightConnector1">
            <a:avLst/>
          </a:prstGeom>
          <a:ln w="38100">
            <a:solidFill>
              <a:schemeClr val="accent5">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976793" y="3524172"/>
            <a:ext cx="894797" cy="369332"/>
          </a:xfrm>
          <a:prstGeom prst="rect">
            <a:avLst/>
          </a:prstGeom>
        </p:spPr>
        <p:txBody>
          <a:bodyPr wrap="none">
            <a:spAutoFit/>
          </a:bodyPr>
          <a:lstStyle/>
          <a:p>
            <a:r>
              <a:rPr lang="en-GB" dirty="0">
                <a:solidFill>
                  <a:schemeClr val="accent1"/>
                </a:solidFill>
              </a:rPr>
              <a:t>200cm</a:t>
            </a:r>
          </a:p>
        </p:txBody>
      </p:sp>
      <p:sp>
        <p:nvSpPr>
          <p:cNvPr id="28" name="Rectangle 27"/>
          <p:cNvSpPr/>
          <p:nvPr/>
        </p:nvSpPr>
        <p:spPr>
          <a:xfrm>
            <a:off x="6442021" y="978315"/>
            <a:ext cx="761747" cy="369332"/>
          </a:xfrm>
          <a:prstGeom prst="rect">
            <a:avLst/>
          </a:prstGeom>
        </p:spPr>
        <p:txBody>
          <a:bodyPr wrap="none">
            <a:spAutoFit/>
          </a:bodyPr>
          <a:lstStyle/>
          <a:p>
            <a:r>
              <a:rPr lang="en-GB" dirty="0">
                <a:solidFill>
                  <a:schemeClr val="accent4"/>
                </a:solidFill>
              </a:rPr>
              <a:t>80cm</a:t>
            </a:r>
          </a:p>
        </p:txBody>
      </p:sp>
      <p:sp>
        <p:nvSpPr>
          <p:cNvPr id="29" name="Rectangle 28"/>
          <p:cNvSpPr/>
          <p:nvPr/>
        </p:nvSpPr>
        <p:spPr>
          <a:xfrm>
            <a:off x="6538724" y="3345953"/>
            <a:ext cx="745717" cy="369332"/>
          </a:xfrm>
          <a:prstGeom prst="rect">
            <a:avLst/>
          </a:prstGeom>
        </p:spPr>
        <p:txBody>
          <a:bodyPr wrap="none">
            <a:spAutoFit/>
          </a:bodyPr>
          <a:lstStyle/>
          <a:p>
            <a:r>
              <a:rPr lang="en-GB" dirty="0">
                <a:solidFill>
                  <a:srgbClr val="FFFF00"/>
                </a:solidFill>
              </a:rPr>
              <a:t>30cm</a:t>
            </a:r>
          </a:p>
        </p:txBody>
      </p:sp>
      <p:sp>
        <p:nvSpPr>
          <p:cNvPr id="30" name="Rectangle 29"/>
          <p:cNvSpPr/>
          <p:nvPr/>
        </p:nvSpPr>
        <p:spPr>
          <a:xfrm>
            <a:off x="7080981" y="4251279"/>
            <a:ext cx="716863" cy="369332"/>
          </a:xfrm>
          <a:prstGeom prst="rect">
            <a:avLst/>
          </a:prstGeom>
        </p:spPr>
        <p:txBody>
          <a:bodyPr wrap="none">
            <a:spAutoFit/>
          </a:bodyPr>
          <a:lstStyle/>
          <a:p>
            <a:r>
              <a:rPr lang="en-GB" dirty="0">
                <a:solidFill>
                  <a:schemeClr val="accent5">
                    <a:lumMod val="50000"/>
                  </a:schemeClr>
                </a:solidFill>
              </a:rPr>
              <a:t>10cm</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70964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5" y="702863"/>
            <a:ext cx="226407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Drawing Accurately</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70964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359017" y="2370262"/>
            <a:ext cx="6425966" cy="369332"/>
          </a:xfrm>
          <a:prstGeom prst="rect">
            <a:avLst/>
          </a:prstGeom>
        </p:spPr>
        <p:txBody>
          <a:bodyPr wrap="square">
            <a:spAutoFit/>
          </a:bodyPr>
          <a:lstStyle/>
          <a:p>
            <a:pPr algn="ctr"/>
            <a:r>
              <a:rPr lang="en-GB" dirty="0"/>
              <a:t>Have you all drawn the same length line?</a:t>
            </a:r>
          </a:p>
        </p:txBody>
      </p:sp>
      <p:sp>
        <p:nvSpPr>
          <p:cNvPr id="16" name="Rectangle 15"/>
          <p:cNvSpPr/>
          <p:nvPr/>
        </p:nvSpPr>
        <p:spPr>
          <a:xfrm>
            <a:off x="755650" y="1416477"/>
            <a:ext cx="7632700" cy="772107"/>
          </a:xfrm>
          <a:prstGeom prst="rect">
            <a:avLst/>
          </a:prstGeom>
          <a:solidFill>
            <a:schemeClr val="accent2"/>
          </a:solidFill>
        </p:spPr>
        <p:txBody>
          <a:bodyPr wrap="square" lIns="144000" tIns="108000" rIns="144000" bIns="108000">
            <a:spAutoFit/>
          </a:bodyPr>
          <a:lstStyle/>
          <a:p>
            <a:pPr algn="ctr"/>
            <a:r>
              <a:rPr lang="en-GB" dirty="0">
                <a:solidFill>
                  <a:schemeClr val="bg1"/>
                </a:solidFill>
              </a:rPr>
              <a:t>Draw a line longer than 7cm.</a:t>
            </a:r>
          </a:p>
          <a:p>
            <a:pPr algn="ctr"/>
            <a:r>
              <a:rPr lang="en-GB" dirty="0">
                <a:solidFill>
                  <a:schemeClr val="bg1"/>
                </a:solidFill>
              </a:rPr>
              <a:t>Compare it to the people around you.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3125794"/>
            <a:ext cx="4311941" cy="2967031"/>
          </a:xfrm>
          <a:prstGeom prst="rect">
            <a:avLst/>
          </a:prstGeom>
        </p:spPr>
      </p:pic>
      <p:cxnSp>
        <p:nvCxnSpPr>
          <p:cNvPr id="5" name="Straight Connector 4"/>
          <p:cNvCxnSpPr/>
          <p:nvPr/>
        </p:nvCxnSpPr>
        <p:spPr>
          <a:xfrm flipH="1" flipV="1">
            <a:off x="2709645" y="3540154"/>
            <a:ext cx="855676" cy="343949"/>
          </a:xfrm>
          <a:prstGeom prst="line">
            <a:avLst/>
          </a:prstGeom>
          <a:ln>
            <a:solidFill>
              <a:srgbClr val="6A412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18620" y="3594241"/>
            <a:ext cx="2751589" cy="2030136"/>
          </a:xfrm>
          <a:prstGeom prst="rect">
            <a:avLst/>
          </a:prstGeom>
          <a:solidFill>
            <a:schemeClr val="bg1"/>
          </a:solidFill>
          <a:ln w="28575">
            <a:solidFill>
              <a:srgbClr val="F08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Now draw a </a:t>
            </a:r>
            <a:r>
              <a:rPr lang="en-GB" dirty="0" smtClean="0">
                <a:solidFill>
                  <a:schemeClr val="tx1"/>
                </a:solidFill>
              </a:rPr>
              <a:t/>
            </a:r>
            <a:br>
              <a:rPr lang="en-GB" dirty="0" smtClean="0">
                <a:solidFill>
                  <a:schemeClr val="tx1"/>
                </a:solidFill>
              </a:rPr>
            </a:br>
            <a:r>
              <a:rPr lang="en-GB" dirty="0" smtClean="0">
                <a:solidFill>
                  <a:schemeClr val="tx1"/>
                </a:solidFill>
              </a:rPr>
              <a:t>line </a:t>
            </a:r>
            <a:r>
              <a:rPr lang="en-GB" dirty="0">
                <a:solidFill>
                  <a:schemeClr val="tx1"/>
                </a:solidFill>
              </a:rPr>
              <a:t>between </a:t>
            </a:r>
            <a:r>
              <a:rPr lang="en-GB" dirty="0" smtClean="0">
                <a:solidFill>
                  <a:schemeClr val="tx1"/>
                </a:solidFill>
              </a:rPr>
              <a:t>8cm </a:t>
            </a:r>
            <a:br>
              <a:rPr lang="en-GB" dirty="0" smtClean="0">
                <a:solidFill>
                  <a:schemeClr val="tx1"/>
                </a:solidFill>
              </a:rPr>
            </a:br>
            <a:r>
              <a:rPr lang="en-GB" dirty="0" smtClean="0">
                <a:solidFill>
                  <a:schemeClr val="tx1"/>
                </a:solidFill>
              </a:rPr>
              <a:t>and 10cm long.</a:t>
            </a:r>
            <a:endParaRPr lang="en-GB" dirty="0">
              <a:solidFill>
                <a:schemeClr val="tx1"/>
              </a:solidFill>
            </a:endParaRPr>
          </a:p>
          <a:p>
            <a:pPr algn="ctr"/>
            <a:endParaRPr lang="en-GB" dirty="0">
              <a:solidFill>
                <a:schemeClr val="tx1"/>
              </a:solidFill>
            </a:endParaRPr>
          </a:p>
          <a:p>
            <a:pPr algn="ctr"/>
            <a:r>
              <a:rPr lang="en-GB" dirty="0">
                <a:solidFill>
                  <a:schemeClr val="tx1"/>
                </a:solidFill>
              </a:rPr>
              <a:t>Have you all drawn the same length line?</a:t>
            </a:r>
          </a:p>
        </p:txBody>
      </p:sp>
    </p:spTree>
    <p:extLst>
      <p:ext uri="{BB962C8B-B14F-4D97-AF65-F5344CB8AC3E}">
        <p14:creationId xmlns:p14="http://schemas.microsoft.com/office/powerpoint/2010/main" val="50279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1D09E44C-160B-41EF-96E6-5B5067D54444}" vid="{05084B61-F16E-40F7-9B98-4A8B0F7C2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465</TotalTime>
  <Words>328</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Tuffy</vt:lpstr>
      <vt:lpstr>Twinkl</vt:lpstr>
      <vt:lpstr>Calibri</vt:lpstr>
      <vt:lpstr>Tuffy-TTF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Abi Haigh</cp:lastModifiedBy>
  <cp:revision>10</cp:revision>
  <dcterms:created xsi:type="dcterms:W3CDTF">2019-06-04T07:47:01Z</dcterms:created>
  <dcterms:modified xsi:type="dcterms:W3CDTF">2019-06-06T13:20:40Z</dcterms:modified>
</cp:coreProperties>
</file>