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75" r:id="rId2"/>
    <p:sldId id="276" r:id="rId3"/>
    <p:sldId id="278" r:id="rId4"/>
    <p:sldId id="279" r:id="rId5"/>
    <p:sldId id="294" r:id="rId6"/>
    <p:sldId id="295" r:id="rId7"/>
    <p:sldId id="282" r:id="rId8"/>
    <p:sldId id="296" r:id="rId9"/>
    <p:sldId id="293" r:id="rId10"/>
    <p:sldId id="297" r:id="rId11"/>
    <p:sldId id="287" r:id="rId12"/>
    <p:sldId id="277" r:id="rId13"/>
    <p:sldId id="286" r:id="rId14"/>
  </p:sldIdLst>
  <p:sldSz cx="9144000" cy="6858000" type="screen4x3"/>
  <p:notesSz cx="6858000" cy="9144000"/>
  <p:embeddedFontLst>
    <p:embeddedFont>
      <p:font typeface="Tuffy-TTF" panose="020B0603060100000000" pitchFamily="34" charset="0"/>
      <p:regular r:id="rId17"/>
      <p:bold r:id="rId18"/>
      <p:italic r:id="rId19"/>
      <p:boldItalic r:id="rId20"/>
    </p:embeddedFont>
    <p:embeddedFont>
      <p:font typeface="Twinkl" pitchFamily="2" charset="0"/>
      <p:regular r:id="rId21"/>
      <p:bold r:id="rId22"/>
    </p:embeddedFont>
    <p:embeddedFont>
      <p:font typeface="Tuffy" panose="020B0603060100000000"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C3"/>
    <a:srgbClr val="F08115"/>
    <a:srgbClr val="00529C"/>
    <a:srgbClr val="699327"/>
    <a:srgbClr val="B4497F"/>
    <a:srgbClr val="4EB2E5"/>
    <a:srgbClr val="013F7B"/>
    <a:srgbClr val="00639A"/>
    <a:srgbClr val="FFE76D"/>
    <a:srgbClr val="072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3" autoAdjust="0"/>
    <p:restoredTop sz="94660"/>
  </p:normalViewPr>
  <p:slideViewPr>
    <p:cSldViewPr snapToGrid="0" showGuides="1">
      <p:cViewPr>
        <p:scale>
          <a:sx n="150" d="100"/>
          <a:sy n="150" d="100"/>
        </p:scale>
        <p:origin x="408" y="-336"/>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twinkl.co.uk/resources/planit-maths-primary-teaching-resources-year-3/planit-maths-primary-teaching-resources-year-3-geometry---properties-of-shape/planit-maths-primary-teaching-resources-year-3-geometry---properties-of-shape-recognise-angles-as-a-property-of-shape-or-a-description-of-a-turn" TargetMode="External"/><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E495364-88E0-43A3-BDC8-6DE3A20C83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57" t="-4612" r="24746" b="61166"/>
          <a:stretch/>
        </p:blipFill>
        <p:spPr>
          <a:xfrm flipH="1">
            <a:off x="6937881" y="4652825"/>
            <a:ext cx="1440000" cy="1440000"/>
          </a:xfrm>
          <a:prstGeom prst="ellipse">
            <a:avLst/>
          </a:prstGeom>
          <a:solidFill>
            <a:schemeClr val="bg1"/>
          </a:solidFill>
          <a:ln w="57150">
            <a:solidFill>
              <a:srgbClr val="007AC3"/>
            </a:solidFill>
          </a:ln>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4" name="Rectangle 23">
            <a:extLst>
              <a:ext uri="{FF2B5EF4-FFF2-40B4-BE49-F238E27FC236}">
                <a16:creationId xmlns:a16="http://schemas.microsoft.com/office/drawing/2014/main" id="{124841A7-57E8-4C18-9271-3015AB907FF4}"/>
              </a:ext>
            </a:extLst>
          </p:cNvPr>
          <p:cNvSpPr/>
          <p:nvPr/>
        </p:nvSpPr>
        <p:spPr>
          <a:xfrm>
            <a:off x="3916206"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25" name="Straight Connector 24">
            <a:extLst>
              <a:ext uri="{FF2B5EF4-FFF2-40B4-BE49-F238E27FC236}">
                <a16:creationId xmlns:a16="http://schemas.microsoft.com/office/drawing/2014/main" id="{F7B84B83-46D0-4117-9F48-CB9F71444583}"/>
              </a:ext>
            </a:extLst>
          </p:cNvPr>
          <p:cNvCxnSpPr/>
          <p:nvPr/>
        </p:nvCxnSpPr>
        <p:spPr>
          <a:xfrm>
            <a:off x="391620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16EC734-6911-495A-BBED-17338E591DB6}"/>
              </a:ext>
            </a:extLst>
          </p:cNvPr>
          <p:cNvSpPr/>
          <p:nvPr/>
        </p:nvSpPr>
        <p:spPr>
          <a:xfrm>
            <a:off x="445573" y="702863"/>
            <a:ext cx="344538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Right Angles in Shapes</a:t>
            </a:r>
            <a:endParaRPr lang="en-GB" sz="1600" b="1" dirty="0">
              <a:solidFill>
                <a:schemeClr val="bg1"/>
              </a:solidFill>
            </a:endParaRPr>
          </a:p>
        </p:txBody>
      </p:sp>
      <p:sp>
        <p:nvSpPr>
          <p:cNvPr id="13" name="Rectangle 12">
            <a:extLst>
              <a:ext uri="{FF2B5EF4-FFF2-40B4-BE49-F238E27FC236}">
                <a16:creationId xmlns:a16="http://schemas.microsoft.com/office/drawing/2014/main" id="{13109921-B906-44F5-85B2-1FE826122B0B}"/>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Look at this picture.</a:t>
            </a:r>
          </a:p>
        </p:txBody>
      </p:sp>
      <p:pic>
        <p:nvPicPr>
          <p:cNvPr id="3" name="Picture 2">
            <a:extLst>
              <a:ext uri="{FF2B5EF4-FFF2-40B4-BE49-F238E27FC236}">
                <a16:creationId xmlns:a16="http://schemas.microsoft.com/office/drawing/2014/main" id="{B7459CCB-5054-4871-A35C-ABA1A90255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6311" y="1683551"/>
            <a:ext cx="2314926" cy="4411245"/>
          </a:xfrm>
          <a:prstGeom prst="rect">
            <a:avLst/>
          </a:prstGeom>
        </p:spPr>
      </p:pic>
      <p:sp>
        <p:nvSpPr>
          <p:cNvPr id="32" name="Speech Bubble: Oval 31">
            <a:extLst>
              <a:ext uri="{FF2B5EF4-FFF2-40B4-BE49-F238E27FC236}">
                <a16:creationId xmlns:a16="http://schemas.microsoft.com/office/drawing/2014/main" id="{092C6B6A-7419-45E6-9CD7-CED98A7DAC6F}"/>
              </a:ext>
            </a:extLst>
          </p:cNvPr>
          <p:cNvSpPr/>
          <p:nvPr/>
        </p:nvSpPr>
        <p:spPr>
          <a:xfrm>
            <a:off x="5242379" y="3886036"/>
            <a:ext cx="2110921" cy="1439999"/>
          </a:xfrm>
          <a:prstGeom prst="wedgeEllipseCallout">
            <a:avLst>
              <a:gd name="adj1" fmla="val 38981"/>
              <a:gd name="adj2" fmla="val 619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How many right angles can you spot in it?</a:t>
            </a:r>
          </a:p>
        </p:txBody>
      </p:sp>
    </p:spTree>
    <p:extLst>
      <p:ext uri="{BB962C8B-B14F-4D97-AF65-F5344CB8AC3E}">
        <p14:creationId xmlns:p14="http://schemas.microsoft.com/office/powerpoint/2010/main" val="28568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822827"/>
            <a:ext cx="7632700" cy="4269997"/>
          </a:xfrm>
          <a:prstGeom prst="rect">
            <a:avLst/>
          </a:prstGeom>
          <a:solidFill>
            <a:srgbClr val="03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11" name="Rectangle 10">
            <a:extLst>
              <a:ext uri="{FF2B5EF4-FFF2-40B4-BE49-F238E27FC236}">
                <a16:creationId xmlns:a16="http://schemas.microsoft.com/office/drawing/2014/main" id="{FBC5141D-7D3F-42E0-AA35-8FB7FD809938}"/>
              </a:ext>
            </a:extLst>
          </p:cNvPr>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E3B831B-0AC7-412F-9190-08F14108D5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18" name="Picture 17">
            <a:extLst>
              <a:ext uri="{FF2B5EF4-FFF2-40B4-BE49-F238E27FC236}">
                <a16:creationId xmlns:a16="http://schemas.microsoft.com/office/drawing/2014/main" id="{46A50D0D-4E2A-4A20-A308-5725FB47A7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719"/>
          <a:stretch/>
        </p:blipFill>
        <p:spPr>
          <a:xfrm rot="1542136">
            <a:off x="2608550" y="2873140"/>
            <a:ext cx="794333" cy="2280061"/>
          </a:xfrm>
          <a:prstGeom prst="rect">
            <a:avLst/>
          </a:prstGeom>
          <a:effectLst/>
        </p:spPr>
      </p:pic>
      <p:pic>
        <p:nvPicPr>
          <p:cNvPr id="19" name="Picture 18">
            <a:extLst>
              <a:ext uri="{FF2B5EF4-FFF2-40B4-BE49-F238E27FC236}">
                <a16:creationId xmlns:a16="http://schemas.microsoft.com/office/drawing/2014/main" id="{C3F097DD-BEA7-454F-BF9C-81FD323EBD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929"/>
          <a:stretch/>
        </p:blipFill>
        <p:spPr>
          <a:xfrm rot="1522663">
            <a:off x="1068919" y="2347074"/>
            <a:ext cx="1440000" cy="1304727"/>
          </a:xfrm>
          <a:prstGeom prst="rect">
            <a:avLst/>
          </a:prstGeom>
          <a:effectLst/>
        </p:spPr>
      </p:pic>
      <p:pic>
        <p:nvPicPr>
          <p:cNvPr id="15" name="Boy Writing">
            <a:extLst>
              <a:ext uri="{FF2B5EF4-FFF2-40B4-BE49-F238E27FC236}">
                <a16:creationId xmlns:a16="http://schemas.microsoft.com/office/drawing/2014/main" id="{D70723F8-A621-42CE-974F-487D96D226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pic>
        <p:nvPicPr>
          <p:cNvPr id="16" name="Picture 15">
            <a:extLst>
              <a:ext uri="{FF2B5EF4-FFF2-40B4-BE49-F238E27FC236}">
                <a16:creationId xmlns:a16="http://schemas.microsoft.com/office/drawing/2014/main" id="{D599B6F7-6116-4A1B-9C54-63B0AAF705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504" y="1931351"/>
            <a:ext cx="2875660" cy="4067796"/>
          </a:xfrm>
          <a:prstGeom prst="rect">
            <a:avLst/>
          </a:prstGeom>
          <a:effectLst>
            <a:outerShdw blurRad="50800" sx="101000" sy="101000" algn="ctr" rotWithShape="0">
              <a:schemeClr val="tx1">
                <a:alpha val="20000"/>
              </a:schemeClr>
            </a:outerShdw>
          </a:effectLst>
        </p:spPr>
      </p:pic>
      <p:pic>
        <p:nvPicPr>
          <p:cNvPr id="3" name="Picture 2">
            <a:extLst>
              <a:ext uri="{FF2B5EF4-FFF2-40B4-BE49-F238E27FC236}">
                <a16:creationId xmlns:a16="http://schemas.microsoft.com/office/drawing/2014/main" id="{444BEE4E-389C-416A-9599-42D7904722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4018" y="1931350"/>
            <a:ext cx="2876509" cy="4067798"/>
          </a:xfrm>
          <a:prstGeom prst="rect">
            <a:avLst/>
          </a:prstGeom>
          <a:effectLst>
            <a:outerShdw blurRad="50800" sx="101000" sy="101000" algn="ctr" rotWithShape="0">
              <a:schemeClr val="tx1">
                <a:alpha val="20000"/>
              </a:schemeClr>
            </a:outerShdw>
          </a:effectLst>
        </p:spPr>
      </p:pic>
      <p:sp>
        <p:nvSpPr>
          <p:cNvPr id="13" name="Rectangle 12">
            <a:extLst>
              <a:ext uri="{FF2B5EF4-FFF2-40B4-BE49-F238E27FC236}">
                <a16:creationId xmlns:a16="http://schemas.microsoft.com/office/drawing/2014/main" id="{973BEF00-0F46-44D9-94A0-A766A2C6CFFC}"/>
              </a:ext>
            </a:extLst>
          </p:cNvPr>
          <p:cNvSpPr/>
          <p:nvPr/>
        </p:nvSpPr>
        <p:spPr>
          <a:xfrm>
            <a:off x="445573" y="702863"/>
            <a:ext cx="344538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Right Angles in Shapes</a:t>
            </a:r>
            <a:endParaRPr lang="en-GB" sz="1600" b="1" dirty="0">
              <a:solidFill>
                <a:schemeClr val="bg1"/>
              </a:solidFill>
            </a:endParaRPr>
          </a:p>
        </p:txBody>
      </p:sp>
    </p:spTree>
    <p:extLst>
      <p:ext uri="{BB962C8B-B14F-4D97-AF65-F5344CB8AC3E}">
        <p14:creationId xmlns:p14="http://schemas.microsoft.com/office/powerpoint/2010/main" val="178397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45112"/>
            <a:ext cx="7632700" cy="1006429"/>
          </a:xfrm>
          <a:prstGeom prst="rect">
            <a:avLst/>
          </a:prstGeom>
          <a:solidFill>
            <a:schemeClr val="bg1"/>
          </a:solidFill>
        </p:spPr>
        <p:txBody>
          <a:bodyPr wrap="square">
            <a:spAutoFit/>
          </a:bodyPr>
          <a:lstStyle/>
          <a:p>
            <a:pPr lvl="0" algn="ctr">
              <a:lnSpc>
                <a:spcPct val="110000"/>
              </a:lnSpc>
            </a:pPr>
            <a:r>
              <a:rPr lang="en-GB" b="1" dirty="0">
                <a:solidFill>
                  <a:srgbClr val="014482"/>
                </a:solidFill>
                <a:latin typeface="Tuffy" panose="020B0603060100000000" pitchFamily="34" charset="0"/>
                <a:ea typeface="Tuffy" panose="020B0603060100000000" pitchFamily="34" charset="0"/>
              </a:rPr>
              <a:t>Identify right angles, recognise that two right angles make a half-turn, three make three quarters of a turn and four a complete turn; identify whether angles are greater than or less than a right angle.</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06806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National Curriculum Objective(s)</a:t>
            </a:r>
          </a:p>
        </p:txBody>
      </p:sp>
      <p:sp>
        <p:nvSpPr>
          <p:cNvPr id="14" name="Content Placeholder 15"/>
          <p:cNvSpPr txBox="1">
            <a:spLocks/>
          </p:cNvSpPr>
          <p:nvPr/>
        </p:nvSpPr>
        <p:spPr>
          <a:xfrm>
            <a:off x="628650" y="1127759"/>
            <a:ext cx="7886700" cy="1410341"/>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Identify right angles, recognise that two right angles make a half-turn, three make three quarters of a turn and four a complete turn; identify whether angles are greater than or less than a right angle.</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90587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3" y="702863"/>
            <a:ext cx="344538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Right Angles in Shapes</a:t>
            </a:r>
            <a:endParaRPr lang="en-GB" sz="1600" b="1" dirty="0">
              <a:solidFill>
                <a:schemeClr val="bg1"/>
              </a:solidFill>
            </a:endParaRPr>
          </a:p>
        </p:txBody>
      </p:sp>
      <p:cxnSp>
        <p:nvCxnSpPr>
          <p:cNvPr id="103" name="Straight Connector 102"/>
          <p:cNvCxnSpPr/>
          <p:nvPr/>
        </p:nvCxnSpPr>
        <p:spPr>
          <a:xfrm>
            <a:off x="390587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kern="0" dirty="0">
                <a:solidFill>
                  <a:srgbClr val="000000"/>
                </a:solidFill>
              </a:rPr>
              <a:t>Look at these shapes. </a:t>
            </a:r>
          </a:p>
        </p:txBody>
      </p:sp>
      <p:pic>
        <p:nvPicPr>
          <p:cNvPr id="7" name="Picture 6">
            <a:extLst>
              <a:ext uri="{FF2B5EF4-FFF2-40B4-BE49-F238E27FC236}">
                <a16:creationId xmlns:a16="http://schemas.microsoft.com/office/drawing/2014/main" id="{8F5F0EF0-D88A-4F00-9EC4-013B91317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236" y="1776851"/>
            <a:ext cx="2030279" cy="1468808"/>
          </a:xfrm>
          <a:prstGeom prst="rect">
            <a:avLst/>
          </a:prstGeom>
        </p:spPr>
      </p:pic>
      <p:pic>
        <p:nvPicPr>
          <p:cNvPr id="9" name="Picture 8">
            <a:extLst>
              <a:ext uri="{FF2B5EF4-FFF2-40B4-BE49-F238E27FC236}">
                <a16:creationId xmlns:a16="http://schemas.microsoft.com/office/drawing/2014/main" id="{0D38D6B8-9024-45B9-B0A0-23B5A5A10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530" y="1831147"/>
            <a:ext cx="1389889" cy="1388539"/>
          </a:xfrm>
          <a:prstGeom prst="rect">
            <a:avLst/>
          </a:prstGeom>
        </p:spPr>
      </p:pic>
      <p:pic>
        <p:nvPicPr>
          <p:cNvPr id="11" name="Picture 10">
            <a:extLst>
              <a:ext uri="{FF2B5EF4-FFF2-40B4-BE49-F238E27FC236}">
                <a16:creationId xmlns:a16="http://schemas.microsoft.com/office/drawing/2014/main" id="{09978B52-9AAA-4637-A03C-7C5BEFDF39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0116" y="1824099"/>
            <a:ext cx="811548" cy="1397783"/>
          </a:xfrm>
          <a:prstGeom prst="rect">
            <a:avLst/>
          </a:prstGeom>
        </p:spPr>
      </p:pic>
      <p:pic>
        <p:nvPicPr>
          <p:cNvPr id="18" name="Picture 17">
            <a:extLst>
              <a:ext uri="{FF2B5EF4-FFF2-40B4-BE49-F238E27FC236}">
                <a16:creationId xmlns:a16="http://schemas.microsoft.com/office/drawing/2014/main" id="{CBE538B6-B186-4695-ACD3-D82337ED3E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093" t="-1561" r="39483" b="63925"/>
          <a:stretch/>
        </p:blipFill>
        <p:spPr>
          <a:xfrm flipH="1">
            <a:off x="6948350" y="4652825"/>
            <a:ext cx="1440000" cy="1440000"/>
          </a:xfrm>
          <a:prstGeom prst="ellipse">
            <a:avLst/>
          </a:prstGeom>
          <a:solidFill>
            <a:schemeClr val="bg1"/>
          </a:solidFill>
          <a:ln w="57150">
            <a:solidFill>
              <a:srgbClr val="4EB2E5"/>
            </a:solidFill>
          </a:ln>
        </p:spPr>
      </p:pic>
      <p:grpSp>
        <p:nvGrpSpPr>
          <p:cNvPr id="19" name="Group 18">
            <a:extLst>
              <a:ext uri="{FF2B5EF4-FFF2-40B4-BE49-F238E27FC236}">
                <a16:creationId xmlns:a16="http://schemas.microsoft.com/office/drawing/2014/main" id="{C02CCABF-006D-4F80-B339-895A9831F343}"/>
              </a:ext>
            </a:extLst>
          </p:cNvPr>
          <p:cNvGrpSpPr/>
          <p:nvPr/>
        </p:nvGrpSpPr>
        <p:grpSpPr>
          <a:xfrm>
            <a:off x="1336499" y="3834897"/>
            <a:ext cx="2044876" cy="2044876"/>
            <a:chOff x="4771849" y="3973792"/>
            <a:chExt cx="1820255" cy="1820255"/>
          </a:xfrm>
        </p:grpSpPr>
        <p:cxnSp>
          <p:nvCxnSpPr>
            <p:cNvPr id="15" name="Straight Connector 14">
              <a:extLst>
                <a:ext uri="{FF2B5EF4-FFF2-40B4-BE49-F238E27FC236}">
                  <a16:creationId xmlns:a16="http://schemas.microsoft.com/office/drawing/2014/main" id="{B4FBE9C2-068A-4C4F-85D5-77ECE48D8690}"/>
                </a:ext>
              </a:extLst>
            </p:cNvPr>
            <p:cNvCxnSpPr/>
            <p:nvPr/>
          </p:nvCxnSpPr>
          <p:spPr>
            <a:xfrm>
              <a:off x="4785646" y="3973792"/>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E7F0BB-F371-4C04-8538-CE7FEE76123F}"/>
                </a:ext>
              </a:extLst>
            </p:cNvPr>
            <p:cNvCxnSpPr>
              <a:cxnSpLocks/>
            </p:cNvCxnSpPr>
            <p:nvPr/>
          </p:nvCxnSpPr>
          <p:spPr>
            <a:xfrm rot="16200000" flipH="1">
              <a:off x="5681977" y="4874885"/>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41B0B8-A3CC-4909-895B-7411F0F9E520}"/>
                </a:ext>
              </a:extLst>
            </p:cNvPr>
            <p:cNvSpPr/>
            <p:nvPr/>
          </p:nvSpPr>
          <p:spPr>
            <a:xfrm>
              <a:off x="4786069" y="5542437"/>
              <a:ext cx="239282" cy="23928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Speech Bubble: Oval 25">
            <a:extLst>
              <a:ext uri="{FF2B5EF4-FFF2-40B4-BE49-F238E27FC236}">
                <a16:creationId xmlns:a16="http://schemas.microsoft.com/office/drawing/2014/main" id="{B31D2BFA-D39F-4450-A4BB-59E8709F051D}"/>
              </a:ext>
            </a:extLst>
          </p:cNvPr>
          <p:cNvSpPr/>
          <p:nvPr/>
        </p:nvSpPr>
        <p:spPr>
          <a:xfrm>
            <a:off x="3505201" y="3876676"/>
            <a:ext cx="3867150" cy="1587500"/>
          </a:xfrm>
          <a:prstGeom prst="wedgeEllipseCallout">
            <a:avLst>
              <a:gd name="adj1" fmla="val 44413"/>
              <a:gd name="adj2" fmla="val 5367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They each have a special type of angle called a </a:t>
            </a:r>
            <a:r>
              <a:rPr lang="en-GB" b="1" kern="0" dirty="0">
                <a:solidFill>
                  <a:srgbClr val="000000"/>
                </a:solidFill>
              </a:rPr>
              <a:t>right angle </a:t>
            </a:r>
            <a:r>
              <a:rPr lang="en-GB" kern="0" dirty="0">
                <a:solidFill>
                  <a:srgbClr val="000000"/>
                </a:solidFill>
              </a:rPr>
              <a:t>in one or more of their corners.</a:t>
            </a:r>
          </a:p>
        </p:txBody>
      </p:sp>
      <p:grpSp>
        <p:nvGrpSpPr>
          <p:cNvPr id="2" name="Group 1">
            <a:extLst>
              <a:ext uri="{FF2B5EF4-FFF2-40B4-BE49-F238E27FC236}">
                <a16:creationId xmlns:a16="http://schemas.microsoft.com/office/drawing/2014/main" id="{7082A03E-6BE0-4D9F-8BD9-DD65005B02CE}"/>
              </a:ext>
            </a:extLst>
          </p:cNvPr>
          <p:cNvGrpSpPr/>
          <p:nvPr/>
        </p:nvGrpSpPr>
        <p:grpSpPr>
          <a:xfrm>
            <a:off x="1818353" y="1836985"/>
            <a:ext cx="1951960" cy="1364585"/>
            <a:chOff x="1484978" y="1836985"/>
            <a:chExt cx="1951960" cy="1364585"/>
          </a:xfrm>
        </p:grpSpPr>
        <p:sp>
          <p:nvSpPr>
            <p:cNvPr id="16" name="Rectangle 15">
              <a:extLst>
                <a:ext uri="{FF2B5EF4-FFF2-40B4-BE49-F238E27FC236}">
                  <a16:creationId xmlns:a16="http://schemas.microsoft.com/office/drawing/2014/main" id="{8627766E-AB7D-43D0-859F-E3AB79388DB1}"/>
                </a:ext>
              </a:extLst>
            </p:cNvPr>
            <p:cNvSpPr/>
            <p:nvPr/>
          </p:nvSpPr>
          <p:spPr>
            <a:xfrm>
              <a:off x="1484978" y="3024435"/>
              <a:ext cx="177135" cy="1771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7E21C5E0-C045-47A0-95FD-924C46E5ADB1}"/>
                </a:ext>
              </a:extLst>
            </p:cNvPr>
            <p:cNvSpPr/>
            <p:nvPr/>
          </p:nvSpPr>
          <p:spPr>
            <a:xfrm>
              <a:off x="1484978" y="1836985"/>
              <a:ext cx="177135" cy="1771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59E28C3E-2C33-4FE2-9FE6-B9DE145C9B92}"/>
                </a:ext>
              </a:extLst>
            </p:cNvPr>
            <p:cNvSpPr/>
            <p:nvPr/>
          </p:nvSpPr>
          <p:spPr>
            <a:xfrm>
              <a:off x="3259803" y="3024435"/>
              <a:ext cx="177135" cy="1771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0F4CEC30-38D0-4BC6-8FE8-5C9206A50094}"/>
                </a:ext>
              </a:extLst>
            </p:cNvPr>
            <p:cNvSpPr/>
            <p:nvPr/>
          </p:nvSpPr>
          <p:spPr>
            <a:xfrm>
              <a:off x="3259803" y="1836985"/>
              <a:ext cx="177135" cy="1771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a:extLst>
              <a:ext uri="{FF2B5EF4-FFF2-40B4-BE49-F238E27FC236}">
                <a16:creationId xmlns:a16="http://schemas.microsoft.com/office/drawing/2014/main" id="{51BB543D-82C8-4D76-871B-26E66B18BD25}"/>
              </a:ext>
            </a:extLst>
          </p:cNvPr>
          <p:cNvGrpSpPr/>
          <p:nvPr/>
        </p:nvGrpSpPr>
        <p:grpSpPr>
          <a:xfrm>
            <a:off x="4556791" y="1836985"/>
            <a:ext cx="1370142" cy="1370935"/>
            <a:chOff x="4223416" y="1836985"/>
            <a:chExt cx="1370142" cy="1370935"/>
          </a:xfrm>
        </p:grpSpPr>
        <p:sp>
          <p:nvSpPr>
            <p:cNvPr id="24" name="Rectangle 23">
              <a:extLst>
                <a:ext uri="{FF2B5EF4-FFF2-40B4-BE49-F238E27FC236}">
                  <a16:creationId xmlns:a16="http://schemas.microsoft.com/office/drawing/2014/main" id="{B148812B-34E9-468F-8A61-3268D3C8EAB6}"/>
                </a:ext>
              </a:extLst>
            </p:cNvPr>
            <p:cNvSpPr/>
            <p:nvPr/>
          </p:nvSpPr>
          <p:spPr>
            <a:xfrm>
              <a:off x="4223416" y="3030785"/>
              <a:ext cx="177135" cy="1771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A22BE8E-61CE-4174-B984-0628AEAC102D}"/>
                </a:ext>
              </a:extLst>
            </p:cNvPr>
            <p:cNvSpPr/>
            <p:nvPr/>
          </p:nvSpPr>
          <p:spPr>
            <a:xfrm>
              <a:off x="4223416" y="1836985"/>
              <a:ext cx="177135" cy="1771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1AB0821B-1D37-4A42-AF07-3F80188D5113}"/>
                </a:ext>
              </a:extLst>
            </p:cNvPr>
            <p:cNvSpPr/>
            <p:nvPr/>
          </p:nvSpPr>
          <p:spPr>
            <a:xfrm>
              <a:off x="5416423" y="3030785"/>
              <a:ext cx="177135" cy="1771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C7CD90DA-8920-4061-9282-1F9177118D0B}"/>
                </a:ext>
              </a:extLst>
            </p:cNvPr>
            <p:cNvSpPr/>
            <p:nvPr/>
          </p:nvSpPr>
          <p:spPr>
            <a:xfrm>
              <a:off x="5416423" y="1836985"/>
              <a:ext cx="177135" cy="1771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Rectangle 28">
            <a:extLst>
              <a:ext uri="{FF2B5EF4-FFF2-40B4-BE49-F238E27FC236}">
                <a16:creationId xmlns:a16="http://schemas.microsoft.com/office/drawing/2014/main" id="{E5130D2E-E3AB-4672-A350-ECADF9434665}"/>
              </a:ext>
            </a:extLst>
          </p:cNvPr>
          <p:cNvSpPr/>
          <p:nvPr/>
        </p:nvSpPr>
        <p:spPr>
          <a:xfrm>
            <a:off x="6775323" y="3031261"/>
            <a:ext cx="177135" cy="1771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90587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3" y="702863"/>
            <a:ext cx="344538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Right Angles in Shapes</a:t>
            </a:r>
            <a:endParaRPr lang="en-GB" sz="1600" b="1" dirty="0">
              <a:solidFill>
                <a:schemeClr val="bg1"/>
              </a:solidFill>
            </a:endParaRPr>
          </a:p>
        </p:txBody>
      </p:sp>
      <p:cxnSp>
        <p:nvCxnSpPr>
          <p:cNvPr id="103" name="Straight Connector 102"/>
          <p:cNvCxnSpPr/>
          <p:nvPr/>
        </p:nvCxnSpPr>
        <p:spPr>
          <a:xfrm>
            <a:off x="390587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225332"/>
            <a:ext cx="5558481" cy="422405"/>
          </a:xfrm>
          <a:prstGeom prst="rect">
            <a:avLst/>
          </a:prstGeom>
          <a:noFill/>
          <a:ln w="28575">
            <a:noFill/>
          </a:ln>
        </p:spPr>
        <p:txBody>
          <a:bodyPr wrap="square" lIns="72000" tIns="72000" rIns="72000" bIns="72000">
            <a:spAutoFit/>
          </a:bodyPr>
          <a:lstStyle/>
          <a:p>
            <a:r>
              <a:rPr lang="en-GB" kern="0" dirty="0">
                <a:solidFill>
                  <a:srgbClr val="000000"/>
                </a:solidFill>
              </a:rPr>
              <a:t>We can also think of a right angle as a quarter turn.</a:t>
            </a:r>
          </a:p>
        </p:txBody>
      </p:sp>
      <p:grpSp>
        <p:nvGrpSpPr>
          <p:cNvPr id="19" name="Group 18">
            <a:extLst>
              <a:ext uri="{FF2B5EF4-FFF2-40B4-BE49-F238E27FC236}">
                <a16:creationId xmlns:a16="http://schemas.microsoft.com/office/drawing/2014/main" id="{C02CCABF-006D-4F80-B339-895A9831F343}"/>
              </a:ext>
            </a:extLst>
          </p:cNvPr>
          <p:cNvGrpSpPr/>
          <p:nvPr/>
        </p:nvGrpSpPr>
        <p:grpSpPr>
          <a:xfrm>
            <a:off x="3457575" y="2269949"/>
            <a:ext cx="2978150" cy="2654476"/>
            <a:chOff x="4771849" y="3973792"/>
            <a:chExt cx="1820255" cy="1820255"/>
          </a:xfrm>
        </p:grpSpPr>
        <p:cxnSp>
          <p:nvCxnSpPr>
            <p:cNvPr id="15" name="Straight Connector 14">
              <a:extLst>
                <a:ext uri="{FF2B5EF4-FFF2-40B4-BE49-F238E27FC236}">
                  <a16:creationId xmlns:a16="http://schemas.microsoft.com/office/drawing/2014/main" id="{B4FBE9C2-068A-4C4F-85D5-77ECE48D8690}"/>
                </a:ext>
              </a:extLst>
            </p:cNvPr>
            <p:cNvCxnSpPr/>
            <p:nvPr/>
          </p:nvCxnSpPr>
          <p:spPr>
            <a:xfrm>
              <a:off x="4785646" y="3973792"/>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E7F0BB-F371-4C04-8538-CE7FEE76123F}"/>
                </a:ext>
              </a:extLst>
            </p:cNvPr>
            <p:cNvCxnSpPr>
              <a:cxnSpLocks/>
            </p:cNvCxnSpPr>
            <p:nvPr/>
          </p:nvCxnSpPr>
          <p:spPr>
            <a:xfrm rot="16200000" flipH="1">
              <a:off x="5681977" y="4874885"/>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41B0B8-A3CC-4909-895B-7411F0F9E520}"/>
                </a:ext>
              </a:extLst>
            </p:cNvPr>
            <p:cNvSpPr/>
            <p:nvPr/>
          </p:nvSpPr>
          <p:spPr>
            <a:xfrm>
              <a:off x="4786069" y="5542437"/>
              <a:ext cx="239282" cy="23928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0" name="Picture 29">
            <a:extLst>
              <a:ext uri="{FF2B5EF4-FFF2-40B4-BE49-F238E27FC236}">
                <a16:creationId xmlns:a16="http://schemas.microsoft.com/office/drawing/2014/main" id="{98609E5C-A68F-49C6-87B0-0EA2F4D346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93" t="-1561" r="39483" b="63925"/>
          <a:stretch/>
        </p:blipFill>
        <p:spPr>
          <a:xfrm flipH="1">
            <a:off x="6948350" y="3195500"/>
            <a:ext cx="1440000" cy="1440000"/>
          </a:xfrm>
          <a:prstGeom prst="ellipse">
            <a:avLst/>
          </a:prstGeom>
          <a:solidFill>
            <a:schemeClr val="bg1"/>
          </a:solidFill>
          <a:ln w="57150">
            <a:solidFill>
              <a:srgbClr val="4EB2E5"/>
            </a:solidFill>
          </a:ln>
        </p:spPr>
      </p:pic>
      <p:pic>
        <p:nvPicPr>
          <p:cNvPr id="8" name="Picture 7">
            <a:extLst>
              <a:ext uri="{FF2B5EF4-FFF2-40B4-BE49-F238E27FC236}">
                <a16:creationId xmlns:a16="http://schemas.microsoft.com/office/drawing/2014/main" id="{BE709873-0DBC-4675-BAB6-84CD4369E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701" y="2292350"/>
            <a:ext cx="3191548" cy="3190875"/>
          </a:xfrm>
          <a:prstGeom prst="rect">
            <a:avLst/>
          </a:prstGeom>
        </p:spPr>
      </p:pic>
      <p:sp>
        <p:nvSpPr>
          <p:cNvPr id="31" name="Speech Bubble: Oval 30">
            <a:extLst>
              <a:ext uri="{FF2B5EF4-FFF2-40B4-BE49-F238E27FC236}">
                <a16:creationId xmlns:a16="http://schemas.microsoft.com/office/drawing/2014/main" id="{7FEA3CE9-C6B6-43B9-A1CF-A1757A71E9C2}"/>
              </a:ext>
            </a:extLst>
          </p:cNvPr>
          <p:cNvSpPr/>
          <p:nvPr/>
        </p:nvSpPr>
        <p:spPr>
          <a:xfrm>
            <a:off x="4714874" y="2790825"/>
            <a:ext cx="2552701" cy="1409700"/>
          </a:xfrm>
          <a:prstGeom prst="wedgeEllipseCallout">
            <a:avLst>
              <a:gd name="adj1" fmla="val 51503"/>
              <a:gd name="adj2" fmla="val 4827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Click to see the arrow make a quarter turn.</a:t>
            </a:r>
          </a:p>
        </p:txBody>
      </p:sp>
      <p:grpSp>
        <p:nvGrpSpPr>
          <p:cNvPr id="105" name="1">
            <a:extLst>
              <a:ext uri="{FF2B5EF4-FFF2-40B4-BE49-F238E27FC236}">
                <a16:creationId xmlns:a16="http://schemas.microsoft.com/office/drawing/2014/main" id="{2832397F-76E8-4D87-9290-A657DF0B613C}"/>
              </a:ext>
            </a:extLst>
          </p:cNvPr>
          <p:cNvGrpSpPr/>
          <p:nvPr/>
        </p:nvGrpSpPr>
        <p:grpSpPr>
          <a:xfrm>
            <a:off x="1493838" y="2728912"/>
            <a:ext cx="2314575" cy="2314575"/>
            <a:chOff x="1493838" y="2728912"/>
            <a:chExt cx="2314575" cy="2314575"/>
          </a:xfrm>
        </p:grpSpPr>
        <p:sp>
          <p:nvSpPr>
            <p:cNvPr id="40" name="Oval 39">
              <a:extLst>
                <a:ext uri="{FF2B5EF4-FFF2-40B4-BE49-F238E27FC236}">
                  <a16:creationId xmlns:a16="http://schemas.microsoft.com/office/drawing/2014/main" id="{73AC51EF-D45E-4DF2-9B00-7A28650F4657}"/>
                </a:ext>
              </a:extLst>
            </p:cNvPr>
            <p:cNvSpPr/>
            <p:nvPr/>
          </p:nvSpPr>
          <p:spPr>
            <a:xfrm>
              <a:off x="1493838" y="2728912"/>
              <a:ext cx="2314575" cy="23145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3A5606DA-CA77-418D-9D76-9E5AEE2C6BE0}"/>
                </a:ext>
              </a:extLst>
            </p:cNvPr>
            <p:cNvCxnSpPr>
              <a:cxnSpLocks/>
            </p:cNvCxnSpPr>
            <p:nvPr/>
          </p:nvCxnSpPr>
          <p:spPr>
            <a:xfrm flipV="1">
              <a:off x="2651126" y="2969417"/>
              <a:ext cx="6349" cy="9191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Oval 99">
            <a:extLst>
              <a:ext uri="{FF2B5EF4-FFF2-40B4-BE49-F238E27FC236}">
                <a16:creationId xmlns:a16="http://schemas.microsoft.com/office/drawing/2014/main" id="{3AC7ECDD-B32A-410C-8D43-846B3F93494C}"/>
              </a:ext>
            </a:extLst>
          </p:cNvPr>
          <p:cNvSpPr/>
          <p:nvPr/>
        </p:nvSpPr>
        <p:spPr>
          <a:xfrm>
            <a:off x="2501106" y="3736180"/>
            <a:ext cx="300038" cy="3000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2">
            <a:extLst>
              <a:ext uri="{FF2B5EF4-FFF2-40B4-BE49-F238E27FC236}">
                <a16:creationId xmlns:a16="http://schemas.microsoft.com/office/drawing/2014/main" id="{D0E58E85-6814-489F-B913-EECCBA3DF92A}"/>
              </a:ext>
            </a:extLst>
          </p:cNvPr>
          <p:cNvGrpSpPr/>
          <p:nvPr/>
        </p:nvGrpSpPr>
        <p:grpSpPr>
          <a:xfrm rot="5400000">
            <a:off x="1493838" y="2728912"/>
            <a:ext cx="2314575" cy="2314575"/>
            <a:chOff x="1493838" y="2728912"/>
            <a:chExt cx="2314575" cy="2314575"/>
          </a:xfrm>
        </p:grpSpPr>
        <p:sp>
          <p:nvSpPr>
            <p:cNvPr id="45" name="Oval 44">
              <a:extLst>
                <a:ext uri="{FF2B5EF4-FFF2-40B4-BE49-F238E27FC236}">
                  <a16:creationId xmlns:a16="http://schemas.microsoft.com/office/drawing/2014/main" id="{C7787613-B932-4391-838B-2FD3E28FFD83}"/>
                </a:ext>
              </a:extLst>
            </p:cNvPr>
            <p:cNvSpPr/>
            <p:nvPr/>
          </p:nvSpPr>
          <p:spPr>
            <a:xfrm>
              <a:off x="1493838" y="2728912"/>
              <a:ext cx="2314575" cy="23145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Arrow Connector 45">
              <a:extLst>
                <a:ext uri="{FF2B5EF4-FFF2-40B4-BE49-F238E27FC236}">
                  <a16:creationId xmlns:a16="http://schemas.microsoft.com/office/drawing/2014/main" id="{FE27D001-7DE9-4258-BB9D-9357BED7CBFC}"/>
                </a:ext>
              </a:extLst>
            </p:cNvPr>
            <p:cNvCxnSpPr>
              <a:cxnSpLocks/>
            </p:cNvCxnSpPr>
            <p:nvPr/>
          </p:nvCxnSpPr>
          <p:spPr>
            <a:xfrm flipV="1">
              <a:off x="2651126" y="2969417"/>
              <a:ext cx="6349" cy="9191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3">
            <a:extLst>
              <a:ext uri="{FF2B5EF4-FFF2-40B4-BE49-F238E27FC236}">
                <a16:creationId xmlns:a16="http://schemas.microsoft.com/office/drawing/2014/main" id="{B440D516-87DB-4CD9-9F94-134F43874012}"/>
              </a:ext>
            </a:extLst>
          </p:cNvPr>
          <p:cNvGrpSpPr/>
          <p:nvPr/>
        </p:nvGrpSpPr>
        <p:grpSpPr>
          <a:xfrm rot="10800000">
            <a:off x="1493838" y="2728912"/>
            <a:ext cx="2314575" cy="2314575"/>
            <a:chOff x="1493838" y="2728912"/>
            <a:chExt cx="2314575" cy="2314575"/>
          </a:xfrm>
        </p:grpSpPr>
        <p:sp>
          <p:nvSpPr>
            <p:cNvPr id="48" name="Oval 47">
              <a:extLst>
                <a:ext uri="{FF2B5EF4-FFF2-40B4-BE49-F238E27FC236}">
                  <a16:creationId xmlns:a16="http://schemas.microsoft.com/office/drawing/2014/main" id="{DE934F83-BEB6-4E02-9CA2-C518D4C35DBC}"/>
                </a:ext>
              </a:extLst>
            </p:cNvPr>
            <p:cNvSpPr/>
            <p:nvPr/>
          </p:nvSpPr>
          <p:spPr>
            <a:xfrm>
              <a:off x="1493838" y="2728912"/>
              <a:ext cx="2314575" cy="23145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48">
              <a:extLst>
                <a:ext uri="{FF2B5EF4-FFF2-40B4-BE49-F238E27FC236}">
                  <a16:creationId xmlns:a16="http://schemas.microsoft.com/office/drawing/2014/main" id="{DD3C2C9A-10F6-49DA-A3DA-1CC4115FBF3B}"/>
                </a:ext>
              </a:extLst>
            </p:cNvPr>
            <p:cNvCxnSpPr>
              <a:cxnSpLocks/>
            </p:cNvCxnSpPr>
            <p:nvPr/>
          </p:nvCxnSpPr>
          <p:spPr>
            <a:xfrm flipV="1">
              <a:off x="2651126" y="2969417"/>
              <a:ext cx="6349" cy="9191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4">
            <a:extLst>
              <a:ext uri="{FF2B5EF4-FFF2-40B4-BE49-F238E27FC236}">
                <a16:creationId xmlns:a16="http://schemas.microsoft.com/office/drawing/2014/main" id="{0574C748-1719-48D4-A046-5AA53B2FD205}"/>
              </a:ext>
            </a:extLst>
          </p:cNvPr>
          <p:cNvGrpSpPr/>
          <p:nvPr/>
        </p:nvGrpSpPr>
        <p:grpSpPr>
          <a:xfrm rot="16200000">
            <a:off x="1493838" y="2728912"/>
            <a:ext cx="2314575" cy="2314575"/>
            <a:chOff x="1493838" y="2728912"/>
            <a:chExt cx="2314575" cy="2314575"/>
          </a:xfrm>
        </p:grpSpPr>
        <p:sp>
          <p:nvSpPr>
            <p:cNvPr id="51" name="Oval 50">
              <a:extLst>
                <a:ext uri="{FF2B5EF4-FFF2-40B4-BE49-F238E27FC236}">
                  <a16:creationId xmlns:a16="http://schemas.microsoft.com/office/drawing/2014/main" id="{49BC0AF1-3EF5-4ABF-A336-F27D21D08A5F}"/>
                </a:ext>
              </a:extLst>
            </p:cNvPr>
            <p:cNvSpPr/>
            <p:nvPr/>
          </p:nvSpPr>
          <p:spPr>
            <a:xfrm>
              <a:off x="1493838" y="2728912"/>
              <a:ext cx="2314575" cy="23145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Arrow Connector 51">
              <a:extLst>
                <a:ext uri="{FF2B5EF4-FFF2-40B4-BE49-F238E27FC236}">
                  <a16:creationId xmlns:a16="http://schemas.microsoft.com/office/drawing/2014/main" id="{343E776F-9064-4BD0-A103-569A16771BDB}"/>
                </a:ext>
              </a:extLst>
            </p:cNvPr>
            <p:cNvCxnSpPr>
              <a:cxnSpLocks/>
            </p:cNvCxnSpPr>
            <p:nvPr/>
          </p:nvCxnSpPr>
          <p:spPr>
            <a:xfrm flipV="1">
              <a:off x="2651126" y="2969417"/>
              <a:ext cx="6349" cy="9191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940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500"/>
                                        <p:tgtEl>
                                          <p:spTgt spid="100"/>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5400000">
                                      <p:cBhvr>
                                        <p:cTn id="34" dur="2000" fill="hold"/>
                                        <p:tgtEl>
                                          <p:spTgt spid="10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0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par>
                          <p:cTn id="41" fill="hold">
                            <p:stCondLst>
                              <p:cond delay="0"/>
                            </p:stCondLst>
                            <p:childTnLst>
                              <p:par>
                                <p:cTn id="42" presetID="8" presetClass="emph" presetSubtype="0" fill="hold" nodeType="afterEffect">
                                  <p:stCondLst>
                                    <p:cond delay="0"/>
                                  </p:stCondLst>
                                  <p:childTnLst>
                                    <p:animRot by="5400000">
                                      <p:cBhvr>
                                        <p:cTn id="43" dur="2000" fill="hold"/>
                                        <p:tgtEl>
                                          <p:spTgt spid="44"/>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par>
                          <p:cTn id="50" fill="hold">
                            <p:stCondLst>
                              <p:cond delay="0"/>
                            </p:stCondLst>
                            <p:childTnLst>
                              <p:par>
                                <p:cTn id="51" presetID="8" presetClass="emph" presetSubtype="0" fill="hold" nodeType="afterEffect">
                                  <p:stCondLst>
                                    <p:cond delay="0"/>
                                  </p:stCondLst>
                                  <p:childTnLst>
                                    <p:animRot by="5400000">
                                      <p:cBhvr>
                                        <p:cTn id="52" dur="2000" fill="hold"/>
                                        <p:tgtEl>
                                          <p:spTgt spid="47"/>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par>
                          <p:cTn id="59" fill="hold">
                            <p:stCondLst>
                              <p:cond delay="0"/>
                            </p:stCondLst>
                            <p:childTnLst>
                              <p:par>
                                <p:cTn id="60" presetID="8" presetClass="emph" presetSubtype="0" fill="hold" nodeType="afterEffect">
                                  <p:stCondLst>
                                    <p:cond delay="0"/>
                                  </p:stCondLst>
                                  <p:childTnLst>
                                    <p:animRot by="5400000">
                                      <p:cBhvr>
                                        <p:cTn id="61"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1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90587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3" y="702863"/>
            <a:ext cx="344538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Right Angles in Shapes</a:t>
            </a:r>
            <a:endParaRPr lang="en-GB" sz="1600" b="1" dirty="0">
              <a:solidFill>
                <a:schemeClr val="bg1"/>
              </a:solidFill>
            </a:endParaRPr>
          </a:p>
        </p:txBody>
      </p:sp>
      <p:cxnSp>
        <p:nvCxnSpPr>
          <p:cNvPr id="103" name="Straight Connector 102"/>
          <p:cNvCxnSpPr/>
          <p:nvPr/>
        </p:nvCxnSpPr>
        <p:spPr>
          <a:xfrm>
            <a:off x="390587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225332"/>
            <a:ext cx="7622229" cy="422405"/>
          </a:xfrm>
          <a:prstGeom prst="rect">
            <a:avLst/>
          </a:prstGeom>
          <a:noFill/>
          <a:ln w="28575">
            <a:noFill/>
          </a:ln>
        </p:spPr>
        <p:txBody>
          <a:bodyPr wrap="square" lIns="72000" tIns="72000" rIns="72000" bIns="72000">
            <a:spAutoFit/>
          </a:bodyPr>
          <a:lstStyle/>
          <a:p>
            <a:r>
              <a:rPr lang="en-GB" kern="0" dirty="0">
                <a:solidFill>
                  <a:srgbClr val="000000"/>
                </a:solidFill>
              </a:rPr>
              <a:t>Can you see any shapes here that have right angles in them?</a:t>
            </a:r>
          </a:p>
        </p:txBody>
      </p:sp>
      <p:sp>
        <p:nvSpPr>
          <p:cNvPr id="2" name="Rectangle 1">
            <a:extLst>
              <a:ext uri="{FF2B5EF4-FFF2-40B4-BE49-F238E27FC236}">
                <a16:creationId xmlns:a16="http://schemas.microsoft.com/office/drawing/2014/main" id="{DBB1720A-5E3A-4FA0-AC88-6EF8B25ABD1A}"/>
              </a:ext>
            </a:extLst>
          </p:cNvPr>
          <p:cNvSpPr/>
          <p:nvPr/>
        </p:nvSpPr>
        <p:spPr>
          <a:xfrm>
            <a:off x="3707157" y="2226218"/>
            <a:ext cx="1487183" cy="2405564"/>
          </a:xfrm>
          <a:prstGeom prst="rect">
            <a:avLst/>
          </a:prstGeom>
          <a:solidFill>
            <a:srgbClr val="B4497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Single Corner Rounded 2">
            <a:extLst>
              <a:ext uri="{FF2B5EF4-FFF2-40B4-BE49-F238E27FC236}">
                <a16:creationId xmlns:a16="http://schemas.microsoft.com/office/drawing/2014/main" id="{45129077-A240-4ACE-AF76-5FA8517D1B82}"/>
              </a:ext>
            </a:extLst>
          </p:cNvPr>
          <p:cNvSpPr/>
          <p:nvPr/>
        </p:nvSpPr>
        <p:spPr>
          <a:xfrm>
            <a:off x="1121663" y="2849451"/>
            <a:ext cx="1766688" cy="2473592"/>
          </a:xfrm>
          <a:custGeom>
            <a:avLst/>
            <a:gdLst>
              <a:gd name="connsiteX0" fmla="*/ 0 w 1466849"/>
              <a:gd name="connsiteY0" fmla="*/ 0 h 1933575"/>
              <a:gd name="connsiteX1" fmla="*/ 1022350 w 1466849"/>
              <a:gd name="connsiteY1" fmla="*/ 0 h 1933575"/>
              <a:gd name="connsiteX2" fmla="*/ 1466849 w 1466849"/>
              <a:gd name="connsiteY2" fmla="*/ 444499 h 1933575"/>
              <a:gd name="connsiteX3" fmla="*/ 1466849 w 1466849"/>
              <a:gd name="connsiteY3" fmla="*/ 1933575 h 1933575"/>
              <a:gd name="connsiteX4" fmla="*/ 0 w 1466849"/>
              <a:gd name="connsiteY4" fmla="*/ 1933575 h 1933575"/>
              <a:gd name="connsiteX5" fmla="*/ 0 w 1466849"/>
              <a:gd name="connsiteY5" fmla="*/ 0 h 1933575"/>
              <a:gd name="connsiteX0" fmla="*/ 0 w 1466849"/>
              <a:gd name="connsiteY0" fmla="*/ 23395 h 1956970"/>
              <a:gd name="connsiteX1" fmla="*/ 399127 w 1466849"/>
              <a:gd name="connsiteY1" fmla="*/ 0 h 1956970"/>
              <a:gd name="connsiteX2" fmla="*/ 1022350 w 1466849"/>
              <a:gd name="connsiteY2" fmla="*/ 23395 h 1956970"/>
              <a:gd name="connsiteX3" fmla="*/ 1466849 w 1466849"/>
              <a:gd name="connsiteY3" fmla="*/ 467894 h 1956970"/>
              <a:gd name="connsiteX4" fmla="*/ 1466849 w 1466849"/>
              <a:gd name="connsiteY4" fmla="*/ 1956970 h 1956970"/>
              <a:gd name="connsiteX5" fmla="*/ 0 w 1466849"/>
              <a:gd name="connsiteY5" fmla="*/ 1956970 h 1956970"/>
              <a:gd name="connsiteX6" fmla="*/ 0 w 1466849"/>
              <a:gd name="connsiteY6" fmla="*/ 23395 h 1956970"/>
              <a:gd name="connsiteX0" fmla="*/ 10448 w 1477297"/>
              <a:gd name="connsiteY0" fmla="*/ 23395 h 1956970"/>
              <a:gd name="connsiteX1" fmla="*/ 409575 w 1477297"/>
              <a:gd name="connsiteY1" fmla="*/ 0 h 1956970"/>
              <a:gd name="connsiteX2" fmla="*/ 1032798 w 1477297"/>
              <a:gd name="connsiteY2" fmla="*/ 23395 h 1956970"/>
              <a:gd name="connsiteX3" fmla="*/ 1477297 w 1477297"/>
              <a:gd name="connsiteY3" fmla="*/ 467894 h 1956970"/>
              <a:gd name="connsiteX4" fmla="*/ 1477297 w 1477297"/>
              <a:gd name="connsiteY4" fmla="*/ 1956970 h 1956970"/>
              <a:gd name="connsiteX5" fmla="*/ 10448 w 1477297"/>
              <a:gd name="connsiteY5" fmla="*/ 1956970 h 1956970"/>
              <a:gd name="connsiteX6" fmla="*/ 0 w 1477297"/>
              <a:gd name="connsiteY6" fmla="*/ 466725 h 1956970"/>
              <a:gd name="connsiteX7" fmla="*/ 10448 w 1477297"/>
              <a:gd name="connsiteY7" fmla="*/ 23395 h 1956970"/>
              <a:gd name="connsiteX0" fmla="*/ 10448 w 1477297"/>
              <a:gd name="connsiteY0" fmla="*/ 23395 h 1956970"/>
              <a:gd name="connsiteX1" fmla="*/ 409575 w 1477297"/>
              <a:gd name="connsiteY1" fmla="*/ 0 h 1956970"/>
              <a:gd name="connsiteX2" fmla="*/ 1032798 w 1477297"/>
              <a:gd name="connsiteY2" fmla="*/ 23395 h 1956970"/>
              <a:gd name="connsiteX3" fmla="*/ 1477297 w 1477297"/>
              <a:gd name="connsiteY3" fmla="*/ 467894 h 1956970"/>
              <a:gd name="connsiteX4" fmla="*/ 1477297 w 1477297"/>
              <a:gd name="connsiteY4" fmla="*/ 1956970 h 1956970"/>
              <a:gd name="connsiteX5" fmla="*/ 10448 w 1477297"/>
              <a:gd name="connsiteY5" fmla="*/ 1956970 h 1956970"/>
              <a:gd name="connsiteX6" fmla="*/ 0 w 1477297"/>
              <a:gd name="connsiteY6" fmla="*/ 466725 h 1956970"/>
              <a:gd name="connsiteX7" fmla="*/ 10448 w 1477297"/>
              <a:gd name="connsiteY7" fmla="*/ 23395 h 1956970"/>
              <a:gd name="connsiteX0" fmla="*/ 0 w 1477297"/>
              <a:gd name="connsiteY0" fmla="*/ 466725 h 1956970"/>
              <a:gd name="connsiteX1" fmla="*/ 409575 w 1477297"/>
              <a:gd name="connsiteY1" fmla="*/ 0 h 1956970"/>
              <a:gd name="connsiteX2" fmla="*/ 1032798 w 1477297"/>
              <a:gd name="connsiteY2" fmla="*/ 23395 h 1956970"/>
              <a:gd name="connsiteX3" fmla="*/ 1477297 w 1477297"/>
              <a:gd name="connsiteY3" fmla="*/ 467894 h 1956970"/>
              <a:gd name="connsiteX4" fmla="*/ 1477297 w 1477297"/>
              <a:gd name="connsiteY4" fmla="*/ 1956970 h 1956970"/>
              <a:gd name="connsiteX5" fmla="*/ 10448 w 1477297"/>
              <a:gd name="connsiteY5" fmla="*/ 1956970 h 1956970"/>
              <a:gd name="connsiteX6" fmla="*/ 0 w 1477297"/>
              <a:gd name="connsiteY6" fmla="*/ 466725 h 1956970"/>
              <a:gd name="connsiteX0" fmla="*/ 0 w 1477297"/>
              <a:gd name="connsiteY0" fmla="*/ 443330 h 1933575"/>
              <a:gd name="connsiteX1" fmla="*/ 409575 w 1477297"/>
              <a:gd name="connsiteY1" fmla="*/ 5180 h 1933575"/>
              <a:gd name="connsiteX2" fmla="*/ 1032798 w 1477297"/>
              <a:gd name="connsiteY2" fmla="*/ 0 h 1933575"/>
              <a:gd name="connsiteX3" fmla="*/ 1477297 w 1477297"/>
              <a:gd name="connsiteY3" fmla="*/ 444499 h 1933575"/>
              <a:gd name="connsiteX4" fmla="*/ 1477297 w 1477297"/>
              <a:gd name="connsiteY4" fmla="*/ 1933575 h 1933575"/>
              <a:gd name="connsiteX5" fmla="*/ 10448 w 1477297"/>
              <a:gd name="connsiteY5" fmla="*/ 1933575 h 1933575"/>
              <a:gd name="connsiteX6" fmla="*/ 0 w 1477297"/>
              <a:gd name="connsiteY6" fmla="*/ 443330 h 1933575"/>
              <a:gd name="connsiteX0" fmla="*/ 0 w 1477297"/>
              <a:gd name="connsiteY0" fmla="*/ 447675 h 1937920"/>
              <a:gd name="connsiteX1" fmla="*/ 409575 w 1477297"/>
              <a:gd name="connsiteY1" fmla="*/ 0 h 1937920"/>
              <a:gd name="connsiteX2" fmla="*/ 1032798 w 1477297"/>
              <a:gd name="connsiteY2" fmla="*/ 4345 h 1937920"/>
              <a:gd name="connsiteX3" fmla="*/ 1477297 w 1477297"/>
              <a:gd name="connsiteY3" fmla="*/ 448844 h 1937920"/>
              <a:gd name="connsiteX4" fmla="*/ 1477297 w 1477297"/>
              <a:gd name="connsiteY4" fmla="*/ 1937920 h 1937920"/>
              <a:gd name="connsiteX5" fmla="*/ 10448 w 1477297"/>
              <a:gd name="connsiteY5" fmla="*/ 1937920 h 1937920"/>
              <a:gd name="connsiteX6" fmla="*/ 0 w 1477297"/>
              <a:gd name="connsiteY6" fmla="*/ 447675 h 1937920"/>
              <a:gd name="connsiteX0" fmla="*/ 0 w 1477297"/>
              <a:gd name="connsiteY0" fmla="*/ 447675 h 1937920"/>
              <a:gd name="connsiteX1" fmla="*/ 409575 w 1477297"/>
              <a:gd name="connsiteY1" fmla="*/ 0 h 1937920"/>
              <a:gd name="connsiteX2" fmla="*/ 1032798 w 1477297"/>
              <a:gd name="connsiteY2" fmla="*/ 4345 h 1937920"/>
              <a:gd name="connsiteX3" fmla="*/ 1477297 w 1477297"/>
              <a:gd name="connsiteY3" fmla="*/ 448844 h 1937920"/>
              <a:gd name="connsiteX4" fmla="*/ 1477297 w 1477297"/>
              <a:gd name="connsiteY4" fmla="*/ 1937920 h 1937920"/>
              <a:gd name="connsiteX5" fmla="*/ 10448 w 1477297"/>
              <a:gd name="connsiteY5" fmla="*/ 1937920 h 1937920"/>
              <a:gd name="connsiteX6" fmla="*/ 0 w 1477297"/>
              <a:gd name="connsiteY6" fmla="*/ 447675 h 1937920"/>
              <a:gd name="connsiteX0" fmla="*/ 0 w 1477297"/>
              <a:gd name="connsiteY0" fmla="*/ 444500 h 1934745"/>
              <a:gd name="connsiteX1" fmla="*/ 409575 w 1477297"/>
              <a:gd name="connsiteY1" fmla="*/ 0 h 1934745"/>
              <a:gd name="connsiteX2" fmla="*/ 1032798 w 1477297"/>
              <a:gd name="connsiteY2" fmla="*/ 1170 h 1934745"/>
              <a:gd name="connsiteX3" fmla="*/ 1477297 w 1477297"/>
              <a:gd name="connsiteY3" fmla="*/ 445669 h 1934745"/>
              <a:gd name="connsiteX4" fmla="*/ 1477297 w 1477297"/>
              <a:gd name="connsiteY4" fmla="*/ 1934745 h 1934745"/>
              <a:gd name="connsiteX5" fmla="*/ 10448 w 1477297"/>
              <a:gd name="connsiteY5" fmla="*/ 1934745 h 1934745"/>
              <a:gd name="connsiteX6" fmla="*/ 0 w 1477297"/>
              <a:gd name="connsiteY6" fmla="*/ 444500 h 193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297" h="1934745">
                <a:moveTo>
                  <a:pt x="0" y="444500"/>
                </a:moveTo>
                <a:lnTo>
                  <a:pt x="409575" y="0"/>
                </a:lnTo>
                <a:lnTo>
                  <a:pt x="1032798" y="1170"/>
                </a:lnTo>
                <a:cubicBezTo>
                  <a:pt x="1278288" y="1170"/>
                  <a:pt x="1477297" y="200179"/>
                  <a:pt x="1477297" y="445669"/>
                </a:cubicBezTo>
                <a:lnTo>
                  <a:pt x="1477297" y="1934745"/>
                </a:lnTo>
                <a:lnTo>
                  <a:pt x="10448" y="1934745"/>
                </a:lnTo>
                <a:cubicBezTo>
                  <a:pt x="6965" y="1437997"/>
                  <a:pt x="3483" y="941248"/>
                  <a:pt x="0" y="444500"/>
                </a:cubicBezTo>
                <a:close/>
              </a:path>
            </a:pathLst>
          </a:custGeom>
          <a:solidFill>
            <a:srgbClr val="18A0D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53B0572D-EAE6-44DB-9960-4EC0552E5649}"/>
              </a:ext>
            </a:extLst>
          </p:cNvPr>
          <p:cNvSpPr/>
          <p:nvPr/>
        </p:nvSpPr>
        <p:spPr>
          <a:xfrm>
            <a:off x="6128088" y="1870679"/>
            <a:ext cx="1807652" cy="1558321"/>
          </a:xfrm>
          <a:prstGeom prst="triangle">
            <a:avLst/>
          </a:prstGeom>
          <a:solidFill>
            <a:srgbClr val="69932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6C62D04A-A9D6-4641-8C34-C4F23337732B}"/>
              </a:ext>
            </a:extLst>
          </p:cNvPr>
          <p:cNvSpPr/>
          <p:nvPr/>
        </p:nvSpPr>
        <p:spPr>
          <a:xfrm rot="16200000">
            <a:off x="6204900" y="4104644"/>
            <a:ext cx="1558323" cy="2171850"/>
          </a:xfrm>
          <a:custGeom>
            <a:avLst/>
            <a:gdLst>
              <a:gd name="connsiteX0" fmla="*/ 1558323 w 1558323"/>
              <a:gd name="connsiteY0" fmla="*/ 0 h 2171850"/>
              <a:gd name="connsiteX1" fmla="*/ 1558323 w 1558323"/>
              <a:gd name="connsiteY1" fmla="*/ 759673 h 2171850"/>
              <a:gd name="connsiteX2" fmla="*/ 759674 w 1558323"/>
              <a:gd name="connsiteY2" fmla="*/ 759673 h 2171850"/>
              <a:gd name="connsiteX3" fmla="*/ 759673 w 1558323"/>
              <a:gd name="connsiteY3" fmla="*/ 2171850 h 2171850"/>
              <a:gd name="connsiteX4" fmla="*/ 0 w 1558323"/>
              <a:gd name="connsiteY4" fmla="*/ 2171850 h 2171850"/>
              <a:gd name="connsiteX5" fmla="*/ 0 w 1558323"/>
              <a:gd name="connsiteY5" fmla="*/ 2040 h 2171850"/>
              <a:gd name="connsiteX6" fmla="*/ 1 w 1558323"/>
              <a:gd name="connsiteY6" fmla="*/ 2040 h 2171850"/>
              <a:gd name="connsiteX7" fmla="*/ 1 w 1558323"/>
              <a:gd name="connsiteY7" fmla="*/ 0 h 21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323" h="2171850">
                <a:moveTo>
                  <a:pt x="1558323" y="0"/>
                </a:moveTo>
                <a:lnTo>
                  <a:pt x="1558323" y="759673"/>
                </a:lnTo>
                <a:lnTo>
                  <a:pt x="759674" y="759673"/>
                </a:lnTo>
                <a:lnTo>
                  <a:pt x="759673" y="2171850"/>
                </a:lnTo>
                <a:lnTo>
                  <a:pt x="0" y="2171850"/>
                </a:lnTo>
                <a:lnTo>
                  <a:pt x="0" y="2040"/>
                </a:lnTo>
                <a:lnTo>
                  <a:pt x="1" y="2040"/>
                </a:lnTo>
                <a:lnTo>
                  <a:pt x="1" y="0"/>
                </a:lnTo>
                <a:close/>
              </a:path>
            </a:pathLst>
          </a:cu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C7DB1B5-6868-47B9-A446-6203EC0B201F}"/>
              </a:ext>
            </a:extLst>
          </p:cNvPr>
          <p:cNvGrpSpPr/>
          <p:nvPr/>
        </p:nvGrpSpPr>
        <p:grpSpPr>
          <a:xfrm>
            <a:off x="1130209" y="2226218"/>
            <a:ext cx="6934415" cy="3742144"/>
            <a:chOff x="1130209" y="2226218"/>
            <a:chExt cx="6934415" cy="3742144"/>
          </a:xfrm>
        </p:grpSpPr>
        <p:sp>
          <p:nvSpPr>
            <p:cNvPr id="28" name="Rectangle 27">
              <a:extLst>
                <a:ext uri="{FF2B5EF4-FFF2-40B4-BE49-F238E27FC236}">
                  <a16:creationId xmlns:a16="http://schemas.microsoft.com/office/drawing/2014/main" id="{C7FE5FD4-5A95-4A9E-9773-96AC6E5AC4BB}"/>
                </a:ext>
              </a:extLst>
            </p:cNvPr>
            <p:cNvSpPr/>
            <p:nvPr/>
          </p:nvSpPr>
          <p:spPr>
            <a:xfrm>
              <a:off x="3707157" y="2226218"/>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B9A7BC53-18A2-4440-8FEA-C76EAB3C5F44}"/>
                </a:ext>
              </a:extLst>
            </p:cNvPr>
            <p:cNvSpPr/>
            <p:nvPr/>
          </p:nvSpPr>
          <p:spPr>
            <a:xfrm>
              <a:off x="4973966" y="2226218"/>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C61ADAE0-5A3B-4091-B6E1-A8C946A7581A}"/>
                </a:ext>
              </a:extLst>
            </p:cNvPr>
            <p:cNvSpPr/>
            <p:nvPr/>
          </p:nvSpPr>
          <p:spPr>
            <a:xfrm>
              <a:off x="3707157" y="4411408"/>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482B4EDC-E909-48F9-ADB5-CF3212FFF5A5}"/>
                </a:ext>
              </a:extLst>
            </p:cNvPr>
            <p:cNvSpPr/>
            <p:nvPr/>
          </p:nvSpPr>
          <p:spPr>
            <a:xfrm>
              <a:off x="4973966" y="4411408"/>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673AE973-487B-4DFB-9A90-BB008BA6702C}"/>
                </a:ext>
              </a:extLst>
            </p:cNvPr>
            <p:cNvSpPr/>
            <p:nvPr/>
          </p:nvSpPr>
          <p:spPr>
            <a:xfrm>
              <a:off x="2667977" y="5102669"/>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27BBE451-3F66-4672-8777-35E107E18776}"/>
                </a:ext>
              </a:extLst>
            </p:cNvPr>
            <p:cNvSpPr/>
            <p:nvPr/>
          </p:nvSpPr>
          <p:spPr>
            <a:xfrm>
              <a:off x="1130209" y="5102669"/>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10175D53-FB5B-4666-986B-8FED9B71CB05}"/>
                </a:ext>
              </a:extLst>
            </p:cNvPr>
            <p:cNvSpPr/>
            <p:nvPr/>
          </p:nvSpPr>
          <p:spPr>
            <a:xfrm>
              <a:off x="5898136" y="4410445"/>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67B52109-40BD-42D2-A7A5-6D23BB89F877}"/>
                </a:ext>
              </a:extLst>
            </p:cNvPr>
            <p:cNvSpPr/>
            <p:nvPr/>
          </p:nvSpPr>
          <p:spPr>
            <a:xfrm>
              <a:off x="6435182" y="4410445"/>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BDA4108D-C2F1-4BF0-ADE0-59EF780F2EA1}"/>
                </a:ext>
              </a:extLst>
            </p:cNvPr>
            <p:cNvSpPr/>
            <p:nvPr/>
          </p:nvSpPr>
          <p:spPr>
            <a:xfrm>
              <a:off x="5898136" y="5747988"/>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A04ED347-AD2E-4B2B-8801-4D8A9D6A3276}"/>
                </a:ext>
              </a:extLst>
            </p:cNvPr>
            <p:cNvSpPr/>
            <p:nvPr/>
          </p:nvSpPr>
          <p:spPr>
            <a:xfrm>
              <a:off x="7844250" y="5747988"/>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48B13BF-49CE-4243-86BE-4064D3624494}"/>
                </a:ext>
              </a:extLst>
            </p:cNvPr>
            <p:cNvSpPr/>
            <p:nvPr/>
          </p:nvSpPr>
          <p:spPr>
            <a:xfrm>
              <a:off x="7844250" y="5209824"/>
              <a:ext cx="220374" cy="2203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2240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91239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391239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Look at these letters: </a:t>
            </a:r>
          </a:p>
        </p:txBody>
      </p:sp>
      <p:sp>
        <p:nvSpPr>
          <p:cNvPr id="18" name="Rectangle 17">
            <a:extLst>
              <a:ext uri="{FF2B5EF4-FFF2-40B4-BE49-F238E27FC236}">
                <a16:creationId xmlns:a16="http://schemas.microsoft.com/office/drawing/2014/main" id="{A2E8013B-3F68-4E54-93EC-56B911688E90}"/>
              </a:ext>
            </a:extLst>
          </p:cNvPr>
          <p:cNvSpPr/>
          <p:nvPr/>
        </p:nvSpPr>
        <p:spPr>
          <a:xfrm>
            <a:off x="445573" y="702863"/>
            <a:ext cx="344538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Right Angles in Shapes</a:t>
            </a:r>
            <a:endParaRPr lang="en-GB" sz="1600" b="1" dirty="0">
              <a:solidFill>
                <a:schemeClr val="bg1"/>
              </a:solidFill>
            </a:endParaRPr>
          </a:p>
        </p:txBody>
      </p:sp>
      <p:pic>
        <p:nvPicPr>
          <p:cNvPr id="20" name="Picture 19">
            <a:extLst>
              <a:ext uri="{FF2B5EF4-FFF2-40B4-BE49-F238E27FC236}">
                <a16:creationId xmlns:a16="http://schemas.microsoft.com/office/drawing/2014/main" id="{BDE58465-3319-493D-8857-A1070BC8A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57" t="-4612" r="24746" b="61166"/>
          <a:stretch/>
        </p:blipFill>
        <p:spPr>
          <a:xfrm flipH="1">
            <a:off x="6937881" y="4652825"/>
            <a:ext cx="1440000" cy="1440000"/>
          </a:xfrm>
          <a:prstGeom prst="ellipse">
            <a:avLst/>
          </a:prstGeom>
          <a:solidFill>
            <a:schemeClr val="bg1"/>
          </a:solidFill>
          <a:ln w="57150">
            <a:solidFill>
              <a:srgbClr val="007AC3"/>
            </a:solidFill>
          </a:ln>
        </p:spPr>
      </p:pic>
      <p:sp>
        <p:nvSpPr>
          <p:cNvPr id="21" name="Speech Bubble: Oval 20">
            <a:extLst>
              <a:ext uri="{FF2B5EF4-FFF2-40B4-BE49-F238E27FC236}">
                <a16:creationId xmlns:a16="http://schemas.microsoft.com/office/drawing/2014/main" id="{82220270-B932-4D19-B154-3AF6F3144E31}"/>
              </a:ext>
            </a:extLst>
          </p:cNvPr>
          <p:cNvSpPr/>
          <p:nvPr/>
        </p:nvSpPr>
        <p:spPr>
          <a:xfrm>
            <a:off x="3810941" y="4406679"/>
            <a:ext cx="3213606" cy="1152525"/>
          </a:xfrm>
          <a:prstGeom prst="wedgeEllipseCallout">
            <a:avLst>
              <a:gd name="adj1" fmla="val 54190"/>
              <a:gd name="adj2" fmla="val 5653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Can you see right angles where any of the lines meet?</a:t>
            </a:r>
          </a:p>
        </p:txBody>
      </p:sp>
      <p:sp>
        <p:nvSpPr>
          <p:cNvPr id="3" name="Rectangle 2">
            <a:extLst>
              <a:ext uri="{FF2B5EF4-FFF2-40B4-BE49-F238E27FC236}">
                <a16:creationId xmlns:a16="http://schemas.microsoft.com/office/drawing/2014/main" id="{2E7A2319-D5AF-4240-A6B0-670639800469}"/>
              </a:ext>
            </a:extLst>
          </p:cNvPr>
          <p:cNvSpPr/>
          <p:nvPr/>
        </p:nvSpPr>
        <p:spPr>
          <a:xfrm>
            <a:off x="1976577" y="1298796"/>
            <a:ext cx="5573962" cy="3154710"/>
          </a:xfrm>
          <a:prstGeom prst="rect">
            <a:avLst/>
          </a:prstGeom>
        </p:spPr>
        <p:txBody>
          <a:bodyPr wrap="none">
            <a:spAutoFit/>
          </a:bodyPr>
          <a:lstStyle/>
          <a:p>
            <a:r>
              <a:rPr lang="en-GB" sz="19900" b="1" dirty="0">
                <a:latin typeface="Arial" panose="020B0604020202020204" pitchFamily="34" charset="0"/>
                <a:cs typeface="Arial" panose="020B0604020202020204" pitchFamily="34" charset="0"/>
              </a:rPr>
              <a:t>HEN</a:t>
            </a:r>
          </a:p>
        </p:txBody>
      </p:sp>
      <p:grpSp>
        <p:nvGrpSpPr>
          <p:cNvPr id="4" name="Group 3">
            <a:extLst>
              <a:ext uri="{FF2B5EF4-FFF2-40B4-BE49-F238E27FC236}">
                <a16:creationId xmlns:a16="http://schemas.microsoft.com/office/drawing/2014/main" id="{933D763F-BBE2-40FD-BE39-ACDE6A6C1233}"/>
              </a:ext>
            </a:extLst>
          </p:cNvPr>
          <p:cNvGrpSpPr/>
          <p:nvPr/>
        </p:nvGrpSpPr>
        <p:grpSpPr>
          <a:xfrm>
            <a:off x="2615243" y="2303071"/>
            <a:ext cx="1996676" cy="1193075"/>
            <a:chOff x="2615243" y="2303071"/>
            <a:chExt cx="1996676" cy="1193075"/>
          </a:xfrm>
        </p:grpSpPr>
        <p:sp>
          <p:nvSpPr>
            <p:cNvPr id="34" name="Rectangle 33">
              <a:extLst>
                <a:ext uri="{FF2B5EF4-FFF2-40B4-BE49-F238E27FC236}">
                  <a16:creationId xmlns:a16="http://schemas.microsoft.com/office/drawing/2014/main" id="{19094798-6E23-489E-BF1A-9991AD33D6CB}"/>
                </a:ext>
              </a:extLst>
            </p:cNvPr>
            <p:cNvSpPr/>
            <p:nvPr/>
          </p:nvSpPr>
          <p:spPr>
            <a:xfrm>
              <a:off x="4444043" y="2532941"/>
              <a:ext cx="167876" cy="167876"/>
            </a:xfrm>
            <a:prstGeom prst="rect">
              <a:avLst/>
            </a:pr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010E4633-0688-471C-BD90-659150F2144C}"/>
                </a:ext>
              </a:extLst>
            </p:cNvPr>
            <p:cNvSpPr/>
            <p:nvPr/>
          </p:nvSpPr>
          <p:spPr>
            <a:xfrm>
              <a:off x="4444043" y="2303071"/>
              <a:ext cx="167876" cy="167876"/>
            </a:xfrm>
            <a:prstGeom prst="rect">
              <a:avLst/>
            </a:pr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BEFFFE32-490D-485F-B45A-89FB8B44F871}"/>
                </a:ext>
              </a:extLst>
            </p:cNvPr>
            <p:cNvSpPr/>
            <p:nvPr/>
          </p:nvSpPr>
          <p:spPr>
            <a:xfrm>
              <a:off x="4444043" y="3328270"/>
              <a:ext cx="167876" cy="167876"/>
            </a:xfrm>
            <a:prstGeom prst="rect">
              <a:avLst/>
            </a:pr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F272890-78AF-41C3-A1C5-CE1EC0673416}"/>
                </a:ext>
              </a:extLst>
            </p:cNvPr>
            <p:cNvSpPr/>
            <p:nvPr/>
          </p:nvSpPr>
          <p:spPr>
            <a:xfrm>
              <a:off x="4444043" y="2998110"/>
              <a:ext cx="167876" cy="167876"/>
            </a:xfrm>
            <a:prstGeom prst="rect">
              <a:avLst/>
            </a:pr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78A134CF-CC42-4A2B-99B1-0233E75E8546}"/>
                </a:ext>
              </a:extLst>
            </p:cNvPr>
            <p:cNvSpPr/>
            <p:nvPr/>
          </p:nvSpPr>
          <p:spPr>
            <a:xfrm>
              <a:off x="2615243" y="2536286"/>
              <a:ext cx="167876" cy="167876"/>
            </a:xfrm>
            <a:prstGeom prst="rect">
              <a:avLst/>
            </a:pr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C32960E8-B2C0-495C-82AB-3A5E8963B7AB}"/>
                </a:ext>
              </a:extLst>
            </p:cNvPr>
            <p:cNvSpPr/>
            <p:nvPr/>
          </p:nvSpPr>
          <p:spPr>
            <a:xfrm>
              <a:off x="3161552" y="2536286"/>
              <a:ext cx="167876" cy="167876"/>
            </a:xfrm>
            <a:prstGeom prst="rect">
              <a:avLst/>
            </a:pr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D8E907F6-86FD-4253-83D2-3EDAD083CC15}"/>
                </a:ext>
              </a:extLst>
            </p:cNvPr>
            <p:cNvSpPr/>
            <p:nvPr/>
          </p:nvSpPr>
          <p:spPr>
            <a:xfrm>
              <a:off x="2615243" y="3005197"/>
              <a:ext cx="167876" cy="167876"/>
            </a:xfrm>
            <a:prstGeom prst="rect">
              <a:avLst/>
            </a:pr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234DA068-43B5-402D-A1D3-411E4AC8EBB4}"/>
                </a:ext>
              </a:extLst>
            </p:cNvPr>
            <p:cNvSpPr/>
            <p:nvPr/>
          </p:nvSpPr>
          <p:spPr>
            <a:xfrm>
              <a:off x="3158423" y="3006511"/>
              <a:ext cx="167876" cy="167876"/>
            </a:xfrm>
            <a:prstGeom prst="rect">
              <a:avLst/>
            </a:pr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91239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391239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One of these shapes is different to the others:</a:t>
            </a:r>
          </a:p>
        </p:txBody>
      </p:sp>
      <p:sp>
        <p:nvSpPr>
          <p:cNvPr id="18" name="Rectangle 17">
            <a:extLst>
              <a:ext uri="{FF2B5EF4-FFF2-40B4-BE49-F238E27FC236}">
                <a16:creationId xmlns:a16="http://schemas.microsoft.com/office/drawing/2014/main" id="{A2E8013B-3F68-4E54-93EC-56B911688E90}"/>
              </a:ext>
            </a:extLst>
          </p:cNvPr>
          <p:cNvSpPr/>
          <p:nvPr/>
        </p:nvSpPr>
        <p:spPr>
          <a:xfrm>
            <a:off x="445573" y="702863"/>
            <a:ext cx="344538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Right Angles in Shapes</a:t>
            </a:r>
            <a:endParaRPr lang="en-GB" sz="1600" b="1" dirty="0">
              <a:solidFill>
                <a:schemeClr val="bg1"/>
              </a:solidFill>
            </a:endParaRPr>
          </a:p>
        </p:txBody>
      </p:sp>
      <p:pic>
        <p:nvPicPr>
          <p:cNvPr id="20" name="Picture 19">
            <a:extLst>
              <a:ext uri="{FF2B5EF4-FFF2-40B4-BE49-F238E27FC236}">
                <a16:creationId xmlns:a16="http://schemas.microsoft.com/office/drawing/2014/main" id="{BDE58465-3319-493D-8857-A1070BC8A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98" t="-3715" r="15780" b="58324"/>
          <a:stretch/>
        </p:blipFill>
        <p:spPr>
          <a:xfrm flipH="1">
            <a:off x="766118" y="4652825"/>
            <a:ext cx="1440000" cy="1440000"/>
          </a:xfrm>
          <a:prstGeom prst="ellipse">
            <a:avLst/>
          </a:prstGeom>
          <a:solidFill>
            <a:schemeClr val="bg1"/>
          </a:solidFill>
          <a:ln w="57150">
            <a:solidFill>
              <a:srgbClr val="007AC3"/>
            </a:solidFill>
          </a:ln>
        </p:spPr>
      </p:pic>
      <p:sp>
        <p:nvSpPr>
          <p:cNvPr id="21" name="Speech Bubble: Oval 20">
            <a:extLst>
              <a:ext uri="{FF2B5EF4-FFF2-40B4-BE49-F238E27FC236}">
                <a16:creationId xmlns:a16="http://schemas.microsoft.com/office/drawing/2014/main" id="{82220270-B932-4D19-B154-3AF6F3144E31}"/>
              </a:ext>
            </a:extLst>
          </p:cNvPr>
          <p:cNvSpPr/>
          <p:nvPr/>
        </p:nvSpPr>
        <p:spPr>
          <a:xfrm>
            <a:off x="2098692" y="4406679"/>
            <a:ext cx="1538146" cy="1152525"/>
          </a:xfrm>
          <a:prstGeom prst="wedgeEllipseCallout">
            <a:avLst>
              <a:gd name="adj1" fmla="val -59706"/>
              <a:gd name="adj2" fmla="val 528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Can you explain why? </a:t>
            </a:r>
          </a:p>
        </p:txBody>
      </p:sp>
      <p:pic>
        <p:nvPicPr>
          <p:cNvPr id="19" name="Picture 18">
            <a:extLst>
              <a:ext uri="{FF2B5EF4-FFF2-40B4-BE49-F238E27FC236}">
                <a16:creationId xmlns:a16="http://schemas.microsoft.com/office/drawing/2014/main" id="{A954B55C-1BF5-48F3-90DA-695AC18678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291" y="2486837"/>
            <a:ext cx="2030279" cy="1468808"/>
          </a:xfrm>
          <a:prstGeom prst="rect">
            <a:avLst/>
          </a:prstGeom>
        </p:spPr>
      </p:pic>
      <p:pic>
        <p:nvPicPr>
          <p:cNvPr id="22" name="Picture 21">
            <a:extLst>
              <a:ext uri="{FF2B5EF4-FFF2-40B4-BE49-F238E27FC236}">
                <a16:creationId xmlns:a16="http://schemas.microsoft.com/office/drawing/2014/main" id="{13C94998-28FE-492C-8050-F9ADBF6A0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7218" y="2534100"/>
            <a:ext cx="1389889" cy="1388539"/>
          </a:xfrm>
          <a:prstGeom prst="rect">
            <a:avLst/>
          </a:prstGeom>
        </p:spPr>
      </p:pic>
      <p:pic>
        <p:nvPicPr>
          <p:cNvPr id="23" name="Picture 22">
            <a:extLst>
              <a:ext uri="{FF2B5EF4-FFF2-40B4-BE49-F238E27FC236}">
                <a16:creationId xmlns:a16="http://schemas.microsoft.com/office/drawing/2014/main" id="{C2BA9690-1327-4A5C-A01A-BBB0B0D37D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1230" y="2524856"/>
            <a:ext cx="811548" cy="1397783"/>
          </a:xfrm>
          <a:prstGeom prst="rect">
            <a:avLst/>
          </a:prstGeom>
        </p:spPr>
      </p:pic>
      <p:pic>
        <p:nvPicPr>
          <p:cNvPr id="5" name="Picture 4">
            <a:extLst>
              <a:ext uri="{FF2B5EF4-FFF2-40B4-BE49-F238E27FC236}">
                <a16:creationId xmlns:a16="http://schemas.microsoft.com/office/drawing/2014/main" id="{55F5DBDB-C5E5-403F-9A2A-CB31D345E0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3749" y="2534099"/>
            <a:ext cx="1596476" cy="1388540"/>
          </a:xfrm>
          <a:prstGeom prst="rect">
            <a:avLst/>
          </a:prstGeom>
        </p:spPr>
      </p:pic>
      <p:sp>
        <p:nvSpPr>
          <p:cNvPr id="7" name="Rectangle 6">
            <a:extLst>
              <a:ext uri="{FF2B5EF4-FFF2-40B4-BE49-F238E27FC236}">
                <a16:creationId xmlns:a16="http://schemas.microsoft.com/office/drawing/2014/main" id="{BC1391E3-17F2-41C2-BB64-34EFD2DAA261}"/>
              </a:ext>
            </a:extLst>
          </p:cNvPr>
          <p:cNvSpPr/>
          <p:nvPr/>
        </p:nvSpPr>
        <p:spPr>
          <a:xfrm>
            <a:off x="5221480" y="4642325"/>
            <a:ext cx="1700022" cy="1200329"/>
          </a:xfrm>
          <a:prstGeom prst="rect">
            <a:avLst/>
          </a:prstGeom>
        </p:spPr>
        <p:txBody>
          <a:bodyPr wrap="square">
            <a:spAutoFit/>
          </a:bodyPr>
          <a:lstStyle/>
          <a:p>
            <a:r>
              <a:rPr lang="en-GB" dirty="0"/>
              <a:t>This triangle is the only shape without a right angle.</a:t>
            </a:r>
          </a:p>
        </p:txBody>
      </p:sp>
      <p:cxnSp>
        <p:nvCxnSpPr>
          <p:cNvPr id="9" name="Straight Connector 8">
            <a:extLst>
              <a:ext uri="{FF2B5EF4-FFF2-40B4-BE49-F238E27FC236}">
                <a16:creationId xmlns:a16="http://schemas.microsoft.com/office/drawing/2014/main" id="{AA96D407-F805-4596-9573-974E4A195AE1}"/>
              </a:ext>
            </a:extLst>
          </p:cNvPr>
          <p:cNvCxnSpPr>
            <a:cxnSpLocks/>
            <a:stCxn id="5" idx="2"/>
          </p:cNvCxnSpPr>
          <p:nvPr/>
        </p:nvCxnSpPr>
        <p:spPr>
          <a:xfrm>
            <a:off x="6071987" y="3922639"/>
            <a:ext cx="0" cy="663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11010C-0FFD-4FA6-83F7-80DD47A5744B}"/>
              </a:ext>
            </a:extLst>
          </p:cNvPr>
          <p:cNvCxnSpPr>
            <a:cxnSpLocks/>
          </p:cNvCxnSpPr>
          <p:nvPr/>
        </p:nvCxnSpPr>
        <p:spPr>
          <a:xfrm flipH="1">
            <a:off x="5221480" y="4586416"/>
            <a:ext cx="17000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48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par>
                                <p:cTn id="8" presetID="9" presetClass="emph" presetSubtype="0" nodeType="withEffect">
                                  <p:stCondLst>
                                    <p:cond delay="0"/>
                                  </p:stCondLst>
                                  <p:childTnLst>
                                    <p:set>
                                      <p:cBhvr>
                                        <p:cTn id="9" dur="indefinite"/>
                                        <p:tgtEl>
                                          <p:spTgt spid="22"/>
                                        </p:tgtEl>
                                        <p:attrNameLst>
                                          <p:attrName>style.opacity</p:attrName>
                                        </p:attrNameLst>
                                      </p:cBhvr>
                                      <p:to>
                                        <p:strVal val="0.5"/>
                                      </p:to>
                                    </p:set>
                                    <p:animEffect filter="image" prLst="opacity: 0.5">
                                      <p:cBhvr rctx="IE">
                                        <p:cTn id="10" dur="indefinite"/>
                                        <p:tgtEl>
                                          <p:spTgt spid="22"/>
                                        </p:tgtEl>
                                      </p:cBhvr>
                                    </p:animEffect>
                                  </p:childTnLst>
                                </p:cTn>
                              </p:par>
                              <p:par>
                                <p:cTn id="11" presetID="9" presetClass="emph" presetSubtype="0" nodeType="withEffect">
                                  <p:stCondLst>
                                    <p:cond delay="0"/>
                                  </p:stCondLst>
                                  <p:childTnLst>
                                    <p:set>
                                      <p:cBhvr>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childTnLst>
                          </p:cTn>
                        </p:par>
                        <p:par>
                          <p:cTn id="14" fill="hold">
                            <p:stCondLst>
                              <p:cond delay="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E066BC8C-C700-49C5-BFA3-FE488F33DA2A}"/>
              </a:ext>
            </a:extLst>
          </p:cNvPr>
          <p:cNvCxnSpPr/>
          <p:nvPr/>
        </p:nvCxnSpPr>
        <p:spPr>
          <a:xfrm flipV="1">
            <a:off x="5514973" y="2762250"/>
            <a:ext cx="1104901" cy="2905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4" name="Rectangle 23">
            <a:extLst>
              <a:ext uri="{FF2B5EF4-FFF2-40B4-BE49-F238E27FC236}">
                <a16:creationId xmlns:a16="http://schemas.microsoft.com/office/drawing/2014/main" id="{124841A7-57E8-4C18-9271-3015AB907FF4}"/>
              </a:ext>
            </a:extLst>
          </p:cNvPr>
          <p:cNvSpPr/>
          <p:nvPr/>
        </p:nvSpPr>
        <p:spPr>
          <a:xfrm>
            <a:off x="3916206"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25" name="Straight Connector 24">
            <a:extLst>
              <a:ext uri="{FF2B5EF4-FFF2-40B4-BE49-F238E27FC236}">
                <a16:creationId xmlns:a16="http://schemas.microsoft.com/office/drawing/2014/main" id="{F7B84B83-46D0-4117-9F48-CB9F71444583}"/>
              </a:ext>
            </a:extLst>
          </p:cNvPr>
          <p:cNvCxnSpPr/>
          <p:nvPr/>
        </p:nvCxnSpPr>
        <p:spPr>
          <a:xfrm>
            <a:off x="391620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16EC734-6911-495A-BBED-17338E591DB6}"/>
              </a:ext>
            </a:extLst>
          </p:cNvPr>
          <p:cNvSpPr/>
          <p:nvPr/>
        </p:nvSpPr>
        <p:spPr>
          <a:xfrm>
            <a:off x="445573" y="702863"/>
            <a:ext cx="344538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Right Angles in Shapes</a:t>
            </a:r>
            <a:endParaRPr lang="en-GB" sz="1600" b="1" dirty="0">
              <a:solidFill>
                <a:schemeClr val="bg1"/>
              </a:solidFill>
            </a:endParaRPr>
          </a:p>
        </p:txBody>
      </p:sp>
      <p:sp>
        <p:nvSpPr>
          <p:cNvPr id="13" name="Rectangle 12">
            <a:extLst>
              <a:ext uri="{FF2B5EF4-FFF2-40B4-BE49-F238E27FC236}">
                <a16:creationId xmlns:a16="http://schemas.microsoft.com/office/drawing/2014/main" id="{13109921-B906-44F5-85B2-1FE826122B0B}"/>
              </a:ext>
            </a:extLst>
          </p:cNvPr>
          <p:cNvSpPr/>
          <p:nvPr/>
        </p:nvSpPr>
        <p:spPr>
          <a:xfrm>
            <a:off x="766118" y="1158657"/>
            <a:ext cx="7611763" cy="699404"/>
          </a:xfrm>
          <a:prstGeom prst="rect">
            <a:avLst/>
          </a:prstGeom>
          <a:noFill/>
          <a:ln w="28575">
            <a:noFill/>
          </a:ln>
        </p:spPr>
        <p:txBody>
          <a:bodyPr wrap="square" lIns="72000" tIns="72000" rIns="72000" bIns="72000">
            <a:spAutoFit/>
          </a:bodyPr>
          <a:lstStyle/>
          <a:p>
            <a:r>
              <a:rPr lang="en-GB" altLang="en-US" dirty="0"/>
              <a:t>Three children have drawn a shape each.</a:t>
            </a:r>
          </a:p>
          <a:p>
            <a:r>
              <a:rPr lang="en-GB" altLang="en-US" dirty="0"/>
              <a:t>Can you match the child to their shape from their descriptions?</a:t>
            </a:r>
          </a:p>
        </p:txBody>
      </p:sp>
      <p:grpSp>
        <p:nvGrpSpPr>
          <p:cNvPr id="19" name="Group 18">
            <a:extLst>
              <a:ext uri="{FF2B5EF4-FFF2-40B4-BE49-F238E27FC236}">
                <a16:creationId xmlns:a16="http://schemas.microsoft.com/office/drawing/2014/main" id="{5BE6B7B3-98D7-43EB-9620-21E646F32E99}"/>
              </a:ext>
            </a:extLst>
          </p:cNvPr>
          <p:cNvGrpSpPr/>
          <p:nvPr/>
        </p:nvGrpSpPr>
        <p:grpSpPr>
          <a:xfrm>
            <a:off x="766118" y="1978195"/>
            <a:ext cx="922200" cy="1263014"/>
            <a:chOff x="766118" y="1978195"/>
            <a:chExt cx="922200" cy="1263014"/>
          </a:xfrm>
        </p:grpSpPr>
        <p:pic>
          <p:nvPicPr>
            <p:cNvPr id="10" name="Picture 9">
              <a:extLst>
                <a:ext uri="{FF2B5EF4-FFF2-40B4-BE49-F238E27FC236}">
                  <a16:creationId xmlns:a16="http://schemas.microsoft.com/office/drawing/2014/main" id="{B4F0B715-9B1F-405A-9DF8-40DE9D6BE9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13" t="-1150" r="11568" b="77844"/>
            <a:stretch/>
          </p:blipFill>
          <p:spPr>
            <a:xfrm>
              <a:off x="766118" y="1978195"/>
              <a:ext cx="922200" cy="922200"/>
            </a:xfrm>
            <a:prstGeom prst="ellipse">
              <a:avLst/>
            </a:prstGeom>
            <a:solidFill>
              <a:schemeClr val="bg1"/>
            </a:solidFill>
            <a:ln w="57150">
              <a:solidFill>
                <a:srgbClr val="00529C"/>
              </a:solidFill>
            </a:ln>
          </p:spPr>
        </p:pic>
        <p:sp>
          <p:nvSpPr>
            <p:cNvPr id="11" name="Rectangle 10">
              <a:extLst>
                <a:ext uri="{FF2B5EF4-FFF2-40B4-BE49-F238E27FC236}">
                  <a16:creationId xmlns:a16="http://schemas.microsoft.com/office/drawing/2014/main" id="{C31A7BCD-0192-4DAF-9541-50805C8EB375}"/>
                </a:ext>
              </a:extLst>
            </p:cNvPr>
            <p:cNvSpPr/>
            <p:nvPr/>
          </p:nvSpPr>
          <p:spPr>
            <a:xfrm>
              <a:off x="791226" y="2871877"/>
              <a:ext cx="833883" cy="369332"/>
            </a:xfrm>
            <a:prstGeom prst="rect">
              <a:avLst/>
            </a:prstGeom>
          </p:spPr>
          <p:txBody>
            <a:bodyPr wrap="none">
              <a:spAutoFit/>
            </a:bodyPr>
            <a:lstStyle/>
            <a:p>
              <a:r>
                <a:rPr lang="en-GB" b="1" dirty="0"/>
                <a:t>Penny</a:t>
              </a:r>
            </a:p>
          </p:txBody>
        </p:sp>
      </p:grpSp>
      <p:grpSp>
        <p:nvGrpSpPr>
          <p:cNvPr id="20" name="Group 19">
            <a:extLst>
              <a:ext uri="{FF2B5EF4-FFF2-40B4-BE49-F238E27FC236}">
                <a16:creationId xmlns:a16="http://schemas.microsoft.com/office/drawing/2014/main" id="{4BA20F47-8CE8-497D-9AE5-38B654C2A028}"/>
              </a:ext>
            </a:extLst>
          </p:cNvPr>
          <p:cNvGrpSpPr/>
          <p:nvPr/>
        </p:nvGrpSpPr>
        <p:grpSpPr>
          <a:xfrm>
            <a:off x="650963" y="3445190"/>
            <a:ext cx="1114408" cy="1282007"/>
            <a:chOff x="650963" y="3445190"/>
            <a:chExt cx="1114408" cy="1282007"/>
          </a:xfrm>
        </p:grpSpPr>
        <p:pic>
          <p:nvPicPr>
            <p:cNvPr id="7" name="Picture 6">
              <a:extLst>
                <a:ext uri="{FF2B5EF4-FFF2-40B4-BE49-F238E27FC236}">
                  <a16:creationId xmlns:a16="http://schemas.microsoft.com/office/drawing/2014/main" id="{A8E05B77-A82C-4D1E-858D-35238FA048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62" t="-3033" r="27362" b="80051"/>
            <a:stretch/>
          </p:blipFill>
          <p:spPr>
            <a:xfrm>
              <a:off x="766118" y="3445190"/>
              <a:ext cx="922200" cy="922200"/>
            </a:xfrm>
            <a:prstGeom prst="ellipse">
              <a:avLst/>
            </a:prstGeom>
            <a:ln w="57150">
              <a:solidFill>
                <a:srgbClr val="00529C"/>
              </a:solidFill>
            </a:ln>
          </p:spPr>
        </p:pic>
        <p:sp>
          <p:nvSpPr>
            <p:cNvPr id="14" name="Rectangle 13">
              <a:extLst>
                <a:ext uri="{FF2B5EF4-FFF2-40B4-BE49-F238E27FC236}">
                  <a16:creationId xmlns:a16="http://schemas.microsoft.com/office/drawing/2014/main" id="{A03F4B6C-445A-4A6C-8B1E-1D3D11A908D4}"/>
                </a:ext>
              </a:extLst>
            </p:cNvPr>
            <p:cNvSpPr/>
            <p:nvPr/>
          </p:nvSpPr>
          <p:spPr>
            <a:xfrm>
              <a:off x="650963" y="4357865"/>
              <a:ext cx="1114408" cy="369332"/>
            </a:xfrm>
            <a:prstGeom prst="rect">
              <a:avLst/>
            </a:prstGeom>
          </p:spPr>
          <p:txBody>
            <a:bodyPr wrap="none">
              <a:spAutoFit/>
            </a:bodyPr>
            <a:lstStyle/>
            <a:p>
              <a:r>
                <a:rPr lang="en-GB" b="1" dirty="0"/>
                <a:t>Angelina</a:t>
              </a:r>
            </a:p>
          </p:txBody>
        </p:sp>
      </p:grpSp>
      <p:grpSp>
        <p:nvGrpSpPr>
          <p:cNvPr id="21" name="Group 20">
            <a:extLst>
              <a:ext uri="{FF2B5EF4-FFF2-40B4-BE49-F238E27FC236}">
                <a16:creationId xmlns:a16="http://schemas.microsoft.com/office/drawing/2014/main" id="{C03419E6-A167-43FF-BF88-3A1B45341119}"/>
              </a:ext>
            </a:extLst>
          </p:cNvPr>
          <p:cNvGrpSpPr/>
          <p:nvPr/>
        </p:nvGrpSpPr>
        <p:grpSpPr>
          <a:xfrm>
            <a:off x="723900" y="4931235"/>
            <a:ext cx="964418" cy="1265666"/>
            <a:chOff x="723900" y="4931235"/>
            <a:chExt cx="964418" cy="1265666"/>
          </a:xfrm>
        </p:grpSpPr>
        <p:pic>
          <p:nvPicPr>
            <p:cNvPr id="5" name="Picture 4">
              <a:extLst>
                <a:ext uri="{FF2B5EF4-FFF2-40B4-BE49-F238E27FC236}">
                  <a16:creationId xmlns:a16="http://schemas.microsoft.com/office/drawing/2014/main" id="{14DCFCC5-D470-4B0A-A7AE-86930C0885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428" t="-442" r="26349" b="77597"/>
            <a:stretch/>
          </p:blipFill>
          <p:spPr>
            <a:xfrm>
              <a:off x="766118" y="4931235"/>
              <a:ext cx="922200" cy="922200"/>
            </a:xfrm>
            <a:prstGeom prst="ellipse">
              <a:avLst/>
            </a:prstGeom>
            <a:solidFill>
              <a:schemeClr val="bg1"/>
            </a:solidFill>
            <a:ln w="57150">
              <a:solidFill>
                <a:srgbClr val="00529C"/>
              </a:solidFill>
            </a:ln>
          </p:spPr>
        </p:pic>
        <p:sp>
          <p:nvSpPr>
            <p:cNvPr id="15" name="Rectangle 14">
              <a:extLst>
                <a:ext uri="{FF2B5EF4-FFF2-40B4-BE49-F238E27FC236}">
                  <a16:creationId xmlns:a16="http://schemas.microsoft.com/office/drawing/2014/main" id="{F5012EBA-E0C1-41A2-875F-B871AFBEB4A2}"/>
                </a:ext>
              </a:extLst>
            </p:cNvPr>
            <p:cNvSpPr/>
            <p:nvPr/>
          </p:nvSpPr>
          <p:spPr>
            <a:xfrm>
              <a:off x="723900" y="5827569"/>
              <a:ext cx="901209" cy="369332"/>
            </a:xfrm>
            <a:prstGeom prst="rect">
              <a:avLst/>
            </a:prstGeom>
          </p:spPr>
          <p:txBody>
            <a:bodyPr wrap="none">
              <a:spAutoFit/>
            </a:bodyPr>
            <a:lstStyle/>
            <a:p>
              <a:r>
                <a:rPr lang="en-GB" b="1" dirty="0"/>
                <a:t>Joseph</a:t>
              </a:r>
            </a:p>
          </p:txBody>
        </p:sp>
      </p:grpSp>
      <p:sp>
        <p:nvSpPr>
          <p:cNvPr id="26" name="Rectangle 25">
            <a:extLst>
              <a:ext uri="{FF2B5EF4-FFF2-40B4-BE49-F238E27FC236}">
                <a16:creationId xmlns:a16="http://schemas.microsoft.com/office/drawing/2014/main" id="{9F2C0790-B929-4B96-80B5-99AB03CDD02C}"/>
              </a:ext>
            </a:extLst>
          </p:cNvPr>
          <p:cNvSpPr/>
          <p:nvPr/>
        </p:nvSpPr>
        <p:spPr>
          <a:xfrm rot="5400000">
            <a:off x="6957935" y="1640136"/>
            <a:ext cx="1094879" cy="1771000"/>
          </a:xfrm>
          <a:prstGeom prst="rect">
            <a:avLst/>
          </a:prstGeom>
          <a:solidFill>
            <a:srgbClr val="B4497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Rectangle with Corners Rounded 17">
            <a:extLst>
              <a:ext uri="{FF2B5EF4-FFF2-40B4-BE49-F238E27FC236}">
                <a16:creationId xmlns:a16="http://schemas.microsoft.com/office/drawing/2014/main" id="{8FF0EE1E-A891-4C6F-AAED-48E1FFBA36E3}"/>
              </a:ext>
            </a:extLst>
          </p:cNvPr>
          <p:cNvSpPr/>
          <p:nvPr/>
        </p:nvSpPr>
        <p:spPr>
          <a:xfrm>
            <a:off x="1803471" y="2065151"/>
            <a:ext cx="3711504" cy="922200"/>
          </a:xfrm>
          <a:prstGeom prst="wedgeRoundRectCallout">
            <a:avLst>
              <a:gd name="adj1" fmla="val -59584"/>
              <a:gd name="adj2" fmla="val 1772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kern="0" dirty="0">
                <a:solidFill>
                  <a:schemeClr val="tx1"/>
                </a:solidFill>
              </a:rPr>
              <a:t>My shape has half the number of right angles that Joseph’s has.</a:t>
            </a:r>
          </a:p>
        </p:txBody>
      </p:sp>
      <p:sp>
        <p:nvSpPr>
          <p:cNvPr id="31" name="Speech Bubble: Rectangle with Corners Rounded 30">
            <a:extLst>
              <a:ext uri="{FF2B5EF4-FFF2-40B4-BE49-F238E27FC236}">
                <a16:creationId xmlns:a16="http://schemas.microsoft.com/office/drawing/2014/main" id="{E23F95F6-5ADF-4F63-B42E-93E79B5B4133}"/>
              </a:ext>
            </a:extLst>
          </p:cNvPr>
          <p:cNvSpPr/>
          <p:nvPr/>
        </p:nvSpPr>
        <p:spPr>
          <a:xfrm>
            <a:off x="1803470" y="3350235"/>
            <a:ext cx="3711503" cy="1185409"/>
          </a:xfrm>
          <a:prstGeom prst="wedgeRoundRectCallout">
            <a:avLst>
              <a:gd name="adj1" fmla="val -59584"/>
              <a:gd name="adj2" fmla="val 1772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kern="0" dirty="0">
                <a:solidFill>
                  <a:schemeClr val="tx1"/>
                </a:solidFill>
              </a:rPr>
              <a:t>My shape has as least double the number of right angles that Joseph’s shape has.</a:t>
            </a:r>
          </a:p>
        </p:txBody>
      </p:sp>
      <p:sp>
        <p:nvSpPr>
          <p:cNvPr id="36" name="Speech Bubble: Rectangle with Corners Rounded 35">
            <a:extLst>
              <a:ext uri="{FF2B5EF4-FFF2-40B4-BE49-F238E27FC236}">
                <a16:creationId xmlns:a16="http://schemas.microsoft.com/office/drawing/2014/main" id="{1A943ED7-36F1-43B6-BEBC-4B56F1B780DF}"/>
              </a:ext>
            </a:extLst>
          </p:cNvPr>
          <p:cNvSpPr/>
          <p:nvPr/>
        </p:nvSpPr>
        <p:spPr>
          <a:xfrm>
            <a:off x="1803471" y="5031764"/>
            <a:ext cx="3711502" cy="922200"/>
          </a:xfrm>
          <a:prstGeom prst="wedgeRoundRectCallout">
            <a:avLst>
              <a:gd name="adj1" fmla="val -59584"/>
              <a:gd name="adj2" fmla="val 1772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kern="0" dirty="0">
                <a:solidFill>
                  <a:schemeClr val="tx1"/>
                </a:solidFill>
              </a:rPr>
              <a:t>My shape has the same number of right angles as a square.</a:t>
            </a:r>
          </a:p>
        </p:txBody>
      </p:sp>
      <p:cxnSp>
        <p:nvCxnSpPr>
          <p:cNvPr id="38" name="Straight Connector 37">
            <a:extLst>
              <a:ext uri="{FF2B5EF4-FFF2-40B4-BE49-F238E27FC236}">
                <a16:creationId xmlns:a16="http://schemas.microsoft.com/office/drawing/2014/main" id="{A4F33BC6-3F24-4CB5-8D8F-F61E2E57CDE0}"/>
              </a:ext>
            </a:extLst>
          </p:cNvPr>
          <p:cNvCxnSpPr>
            <a:cxnSpLocks/>
            <a:stCxn id="18" idx="3"/>
          </p:cNvCxnSpPr>
          <p:nvPr/>
        </p:nvCxnSpPr>
        <p:spPr>
          <a:xfrm>
            <a:off x="5514975" y="2526251"/>
            <a:ext cx="1220614" cy="1688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Top Corners Snipped 26">
            <a:extLst>
              <a:ext uri="{FF2B5EF4-FFF2-40B4-BE49-F238E27FC236}">
                <a16:creationId xmlns:a16="http://schemas.microsoft.com/office/drawing/2014/main" id="{4291BACF-8197-4C8D-A38E-598F7D5B6284}"/>
              </a:ext>
            </a:extLst>
          </p:cNvPr>
          <p:cNvSpPr/>
          <p:nvPr/>
        </p:nvSpPr>
        <p:spPr>
          <a:xfrm>
            <a:off x="6683241" y="3396115"/>
            <a:ext cx="1694639" cy="1185409"/>
          </a:xfrm>
          <a:prstGeom prst="snip2SameRect">
            <a:avLst>
              <a:gd name="adj1" fmla="val 50000"/>
              <a:gd name="adj2" fmla="val 0"/>
            </a:avLst>
          </a:prstGeom>
          <a:solidFill>
            <a:srgbClr val="F081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41" name="Straight Connector 40">
            <a:extLst>
              <a:ext uri="{FF2B5EF4-FFF2-40B4-BE49-F238E27FC236}">
                <a16:creationId xmlns:a16="http://schemas.microsoft.com/office/drawing/2014/main" id="{3DA8BD6A-F49B-4603-AD4F-1641140C0976}"/>
              </a:ext>
            </a:extLst>
          </p:cNvPr>
          <p:cNvCxnSpPr>
            <a:cxnSpLocks/>
          </p:cNvCxnSpPr>
          <p:nvPr/>
        </p:nvCxnSpPr>
        <p:spPr>
          <a:xfrm>
            <a:off x="5514973" y="4010782"/>
            <a:ext cx="1463604" cy="1594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ross 27">
            <a:extLst>
              <a:ext uri="{FF2B5EF4-FFF2-40B4-BE49-F238E27FC236}">
                <a16:creationId xmlns:a16="http://schemas.microsoft.com/office/drawing/2014/main" id="{1828E456-5FD1-401E-A3D4-9FBCC6AF492C}"/>
              </a:ext>
            </a:extLst>
          </p:cNvPr>
          <p:cNvSpPr/>
          <p:nvPr/>
        </p:nvSpPr>
        <p:spPr>
          <a:xfrm>
            <a:off x="6915368" y="4914894"/>
            <a:ext cx="1237161" cy="1155940"/>
          </a:xfrm>
          <a:prstGeom prst="plus">
            <a:avLst>
              <a:gd name="adj" fmla="val 27721"/>
            </a:avLst>
          </a:prstGeom>
          <a:solidFill>
            <a:srgbClr val="007A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9097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up)">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P spid="3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1718</TotalTime>
  <Words>424</Words>
  <Application>Microsoft Office PowerPoint</Application>
  <PresentationFormat>On-screen Show (4:3)</PresentationFormat>
  <Paragraphs>54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Tuffy-TTF</vt:lpstr>
      <vt:lpstr>Twinkl</vt:lpstr>
      <vt:lpstr>Arial</vt:lpstr>
      <vt:lpstr>Tuffy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Abi Haigh</dc:creator>
  <cp:lastModifiedBy>Cris Lima</cp:lastModifiedBy>
  <cp:revision>127</cp:revision>
  <dcterms:created xsi:type="dcterms:W3CDTF">2019-04-17T11:35:15Z</dcterms:created>
  <dcterms:modified xsi:type="dcterms:W3CDTF">2019-05-13T08:13:07Z</dcterms:modified>
</cp:coreProperties>
</file>