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75" r:id="rId2"/>
    <p:sldId id="276" r:id="rId3"/>
    <p:sldId id="278" r:id="rId4"/>
    <p:sldId id="289" r:id="rId5"/>
    <p:sldId id="279" r:id="rId6"/>
    <p:sldId id="282" r:id="rId7"/>
    <p:sldId id="290" r:id="rId8"/>
    <p:sldId id="291" r:id="rId9"/>
    <p:sldId id="292" r:id="rId10"/>
    <p:sldId id="284" r:id="rId11"/>
    <p:sldId id="288" r:id="rId12"/>
    <p:sldId id="277" r:id="rId13"/>
    <p:sldId id="286" r:id="rId14"/>
  </p:sldIdLst>
  <p:sldSz cx="9144000" cy="6858000" type="screen4x3"/>
  <p:notesSz cx="6858000" cy="9144000"/>
  <p:embeddedFontLst>
    <p:embeddedFont>
      <p:font typeface="Calibri" panose="020F0502020204030204" pitchFamily="34" charset="0"/>
      <p:regular r:id="rId17"/>
      <p:bold r:id="rId18"/>
      <p:italic r:id="rId19"/>
      <p:boldItalic r:id="rId20"/>
    </p:embeddedFont>
    <p:embeddedFont>
      <p:font typeface="Roboto" pitchFamily="2" charset="0"/>
      <p:regular r:id="rId21"/>
      <p:bold r:id="rId22"/>
      <p:italic r:id="rId23"/>
      <p:boldItalic r:id="rId24"/>
    </p:embeddedFont>
    <p:embeddedFont>
      <p:font typeface="Twinkl" pitchFamily="2"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Tinkler" initials="JT" lastIdx="2" clrIdx="0">
    <p:extLst>
      <p:ext uri="{19B8F6BF-5375-455C-9EA6-DF929625EA0E}">
        <p15:presenceInfo xmlns:p15="http://schemas.microsoft.com/office/powerpoint/2012/main" userId="James Tink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9429"/>
    <a:srgbClr val="AFDEF9"/>
    <a:srgbClr val="0076B0"/>
    <a:srgbClr val="47B1E5"/>
    <a:srgbClr val="00A8E7"/>
    <a:srgbClr val="11743A"/>
    <a:srgbClr val="009640"/>
    <a:srgbClr val="87BD31"/>
    <a:srgbClr val="0079C3"/>
    <a:srgbClr val="FFE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924" y="102"/>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23/04/2020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6C1A70D2-5EEF-44B2-8704-EAFFEA29C4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close up of a womans face&#10;&#10;Description automatically generated">
            <a:extLst>
              <a:ext uri="{FF2B5EF4-FFF2-40B4-BE49-F238E27FC236}">
                <a16:creationId xmlns:a16="http://schemas.microsoft.com/office/drawing/2014/main" id="{CFEE4CA3-30C2-41A5-9991-A042971DC6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able, room, living, bedroom&#10;&#10;Description automatically generated">
            <a:extLst>
              <a:ext uri="{FF2B5EF4-FFF2-40B4-BE49-F238E27FC236}">
                <a16:creationId xmlns:a16="http://schemas.microsoft.com/office/drawing/2014/main" id="{E6EA770D-3A14-443D-81BD-DE458B59485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twinkl.co.uk/resources/planit-maths-primary-teaching-resources-year-3/planit-maths-primary-teaching-resources-year-3-number---fractions/planit-maths-primary-teaching-resources-year-3-number---fractions-compare-and-order-unit-fractions-and-fractions-with-the-same-denominators" TargetMode="External"/><Relationship Id="rId1" Type="http://schemas.openxmlformats.org/officeDocument/2006/relationships/slideLayout" Target="../slideLayouts/slideLayout4.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white-rose-maths-resources/year-3-white-rose-maths-resources-key-stage-1-year-1-year-2/summer-block-1-fractions-year-3-white-rose-maths-hub-supporting-resources-key-stage-1"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a:extLst>
              <a:ext uri="{FF2B5EF4-FFF2-40B4-BE49-F238E27FC236}">
                <a16:creationId xmlns:a16="http://schemas.microsoft.com/office/drawing/2014/main" id="{4B56E5A6-A409-48EF-AE50-94B2F1D39FFF}"/>
              </a:ext>
            </a:extLst>
          </p:cNvPr>
          <p:cNvSpPr/>
          <p:nvPr/>
        </p:nvSpPr>
        <p:spPr>
          <a:xfrm>
            <a:off x="461395" y="5769849"/>
            <a:ext cx="1132513" cy="64595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hlinkClick r:id="rId2"/>
            <a:extLst>
              <a:ext uri="{FF2B5EF4-FFF2-40B4-BE49-F238E27FC236}">
                <a16:creationId xmlns:a16="http://schemas.microsoft.com/office/drawing/2014/main" id="{3E8869BC-5889-4A85-BB76-6010E651860E}"/>
              </a:ext>
            </a:extLst>
          </p:cNvPr>
          <p:cNvSpPr/>
          <p:nvPr/>
        </p:nvSpPr>
        <p:spPr>
          <a:xfrm>
            <a:off x="301925" y="5769849"/>
            <a:ext cx="1291983" cy="64595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2248B-DAEB-423D-9350-A03CB7C92832}"/>
              </a:ext>
            </a:extLst>
          </p:cNvPr>
          <p:cNvSpPr/>
          <p:nvPr/>
        </p:nvSpPr>
        <p:spPr>
          <a:xfrm>
            <a:off x="539749" y="1686187"/>
            <a:ext cx="8064501" cy="4587613"/>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2395548"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2395548"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Arrow: Pentagon 1">
            <a:extLst>
              <a:ext uri="{FF2B5EF4-FFF2-40B4-BE49-F238E27FC236}">
                <a16:creationId xmlns:a16="http://schemas.microsoft.com/office/drawing/2014/main" id="{85242C72-408B-412F-8562-BE477AFD7574}"/>
              </a:ext>
            </a:extLst>
          </p:cNvPr>
          <p:cNvSpPr/>
          <p:nvPr/>
        </p:nvSpPr>
        <p:spPr>
          <a:xfrm rot="5400000">
            <a:off x="4178525" y="-2362029"/>
            <a:ext cx="786949" cy="8064500"/>
          </a:xfrm>
          <a:prstGeom prst="homePlate">
            <a:avLst>
              <a:gd name="adj" fmla="val 23770"/>
            </a:avLst>
          </a:prstGeom>
          <a:solidFill>
            <a:srgbClr val="0076B0"/>
          </a:solidFill>
          <a:ln>
            <a:noFill/>
          </a:ln>
          <a:effectLst>
            <a:outerShdw blurRad="25400" dist="381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844C48B8-DCF6-4FAF-BF73-4AAFE973D729}"/>
              </a:ext>
            </a:extLst>
          </p:cNvPr>
          <p:cNvSpPr/>
          <p:nvPr/>
        </p:nvSpPr>
        <p:spPr>
          <a:xfrm>
            <a:off x="1592376" y="1301912"/>
            <a:ext cx="5992803" cy="646331"/>
          </a:xfrm>
          <a:prstGeom prst="rect">
            <a:avLst/>
          </a:prstGeom>
        </p:spPr>
        <p:txBody>
          <a:bodyPr wrap="square">
            <a:spAutoFit/>
          </a:bodyPr>
          <a:lstStyle/>
          <a:p>
            <a:pPr algn="ctr"/>
            <a:r>
              <a:rPr lang="en-GB" dirty="0">
                <a:solidFill>
                  <a:schemeClr val="bg1"/>
                </a:solidFill>
              </a:rPr>
              <a:t>Is it possible to choose 5 fractions from the set and place them in ascending order?</a:t>
            </a:r>
          </a:p>
        </p:txBody>
      </p:sp>
      <p:graphicFrame>
        <p:nvGraphicFramePr>
          <p:cNvPr id="5" name="Table 6">
            <a:extLst>
              <a:ext uri="{FF2B5EF4-FFF2-40B4-BE49-F238E27FC236}">
                <a16:creationId xmlns:a16="http://schemas.microsoft.com/office/drawing/2014/main" id="{3BFEC172-ADCF-403F-A346-C87A7606BEDA}"/>
              </a:ext>
            </a:extLst>
          </p:cNvPr>
          <p:cNvGraphicFramePr>
            <a:graphicFrameLocks noGrp="1"/>
          </p:cNvGraphicFramePr>
          <p:nvPr>
            <p:extLst>
              <p:ext uri="{D42A27DB-BD31-4B8C-83A1-F6EECF244321}">
                <p14:modId xmlns:p14="http://schemas.microsoft.com/office/powerpoint/2010/main" val="3596184675"/>
              </p:ext>
            </p:extLst>
          </p:nvPr>
        </p:nvGraphicFramePr>
        <p:xfrm>
          <a:off x="1012271" y="2224716"/>
          <a:ext cx="3240948" cy="3888063"/>
        </p:xfrm>
        <a:graphic>
          <a:graphicData uri="http://schemas.openxmlformats.org/drawingml/2006/table">
            <a:tbl>
              <a:tblPr firstRow="1" bandRow="1">
                <a:tableStyleId>{5940675A-B579-460E-94D1-54222C63F5DA}</a:tableStyleId>
              </a:tblPr>
              <a:tblGrid>
                <a:gridCol w="1080316">
                  <a:extLst>
                    <a:ext uri="{9D8B030D-6E8A-4147-A177-3AD203B41FA5}">
                      <a16:colId xmlns:a16="http://schemas.microsoft.com/office/drawing/2014/main" val="1571663209"/>
                    </a:ext>
                  </a:extLst>
                </a:gridCol>
                <a:gridCol w="1080316">
                  <a:extLst>
                    <a:ext uri="{9D8B030D-6E8A-4147-A177-3AD203B41FA5}">
                      <a16:colId xmlns:a16="http://schemas.microsoft.com/office/drawing/2014/main" val="1979265060"/>
                    </a:ext>
                  </a:extLst>
                </a:gridCol>
                <a:gridCol w="1080316">
                  <a:extLst>
                    <a:ext uri="{9D8B030D-6E8A-4147-A177-3AD203B41FA5}">
                      <a16:colId xmlns:a16="http://schemas.microsoft.com/office/drawing/2014/main" val="643966279"/>
                    </a:ext>
                  </a:extLst>
                </a:gridCol>
              </a:tblGrid>
              <a:tr h="1296021">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6063191"/>
                  </a:ext>
                </a:extLst>
              </a:tr>
              <a:tr h="1296021">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3134673"/>
                  </a:ext>
                </a:extLst>
              </a:tr>
              <a:tr h="1296021">
                <a:tc>
                  <a:txBody>
                    <a:bodyPr/>
                    <a:lstStyle/>
                    <a:p>
                      <a:endParaRPr lang="en-GB"/>
                    </a:p>
                  </a:txBody>
                  <a:tcPr>
                    <a:lnL w="1905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952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381676"/>
                  </a:ext>
                </a:extLst>
              </a:tr>
            </a:tbl>
          </a:graphicData>
        </a:graphic>
      </p:graphicFrame>
      <p:grpSp>
        <p:nvGrpSpPr>
          <p:cNvPr id="11" name="Group 10">
            <a:extLst>
              <a:ext uri="{FF2B5EF4-FFF2-40B4-BE49-F238E27FC236}">
                <a16:creationId xmlns:a16="http://schemas.microsoft.com/office/drawing/2014/main" id="{5C995D1C-214A-47BD-8171-650852F670F8}"/>
              </a:ext>
            </a:extLst>
          </p:cNvPr>
          <p:cNvGrpSpPr/>
          <p:nvPr/>
        </p:nvGrpSpPr>
        <p:grpSpPr>
          <a:xfrm>
            <a:off x="1265205" y="2473137"/>
            <a:ext cx="570451" cy="790658"/>
            <a:chOff x="1436331" y="5232782"/>
            <a:chExt cx="570451" cy="790658"/>
          </a:xfrm>
        </p:grpSpPr>
        <p:sp>
          <p:nvSpPr>
            <p:cNvPr id="12" name="TextBox 11">
              <a:extLst>
                <a:ext uri="{FF2B5EF4-FFF2-40B4-BE49-F238E27FC236}">
                  <a16:creationId xmlns:a16="http://schemas.microsoft.com/office/drawing/2014/main" id="{31CAB32B-85F3-4987-AE17-C6229D32B034}"/>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13" name="Straight Connector 12">
              <a:extLst>
                <a:ext uri="{FF2B5EF4-FFF2-40B4-BE49-F238E27FC236}">
                  <a16:creationId xmlns:a16="http://schemas.microsoft.com/office/drawing/2014/main" id="{017E7966-10FC-44E8-9863-60CD6861892C}"/>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73EC29E-2788-4C18-BEC3-F64A4672D2B2}"/>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5</a:t>
              </a:r>
            </a:p>
          </p:txBody>
        </p:sp>
      </p:grpSp>
      <p:grpSp>
        <p:nvGrpSpPr>
          <p:cNvPr id="15" name="Group 14">
            <a:extLst>
              <a:ext uri="{FF2B5EF4-FFF2-40B4-BE49-F238E27FC236}">
                <a16:creationId xmlns:a16="http://schemas.microsoft.com/office/drawing/2014/main" id="{3891D9F8-E937-458B-8F51-5219326FB3E4}"/>
              </a:ext>
            </a:extLst>
          </p:cNvPr>
          <p:cNvGrpSpPr/>
          <p:nvPr/>
        </p:nvGrpSpPr>
        <p:grpSpPr>
          <a:xfrm>
            <a:off x="2347519" y="2473137"/>
            <a:ext cx="570451" cy="790658"/>
            <a:chOff x="1436331" y="5232782"/>
            <a:chExt cx="570451" cy="790658"/>
          </a:xfrm>
        </p:grpSpPr>
        <p:sp>
          <p:nvSpPr>
            <p:cNvPr id="16" name="TextBox 15">
              <a:extLst>
                <a:ext uri="{FF2B5EF4-FFF2-40B4-BE49-F238E27FC236}">
                  <a16:creationId xmlns:a16="http://schemas.microsoft.com/office/drawing/2014/main" id="{3D528032-90C3-4536-A89E-067436D5CAF2}"/>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4</a:t>
              </a:r>
            </a:p>
          </p:txBody>
        </p:sp>
        <p:cxnSp>
          <p:nvCxnSpPr>
            <p:cNvPr id="17" name="Straight Connector 16">
              <a:extLst>
                <a:ext uri="{FF2B5EF4-FFF2-40B4-BE49-F238E27FC236}">
                  <a16:creationId xmlns:a16="http://schemas.microsoft.com/office/drawing/2014/main" id="{28C9D935-894C-49F4-9865-ABF55219C966}"/>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19A64CF-0B1F-446F-9A12-A538C8C735C8}"/>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19" name="Group 18">
            <a:extLst>
              <a:ext uri="{FF2B5EF4-FFF2-40B4-BE49-F238E27FC236}">
                <a16:creationId xmlns:a16="http://schemas.microsoft.com/office/drawing/2014/main" id="{DAA2A386-9149-40BD-93C3-3B89C75DDEB3}"/>
              </a:ext>
            </a:extLst>
          </p:cNvPr>
          <p:cNvGrpSpPr/>
          <p:nvPr/>
        </p:nvGrpSpPr>
        <p:grpSpPr>
          <a:xfrm>
            <a:off x="3407992" y="2473137"/>
            <a:ext cx="570451" cy="790658"/>
            <a:chOff x="1436331" y="5232782"/>
            <a:chExt cx="570451" cy="790658"/>
          </a:xfrm>
        </p:grpSpPr>
        <p:sp>
          <p:nvSpPr>
            <p:cNvPr id="20" name="TextBox 19">
              <a:extLst>
                <a:ext uri="{FF2B5EF4-FFF2-40B4-BE49-F238E27FC236}">
                  <a16:creationId xmlns:a16="http://schemas.microsoft.com/office/drawing/2014/main" id="{52094EBF-F3AB-43BA-A3A2-0A29CEC662F0}"/>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21" name="Straight Connector 20">
              <a:extLst>
                <a:ext uri="{FF2B5EF4-FFF2-40B4-BE49-F238E27FC236}">
                  <a16:creationId xmlns:a16="http://schemas.microsoft.com/office/drawing/2014/main" id="{0A2492DA-4BDB-4AF8-BA12-AC11240DC457}"/>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329BE55-05D8-43DB-8C68-AF7C926AADDC}"/>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7</a:t>
              </a:r>
            </a:p>
          </p:txBody>
        </p:sp>
      </p:grpSp>
      <p:grpSp>
        <p:nvGrpSpPr>
          <p:cNvPr id="23" name="Group 22">
            <a:extLst>
              <a:ext uri="{FF2B5EF4-FFF2-40B4-BE49-F238E27FC236}">
                <a16:creationId xmlns:a16="http://schemas.microsoft.com/office/drawing/2014/main" id="{ADFDFCF2-DB99-498E-97D8-A430AFC94BC1}"/>
              </a:ext>
            </a:extLst>
          </p:cNvPr>
          <p:cNvGrpSpPr/>
          <p:nvPr/>
        </p:nvGrpSpPr>
        <p:grpSpPr>
          <a:xfrm>
            <a:off x="1265205" y="3773419"/>
            <a:ext cx="570451" cy="790658"/>
            <a:chOff x="1436331" y="5232782"/>
            <a:chExt cx="570451" cy="790658"/>
          </a:xfrm>
        </p:grpSpPr>
        <p:sp>
          <p:nvSpPr>
            <p:cNvPr id="24" name="TextBox 23">
              <a:extLst>
                <a:ext uri="{FF2B5EF4-FFF2-40B4-BE49-F238E27FC236}">
                  <a16:creationId xmlns:a16="http://schemas.microsoft.com/office/drawing/2014/main" id="{24C452EE-4F1C-4964-B5BC-47F8459C955A}"/>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3</a:t>
              </a:r>
            </a:p>
          </p:txBody>
        </p:sp>
        <p:cxnSp>
          <p:nvCxnSpPr>
            <p:cNvPr id="25" name="Straight Connector 24">
              <a:extLst>
                <a:ext uri="{FF2B5EF4-FFF2-40B4-BE49-F238E27FC236}">
                  <a16:creationId xmlns:a16="http://schemas.microsoft.com/office/drawing/2014/main" id="{ACC1B2BD-E3AE-43FF-A700-3E19CC8B9BA1}"/>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3E58869-03DE-46DF-8EB8-448BB72F1F27}"/>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27" name="Group 26">
            <a:extLst>
              <a:ext uri="{FF2B5EF4-FFF2-40B4-BE49-F238E27FC236}">
                <a16:creationId xmlns:a16="http://schemas.microsoft.com/office/drawing/2014/main" id="{3BEC835C-D1FC-40E1-8E41-F8B2676BDCB0}"/>
              </a:ext>
            </a:extLst>
          </p:cNvPr>
          <p:cNvGrpSpPr/>
          <p:nvPr/>
        </p:nvGrpSpPr>
        <p:grpSpPr>
          <a:xfrm>
            <a:off x="2347519" y="3773419"/>
            <a:ext cx="570451" cy="790658"/>
            <a:chOff x="1436331" y="5232782"/>
            <a:chExt cx="570451" cy="790658"/>
          </a:xfrm>
        </p:grpSpPr>
        <p:sp>
          <p:nvSpPr>
            <p:cNvPr id="28" name="TextBox 27">
              <a:extLst>
                <a:ext uri="{FF2B5EF4-FFF2-40B4-BE49-F238E27FC236}">
                  <a16:creationId xmlns:a16="http://schemas.microsoft.com/office/drawing/2014/main" id="{48799307-7226-4572-AA54-D6A6D3BD01B1}"/>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29" name="Straight Connector 28">
              <a:extLst>
                <a:ext uri="{FF2B5EF4-FFF2-40B4-BE49-F238E27FC236}">
                  <a16:creationId xmlns:a16="http://schemas.microsoft.com/office/drawing/2014/main" id="{081A4E8B-6594-4AA1-B232-82F6A97E6936}"/>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ACD153A-3424-4EA7-9BE6-F5A12263A86D}"/>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3</a:t>
              </a:r>
            </a:p>
          </p:txBody>
        </p:sp>
      </p:grpSp>
      <p:grpSp>
        <p:nvGrpSpPr>
          <p:cNvPr id="31" name="Group 30">
            <a:extLst>
              <a:ext uri="{FF2B5EF4-FFF2-40B4-BE49-F238E27FC236}">
                <a16:creationId xmlns:a16="http://schemas.microsoft.com/office/drawing/2014/main" id="{425F2828-F8F7-4773-BF1D-5316FC42072B}"/>
              </a:ext>
            </a:extLst>
          </p:cNvPr>
          <p:cNvGrpSpPr/>
          <p:nvPr/>
        </p:nvGrpSpPr>
        <p:grpSpPr>
          <a:xfrm>
            <a:off x="3407992" y="3773419"/>
            <a:ext cx="570451" cy="790658"/>
            <a:chOff x="1436331" y="5232782"/>
            <a:chExt cx="570451" cy="790658"/>
          </a:xfrm>
        </p:grpSpPr>
        <p:sp>
          <p:nvSpPr>
            <p:cNvPr id="32" name="TextBox 31">
              <a:extLst>
                <a:ext uri="{FF2B5EF4-FFF2-40B4-BE49-F238E27FC236}">
                  <a16:creationId xmlns:a16="http://schemas.microsoft.com/office/drawing/2014/main" id="{3F6AD42F-A55A-4771-8794-8B902087A527}"/>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33" name="Straight Connector 32">
              <a:extLst>
                <a:ext uri="{FF2B5EF4-FFF2-40B4-BE49-F238E27FC236}">
                  <a16:creationId xmlns:a16="http://schemas.microsoft.com/office/drawing/2014/main" id="{869D74BA-DCBD-4770-9880-FD6C1FEBEC47}"/>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38979F4-A034-4278-9390-BC191BA482EB}"/>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5" name="Group 34">
            <a:extLst>
              <a:ext uri="{FF2B5EF4-FFF2-40B4-BE49-F238E27FC236}">
                <a16:creationId xmlns:a16="http://schemas.microsoft.com/office/drawing/2014/main" id="{9DD02788-D0A6-4818-A270-BD3D81E9CAD2}"/>
              </a:ext>
            </a:extLst>
          </p:cNvPr>
          <p:cNvGrpSpPr/>
          <p:nvPr/>
        </p:nvGrpSpPr>
        <p:grpSpPr>
          <a:xfrm>
            <a:off x="1265205" y="5060946"/>
            <a:ext cx="570451" cy="790658"/>
            <a:chOff x="1436331" y="5232782"/>
            <a:chExt cx="570451" cy="790658"/>
          </a:xfrm>
        </p:grpSpPr>
        <p:sp>
          <p:nvSpPr>
            <p:cNvPr id="36" name="TextBox 35">
              <a:extLst>
                <a:ext uri="{FF2B5EF4-FFF2-40B4-BE49-F238E27FC236}">
                  <a16:creationId xmlns:a16="http://schemas.microsoft.com/office/drawing/2014/main" id="{5F50335E-F393-4D59-8CDA-16677F753050}"/>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6</a:t>
              </a:r>
            </a:p>
          </p:txBody>
        </p:sp>
        <p:cxnSp>
          <p:nvCxnSpPr>
            <p:cNvPr id="37" name="Straight Connector 36">
              <a:extLst>
                <a:ext uri="{FF2B5EF4-FFF2-40B4-BE49-F238E27FC236}">
                  <a16:creationId xmlns:a16="http://schemas.microsoft.com/office/drawing/2014/main" id="{BF55594C-F2B3-4612-BDE7-FE89399BEE7F}"/>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25AAF45-D8F1-4AAB-A100-294FFE7BB92F}"/>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9" name="Group 38">
            <a:extLst>
              <a:ext uri="{FF2B5EF4-FFF2-40B4-BE49-F238E27FC236}">
                <a16:creationId xmlns:a16="http://schemas.microsoft.com/office/drawing/2014/main" id="{971C1847-AED3-4F1C-9B72-164120339CED}"/>
              </a:ext>
            </a:extLst>
          </p:cNvPr>
          <p:cNvGrpSpPr/>
          <p:nvPr/>
        </p:nvGrpSpPr>
        <p:grpSpPr>
          <a:xfrm>
            <a:off x="2347519" y="5060946"/>
            <a:ext cx="570451" cy="790658"/>
            <a:chOff x="1436331" y="5232782"/>
            <a:chExt cx="570451" cy="790658"/>
          </a:xfrm>
        </p:grpSpPr>
        <p:sp>
          <p:nvSpPr>
            <p:cNvPr id="40" name="TextBox 39">
              <a:extLst>
                <a:ext uri="{FF2B5EF4-FFF2-40B4-BE49-F238E27FC236}">
                  <a16:creationId xmlns:a16="http://schemas.microsoft.com/office/drawing/2014/main" id="{B6C8C78E-2D97-41B9-A80F-E11E9A7D0248}"/>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2</a:t>
              </a:r>
            </a:p>
          </p:txBody>
        </p:sp>
        <p:cxnSp>
          <p:nvCxnSpPr>
            <p:cNvPr id="41" name="Straight Connector 40">
              <a:extLst>
                <a:ext uri="{FF2B5EF4-FFF2-40B4-BE49-F238E27FC236}">
                  <a16:creationId xmlns:a16="http://schemas.microsoft.com/office/drawing/2014/main" id="{0298BEF2-60EF-4246-A787-20EB2231B223}"/>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1284259-0CFA-4524-93C5-AFE089BDAB2B}"/>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43" name="Group 42">
            <a:extLst>
              <a:ext uri="{FF2B5EF4-FFF2-40B4-BE49-F238E27FC236}">
                <a16:creationId xmlns:a16="http://schemas.microsoft.com/office/drawing/2014/main" id="{8C99FFFF-3E5D-443E-947D-794A2FAD1886}"/>
              </a:ext>
            </a:extLst>
          </p:cNvPr>
          <p:cNvGrpSpPr/>
          <p:nvPr/>
        </p:nvGrpSpPr>
        <p:grpSpPr>
          <a:xfrm>
            <a:off x="3407992" y="5060946"/>
            <a:ext cx="570451" cy="790658"/>
            <a:chOff x="1436331" y="5232782"/>
            <a:chExt cx="570451" cy="790658"/>
          </a:xfrm>
        </p:grpSpPr>
        <p:sp>
          <p:nvSpPr>
            <p:cNvPr id="44" name="TextBox 43">
              <a:extLst>
                <a:ext uri="{FF2B5EF4-FFF2-40B4-BE49-F238E27FC236}">
                  <a16:creationId xmlns:a16="http://schemas.microsoft.com/office/drawing/2014/main" id="{BBCA5FB1-66AD-40C8-B181-3FEB1149BBDA}"/>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8</a:t>
              </a:r>
            </a:p>
          </p:txBody>
        </p:sp>
        <p:cxnSp>
          <p:nvCxnSpPr>
            <p:cNvPr id="45" name="Straight Connector 44">
              <a:extLst>
                <a:ext uri="{FF2B5EF4-FFF2-40B4-BE49-F238E27FC236}">
                  <a16:creationId xmlns:a16="http://schemas.microsoft.com/office/drawing/2014/main" id="{F3F99755-7909-45D9-9F5B-C5A9C47E54DE}"/>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AA95C3D8-0D41-4B62-A46B-D3E55140DE8B}"/>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sp>
        <p:nvSpPr>
          <p:cNvPr id="9" name="Rectangle 8">
            <a:extLst>
              <a:ext uri="{FF2B5EF4-FFF2-40B4-BE49-F238E27FC236}">
                <a16:creationId xmlns:a16="http://schemas.microsoft.com/office/drawing/2014/main" id="{02E6BCE9-DBEC-4964-956C-3EBB13EDFEA1}"/>
              </a:ext>
            </a:extLst>
          </p:cNvPr>
          <p:cNvSpPr/>
          <p:nvPr/>
        </p:nvSpPr>
        <p:spPr>
          <a:xfrm>
            <a:off x="4659535" y="2332518"/>
            <a:ext cx="2903056" cy="646331"/>
          </a:xfrm>
          <a:prstGeom prst="rect">
            <a:avLst/>
          </a:prstGeom>
        </p:spPr>
        <p:txBody>
          <a:bodyPr wrap="square">
            <a:spAutoFit/>
          </a:bodyPr>
          <a:lstStyle/>
          <a:p>
            <a:r>
              <a:rPr lang="en-GB" dirty="0"/>
              <a:t>Investigate, explaining your reasoning.</a:t>
            </a:r>
          </a:p>
        </p:txBody>
      </p:sp>
      <p:sp>
        <p:nvSpPr>
          <p:cNvPr id="10" name="Rectangle 9">
            <a:extLst>
              <a:ext uri="{FF2B5EF4-FFF2-40B4-BE49-F238E27FC236}">
                <a16:creationId xmlns:a16="http://schemas.microsoft.com/office/drawing/2014/main" id="{A82EB098-E69B-456D-8C07-F17D39F90EE3}"/>
              </a:ext>
            </a:extLst>
          </p:cNvPr>
          <p:cNvSpPr/>
          <p:nvPr/>
        </p:nvSpPr>
        <p:spPr>
          <a:xfrm>
            <a:off x="4773336" y="3108463"/>
            <a:ext cx="3358393" cy="1891376"/>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67ACAFC5-7D26-4A13-AB14-D5E489FA638D}"/>
              </a:ext>
            </a:extLst>
          </p:cNvPr>
          <p:cNvSpPr/>
          <p:nvPr/>
        </p:nvSpPr>
        <p:spPr>
          <a:xfrm>
            <a:off x="4947763" y="3239282"/>
            <a:ext cx="3056442" cy="1200329"/>
          </a:xfrm>
          <a:prstGeom prst="rect">
            <a:avLst/>
          </a:prstGeom>
        </p:spPr>
        <p:txBody>
          <a:bodyPr wrap="square">
            <a:spAutoFit/>
          </a:bodyPr>
          <a:lstStyle/>
          <a:p>
            <a:r>
              <a:rPr lang="en-GB" dirty="0">
                <a:solidFill>
                  <a:srgbClr val="689429"/>
                </a:solidFill>
              </a:rPr>
              <a:t>Yes. It is possible to choose 5 fractions and place them in ascending order.</a:t>
            </a:r>
          </a:p>
          <a:p>
            <a:r>
              <a:rPr lang="en-GB" dirty="0">
                <a:solidFill>
                  <a:srgbClr val="689429"/>
                </a:solidFill>
              </a:rPr>
              <a:t>For example:</a:t>
            </a:r>
          </a:p>
        </p:txBody>
      </p:sp>
      <p:grpSp>
        <p:nvGrpSpPr>
          <p:cNvPr id="50" name="Group 49">
            <a:extLst>
              <a:ext uri="{FF2B5EF4-FFF2-40B4-BE49-F238E27FC236}">
                <a16:creationId xmlns:a16="http://schemas.microsoft.com/office/drawing/2014/main" id="{EAABFCCC-DC15-42BA-80B3-3254D3E30AA8}"/>
              </a:ext>
            </a:extLst>
          </p:cNvPr>
          <p:cNvGrpSpPr/>
          <p:nvPr/>
        </p:nvGrpSpPr>
        <p:grpSpPr>
          <a:xfrm>
            <a:off x="4820239" y="4449838"/>
            <a:ext cx="570451" cy="487048"/>
            <a:chOff x="5720793" y="2210545"/>
            <a:chExt cx="570451" cy="487048"/>
          </a:xfrm>
        </p:grpSpPr>
        <p:sp>
          <p:nvSpPr>
            <p:cNvPr id="51" name="TextBox 50">
              <a:extLst>
                <a:ext uri="{FF2B5EF4-FFF2-40B4-BE49-F238E27FC236}">
                  <a16:creationId xmlns:a16="http://schemas.microsoft.com/office/drawing/2014/main" id="{B1ED4E98-C7CF-4076-A28C-2109CCA5EC97}"/>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rgbClr val="689429"/>
                  </a:solidFill>
                </a:rPr>
                <a:t>1</a:t>
              </a:r>
            </a:p>
          </p:txBody>
        </p:sp>
        <p:cxnSp>
          <p:nvCxnSpPr>
            <p:cNvPr id="52" name="Straight Connector 51">
              <a:extLst>
                <a:ext uri="{FF2B5EF4-FFF2-40B4-BE49-F238E27FC236}">
                  <a16:creationId xmlns:a16="http://schemas.microsoft.com/office/drawing/2014/main" id="{A016C5CC-6730-4542-82B6-FD316ABB1F2E}"/>
                </a:ext>
              </a:extLst>
            </p:cNvPr>
            <p:cNvCxnSpPr/>
            <p:nvPr/>
          </p:nvCxnSpPr>
          <p:spPr>
            <a:xfrm>
              <a:off x="5947239" y="2453316"/>
              <a:ext cx="108000"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9B12E02-CD36-4505-A523-3F2EA23331D2}"/>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rgbClr val="689429"/>
                  </a:solidFill>
                </a:rPr>
                <a:t>9</a:t>
              </a:r>
            </a:p>
          </p:txBody>
        </p:sp>
      </p:grpSp>
      <p:grpSp>
        <p:nvGrpSpPr>
          <p:cNvPr id="54" name="Group 53">
            <a:extLst>
              <a:ext uri="{FF2B5EF4-FFF2-40B4-BE49-F238E27FC236}">
                <a16:creationId xmlns:a16="http://schemas.microsoft.com/office/drawing/2014/main" id="{0E384C32-F6CA-47E7-A410-7292B842AB77}"/>
              </a:ext>
            </a:extLst>
          </p:cNvPr>
          <p:cNvGrpSpPr/>
          <p:nvPr/>
        </p:nvGrpSpPr>
        <p:grpSpPr>
          <a:xfrm>
            <a:off x="5075741" y="4449838"/>
            <a:ext cx="570451" cy="487048"/>
            <a:chOff x="5720793" y="2210545"/>
            <a:chExt cx="570451" cy="487048"/>
          </a:xfrm>
        </p:grpSpPr>
        <p:sp>
          <p:nvSpPr>
            <p:cNvPr id="55" name="TextBox 54">
              <a:extLst>
                <a:ext uri="{FF2B5EF4-FFF2-40B4-BE49-F238E27FC236}">
                  <a16:creationId xmlns:a16="http://schemas.microsoft.com/office/drawing/2014/main" id="{5DDB43B4-4E99-4D85-9C11-3C3151191111}"/>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rgbClr val="689429"/>
                  </a:solidFill>
                </a:rPr>
                <a:t>2</a:t>
              </a:r>
            </a:p>
          </p:txBody>
        </p:sp>
        <p:cxnSp>
          <p:nvCxnSpPr>
            <p:cNvPr id="56" name="Straight Connector 55">
              <a:extLst>
                <a:ext uri="{FF2B5EF4-FFF2-40B4-BE49-F238E27FC236}">
                  <a16:creationId xmlns:a16="http://schemas.microsoft.com/office/drawing/2014/main" id="{FE320406-A803-432B-B465-53617A578241}"/>
                </a:ext>
              </a:extLst>
            </p:cNvPr>
            <p:cNvCxnSpPr/>
            <p:nvPr/>
          </p:nvCxnSpPr>
          <p:spPr>
            <a:xfrm>
              <a:off x="5947239" y="2453316"/>
              <a:ext cx="108000"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3D8114F-A933-4283-BD4F-A1AF688AF455}"/>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rgbClr val="689429"/>
                  </a:solidFill>
                </a:rPr>
                <a:t>9</a:t>
              </a:r>
            </a:p>
          </p:txBody>
        </p:sp>
      </p:grpSp>
      <p:grpSp>
        <p:nvGrpSpPr>
          <p:cNvPr id="58" name="Group 57">
            <a:extLst>
              <a:ext uri="{FF2B5EF4-FFF2-40B4-BE49-F238E27FC236}">
                <a16:creationId xmlns:a16="http://schemas.microsoft.com/office/drawing/2014/main" id="{9BC3BC77-D796-4DD5-8EEC-F24C5724D9C1}"/>
              </a:ext>
            </a:extLst>
          </p:cNvPr>
          <p:cNvGrpSpPr/>
          <p:nvPr/>
        </p:nvGrpSpPr>
        <p:grpSpPr>
          <a:xfrm>
            <a:off x="5331243" y="4449838"/>
            <a:ext cx="570451" cy="487048"/>
            <a:chOff x="5720793" y="2210545"/>
            <a:chExt cx="570451" cy="487048"/>
          </a:xfrm>
        </p:grpSpPr>
        <p:sp>
          <p:nvSpPr>
            <p:cNvPr id="59" name="TextBox 58">
              <a:extLst>
                <a:ext uri="{FF2B5EF4-FFF2-40B4-BE49-F238E27FC236}">
                  <a16:creationId xmlns:a16="http://schemas.microsoft.com/office/drawing/2014/main" id="{BA2BC958-0A1B-45B5-ABD8-E609BB408B5E}"/>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rgbClr val="689429"/>
                  </a:solidFill>
                </a:rPr>
                <a:t>3</a:t>
              </a:r>
            </a:p>
          </p:txBody>
        </p:sp>
        <p:cxnSp>
          <p:nvCxnSpPr>
            <p:cNvPr id="60" name="Straight Connector 59">
              <a:extLst>
                <a:ext uri="{FF2B5EF4-FFF2-40B4-BE49-F238E27FC236}">
                  <a16:creationId xmlns:a16="http://schemas.microsoft.com/office/drawing/2014/main" id="{3E808EE1-14AA-45C1-81F2-9AE7066291D7}"/>
                </a:ext>
              </a:extLst>
            </p:cNvPr>
            <p:cNvCxnSpPr/>
            <p:nvPr/>
          </p:nvCxnSpPr>
          <p:spPr>
            <a:xfrm>
              <a:off x="5947239" y="2453316"/>
              <a:ext cx="108000"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EFD9F32-C9B6-4846-88F0-57E6A5BBEB20}"/>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rgbClr val="689429"/>
                  </a:solidFill>
                </a:rPr>
                <a:t>9</a:t>
              </a:r>
            </a:p>
          </p:txBody>
        </p:sp>
      </p:grpSp>
      <p:grpSp>
        <p:nvGrpSpPr>
          <p:cNvPr id="62" name="Group 61">
            <a:extLst>
              <a:ext uri="{FF2B5EF4-FFF2-40B4-BE49-F238E27FC236}">
                <a16:creationId xmlns:a16="http://schemas.microsoft.com/office/drawing/2014/main" id="{6ADB930F-3548-4336-82F1-762C4A879B09}"/>
              </a:ext>
            </a:extLst>
          </p:cNvPr>
          <p:cNvGrpSpPr/>
          <p:nvPr/>
        </p:nvGrpSpPr>
        <p:grpSpPr>
          <a:xfrm>
            <a:off x="5586744" y="4449838"/>
            <a:ext cx="570451" cy="487048"/>
            <a:chOff x="5720793" y="2210545"/>
            <a:chExt cx="570451" cy="487048"/>
          </a:xfrm>
        </p:grpSpPr>
        <p:sp>
          <p:nvSpPr>
            <p:cNvPr id="63" name="TextBox 62">
              <a:extLst>
                <a:ext uri="{FF2B5EF4-FFF2-40B4-BE49-F238E27FC236}">
                  <a16:creationId xmlns:a16="http://schemas.microsoft.com/office/drawing/2014/main" id="{F35C7A60-E923-460B-86DE-F73C465BFF35}"/>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rgbClr val="689429"/>
                  </a:solidFill>
                </a:rPr>
                <a:t>4</a:t>
              </a:r>
            </a:p>
          </p:txBody>
        </p:sp>
        <p:cxnSp>
          <p:nvCxnSpPr>
            <p:cNvPr id="64" name="Straight Connector 63">
              <a:extLst>
                <a:ext uri="{FF2B5EF4-FFF2-40B4-BE49-F238E27FC236}">
                  <a16:creationId xmlns:a16="http://schemas.microsoft.com/office/drawing/2014/main" id="{67733452-305C-4107-8777-E6544C3A400F}"/>
                </a:ext>
              </a:extLst>
            </p:cNvPr>
            <p:cNvCxnSpPr/>
            <p:nvPr/>
          </p:nvCxnSpPr>
          <p:spPr>
            <a:xfrm>
              <a:off x="5947239" y="2453316"/>
              <a:ext cx="108000"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3F16A5EF-75D7-4E5C-9C82-29BA8152B25B}"/>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rgbClr val="689429"/>
                  </a:solidFill>
                </a:rPr>
                <a:t>9</a:t>
              </a:r>
            </a:p>
          </p:txBody>
        </p:sp>
      </p:grpSp>
      <p:grpSp>
        <p:nvGrpSpPr>
          <p:cNvPr id="66" name="Group 65">
            <a:extLst>
              <a:ext uri="{FF2B5EF4-FFF2-40B4-BE49-F238E27FC236}">
                <a16:creationId xmlns:a16="http://schemas.microsoft.com/office/drawing/2014/main" id="{30DA8492-6045-4E6A-B8FB-F55067FBF4BA}"/>
              </a:ext>
            </a:extLst>
          </p:cNvPr>
          <p:cNvGrpSpPr/>
          <p:nvPr/>
        </p:nvGrpSpPr>
        <p:grpSpPr>
          <a:xfrm>
            <a:off x="5842245" y="4449838"/>
            <a:ext cx="570451" cy="487048"/>
            <a:chOff x="5720793" y="2210545"/>
            <a:chExt cx="570451" cy="487048"/>
          </a:xfrm>
        </p:grpSpPr>
        <p:sp>
          <p:nvSpPr>
            <p:cNvPr id="67" name="TextBox 66">
              <a:extLst>
                <a:ext uri="{FF2B5EF4-FFF2-40B4-BE49-F238E27FC236}">
                  <a16:creationId xmlns:a16="http://schemas.microsoft.com/office/drawing/2014/main" id="{C445EA2C-0CCA-4478-A7FC-B4CFE584AF30}"/>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rgbClr val="689429"/>
                  </a:solidFill>
                </a:rPr>
                <a:t>8</a:t>
              </a:r>
            </a:p>
          </p:txBody>
        </p:sp>
        <p:cxnSp>
          <p:nvCxnSpPr>
            <p:cNvPr id="68" name="Straight Connector 67">
              <a:extLst>
                <a:ext uri="{FF2B5EF4-FFF2-40B4-BE49-F238E27FC236}">
                  <a16:creationId xmlns:a16="http://schemas.microsoft.com/office/drawing/2014/main" id="{C6279BFA-3140-4B5D-8B3E-A8A92821043E}"/>
                </a:ext>
              </a:extLst>
            </p:cNvPr>
            <p:cNvCxnSpPr/>
            <p:nvPr/>
          </p:nvCxnSpPr>
          <p:spPr>
            <a:xfrm>
              <a:off x="5947239" y="2453316"/>
              <a:ext cx="108000" cy="0"/>
            </a:xfrm>
            <a:prstGeom prst="line">
              <a:avLst/>
            </a:prstGeom>
            <a:ln w="19050">
              <a:solidFill>
                <a:srgbClr val="689429"/>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377AC56-387C-4034-A25A-096C25463DDE}"/>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rgbClr val="689429"/>
                  </a:solidFill>
                </a:rPr>
                <a:t>9</a:t>
              </a:r>
            </a:p>
          </p:txBody>
        </p:sp>
      </p:grpSp>
      <p:sp>
        <p:nvSpPr>
          <p:cNvPr id="48" name="TextBox 47">
            <a:extLst>
              <a:ext uri="{FF2B5EF4-FFF2-40B4-BE49-F238E27FC236}">
                <a16:creationId xmlns:a16="http://schemas.microsoft.com/office/drawing/2014/main" id="{DA2A456F-FBC7-40C2-9927-E0AC19D793F6}"/>
              </a:ext>
            </a:extLst>
          </p:cNvPr>
          <p:cNvSpPr txBox="1"/>
          <p:nvPr/>
        </p:nvSpPr>
        <p:spPr>
          <a:xfrm>
            <a:off x="5080188" y="4474728"/>
            <a:ext cx="220443" cy="369332"/>
          </a:xfrm>
          <a:prstGeom prst="rect">
            <a:avLst/>
          </a:prstGeom>
          <a:noFill/>
        </p:spPr>
        <p:txBody>
          <a:bodyPr wrap="square" rtlCol="0">
            <a:spAutoFit/>
          </a:bodyPr>
          <a:lstStyle/>
          <a:p>
            <a:r>
              <a:rPr lang="en-GB" dirty="0">
                <a:solidFill>
                  <a:srgbClr val="689429"/>
                </a:solidFill>
              </a:rPr>
              <a:t>,</a:t>
            </a:r>
          </a:p>
        </p:txBody>
      </p:sp>
      <p:sp>
        <p:nvSpPr>
          <p:cNvPr id="71" name="TextBox 70">
            <a:extLst>
              <a:ext uri="{FF2B5EF4-FFF2-40B4-BE49-F238E27FC236}">
                <a16:creationId xmlns:a16="http://schemas.microsoft.com/office/drawing/2014/main" id="{0EBF28A7-6896-473A-91D1-FFC9CC92CD64}"/>
              </a:ext>
            </a:extLst>
          </p:cNvPr>
          <p:cNvSpPr txBox="1"/>
          <p:nvPr/>
        </p:nvSpPr>
        <p:spPr>
          <a:xfrm>
            <a:off x="5327371" y="4474728"/>
            <a:ext cx="220443" cy="369332"/>
          </a:xfrm>
          <a:prstGeom prst="rect">
            <a:avLst/>
          </a:prstGeom>
          <a:noFill/>
        </p:spPr>
        <p:txBody>
          <a:bodyPr wrap="square" rtlCol="0">
            <a:spAutoFit/>
          </a:bodyPr>
          <a:lstStyle/>
          <a:p>
            <a:r>
              <a:rPr lang="en-GB" dirty="0">
                <a:solidFill>
                  <a:srgbClr val="689429"/>
                </a:solidFill>
              </a:rPr>
              <a:t>,</a:t>
            </a:r>
          </a:p>
        </p:txBody>
      </p:sp>
      <p:sp>
        <p:nvSpPr>
          <p:cNvPr id="72" name="TextBox 71">
            <a:extLst>
              <a:ext uri="{FF2B5EF4-FFF2-40B4-BE49-F238E27FC236}">
                <a16:creationId xmlns:a16="http://schemas.microsoft.com/office/drawing/2014/main" id="{A6F38403-B5C3-4B31-89C9-ADE6343CA9FE}"/>
              </a:ext>
            </a:extLst>
          </p:cNvPr>
          <p:cNvSpPr txBox="1"/>
          <p:nvPr/>
        </p:nvSpPr>
        <p:spPr>
          <a:xfrm>
            <a:off x="5587948" y="4474728"/>
            <a:ext cx="220443" cy="369332"/>
          </a:xfrm>
          <a:prstGeom prst="rect">
            <a:avLst/>
          </a:prstGeom>
          <a:noFill/>
        </p:spPr>
        <p:txBody>
          <a:bodyPr wrap="square" rtlCol="0">
            <a:spAutoFit/>
          </a:bodyPr>
          <a:lstStyle/>
          <a:p>
            <a:r>
              <a:rPr lang="en-GB" dirty="0">
                <a:solidFill>
                  <a:srgbClr val="689429"/>
                </a:solidFill>
              </a:rPr>
              <a:t>,</a:t>
            </a:r>
          </a:p>
        </p:txBody>
      </p:sp>
      <p:sp>
        <p:nvSpPr>
          <p:cNvPr id="73" name="TextBox 72">
            <a:extLst>
              <a:ext uri="{FF2B5EF4-FFF2-40B4-BE49-F238E27FC236}">
                <a16:creationId xmlns:a16="http://schemas.microsoft.com/office/drawing/2014/main" id="{15D64FA9-D84B-4D73-91EC-F1759C3403B7}"/>
              </a:ext>
            </a:extLst>
          </p:cNvPr>
          <p:cNvSpPr txBox="1"/>
          <p:nvPr/>
        </p:nvSpPr>
        <p:spPr>
          <a:xfrm>
            <a:off x="5849678" y="4474728"/>
            <a:ext cx="220443" cy="369332"/>
          </a:xfrm>
          <a:prstGeom prst="rect">
            <a:avLst/>
          </a:prstGeom>
          <a:noFill/>
        </p:spPr>
        <p:txBody>
          <a:bodyPr wrap="square" rtlCol="0">
            <a:spAutoFit/>
          </a:bodyPr>
          <a:lstStyle/>
          <a:p>
            <a:r>
              <a:rPr lang="en-GB" dirty="0">
                <a:solidFill>
                  <a:srgbClr val="689429"/>
                </a:solidFill>
              </a:rPr>
              <a:t>,</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500"/>
                                        <p:tgtEl>
                                          <p:spTgt spid="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7" grpId="0"/>
      <p:bldP spid="48" grpId="0"/>
      <p:bldP spid="71" grpId="0"/>
      <p:bldP spid="72" grpId="0"/>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455" b="11349"/>
          <a:stretch/>
        </p:blipFill>
        <p:spPr>
          <a:xfrm rot="1560000">
            <a:off x="2582569" y="2888423"/>
            <a:ext cx="762337" cy="1968430"/>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16296"/>
          <a:stretch/>
        </p:blipFill>
        <p:spPr>
          <a:xfrm rot="1589435">
            <a:off x="1052124" y="2271302"/>
            <a:ext cx="1489348" cy="1762691"/>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
        <p:nvSpPr>
          <p:cNvPr id="14" name="Rectangle 13"/>
          <p:cNvSpPr/>
          <p:nvPr/>
        </p:nvSpPr>
        <p:spPr>
          <a:xfrm>
            <a:off x="445575" y="702863"/>
            <a:ext cx="2054248"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54426" y="2031674"/>
            <a:ext cx="2722090" cy="3848888"/>
          </a:xfrm>
          <a:prstGeom prst="rect">
            <a:avLst/>
          </a:prstGeom>
          <a:effectLst>
            <a:outerShdw blurRad="63500" sx="102000" sy="102000" algn="ctr" rotWithShape="0">
              <a:prstClr val="black">
                <a:alpha val="20000"/>
              </a:prstClr>
            </a:outerShdw>
          </a:effectLst>
        </p:spPr>
      </p:pic>
    </p:spTree>
    <p:extLst>
      <p:ext uri="{BB962C8B-B14F-4D97-AF65-F5344CB8AC3E}">
        <p14:creationId xmlns:p14="http://schemas.microsoft.com/office/powerpoint/2010/main" val="177127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48923"/>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Roboto" panose="02000000000000000000" pitchFamily="2" charset="0"/>
                <a:ea typeface="Roboto" panose="02000000000000000000" pitchFamily="2" charset="0"/>
              </a:rPr>
              <a:t>Compare and order unit fractions, and fractions with the </a:t>
            </a:r>
            <a:br>
              <a:rPr lang="en-GB" sz="2000" b="1" dirty="0">
                <a:solidFill>
                  <a:srgbClr val="014482"/>
                </a:solidFill>
                <a:latin typeface="Roboto" panose="02000000000000000000" pitchFamily="2" charset="0"/>
                <a:ea typeface="Roboto" panose="02000000000000000000" pitchFamily="2" charset="0"/>
              </a:rPr>
            </a:br>
            <a:r>
              <a:rPr lang="en-GB" sz="2000" b="1" dirty="0">
                <a:solidFill>
                  <a:srgbClr val="014482"/>
                </a:solidFill>
                <a:latin typeface="Roboto" panose="02000000000000000000" pitchFamily="2" charset="0"/>
                <a:ea typeface="Roboto" panose="02000000000000000000" pitchFamily="2" charset="0"/>
              </a:rPr>
              <a:t>same denominators.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a:extLst>
              <a:ext uri="{FF2B5EF4-FFF2-40B4-BE49-F238E27FC236}">
                <a16:creationId xmlns:a16="http://schemas.microsoft.com/office/drawing/2014/main" id="{2B93F4B3-A1AF-4E5A-97EB-3E351DF13F65}"/>
              </a:ext>
            </a:extLst>
          </p:cNvPr>
          <p:cNvSpPr/>
          <p:nvPr/>
        </p:nvSpPr>
        <p:spPr>
          <a:xfrm>
            <a:off x="3993160" y="3137483"/>
            <a:ext cx="1132513" cy="64595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hlinkClick r:id="rId2"/>
            <a:extLst>
              <a:ext uri="{FF2B5EF4-FFF2-40B4-BE49-F238E27FC236}">
                <a16:creationId xmlns:a16="http://schemas.microsoft.com/office/drawing/2014/main" id="{6CBD3BBD-E92F-42E1-8219-332A687C6F54}"/>
              </a:ext>
            </a:extLst>
          </p:cNvPr>
          <p:cNvSpPr/>
          <p:nvPr/>
        </p:nvSpPr>
        <p:spPr>
          <a:xfrm>
            <a:off x="3913424" y="3106024"/>
            <a:ext cx="1291983" cy="645952"/>
          </a:xfrm>
          <a:prstGeom prst="ellipse">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Compare and order unit fractions, and fractions with the </a:t>
            </a:r>
            <a:br>
              <a:rPr lang="en-GB" dirty="0">
                <a:solidFill>
                  <a:srgbClr val="000000"/>
                </a:solidFill>
              </a:rPr>
            </a:br>
            <a:r>
              <a:rPr lang="en-GB" dirty="0">
                <a:solidFill>
                  <a:srgbClr val="000000"/>
                </a:solidFill>
              </a:rPr>
              <a:t>same denominators.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9EC0DA-31EB-427A-91F0-5117DDF645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373"/>
          <a:stretch/>
        </p:blipFill>
        <p:spPr>
          <a:xfrm>
            <a:off x="539750" y="1333850"/>
            <a:ext cx="8064500" cy="4939950"/>
          </a:xfrm>
          <a:prstGeom prst="rect">
            <a:avLst/>
          </a:prstGeom>
        </p:spPr>
      </p:pic>
      <p:pic>
        <p:nvPicPr>
          <p:cNvPr id="91" name="Picture 90">
            <a:extLst>
              <a:ext uri="{FF2B5EF4-FFF2-40B4-BE49-F238E27FC236}">
                <a16:creationId xmlns:a16="http://schemas.microsoft.com/office/drawing/2014/main" id="{72FDD435-FC50-407C-8356-7B73D44754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248">
            <a:off x="419784" y="1534742"/>
            <a:ext cx="4088675" cy="4652131"/>
          </a:xfrm>
          <a:prstGeom prst="rect">
            <a:avLst/>
          </a:prstGeom>
          <a:effectLst>
            <a:outerShdw blurRad="25400" dist="38100" dir="18060000" algn="ctr" rotWithShape="0">
              <a:srgbClr val="000000">
                <a:alpha val="24000"/>
              </a:srgbClr>
            </a:outerShdw>
          </a:effectLst>
        </p:spPr>
      </p:pic>
      <p:sp>
        <p:nvSpPr>
          <p:cNvPr id="96" name="Rectangle 95"/>
          <p:cNvSpPr/>
          <p:nvPr/>
        </p:nvSpPr>
        <p:spPr>
          <a:xfrm>
            <a:off x="445575" y="702863"/>
            <a:ext cx="2767408"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97" name="Rectangle 96"/>
          <p:cNvSpPr/>
          <p:nvPr/>
        </p:nvSpPr>
        <p:spPr>
          <a:xfrm>
            <a:off x="230327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pic>
        <p:nvPicPr>
          <p:cNvPr id="90" name="Picture 89">
            <a:extLst>
              <a:ext uri="{FF2B5EF4-FFF2-40B4-BE49-F238E27FC236}">
                <a16:creationId xmlns:a16="http://schemas.microsoft.com/office/drawing/2014/main" id="{3263AAF3-0B6A-4488-9F29-F2F37DB370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986" y="1475638"/>
            <a:ext cx="4088675" cy="4652131"/>
          </a:xfrm>
          <a:prstGeom prst="rect">
            <a:avLst/>
          </a:prstGeom>
          <a:effectLst>
            <a:outerShdw blurRad="25400" dist="38100" dir="18060000" algn="ctr" rotWithShape="0">
              <a:srgbClr val="000000">
                <a:alpha val="24000"/>
              </a:srgbClr>
            </a:outerShdw>
          </a:effectLst>
        </p:spPr>
      </p:pic>
      <p:cxnSp>
        <p:nvCxnSpPr>
          <p:cNvPr id="103" name="Straight Connector 102"/>
          <p:cNvCxnSpPr/>
          <p:nvPr/>
        </p:nvCxnSpPr>
        <p:spPr>
          <a:xfrm>
            <a:off x="230327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41">
            <a:extLst>
              <a:ext uri="{FF2B5EF4-FFF2-40B4-BE49-F238E27FC236}">
                <a16:creationId xmlns:a16="http://schemas.microsoft.com/office/drawing/2014/main" id="{A73E52AC-7293-4E49-BB7E-0CDAF1047B8C}"/>
              </a:ext>
            </a:extLst>
          </p:cNvPr>
          <p:cNvPicPr>
            <a:picLocks noChangeAspect="1"/>
          </p:cNvPicPr>
          <p:nvPr/>
        </p:nvPicPr>
        <p:blipFill rotWithShape="1">
          <a:blip r:embed="rId5">
            <a:extLst>
              <a:ext uri="{28A0092B-C50C-407E-A947-70E740481C1C}">
                <a14:useLocalDpi xmlns:a14="http://schemas.microsoft.com/office/drawing/2010/main" val="0"/>
              </a:ext>
            </a:extLst>
          </a:blip>
          <a:srcRect l="-3" t="-3" r="-639" b="-393"/>
          <a:stretch/>
        </p:blipFill>
        <p:spPr bwMode="auto">
          <a:xfrm flipH="1">
            <a:off x="4730325" y="4175241"/>
            <a:ext cx="3596643" cy="5365516"/>
          </a:xfrm>
          <a:prstGeom prst="rect">
            <a:avLst/>
          </a:prstGeom>
          <a:noFill/>
          <a:ln>
            <a:noFill/>
          </a:ln>
          <a:effectLst>
            <a:outerShdw blurRad="12700" dist="50800" dir="19800000" algn="ctr" rotWithShape="0">
              <a:srgbClr val="000000">
                <a:alpha val="2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7">
            <a:extLst>
              <a:ext uri="{FF2B5EF4-FFF2-40B4-BE49-F238E27FC236}">
                <a16:creationId xmlns:a16="http://schemas.microsoft.com/office/drawing/2014/main" id="{58EA9F10-BF5E-433D-B305-1B7E78FA68EC}"/>
              </a:ext>
            </a:extLst>
          </p:cNvPr>
          <p:cNvGraphicFramePr>
            <a:graphicFrameLocks noGrp="1"/>
          </p:cNvGraphicFramePr>
          <p:nvPr>
            <p:extLst>
              <p:ext uri="{D42A27DB-BD31-4B8C-83A1-F6EECF244321}">
                <p14:modId xmlns:p14="http://schemas.microsoft.com/office/powerpoint/2010/main" val="2539379433"/>
              </p:ext>
            </p:extLst>
          </p:nvPr>
        </p:nvGraphicFramePr>
        <p:xfrm>
          <a:off x="755650" y="1828601"/>
          <a:ext cx="2591555" cy="511927"/>
        </p:xfrm>
        <a:graphic>
          <a:graphicData uri="http://schemas.openxmlformats.org/drawingml/2006/table">
            <a:tbl>
              <a:tblPr firstRow="1" bandRow="1">
                <a:tableStyleId>{5940675A-B579-460E-94D1-54222C63F5DA}</a:tableStyleId>
              </a:tblPr>
              <a:tblGrid>
                <a:gridCol w="518311">
                  <a:extLst>
                    <a:ext uri="{9D8B030D-6E8A-4147-A177-3AD203B41FA5}">
                      <a16:colId xmlns:a16="http://schemas.microsoft.com/office/drawing/2014/main" val="3668523052"/>
                    </a:ext>
                  </a:extLst>
                </a:gridCol>
                <a:gridCol w="518311">
                  <a:extLst>
                    <a:ext uri="{9D8B030D-6E8A-4147-A177-3AD203B41FA5}">
                      <a16:colId xmlns:a16="http://schemas.microsoft.com/office/drawing/2014/main" val="2682721449"/>
                    </a:ext>
                  </a:extLst>
                </a:gridCol>
                <a:gridCol w="518311">
                  <a:extLst>
                    <a:ext uri="{9D8B030D-6E8A-4147-A177-3AD203B41FA5}">
                      <a16:colId xmlns:a16="http://schemas.microsoft.com/office/drawing/2014/main" val="619522642"/>
                    </a:ext>
                  </a:extLst>
                </a:gridCol>
                <a:gridCol w="518311">
                  <a:extLst>
                    <a:ext uri="{9D8B030D-6E8A-4147-A177-3AD203B41FA5}">
                      <a16:colId xmlns:a16="http://schemas.microsoft.com/office/drawing/2014/main" val="269290420"/>
                    </a:ext>
                  </a:extLst>
                </a:gridCol>
                <a:gridCol w="518311">
                  <a:extLst>
                    <a:ext uri="{9D8B030D-6E8A-4147-A177-3AD203B41FA5}">
                      <a16:colId xmlns:a16="http://schemas.microsoft.com/office/drawing/2014/main" val="1898598387"/>
                    </a:ext>
                  </a:extLst>
                </a:gridCol>
              </a:tblGrid>
              <a:tr h="511927">
                <a:tc>
                  <a:txBody>
                    <a:bodyPr/>
                    <a:lstStyle/>
                    <a:p>
                      <a:endParaRPr lang="en-GB" dirty="0"/>
                    </a:p>
                  </a:txBody>
                  <a:tcPr>
                    <a:solidFill>
                      <a:srgbClr val="47B1E5"/>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129983474"/>
                  </a:ext>
                </a:extLst>
              </a:tr>
            </a:tbl>
          </a:graphicData>
        </a:graphic>
      </p:graphicFrame>
      <p:graphicFrame>
        <p:nvGraphicFramePr>
          <p:cNvPr id="12" name="Table 7">
            <a:extLst>
              <a:ext uri="{FF2B5EF4-FFF2-40B4-BE49-F238E27FC236}">
                <a16:creationId xmlns:a16="http://schemas.microsoft.com/office/drawing/2014/main" id="{A3D6B800-0545-4D23-BAC5-586A01C59D51}"/>
              </a:ext>
            </a:extLst>
          </p:cNvPr>
          <p:cNvGraphicFramePr>
            <a:graphicFrameLocks noGrp="1"/>
          </p:cNvGraphicFramePr>
          <p:nvPr>
            <p:extLst>
              <p:ext uri="{D42A27DB-BD31-4B8C-83A1-F6EECF244321}">
                <p14:modId xmlns:p14="http://schemas.microsoft.com/office/powerpoint/2010/main" val="4221637324"/>
              </p:ext>
            </p:extLst>
          </p:nvPr>
        </p:nvGraphicFramePr>
        <p:xfrm>
          <a:off x="755650" y="2854131"/>
          <a:ext cx="2591556" cy="511927"/>
        </p:xfrm>
        <a:graphic>
          <a:graphicData uri="http://schemas.openxmlformats.org/drawingml/2006/table">
            <a:tbl>
              <a:tblPr firstRow="1" bandRow="1">
                <a:tableStyleId>{5940675A-B579-460E-94D1-54222C63F5DA}</a:tableStyleId>
              </a:tblPr>
              <a:tblGrid>
                <a:gridCol w="863852">
                  <a:extLst>
                    <a:ext uri="{9D8B030D-6E8A-4147-A177-3AD203B41FA5}">
                      <a16:colId xmlns:a16="http://schemas.microsoft.com/office/drawing/2014/main" val="3668523052"/>
                    </a:ext>
                  </a:extLst>
                </a:gridCol>
                <a:gridCol w="863852">
                  <a:extLst>
                    <a:ext uri="{9D8B030D-6E8A-4147-A177-3AD203B41FA5}">
                      <a16:colId xmlns:a16="http://schemas.microsoft.com/office/drawing/2014/main" val="269290420"/>
                    </a:ext>
                  </a:extLst>
                </a:gridCol>
                <a:gridCol w="863852">
                  <a:extLst>
                    <a:ext uri="{9D8B030D-6E8A-4147-A177-3AD203B41FA5}">
                      <a16:colId xmlns:a16="http://schemas.microsoft.com/office/drawing/2014/main" val="1898598387"/>
                    </a:ext>
                  </a:extLst>
                </a:gridCol>
              </a:tblGrid>
              <a:tr h="511927">
                <a:tc>
                  <a:txBody>
                    <a:bodyPr/>
                    <a:lstStyle/>
                    <a:p>
                      <a:endParaRPr lang="en-GB" dirty="0"/>
                    </a:p>
                  </a:txBody>
                  <a:tcPr>
                    <a:solidFill>
                      <a:srgbClr val="47B1E5"/>
                    </a:solidFill>
                  </a:tcPr>
                </a:tc>
                <a:tc>
                  <a:txBody>
                    <a:bodyPr/>
                    <a:lstStyle/>
                    <a:p>
                      <a:endParaRPr lang="en-GB"/>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129983474"/>
                  </a:ext>
                </a:extLst>
              </a:tr>
            </a:tbl>
          </a:graphicData>
        </a:graphic>
      </p:graphicFrame>
      <p:graphicFrame>
        <p:nvGraphicFramePr>
          <p:cNvPr id="13" name="Table 7">
            <a:extLst>
              <a:ext uri="{FF2B5EF4-FFF2-40B4-BE49-F238E27FC236}">
                <a16:creationId xmlns:a16="http://schemas.microsoft.com/office/drawing/2014/main" id="{3015A446-C667-4DE4-BC33-B3A10B96D7D2}"/>
              </a:ext>
            </a:extLst>
          </p:cNvPr>
          <p:cNvGraphicFramePr>
            <a:graphicFrameLocks noGrp="1"/>
          </p:cNvGraphicFramePr>
          <p:nvPr>
            <p:extLst>
              <p:ext uri="{D42A27DB-BD31-4B8C-83A1-F6EECF244321}">
                <p14:modId xmlns:p14="http://schemas.microsoft.com/office/powerpoint/2010/main" val="1784524727"/>
              </p:ext>
            </p:extLst>
          </p:nvPr>
        </p:nvGraphicFramePr>
        <p:xfrm>
          <a:off x="755649" y="3879661"/>
          <a:ext cx="2591554" cy="511927"/>
        </p:xfrm>
        <a:graphic>
          <a:graphicData uri="http://schemas.openxmlformats.org/drawingml/2006/table">
            <a:tbl>
              <a:tblPr firstRow="1" bandRow="1">
                <a:tableStyleId>{5940675A-B579-460E-94D1-54222C63F5DA}</a:tableStyleId>
              </a:tblPr>
              <a:tblGrid>
                <a:gridCol w="370222">
                  <a:extLst>
                    <a:ext uri="{9D8B030D-6E8A-4147-A177-3AD203B41FA5}">
                      <a16:colId xmlns:a16="http://schemas.microsoft.com/office/drawing/2014/main" val="3668523052"/>
                    </a:ext>
                  </a:extLst>
                </a:gridCol>
                <a:gridCol w="370222">
                  <a:extLst>
                    <a:ext uri="{9D8B030D-6E8A-4147-A177-3AD203B41FA5}">
                      <a16:colId xmlns:a16="http://schemas.microsoft.com/office/drawing/2014/main" val="3520517589"/>
                    </a:ext>
                  </a:extLst>
                </a:gridCol>
                <a:gridCol w="370222">
                  <a:extLst>
                    <a:ext uri="{9D8B030D-6E8A-4147-A177-3AD203B41FA5}">
                      <a16:colId xmlns:a16="http://schemas.microsoft.com/office/drawing/2014/main" val="2682721449"/>
                    </a:ext>
                  </a:extLst>
                </a:gridCol>
                <a:gridCol w="370222">
                  <a:extLst>
                    <a:ext uri="{9D8B030D-6E8A-4147-A177-3AD203B41FA5}">
                      <a16:colId xmlns:a16="http://schemas.microsoft.com/office/drawing/2014/main" val="1663486079"/>
                    </a:ext>
                  </a:extLst>
                </a:gridCol>
                <a:gridCol w="370222">
                  <a:extLst>
                    <a:ext uri="{9D8B030D-6E8A-4147-A177-3AD203B41FA5}">
                      <a16:colId xmlns:a16="http://schemas.microsoft.com/office/drawing/2014/main" val="619522642"/>
                    </a:ext>
                  </a:extLst>
                </a:gridCol>
                <a:gridCol w="370222">
                  <a:extLst>
                    <a:ext uri="{9D8B030D-6E8A-4147-A177-3AD203B41FA5}">
                      <a16:colId xmlns:a16="http://schemas.microsoft.com/office/drawing/2014/main" val="269290420"/>
                    </a:ext>
                  </a:extLst>
                </a:gridCol>
                <a:gridCol w="370222">
                  <a:extLst>
                    <a:ext uri="{9D8B030D-6E8A-4147-A177-3AD203B41FA5}">
                      <a16:colId xmlns:a16="http://schemas.microsoft.com/office/drawing/2014/main" val="1898598387"/>
                    </a:ext>
                  </a:extLst>
                </a:gridCol>
              </a:tblGrid>
              <a:tr h="511927">
                <a:tc>
                  <a:txBody>
                    <a:bodyPr/>
                    <a:lstStyle/>
                    <a:p>
                      <a:endParaRPr lang="en-GB" dirty="0"/>
                    </a:p>
                  </a:txBody>
                  <a:tcPr>
                    <a:solidFill>
                      <a:srgbClr val="47B1E5"/>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129983474"/>
                  </a:ext>
                </a:extLst>
              </a:tr>
            </a:tbl>
          </a:graphicData>
        </a:graphic>
      </p:graphicFrame>
      <p:graphicFrame>
        <p:nvGraphicFramePr>
          <p:cNvPr id="14" name="Table 7">
            <a:extLst>
              <a:ext uri="{FF2B5EF4-FFF2-40B4-BE49-F238E27FC236}">
                <a16:creationId xmlns:a16="http://schemas.microsoft.com/office/drawing/2014/main" id="{A74575DB-B720-489A-BC84-764FE2EB0B03}"/>
              </a:ext>
            </a:extLst>
          </p:cNvPr>
          <p:cNvGraphicFramePr>
            <a:graphicFrameLocks noGrp="1"/>
          </p:cNvGraphicFramePr>
          <p:nvPr>
            <p:extLst>
              <p:ext uri="{D42A27DB-BD31-4B8C-83A1-F6EECF244321}">
                <p14:modId xmlns:p14="http://schemas.microsoft.com/office/powerpoint/2010/main" val="469806591"/>
              </p:ext>
            </p:extLst>
          </p:nvPr>
        </p:nvGraphicFramePr>
        <p:xfrm>
          <a:off x="775379" y="4905190"/>
          <a:ext cx="2591559" cy="511927"/>
        </p:xfrm>
        <a:graphic>
          <a:graphicData uri="http://schemas.openxmlformats.org/drawingml/2006/table">
            <a:tbl>
              <a:tblPr firstRow="1" bandRow="1">
                <a:tableStyleId>{5940675A-B579-460E-94D1-54222C63F5DA}</a:tableStyleId>
              </a:tblPr>
              <a:tblGrid>
                <a:gridCol w="287951">
                  <a:extLst>
                    <a:ext uri="{9D8B030D-6E8A-4147-A177-3AD203B41FA5}">
                      <a16:colId xmlns:a16="http://schemas.microsoft.com/office/drawing/2014/main" val="3668523052"/>
                    </a:ext>
                  </a:extLst>
                </a:gridCol>
                <a:gridCol w="287951">
                  <a:extLst>
                    <a:ext uri="{9D8B030D-6E8A-4147-A177-3AD203B41FA5}">
                      <a16:colId xmlns:a16="http://schemas.microsoft.com/office/drawing/2014/main" val="3520517589"/>
                    </a:ext>
                  </a:extLst>
                </a:gridCol>
                <a:gridCol w="287951">
                  <a:extLst>
                    <a:ext uri="{9D8B030D-6E8A-4147-A177-3AD203B41FA5}">
                      <a16:colId xmlns:a16="http://schemas.microsoft.com/office/drawing/2014/main" val="2682721449"/>
                    </a:ext>
                  </a:extLst>
                </a:gridCol>
                <a:gridCol w="287951">
                  <a:extLst>
                    <a:ext uri="{9D8B030D-6E8A-4147-A177-3AD203B41FA5}">
                      <a16:colId xmlns:a16="http://schemas.microsoft.com/office/drawing/2014/main" val="1663486079"/>
                    </a:ext>
                  </a:extLst>
                </a:gridCol>
                <a:gridCol w="287951">
                  <a:extLst>
                    <a:ext uri="{9D8B030D-6E8A-4147-A177-3AD203B41FA5}">
                      <a16:colId xmlns:a16="http://schemas.microsoft.com/office/drawing/2014/main" val="619522642"/>
                    </a:ext>
                  </a:extLst>
                </a:gridCol>
                <a:gridCol w="287951">
                  <a:extLst>
                    <a:ext uri="{9D8B030D-6E8A-4147-A177-3AD203B41FA5}">
                      <a16:colId xmlns:a16="http://schemas.microsoft.com/office/drawing/2014/main" val="269290420"/>
                    </a:ext>
                  </a:extLst>
                </a:gridCol>
                <a:gridCol w="287951">
                  <a:extLst>
                    <a:ext uri="{9D8B030D-6E8A-4147-A177-3AD203B41FA5}">
                      <a16:colId xmlns:a16="http://schemas.microsoft.com/office/drawing/2014/main" val="906862813"/>
                    </a:ext>
                  </a:extLst>
                </a:gridCol>
                <a:gridCol w="287951">
                  <a:extLst>
                    <a:ext uri="{9D8B030D-6E8A-4147-A177-3AD203B41FA5}">
                      <a16:colId xmlns:a16="http://schemas.microsoft.com/office/drawing/2014/main" val="1898598387"/>
                    </a:ext>
                  </a:extLst>
                </a:gridCol>
                <a:gridCol w="287951">
                  <a:extLst>
                    <a:ext uri="{9D8B030D-6E8A-4147-A177-3AD203B41FA5}">
                      <a16:colId xmlns:a16="http://schemas.microsoft.com/office/drawing/2014/main" val="3398677808"/>
                    </a:ext>
                  </a:extLst>
                </a:gridCol>
              </a:tblGrid>
              <a:tr h="511927">
                <a:tc>
                  <a:txBody>
                    <a:bodyPr/>
                    <a:lstStyle/>
                    <a:p>
                      <a:endParaRPr lang="en-GB" dirty="0"/>
                    </a:p>
                  </a:txBody>
                  <a:tcPr>
                    <a:solidFill>
                      <a:srgbClr val="47B1E5"/>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129983474"/>
                  </a:ext>
                </a:extLst>
              </a:tr>
            </a:tbl>
          </a:graphicData>
        </a:graphic>
      </p:graphicFrame>
      <p:sp>
        <p:nvSpPr>
          <p:cNvPr id="10" name="TextBox 9">
            <a:extLst>
              <a:ext uri="{FF2B5EF4-FFF2-40B4-BE49-F238E27FC236}">
                <a16:creationId xmlns:a16="http://schemas.microsoft.com/office/drawing/2014/main" id="{16DBE2B6-E3F4-4726-BA61-0E49A3D3BCC9}"/>
              </a:ext>
            </a:extLst>
          </p:cNvPr>
          <p:cNvSpPr txBox="1"/>
          <p:nvPr/>
        </p:nvSpPr>
        <p:spPr>
          <a:xfrm>
            <a:off x="5452882" y="5127858"/>
            <a:ext cx="411061" cy="523220"/>
          </a:xfrm>
          <a:prstGeom prst="rect">
            <a:avLst/>
          </a:prstGeom>
          <a:noFill/>
        </p:spPr>
        <p:txBody>
          <a:bodyPr wrap="square" rtlCol="0">
            <a:spAutoFit/>
          </a:bodyPr>
          <a:lstStyle/>
          <a:p>
            <a:pPr algn="ctr"/>
            <a:r>
              <a:rPr lang="en-US" sz="2800" dirty="0"/>
              <a:t>&gt;</a:t>
            </a:r>
            <a:endParaRPr lang="en-GB" sz="2800" dirty="0"/>
          </a:p>
        </p:txBody>
      </p:sp>
      <p:sp>
        <p:nvSpPr>
          <p:cNvPr id="40" name="TextBox 39">
            <a:extLst>
              <a:ext uri="{FF2B5EF4-FFF2-40B4-BE49-F238E27FC236}">
                <a16:creationId xmlns:a16="http://schemas.microsoft.com/office/drawing/2014/main" id="{BCA16CAC-6DBC-44CD-8145-10D9F3087499}"/>
              </a:ext>
            </a:extLst>
          </p:cNvPr>
          <p:cNvSpPr txBox="1"/>
          <p:nvPr/>
        </p:nvSpPr>
        <p:spPr>
          <a:xfrm>
            <a:off x="6340200" y="5127858"/>
            <a:ext cx="411061" cy="523220"/>
          </a:xfrm>
          <a:prstGeom prst="rect">
            <a:avLst/>
          </a:prstGeom>
          <a:noFill/>
        </p:spPr>
        <p:txBody>
          <a:bodyPr wrap="square" rtlCol="0">
            <a:spAutoFit/>
          </a:bodyPr>
          <a:lstStyle/>
          <a:p>
            <a:pPr algn="ctr"/>
            <a:r>
              <a:rPr lang="en-US" sz="2800" dirty="0"/>
              <a:t>&gt;</a:t>
            </a:r>
            <a:endParaRPr lang="en-GB" sz="2800" dirty="0"/>
          </a:p>
        </p:txBody>
      </p:sp>
      <p:sp>
        <p:nvSpPr>
          <p:cNvPr id="41" name="TextBox 40">
            <a:extLst>
              <a:ext uri="{FF2B5EF4-FFF2-40B4-BE49-F238E27FC236}">
                <a16:creationId xmlns:a16="http://schemas.microsoft.com/office/drawing/2014/main" id="{C418AC7D-B893-456D-9B98-C35010FC5C16}"/>
              </a:ext>
            </a:extLst>
          </p:cNvPr>
          <p:cNvSpPr txBox="1"/>
          <p:nvPr/>
        </p:nvSpPr>
        <p:spPr>
          <a:xfrm>
            <a:off x="7220103" y="5127858"/>
            <a:ext cx="411061" cy="523220"/>
          </a:xfrm>
          <a:prstGeom prst="rect">
            <a:avLst/>
          </a:prstGeom>
          <a:noFill/>
        </p:spPr>
        <p:txBody>
          <a:bodyPr wrap="square" rtlCol="0">
            <a:spAutoFit/>
          </a:bodyPr>
          <a:lstStyle/>
          <a:p>
            <a:pPr algn="ctr"/>
            <a:r>
              <a:rPr lang="en-US" sz="2800" dirty="0"/>
              <a:t>&gt;</a:t>
            </a:r>
            <a:endParaRPr lang="en-GB" sz="2800" dirty="0"/>
          </a:p>
        </p:txBody>
      </p:sp>
      <p:sp>
        <p:nvSpPr>
          <p:cNvPr id="11" name="Rectangle: Rounded Corners 10">
            <a:extLst>
              <a:ext uri="{FF2B5EF4-FFF2-40B4-BE49-F238E27FC236}">
                <a16:creationId xmlns:a16="http://schemas.microsoft.com/office/drawing/2014/main" id="{440EF657-87F7-40F6-B35E-B79E69392687}"/>
              </a:ext>
            </a:extLst>
          </p:cNvPr>
          <p:cNvSpPr/>
          <p:nvPr/>
        </p:nvSpPr>
        <p:spPr>
          <a:xfrm>
            <a:off x="4927464" y="5033411"/>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E685BC7B-570F-4BC7-91B0-9ECD7AF34EBD}"/>
              </a:ext>
            </a:extLst>
          </p:cNvPr>
          <p:cNvSpPr/>
          <p:nvPr/>
        </p:nvSpPr>
        <p:spPr>
          <a:xfrm>
            <a:off x="5814278" y="5033411"/>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D06070AC-118C-4DC3-AA21-1AFA9D51D030}"/>
              </a:ext>
            </a:extLst>
          </p:cNvPr>
          <p:cNvSpPr/>
          <p:nvPr/>
        </p:nvSpPr>
        <p:spPr>
          <a:xfrm>
            <a:off x="6703998" y="5033411"/>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E3343284-200C-45EA-A6C6-348F1082C97D}"/>
              </a:ext>
            </a:extLst>
          </p:cNvPr>
          <p:cNvSpPr/>
          <p:nvPr/>
        </p:nvSpPr>
        <p:spPr>
          <a:xfrm>
            <a:off x="7579838" y="5033411"/>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1" name="Group 70">
            <a:extLst>
              <a:ext uri="{FF2B5EF4-FFF2-40B4-BE49-F238E27FC236}">
                <a16:creationId xmlns:a16="http://schemas.microsoft.com/office/drawing/2014/main" id="{84EBA38F-0039-4F91-84A9-648EE3CDD2F7}"/>
              </a:ext>
            </a:extLst>
          </p:cNvPr>
          <p:cNvGrpSpPr/>
          <p:nvPr/>
        </p:nvGrpSpPr>
        <p:grpSpPr>
          <a:xfrm>
            <a:off x="6073628" y="1475638"/>
            <a:ext cx="3150325" cy="768416"/>
            <a:chOff x="6073628" y="1475638"/>
            <a:chExt cx="3150325" cy="768416"/>
          </a:xfrm>
        </p:grpSpPr>
        <p:sp>
          <p:nvSpPr>
            <p:cNvPr id="20" name="Arrow: Pentagon 19">
              <a:extLst>
                <a:ext uri="{FF2B5EF4-FFF2-40B4-BE49-F238E27FC236}">
                  <a16:creationId xmlns:a16="http://schemas.microsoft.com/office/drawing/2014/main" id="{B574B9F4-D726-4BE0-BFDA-BBAFEB8DCF0E}"/>
                </a:ext>
              </a:extLst>
            </p:cNvPr>
            <p:cNvSpPr/>
            <p:nvPr/>
          </p:nvSpPr>
          <p:spPr>
            <a:xfrm rot="10800000">
              <a:off x="6073628" y="1475638"/>
              <a:ext cx="3150325" cy="768416"/>
            </a:xfrm>
            <a:prstGeom prst="homePlate">
              <a:avLst>
                <a:gd name="adj" fmla="val 16703"/>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C98B0B0-BFAA-4910-A251-05423216DCBE}"/>
                </a:ext>
              </a:extLst>
            </p:cNvPr>
            <p:cNvSpPr/>
            <p:nvPr/>
          </p:nvSpPr>
          <p:spPr>
            <a:xfrm>
              <a:off x="6232473" y="1515416"/>
              <a:ext cx="2439860" cy="646331"/>
            </a:xfrm>
            <a:prstGeom prst="rect">
              <a:avLst/>
            </a:prstGeom>
          </p:spPr>
          <p:txBody>
            <a:bodyPr wrap="square">
              <a:spAutoFit/>
            </a:bodyPr>
            <a:lstStyle/>
            <a:p>
              <a:r>
                <a:rPr lang="en-GB" dirty="0">
                  <a:solidFill>
                    <a:schemeClr val="bg1"/>
                  </a:solidFill>
                </a:rPr>
                <a:t>Which fraction is the </a:t>
              </a:r>
              <a:r>
                <a:rPr lang="en-GB" b="1" dirty="0">
                  <a:solidFill>
                    <a:schemeClr val="bg1"/>
                  </a:solidFill>
                </a:rPr>
                <a:t>largest</a:t>
              </a:r>
              <a:r>
                <a:rPr lang="en-GB" dirty="0">
                  <a:solidFill>
                    <a:schemeClr val="bg1"/>
                  </a:solidFill>
                </a:rPr>
                <a:t> of the set?</a:t>
              </a:r>
            </a:p>
          </p:txBody>
        </p:sp>
      </p:grpSp>
      <p:grpSp>
        <p:nvGrpSpPr>
          <p:cNvPr id="42" name="Group 41">
            <a:extLst>
              <a:ext uri="{FF2B5EF4-FFF2-40B4-BE49-F238E27FC236}">
                <a16:creationId xmlns:a16="http://schemas.microsoft.com/office/drawing/2014/main" id="{17BC3506-94E7-4CD7-8D5C-2EF50118551F}"/>
              </a:ext>
            </a:extLst>
          </p:cNvPr>
          <p:cNvGrpSpPr/>
          <p:nvPr/>
        </p:nvGrpSpPr>
        <p:grpSpPr>
          <a:xfrm>
            <a:off x="3469178" y="1728164"/>
            <a:ext cx="570451" cy="712800"/>
            <a:chOff x="5130027" y="4266790"/>
            <a:chExt cx="570451" cy="712800"/>
          </a:xfrm>
          <a:effectLst>
            <a:outerShdw blurRad="25400" dist="25400" dir="13560000" algn="ctr" rotWithShape="0">
              <a:srgbClr val="000000">
                <a:alpha val="27000"/>
              </a:srgbClr>
            </a:outerShdw>
          </a:effectLst>
        </p:grpSpPr>
        <p:pic>
          <p:nvPicPr>
            <p:cNvPr id="43" name="Picture 42">
              <a:extLst>
                <a:ext uri="{FF2B5EF4-FFF2-40B4-BE49-F238E27FC236}">
                  <a16:creationId xmlns:a16="http://schemas.microsoft.com/office/drawing/2014/main" id="{6CCDE2C6-1DAA-4FE9-B14A-55C37665C3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44" name="Group 43">
              <a:extLst>
                <a:ext uri="{FF2B5EF4-FFF2-40B4-BE49-F238E27FC236}">
                  <a16:creationId xmlns:a16="http://schemas.microsoft.com/office/drawing/2014/main" id="{35BA4EC9-F8E8-4FBE-8BFE-7603CA2EBB9A}"/>
                </a:ext>
              </a:extLst>
            </p:cNvPr>
            <p:cNvGrpSpPr/>
            <p:nvPr/>
          </p:nvGrpSpPr>
          <p:grpSpPr>
            <a:xfrm>
              <a:off x="5130027" y="4312115"/>
              <a:ext cx="570451" cy="634825"/>
              <a:chOff x="1436331" y="5308982"/>
              <a:chExt cx="570451" cy="634825"/>
            </a:xfrm>
          </p:grpSpPr>
          <p:sp>
            <p:nvSpPr>
              <p:cNvPr id="45" name="TextBox 44">
                <a:extLst>
                  <a:ext uri="{FF2B5EF4-FFF2-40B4-BE49-F238E27FC236}">
                    <a16:creationId xmlns:a16="http://schemas.microsoft.com/office/drawing/2014/main" id="{0E8DFEFC-6E03-4DAD-AEEA-96E34864624A}"/>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46" name="Straight Connector 45">
                <a:extLst>
                  <a:ext uri="{FF2B5EF4-FFF2-40B4-BE49-F238E27FC236}">
                    <a16:creationId xmlns:a16="http://schemas.microsoft.com/office/drawing/2014/main" id="{C48005F8-DA38-43FD-BD74-4B1AE109AD6E}"/>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B7D3D74-971E-4914-82AF-B9A944EC04BB}"/>
                  </a:ext>
                </a:extLst>
              </p:cNvPr>
              <p:cNvSpPr txBox="1"/>
              <p:nvPr/>
            </p:nvSpPr>
            <p:spPr>
              <a:xfrm>
                <a:off x="1436331" y="5574475"/>
                <a:ext cx="570451" cy="369332"/>
              </a:xfrm>
              <a:prstGeom prst="rect">
                <a:avLst/>
              </a:prstGeom>
              <a:noFill/>
            </p:spPr>
            <p:txBody>
              <a:bodyPr wrap="square" rtlCol="0">
                <a:spAutoFit/>
              </a:bodyPr>
              <a:lstStyle/>
              <a:p>
                <a:pPr algn="ctr"/>
                <a:r>
                  <a:rPr lang="en-GB" b="1" dirty="0"/>
                  <a:t>5</a:t>
                </a:r>
              </a:p>
            </p:txBody>
          </p:sp>
        </p:grpSp>
      </p:grpSp>
      <p:grpSp>
        <p:nvGrpSpPr>
          <p:cNvPr id="54" name="Group 53">
            <a:extLst>
              <a:ext uri="{FF2B5EF4-FFF2-40B4-BE49-F238E27FC236}">
                <a16:creationId xmlns:a16="http://schemas.microsoft.com/office/drawing/2014/main" id="{8FDC2327-CA0F-40E5-B0A6-34558A68BC91}"/>
              </a:ext>
            </a:extLst>
          </p:cNvPr>
          <p:cNvGrpSpPr/>
          <p:nvPr/>
        </p:nvGrpSpPr>
        <p:grpSpPr>
          <a:xfrm>
            <a:off x="3469178" y="3779224"/>
            <a:ext cx="570451" cy="712800"/>
            <a:chOff x="5130027" y="4266790"/>
            <a:chExt cx="570451" cy="712800"/>
          </a:xfrm>
          <a:effectLst>
            <a:outerShdw blurRad="25400" dist="25400" dir="13560000" algn="ctr" rotWithShape="0">
              <a:srgbClr val="000000">
                <a:alpha val="27000"/>
              </a:srgbClr>
            </a:outerShdw>
          </a:effectLst>
        </p:grpSpPr>
        <p:pic>
          <p:nvPicPr>
            <p:cNvPr id="55" name="Picture 54">
              <a:extLst>
                <a:ext uri="{FF2B5EF4-FFF2-40B4-BE49-F238E27FC236}">
                  <a16:creationId xmlns:a16="http://schemas.microsoft.com/office/drawing/2014/main" id="{C194D054-2156-4CD6-9B6C-02E66676BF3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56" name="Group 55">
              <a:extLst>
                <a:ext uri="{FF2B5EF4-FFF2-40B4-BE49-F238E27FC236}">
                  <a16:creationId xmlns:a16="http://schemas.microsoft.com/office/drawing/2014/main" id="{794E857E-2E88-439A-9E43-AC5ED56EF6CD}"/>
                </a:ext>
              </a:extLst>
            </p:cNvPr>
            <p:cNvGrpSpPr/>
            <p:nvPr/>
          </p:nvGrpSpPr>
          <p:grpSpPr>
            <a:xfrm>
              <a:off x="5130027" y="4312115"/>
              <a:ext cx="570451" cy="634825"/>
              <a:chOff x="1436331" y="5308982"/>
              <a:chExt cx="570451" cy="634825"/>
            </a:xfrm>
          </p:grpSpPr>
          <p:sp>
            <p:nvSpPr>
              <p:cNvPr id="57" name="TextBox 56">
                <a:extLst>
                  <a:ext uri="{FF2B5EF4-FFF2-40B4-BE49-F238E27FC236}">
                    <a16:creationId xmlns:a16="http://schemas.microsoft.com/office/drawing/2014/main" id="{DFC77C0B-8964-4010-835F-B2B09E96DF1F}"/>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58" name="Straight Connector 57">
                <a:extLst>
                  <a:ext uri="{FF2B5EF4-FFF2-40B4-BE49-F238E27FC236}">
                    <a16:creationId xmlns:a16="http://schemas.microsoft.com/office/drawing/2014/main" id="{58827062-F8A2-4EB1-A446-DDCD83C4D2FF}"/>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CB91D08-95C0-4396-B59B-E30AB9848A47}"/>
                  </a:ext>
                </a:extLst>
              </p:cNvPr>
              <p:cNvSpPr txBox="1"/>
              <p:nvPr/>
            </p:nvSpPr>
            <p:spPr>
              <a:xfrm>
                <a:off x="1436331" y="5574475"/>
                <a:ext cx="570451" cy="369332"/>
              </a:xfrm>
              <a:prstGeom prst="rect">
                <a:avLst/>
              </a:prstGeom>
              <a:noFill/>
            </p:spPr>
            <p:txBody>
              <a:bodyPr wrap="square" rtlCol="0">
                <a:spAutoFit/>
              </a:bodyPr>
              <a:lstStyle/>
              <a:p>
                <a:pPr algn="ctr"/>
                <a:r>
                  <a:rPr lang="en-US" b="1" dirty="0"/>
                  <a:t>7</a:t>
                </a:r>
                <a:endParaRPr lang="en-GB" b="1" dirty="0"/>
              </a:p>
            </p:txBody>
          </p:sp>
        </p:grpSp>
      </p:grpSp>
      <p:grpSp>
        <p:nvGrpSpPr>
          <p:cNvPr id="48" name="Group 47">
            <a:extLst>
              <a:ext uri="{FF2B5EF4-FFF2-40B4-BE49-F238E27FC236}">
                <a16:creationId xmlns:a16="http://schemas.microsoft.com/office/drawing/2014/main" id="{4368DAF3-95B7-49A3-8B99-D2625FF90EFF}"/>
              </a:ext>
            </a:extLst>
          </p:cNvPr>
          <p:cNvGrpSpPr/>
          <p:nvPr/>
        </p:nvGrpSpPr>
        <p:grpSpPr>
          <a:xfrm>
            <a:off x="3469178" y="2753694"/>
            <a:ext cx="570451" cy="712800"/>
            <a:chOff x="5130027" y="4266790"/>
            <a:chExt cx="570451" cy="712800"/>
          </a:xfrm>
          <a:effectLst>
            <a:outerShdw blurRad="25400" dist="25400" dir="13560000" algn="ctr" rotWithShape="0">
              <a:srgbClr val="000000">
                <a:alpha val="27000"/>
              </a:srgbClr>
            </a:outerShdw>
          </a:effectLst>
        </p:grpSpPr>
        <p:pic>
          <p:nvPicPr>
            <p:cNvPr id="49" name="Picture 48">
              <a:extLst>
                <a:ext uri="{FF2B5EF4-FFF2-40B4-BE49-F238E27FC236}">
                  <a16:creationId xmlns:a16="http://schemas.microsoft.com/office/drawing/2014/main" id="{EDF7178F-3D8D-4EF9-B77F-8449569053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50" name="Group 49">
              <a:extLst>
                <a:ext uri="{FF2B5EF4-FFF2-40B4-BE49-F238E27FC236}">
                  <a16:creationId xmlns:a16="http://schemas.microsoft.com/office/drawing/2014/main" id="{F51BB32B-8A10-4930-9CDC-AE0DDBCB5DE7}"/>
                </a:ext>
              </a:extLst>
            </p:cNvPr>
            <p:cNvGrpSpPr/>
            <p:nvPr/>
          </p:nvGrpSpPr>
          <p:grpSpPr>
            <a:xfrm>
              <a:off x="5130027" y="4312115"/>
              <a:ext cx="570451" cy="634825"/>
              <a:chOff x="1436331" y="5308982"/>
              <a:chExt cx="570451" cy="634825"/>
            </a:xfrm>
          </p:grpSpPr>
          <p:sp>
            <p:nvSpPr>
              <p:cNvPr id="51" name="TextBox 50">
                <a:extLst>
                  <a:ext uri="{FF2B5EF4-FFF2-40B4-BE49-F238E27FC236}">
                    <a16:creationId xmlns:a16="http://schemas.microsoft.com/office/drawing/2014/main" id="{F4BFE540-DDFF-4829-9719-5AD73D35B782}"/>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52" name="Straight Connector 51">
                <a:extLst>
                  <a:ext uri="{FF2B5EF4-FFF2-40B4-BE49-F238E27FC236}">
                    <a16:creationId xmlns:a16="http://schemas.microsoft.com/office/drawing/2014/main" id="{2655F93E-B61F-4B3C-8C0C-4C56C893508B}"/>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C29E0CE-56F9-4973-844E-8272FE4523F1}"/>
                  </a:ext>
                </a:extLst>
              </p:cNvPr>
              <p:cNvSpPr txBox="1"/>
              <p:nvPr/>
            </p:nvSpPr>
            <p:spPr>
              <a:xfrm>
                <a:off x="1436331" y="5574475"/>
                <a:ext cx="570451" cy="369332"/>
              </a:xfrm>
              <a:prstGeom prst="rect">
                <a:avLst/>
              </a:prstGeom>
              <a:noFill/>
            </p:spPr>
            <p:txBody>
              <a:bodyPr wrap="square" rtlCol="0">
                <a:spAutoFit/>
              </a:bodyPr>
              <a:lstStyle/>
              <a:p>
                <a:pPr algn="ctr"/>
                <a:r>
                  <a:rPr lang="en-US" b="1" dirty="0"/>
                  <a:t>3</a:t>
                </a:r>
                <a:endParaRPr lang="en-GB" b="1" dirty="0"/>
              </a:p>
            </p:txBody>
          </p:sp>
        </p:grpSp>
      </p:grpSp>
      <p:grpSp>
        <p:nvGrpSpPr>
          <p:cNvPr id="75" name="Group 74">
            <a:extLst>
              <a:ext uri="{FF2B5EF4-FFF2-40B4-BE49-F238E27FC236}">
                <a16:creationId xmlns:a16="http://schemas.microsoft.com/office/drawing/2014/main" id="{EF24A5AC-3418-476D-88FE-D2EBE9F7CAA8}"/>
              </a:ext>
            </a:extLst>
          </p:cNvPr>
          <p:cNvGrpSpPr/>
          <p:nvPr/>
        </p:nvGrpSpPr>
        <p:grpSpPr>
          <a:xfrm>
            <a:off x="5685356" y="1470144"/>
            <a:ext cx="3534093" cy="768416"/>
            <a:chOff x="5689859" y="1475638"/>
            <a:chExt cx="3534093" cy="768416"/>
          </a:xfrm>
        </p:grpSpPr>
        <p:sp>
          <p:nvSpPr>
            <p:cNvPr id="76" name="Arrow: Pentagon 75">
              <a:extLst>
                <a:ext uri="{FF2B5EF4-FFF2-40B4-BE49-F238E27FC236}">
                  <a16:creationId xmlns:a16="http://schemas.microsoft.com/office/drawing/2014/main" id="{F14D929D-D06F-48C1-AFC6-3B1837203636}"/>
                </a:ext>
              </a:extLst>
            </p:cNvPr>
            <p:cNvSpPr/>
            <p:nvPr/>
          </p:nvSpPr>
          <p:spPr>
            <a:xfrm rot="10800000">
              <a:off x="5689859" y="1475638"/>
              <a:ext cx="3534093" cy="768416"/>
            </a:xfrm>
            <a:prstGeom prst="homePlate">
              <a:avLst>
                <a:gd name="adj" fmla="val 16703"/>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017924E2-9BB8-4713-A15F-7EB2D7F31828}"/>
                </a:ext>
              </a:extLst>
            </p:cNvPr>
            <p:cNvSpPr/>
            <p:nvPr/>
          </p:nvSpPr>
          <p:spPr>
            <a:xfrm>
              <a:off x="5837623" y="1515416"/>
              <a:ext cx="2834710" cy="646331"/>
            </a:xfrm>
            <a:prstGeom prst="rect">
              <a:avLst/>
            </a:prstGeom>
          </p:spPr>
          <p:txBody>
            <a:bodyPr wrap="square">
              <a:spAutoFit/>
            </a:bodyPr>
            <a:lstStyle/>
            <a:p>
              <a:r>
                <a:rPr lang="en-GB" dirty="0">
                  <a:solidFill>
                    <a:schemeClr val="bg1"/>
                  </a:solidFill>
                </a:rPr>
                <a:t>Which remaining fraction is the </a:t>
              </a:r>
              <a:r>
                <a:rPr lang="en-GB" b="1" dirty="0">
                  <a:solidFill>
                    <a:schemeClr val="bg1"/>
                  </a:solidFill>
                </a:rPr>
                <a:t>largest</a:t>
              </a:r>
              <a:r>
                <a:rPr lang="en-GB" dirty="0">
                  <a:solidFill>
                    <a:schemeClr val="bg1"/>
                  </a:solidFill>
                </a:rPr>
                <a:t> of the set?</a:t>
              </a:r>
            </a:p>
          </p:txBody>
        </p:sp>
      </p:grpSp>
      <p:grpSp>
        <p:nvGrpSpPr>
          <p:cNvPr id="78" name="Group 77">
            <a:extLst>
              <a:ext uri="{FF2B5EF4-FFF2-40B4-BE49-F238E27FC236}">
                <a16:creationId xmlns:a16="http://schemas.microsoft.com/office/drawing/2014/main" id="{C57179FA-243A-4631-B4B1-8C15A1CEB3B1}"/>
              </a:ext>
            </a:extLst>
          </p:cNvPr>
          <p:cNvGrpSpPr/>
          <p:nvPr/>
        </p:nvGrpSpPr>
        <p:grpSpPr>
          <a:xfrm>
            <a:off x="5685356" y="1477640"/>
            <a:ext cx="3534093" cy="768416"/>
            <a:chOff x="5689859" y="1475638"/>
            <a:chExt cx="3534093" cy="768416"/>
          </a:xfrm>
        </p:grpSpPr>
        <p:sp>
          <p:nvSpPr>
            <p:cNvPr id="79" name="Arrow: Pentagon 78">
              <a:extLst>
                <a:ext uri="{FF2B5EF4-FFF2-40B4-BE49-F238E27FC236}">
                  <a16:creationId xmlns:a16="http://schemas.microsoft.com/office/drawing/2014/main" id="{699C70D9-1389-42AF-9855-0A810ECC08C4}"/>
                </a:ext>
              </a:extLst>
            </p:cNvPr>
            <p:cNvSpPr/>
            <p:nvPr/>
          </p:nvSpPr>
          <p:spPr>
            <a:xfrm rot="10800000">
              <a:off x="5689859" y="1475638"/>
              <a:ext cx="3534093" cy="768416"/>
            </a:xfrm>
            <a:prstGeom prst="homePlate">
              <a:avLst>
                <a:gd name="adj" fmla="val 16703"/>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F70FC86B-A772-43BC-8CBE-8B0147D41D67}"/>
                </a:ext>
              </a:extLst>
            </p:cNvPr>
            <p:cNvSpPr/>
            <p:nvPr/>
          </p:nvSpPr>
          <p:spPr>
            <a:xfrm>
              <a:off x="5837623" y="1515416"/>
              <a:ext cx="2575360" cy="646331"/>
            </a:xfrm>
            <a:prstGeom prst="rect">
              <a:avLst/>
            </a:prstGeom>
          </p:spPr>
          <p:txBody>
            <a:bodyPr wrap="square">
              <a:spAutoFit/>
            </a:bodyPr>
            <a:lstStyle/>
            <a:p>
              <a:r>
                <a:rPr lang="en-GB" dirty="0">
                  <a:solidFill>
                    <a:schemeClr val="bg1"/>
                  </a:solidFill>
                </a:rPr>
                <a:t>Which remaining fraction is the </a:t>
              </a:r>
              <a:r>
                <a:rPr lang="en-GB" b="1" dirty="0">
                  <a:solidFill>
                    <a:schemeClr val="bg1"/>
                  </a:solidFill>
                </a:rPr>
                <a:t>larger</a:t>
              </a:r>
              <a:r>
                <a:rPr lang="en-GB" dirty="0">
                  <a:solidFill>
                    <a:schemeClr val="bg1"/>
                  </a:solidFill>
                </a:rPr>
                <a:t>?</a:t>
              </a:r>
            </a:p>
          </p:txBody>
        </p:sp>
      </p:grpSp>
      <p:grpSp>
        <p:nvGrpSpPr>
          <p:cNvPr id="81" name="Group 80">
            <a:extLst>
              <a:ext uri="{FF2B5EF4-FFF2-40B4-BE49-F238E27FC236}">
                <a16:creationId xmlns:a16="http://schemas.microsoft.com/office/drawing/2014/main" id="{008D2E2E-A531-495E-8CD1-5196EB8823EA}"/>
              </a:ext>
            </a:extLst>
          </p:cNvPr>
          <p:cNvGrpSpPr/>
          <p:nvPr/>
        </p:nvGrpSpPr>
        <p:grpSpPr>
          <a:xfrm>
            <a:off x="5658586" y="1475761"/>
            <a:ext cx="3534093" cy="768416"/>
            <a:chOff x="5689859" y="1475638"/>
            <a:chExt cx="3534093" cy="768416"/>
          </a:xfrm>
        </p:grpSpPr>
        <p:sp>
          <p:nvSpPr>
            <p:cNvPr id="82" name="Arrow: Pentagon 81">
              <a:extLst>
                <a:ext uri="{FF2B5EF4-FFF2-40B4-BE49-F238E27FC236}">
                  <a16:creationId xmlns:a16="http://schemas.microsoft.com/office/drawing/2014/main" id="{423EC205-8590-4543-89C7-EFA87F04E771}"/>
                </a:ext>
              </a:extLst>
            </p:cNvPr>
            <p:cNvSpPr/>
            <p:nvPr/>
          </p:nvSpPr>
          <p:spPr>
            <a:xfrm rot="10800000">
              <a:off x="5689859" y="1475638"/>
              <a:ext cx="3534093" cy="768416"/>
            </a:xfrm>
            <a:prstGeom prst="homePlate">
              <a:avLst>
                <a:gd name="adj" fmla="val 16703"/>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B77A6662-8C0F-42BB-8DB1-0C3BF8EB4734}"/>
                </a:ext>
              </a:extLst>
            </p:cNvPr>
            <p:cNvSpPr/>
            <p:nvPr/>
          </p:nvSpPr>
          <p:spPr>
            <a:xfrm>
              <a:off x="5837623" y="1515416"/>
              <a:ext cx="2811366" cy="646331"/>
            </a:xfrm>
            <a:prstGeom prst="rect">
              <a:avLst/>
            </a:prstGeom>
          </p:spPr>
          <p:txBody>
            <a:bodyPr wrap="square">
              <a:spAutoFit/>
            </a:bodyPr>
            <a:lstStyle/>
            <a:p>
              <a:r>
                <a:rPr lang="en-GB" dirty="0">
                  <a:solidFill>
                    <a:schemeClr val="bg1"/>
                  </a:solidFill>
                </a:rPr>
                <a:t>The remaining fraction is the </a:t>
              </a:r>
              <a:r>
                <a:rPr lang="en-GB" b="1" dirty="0">
                  <a:solidFill>
                    <a:schemeClr val="bg1"/>
                  </a:solidFill>
                </a:rPr>
                <a:t>smallest</a:t>
              </a:r>
              <a:r>
                <a:rPr lang="en-GB" dirty="0">
                  <a:solidFill>
                    <a:schemeClr val="bg1"/>
                  </a:solidFill>
                </a:rPr>
                <a:t> of the set.</a:t>
              </a:r>
            </a:p>
          </p:txBody>
        </p:sp>
      </p:grpSp>
      <p:grpSp>
        <p:nvGrpSpPr>
          <p:cNvPr id="60" name="Group 59">
            <a:extLst>
              <a:ext uri="{FF2B5EF4-FFF2-40B4-BE49-F238E27FC236}">
                <a16:creationId xmlns:a16="http://schemas.microsoft.com/office/drawing/2014/main" id="{DC79CDA1-ED8D-4FDB-A121-9BD46887AC26}"/>
              </a:ext>
            </a:extLst>
          </p:cNvPr>
          <p:cNvGrpSpPr/>
          <p:nvPr/>
        </p:nvGrpSpPr>
        <p:grpSpPr>
          <a:xfrm>
            <a:off x="3469178" y="4804753"/>
            <a:ext cx="570451" cy="712800"/>
            <a:chOff x="5130027" y="4266790"/>
            <a:chExt cx="570451" cy="712800"/>
          </a:xfrm>
          <a:effectLst>
            <a:outerShdw blurRad="25400" dist="25400" dir="13560000" algn="ctr" rotWithShape="0">
              <a:srgbClr val="000000">
                <a:alpha val="27000"/>
              </a:srgbClr>
            </a:outerShdw>
          </a:effectLst>
        </p:grpSpPr>
        <p:pic>
          <p:nvPicPr>
            <p:cNvPr id="61" name="Picture 60">
              <a:extLst>
                <a:ext uri="{FF2B5EF4-FFF2-40B4-BE49-F238E27FC236}">
                  <a16:creationId xmlns:a16="http://schemas.microsoft.com/office/drawing/2014/main" id="{3108D60E-7087-4D05-9DB5-D284922B85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62" name="Group 61">
              <a:extLst>
                <a:ext uri="{FF2B5EF4-FFF2-40B4-BE49-F238E27FC236}">
                  <a16:creationId xmlns:a16="http://schemas.microsoft.com/office/drawing/2014/main" id="{979C41ED-1A70-4888-AFF4-C54870C98E51}"/>
                </a:ext>
              </a:extLst>
            </p:cNvPr>
            <p:cNvGrpSpPr/>
            <p:nvPr/>
          </p:nvGrpSpPr>
          <p:grpSpPr>
            <a:xfrm>
              <a:off x="5130027" y="4312115"/>
              <a:ext cx="570451" cy="634825"/>
              <a:chOff x="1436331" y="5308982"/>
              <a:chExt cx="570451" cy="634825"/>
            </a:xfrm>
          </p:grpSpPr>
          <p:sp>
            <p:nvSpPr>
              <p:cNvPr id="63" name="TextBox 62">
                <a:extLst>
                  <a:ext uri="{FF2B5EF4-FFF2-40B4-BE49-F238E27FC236}">
                    <a16:creationId xmlns:a16="http://schemas.microsoft.com/office/drawing/2014/main" id="{2299B8F4-8DF0-4A1F-99E8-92759EF3D191}"/>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64" name="Straight Connector 63">
                <a:extLst>
                  <a:ext uri="{FF2B5EF4-FFF2-40B4-BE49-F238E27FC236}">
                    <a16:creationId xmlns:a16="http://schemas.microsoft.com/office/drawing/2014/main" id="{34549F8B-EDC2-45CB-8BFE-4FE6CE8F2AD8}"/>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E01FFBB7-340B-4EB8-9FA4-1E435A542A46}"/>
                  </a:ext>
                </a:extLst>
              </p:cNvPr>
              <p:cNvSpPr txBox="1"/>
              <p:nvPr/>
            </p:nvSpPr>
            <p:spPr>
              <a:xfrm>
                <a:off x="1436331" y="5574475"/>
                <a:ext cx="570451" cy="369332"/>
              </a:xfrm>
              <a:prstGeom prst="rect">
                <a:avLst/>
              </a:prstGeom>
              <a:noFill/>
            </p:spPr>
            <p:txBody>
              <a:bodyPr wrap="square" rtlCol="0">
                <a:spAutoFit/>
              </a:bodyPr>
              <a:lstStyle/>
              <a:p>
                <a:pPr algn="ctr"/>
                <a:r>
                  <a:rPr lang="en-US" b="1" dirty="0"/>
                  <a:t>9</a:t>
                </a:r>
                <a:endParaRPr lang="en-GB" b="1" dirty="0"/>
              </a:p>
            </p:txBody>
          </p:sp>
        </p:grpSp>
      </p:grpSp>
      <p:sp>
        <p:nvSpPr>
          <p:cNvPr id="74" name="Rectangle 73">
            <a:extLst>
              <a:ext uri="{FF2B5EF4-FFF2-40B4-BE49-F238E27FC236}">
                <a16:creationId xmlns:a16="http://schemas.microsoft.com/office/drawing/2014/main" id="{294AAA8E-824F-483F-9AEF-F0A2ADE8B165}"/>
              </a:ext>
            </a:extLst>
          </p:cNvPr>
          <p:cNvSpPr/>
          <p:nvPr/>
        </p:nvSpPr>
        <p:spPr>
          <a:xfrm>
            <a:off x="4901186" y="6288661"/>
            <a:ext cx="3249103" cy="923330"/>
          </a:xfrm>
          <a:prstGeom prst="rect">
            <a:avLst/>
          </a:prstGeom>
        </p:spPr>
        <p:txBody>
          <a:bodyPr wrap="square">
            <a:spAutoFit/>
          </a:bodyPr>
          <a:lstStyle/>
          <a:p>
            <a:r>
              <a:rPr lang="en-GB" dirty="0"/>
              <a:t>The fractions have been placed in </a:t>
            </a:r>
            <a:r>
              <a:rPr lang="en-GB" b="1" dirty="0"/>
              <a:t>descending</a:t>
            </a:r>
            <a:r>
              <a:rPr lang="en-GB" dirty="0"/>
              <a:t> order: from </a:t>
            </a:r>
            <a:r>
              <a:rPr lang="en-GB" b="1" dirty="0">
                <a:solidFill>
                  <a:srgbClr val="0076B0"/>
                </a:solidFill>
              </a:rPr>
              <a:t>largest</a:t>
            </a:r>
            <a:r>
              <a:rPr lang="en-GB" dirty="0"/>
              <a:t> to </a:t>
            </a:r>
            <a:r>
              <a:rPr lang="en-GB" b="1" dirty="0">
                <a:solidFill>
                  <a:srgbClr val="689429"/>
                </a:solidFill>
              </a:rPr>
              <a:t>smallest</a:t>
            </a:r>
            <a:r>
              <a:rPr lang="en-GB" dirty="0"/>
              <a:t>.</a:t>
            </a:r>
          </a:p>
        </p:txBody>
      </p:sp>
      <p:pic>
        <p:nvPicPr>
          <p:cNvPr id="3" name="Picture 2" descr="A screenshot of a computer&#10;&#10;Description automatically generated">
            <a:extLst>
              <a:ext uri="{FF2B5EF4-FFF2-40B4-BE49-F238E27FC236}">
                <a16:creationId xmlns:a16="http://schemas.microsoft.com/office/drawing/2014/main" id="{368220E2-00E2-4E6B-8A88-0BEDE31EC1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9751"/>
          <a:stretch/>
        </p:blipFill>
        <p:spPr>
          <a:xfrm>
            <a:off x="0" y="6155136"/>
            <a:ext cx="9144000" cy="702863"/>
          </a:xfrm>
          <a:prstGeom prst="rect">
            <a:avLst/>
          </a:prstGeom>
        </p:spPr>
      </p:pic>
      <p:sp>
        <p:nvSpPr>
          <p:cNvPr id="88" name="Rectangle: Rounded Corners 87">
            <a:extLst>
              <a:ext uri="{FF2B5EF4-FFF2-40B4-BE49-F238E27FC236}">
                <a16:creationId xmlns:a16="http://schemas.microsoft.com/office/drawing/2014/main" id="{AEA64F9B-589C-4B1E-8A7F-328A72172A81}"/>
              </a:ext>
            </a:extLst>
          </p:cNvPr>
          <p:cNvSpPr/>
          <p:nvPr/>
        </p:nvSpPr>
        <p:spPr>
          <a:xfrm>
            <a:off x="4923411" y="3954580"/>
            <a:ext cx="570451" cy="712801"/>
          </a:xfrm>
          <a:prstGeom prst="roundRect">
            <a:avLst/>
          </a:prstGeom>
          <a:noFill/>
          <a:ln w="38100">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Rounded Corners 88">
            <a:extLst>
              <a:ext uri="{FF2B5EF4-FFF2-40B4-BE49-F238E27FC236}">
                <a16:creationId xmlns:a16="http://schemas.microsoft.com/office/drawing/2014/main" id="{2D8F002D-18BF-4EB3-979A-EDCE42290DA2}"/>
              </a:ext>
            </a:extLst>
          </p:cNvPr>
          <p:cNvSpPr/>
          <p:nvPr/>
        </p:nvSpPr>
        <p:spPr>
          <a:xfrm>
            <a:off x="7585003" y="3954580"/>
            <a:ext cx="570451" cy="712801"/>
          </a:xfrm>
          <a:prstGeom prst="roundRect">
            <a:avLst/>
          </a:prstGeom>
          <a:noFill/>
          <a:ln w="38100">
            <a:solidFill>
              <a:srgbClr val="6894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screenshot of a computer&#10;&#10;Description automatically generated">
            <a:extLst>
              <a:ext uri="{FF2B5EF4-FFF2-40B4-BE49-F238E27FC236}">
                <a16:creationId xmlns:a16="http://schemas.microsoft.com/office/drawing/2014/main" id="{2BD9EC69-433F-46EA-A02E-C26FDB93C8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979" r="92828"/>
          <a:stretch/>
        </p:blipFill>
        <p:spPr>
          <a:xfrm>
            <a:off x="0" y="1232954"/>
            <a:ext cx="655809" cy="5625045"/>
          </a:xfrm>
          <a:prstGeom prst="rect">
            <a:avLst/>
          </a:prstGeom>
        </p:spPr>
      </p:pic>
    </p:spTree>
    <p:extLst>
      <p:ext uri="{BB962C8B-B14F-4D97-AF65-F5344CB8AC3E}">
        <p14:creationId xmlns:p14="http://schemas.microsoft.com/office/powerpoint/2010/main" val="363391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22222E-6 L 0.15851 0.33357 " pathEditMode="relative" rAng="0" ptsTypes="AA">
                                      <p:cBhvr>
                                        <p:cTn id="6" dur="2000" fill="hold"/>
                                        <p:tgtEl>
                                          <p:spTgt spid="48"/>
                                        </p:tgtEl>
                                        <p:attrNameLst>
                                          <p:attrName>ppt_x</p:attrName>
                                          <p:attrName>ppt_y</p:attrName>
                                        </p:attrNameLst>
                                      </p:cBhvr>
                                      <p:rCtr x="7917" y="16667"/>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2" presetClass="exit" presetSubtype="2" fill="hold" nodeType="clickEffect">
                                  <p:stCondLst>
                                    <p:cond delay="0"/>
                                  </p:stCondLst>
                                  <p:childTnLst>
                                    <p:anim calcmode="lin" valueType="num">
                                      <p:cBhvr additive="base">
                                        <p:cTn id="17" dur="500"/>
                                        <p:tgtEl>
                                          <p:spTgt spid="71"/>
                                        </p:tgtEl>
                                        <p:attrNameLst>
                                          <p:attrName>ppt_x</p:attrName>
                                        </p:attrNameLst>
                                      </p:cBhvr>
                                      <p:tavLst>
                                        <p:tav tm="0">
                                          <p:val>
                                            <p:strVal val="#ppt_x"/>
                                          </p:val>
                                        </p:tav>
                                        <p:tav tm="100000">
                                          <p:val>
                                            <p:strVal val="#ppt_x+#ppt_w*1.125000"/>
                                          </p:val>
                                        </p:tav>
                                      </p:tavLst>
                                    </p:anim>
                                    <p:animEffect transition="out" filter="wipe(right)">
                                      <p:cBhvr>
                                        <p:cTn id="18" dur="500"/>
                                        <p:tgtEl>
                                          <p:spTgt spid="71"/>
                                        </p:tgtEl>
                                      </p:cBhvr>
                                    </p:animEffect>
                                    <p:set>
                                      <p:cBhvr>
                                        <p:cTn id="19" dur="1" fill="hold">
                                          <p:stCondLst>
                                            <p:cond delay="499"/>
                                          </p:stCondLst>
                                        </p:cTn>
                                        <p:tgtEl>
                                          <p:spTgt spid="71"/>
                                        </p:tgtEl>
                                        <p:attrNameLst>
                                          <p:attrName>style.visibility</p:attrName>
                                        </p:attrNameLst>
                                      </p:cBhvr>
                                      <p:to>
                                        <p:strVal val="hidden"/>
                                      </p:to>
                                    </p:set>
                                  </p:childTnLst>
                                </p:cTn>
                              </p:par>
                            </p:childTnLst>
                          </p:cTn>
                        </p:par>
                        <p:par>
                          <p:cTn id="20" fill="hold">
                            <p:stCondLst>
                              <p:cond delay="500"/>
                            </p:stCondLst>
                            <p:childTnLst>
                              <p:par>
                                <p:cTn id="21" presetID="2" presetClass="entr" presetSubtype="2"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 calcmode="lin" valueType="num">
                                      <p:cBhvr additive="base">
                                        <p:cTn id="23" dur="500" fill="hold"/>
                                        <p:tgtEl>
                                          <p:spTgt spid="75"/>
                                        </p:tgtEl>
                                        <p:attrNameLst>
                                          <p:attrName>ppt_x</p:attrName>
                                        </p:attrNameLst>
                                      </p:cBhvr>
                                      <p:tavLst>
                                        <p:tav tm="0">
                                          <p:val>
                                            <p:strVal val="1+#ppt_w/2"/>
                                          </p:val>
                                        </p:tav>
                                        <p:tav tm="100000">
                                          <p:val>
                                            <p:strVal val="#ppt_x"/>
                                          </p:val>
                                        </p:tav>
                                      </p:tavLst>
                                    </p:anim>
                                    <p:anim calcmode="lin" valueType="num">
                                      <p:cBhvr additive="base">
                                        <p:cTn id="24"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77778E-7 4.81481E-6 L 0.25694 0.48078 " pathEditMode="relative" rAng="0" ptsTypes="AA">
                                      <p:cBhvr>
                                        <p:cTn id="28" dur="2000" fill="hold"/>
                                        <p:tgtEl>
                                          <p:spTgt spid="42"/>
                                        </p:tgtEl>
                                        <p:attrNameLst>
                                          <p:attrName>ppt_x</p:attrName>
                                          <p:attrName>ppt_y</p:attrName>
                                        </p:attrNameLst>
                                      </p:cBhvr>
                                      <p:rCtr x="12847" y="24028"/>
                                    </p:animMotion>
                                  </p:childTnLst>
                                </p:cTn>
                              </p:par>
                            </p:childTnLst>
                          </p:cTn>
                        </p:par>
                        <p:par>
                          <p:cTn id="29" fill="hold">
                            <p:stCondLst>
                              <p:cond delay="2000"/>
                            </p:stCondLst>
                            <p:childTnLst>
                              <p:par>
                                <p:cTn id="30" presetID="10" presetClass="exit" presetSubtype="0" fill="hold" grpId="0" nodeType="afterEffect">
                                  <p:stCondLst>
                                    <p:cond delay="0"/>
                                  </p:stCondLst>
                                  <p:childTnLst>
                                    <p:animEffect transition="out" filter="fade">
                                      <p:cBhvr>
                                        <p:cTn id="31" dur="500"/>
                                        <p:tgtEl>
                                          <p:spTgt spid="67"/>
                                        </p:tgtEl>
                                      </p:cBhvr>
                                    </p:animEffect>
                                    <p:set>
                                      <p:cBhvr>
                                        <p:cTn id="32" dur="1" fill="hold">
                                          <p:stCondLst>
                                            <p:cond delay="499"/>
                                          </p:stCondLst>
                                        </p:cTn>
                                        <p:tgtEl>
                                          <p:spTgt spid="6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2" fill="hold" nodeType="clickEffect">
                                  <p:stCondLst>
                                    <p:cond delay="0"/>
                                  </p:stCondLst>
                                  <p:childTnLst>
                                    <p:anim calcmode="lin" valueType="num">
                                      <p:cBhvr additive="base">
                                        <p:cTn id="39" dur="500"/>
                                        <p:tgtEl>
                                          <p:spTgt spid="75"/>
                                        </p:tgtEl>
                                        <p:attrNameLst>
                                          <p:attrName>ppt_x</p:attrName>
                                        </p:attrNameLst>
                                      </p:cBhvr>
                                      <p:tavLst>
                                        <p:tav tm="0">
                                          <p:val>
                                            <p:strVal val="ppt_x"/>
                                          </p:val>
                                        </p:tav>
                                        <p:tav tm="100000">
                                          <p:val>
                                            <p:strVal val="1+ppt_w/2"/>
                                          </p:val>
                                        </p:tav>
                                      </p:tavLst>
                                    </p:anim>
                                    <p:anim calcmode="lin" valueType="num">
                                      <p:cBhvr additive="base">
                                        <p:cTn id="40" dur="500"/>
                                        <p:tgtEl>
                                          <p:spTgt spid="75"/>
                                        </p:tgtEl>
                                        <p:attrNameLst>
                                          <p:attrName>ppt_y</p:attrName>
                                        </p:attrNameLst>
                                      </p:cBhvr>
                                      <p:tavLst>
                                        <p:tav tm="0">
                                          <p:val>
                                            <p:strVal val="ppt_y"/>
                                          </p:val>
                                        </p:tav>
                                        <p:tav tm="100000">
                                          <p:val>
                                            <p:strVal val="ppt_y"/>
                                          </p:val>
                                        </p:tav>
                                      </p:tavLst>
                                    </p:anim>
                                    <p:set>
                                      <p:cBhvr>
                                        <p:cTn id="41" dur="1" fill="hold">
                                          <p:stCondLst>
                                            <p:cond delay="499"/>
                                          </p:stCondLst>
                                        </p:cTn>
                                        <p:tgtEl>
                                          <p:spTgt spid="75"/>
                                        </p:tgtEl>
                                        <p:attrNameLst>
                                          <p:attrName>style.visibility</p:attrName>
                                        </p:attrNameLst>
                                      </p:cBhvr>
                                      <p:to>
                                        <p:strVal val="hidden"/>
                                      </p:to>
                                    </p:set>
                                  </p:childTnLst>
                                </p:cTn>
                              </p:par>
                            </p:childTnLst>
                          </p:cTn>
                        </p:par>
                        <p:par>
                          <p:cTn id="42" fill="hold">
                            <p:stCondLst>
                              <p:cond delay="500"/>
                            </p:stCondLst>
                            <p:childTnLst>
                              <p:par>
                                <p:cTn id="43" presetID="2" presetClass="entr" presetSubtype="2" fill="hold" nodeType="afterEffect">
                                  <p:stCondLst>
                                    <p:cond delay="0"/>
                                  </p:stCondLst>
                                  <p:childTnLst>
                                    <p:set>
                                      <p:cBhvr>
                                        <p:cTn id="44" dur="1" fill="hold">
                                          <p:stCondLst>
                                            <p:cond delay="0"/>
                                          </p:stCondLst>
                                        </p:cTn>
                                        <p:tgtEl>
                                          <p:spTgt spid="78"/>
                                        </p:tgtEl>
                                        <p:attrNameLst>
                                          <p:attrName>style.visibility</p:attrName>
                                        </p:attrNameLst>
                                      </p:cBhvr>
                                      <p:to>
                                        <p:strVal val="visible"/>
                                      </p:to>
                                    </p:set>
                                    <p:anim calcmode="lin" valueType="num">
                                      <p:cBhvr additive="base">
                                        <p:cTn id="45" dur="500" fill="hold"/>
                                        <p:tgtEl>
                                          <p:spTgt spid="78"/>
                                        </p:tgtEl>
                                        <p:attrNameLst>
                                          <p:attrName>ppt_x</p:attrName>
                                        </p:attrNameLst>
                                      </p:cBhvr>
                                      <p:tavLst>
                                        <p:tav tm="0">
                                          <p:val>
                                            <p:strVal val="1+#ppt_w/2"/>
                                          </p:val>
                                        </p:tav>
                                        <p:tav tm="100000">
                                          <p:val>
                                            <p:strVal val="#ppt_x"/>
                                          </p:val>
                                        </p:tav>
                                      </p:tavLst>
                                    </p:anim>
                                    <p:anim calcmode="lin" valueType="num">
                                      <p:cBhvr additive="base">
                                        <p:cTn id="46" dur="500" fill="hold"/>
                                        <p:tgtEl>
                                          <p:spTgt spid="7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2.77778E-7 7.40741E-7 L 0.35347 0.18426 " pathEditMode="relative" rAng="0" ptsTypes="AA">
                                      <p:cBhvr>
                                        <p:cTn id="50" dur="2000" fill="hold"/>
                                        <p:tgtEl>
                                          <p:spTgt spid="54"/>
                                        </p:tgtEl>
                                        <p:attrNameLst>
                                          <p:attrName>ppt_x</p:attrName>
                                          <p:attrName>ppt_y</p:attrName>
                                        </p:attrNameLst>
                                      </p:cBhvr>
                                      <p:rCtr x="17674" y="9213"/>
                                    </p:animMotion>
                                  </p:childTnLst>
                                </p:cTn>
                              </p:par>
                            </p:childTnLst>
                          </p:cTn>
                        </p:par>
                        <p:par>
                          <p:cTn id="51" fill="hold">
                            <p:stCondLst>
                              <p:cond delay="2000"/>
                            </p:stCondLst>
                            <p:childTnLst>
                              <p:par>
                                <p:cTn id="52" presetID="10" presetClass="exit" presetSubtype="0" fill="hold" grpId="0" nodeType="afterEffect">
                                  <p:stCondLst>
                                    <p:cond delay="0"/>
                                  </p:stCondLst>
                                  <p:childTnLst>
                                    <p:animEffect transition="out" filter="fade">
                                      <p:cBhvr>
                                        <p:cTn id="53" dur="500"/>
                                        <p:tgtEl>
                                          <p:spTgt spid="68"/>
                                        </p:tgtEl>
                                      </p:cBhvr>
                                    </p:animEffect>
                                    <p:set>
                                      <p:cBhvr>
                                        <p:cTn id="54" dur="1" fill="hold">
                                          <p:stCondLst>
                                            <p:cond delay="499"/>
                                          </p:stCondLst>
                                        </p:cTn>
                                        <p:tgtEl>
                                          <p:spTgt spid="68"/>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2" fill="hold" nodeType="clickEffect">
                                  <p:stCondLst>
                                    <p:cond delay="0"/>
                                  </p:stCondLst>
                                  <p:childTnLst>
                                    <p:anim calcmode="lin" valueType="num">
                                      <p:cBhvr additive="base">
                                        <p:cTn id="61" dur="500"/>
                                        <p:tgtEl>
                                          <p:spTgt spid="78"/>
                                        </p:tgtEl>
                                        <p:attrNameLst>
                                          <p:attrName>ppt_x</p:attrName>
                                        </p:attrNameLst>
                                      </p:cBhvr>
                                      <p:tavLst>
                                        <p:tav tm="0">
                                          <p:val>
                                            <p:strVal val="ppt_x"/>
                                          </p:val>
                                        </p:tav>
                                        <p:tav tm="100000">
                                          <p:val>
                                            <p:strVal val="1+ppt_w/2"/>
                                          </p:val>
                                        </p:tav>
                                      </p:tavLst>
                                    </p:anim>
                                    <p:anim calcmode="lin" valueType="num">
                                      <p:cBhvr additive="base">
                                        <p:cTn id="62" dur="500"/>
                                        <p:tgtEl>
                                          <p:spTgt spid="78"/>
                                        </p:tgtEl>
                                        <p:attrNameLst>
                                          <p:attrName>ppt_y</p:attrName>
                                        </p:attrNameLst>
                                      </p:cBhvr>
                                      <p:tavLst>
                                        <p:tav tm="0">
                                          <p:val>
                                            <p:strVal val="ppt_y"/>
                                          </p:val>
                                        </p:tav>
                                        <p:tav tm="100000">
                                          <p:val>
                                            <p:strVal val="ppt_y"/>
                                          </p:val>
                                        </p:tav>
                                      </p:tavLst>
                                    </p:anim>
                                    <p:set>
                                      <p:cBhvr>
                                        <p:cTn id="63" dur="1" fill="hold">
                                          <p:stCondLst>
                                            <p:cond delay="499"/>
                                          </p:stCondLst>
                                        </p:cTn>
                                        <p:tgtEl>
                                          <p:spTgt spid="78"/>
                                        </p:tgtEl>
                                        <p:attrNameLst>
                                          <p:attrName>style.visibility</p:attrName>
                                        </p:attrNameLst>
                                      </p:cBhvr>
                                      <p:to>
                                        <p:strVal val="hidden"/>
                                      </p:to>
                                    </p:set>
                                  </p:childTnLst>
                                </p:cTn>
                              </p:par>
                            </p:childTnLst>
                          </p:cTn>
                        </p:par>
                        <p:par>
                          <p:cTn id="64" fill="hold">
                            <p:stCondLst>
                              <p:cond delay="500"/>
                            </p:stCondLst>
                            <p:childTnLst>
                              <p:par>
                                <p:cTn id="65" presetID="2" presetClass="entr" presetSubtype="2" fill="hold" nodeType="after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1+#ppt_w/2"/>
                                          </p:val>
                                        </p:tav>
                                        <p:tav tm="100000">
                                          <p:val>
                                            <p:strVal val="#ppt_x"/>
                                          </p:val>
                                        </p:tav>
                                      </p:tavLst>
                                    </p:anim>
                                    <p:anim calcmode="lin" valueType="num">
                                      <p:cBhvr additive="base">
                                        <p:cTn id="68"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2.77778E-7 3.7037E-6 L 0.44948 0.03217 " pathEditMode="relative" rAng="0" ptsTypes="AA">
                                      <p:cBhvr>
                                        <p:cTn id="72" dur="2000" fill="hold"/>
                                        <p:tgtEl>
                                          <p:spTgt spid="60"/>
                                        </p:tgtEl>
                                        <p:attrNameLst>
                                          <p:attrName>ppt_x</p:attrName>
                                          <p:attrName>ppt_y</p:attrName>
                                        </p:attrNameLst>
                                      </p:cBhvr>
                                      <p:rCtr x="22465" y="1597"/>
                                    </p:animMotion>
                                  </p:childTnLst>
                                </p:cTn>
                              </p:par>
                            </p:childTnLst>
                          </p:cTn>
                        </p:par>
                        <p:par>
                          <p:cTn id="73" fill="hold">
                            <p:stCondLst>
                              <p:cond delay="2000"/>
                            </p:stCondLst>
                            <p:childTnLst>
                              <p:par>
                                <p:cTn id="74" presetID="10" presetClass="exit" presetSubtype="0" fill="hold" nodeType="after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69"/>
                                        </p:tgtEl>
                                      </p:cBhvr>
                                    </p:animEffect>
                                    <p:set>
                                      <p:cBhvr>
                                        <p:cTn id="79" dur="1" fill="hold">
                                          <p:stCondLst>
                                            <p:cond delay="499"/>
                                          </p:stCondLst>
                                        </p:cTn>
                                        <p:tgtEl>
                                          <p:spTgt spid="6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xit" presetSubtype="2" fill="hold" nodeType="clickEffect">
                                  <p:stCondLst>
                                    <p:cond delay="0"/>
                                  </p:stCondLst>
                                  <p:childTnLst>
                                    <p:anim calcmode="lin" valueType="num">
                                      <p:cBhvr additive="base">
                                        <p:cTn id="83" dur="500"/>
                                        <p:tgtEl>
                                          <p:spTgt spid="81"/>
                                        </p:tgtEl>
                                        <p:attrNameLst>
                                          <p:attrName>ppt_x</p:attrName>
                                        </p:attrNameLst>
                                      </p:cBhvr>
                                      <p:tavLst>
                                        <p:tav tm="0">
                                          <p:val>
                                            <p:strVal val="ppt_x"/>
                                          </p:val>
                                        </p:tav>
                                        <p:tav tm="100000">
                                          <p:val>
                                            <p:strVal val="1+ppt_w/2"/>
                                          </p:val>
                                        </p:tav>
                                      </p:tavLst>
                                    </p:anim>
                                    <p:anim calcmode="lin" valueType="num">
                                      <p:cBhvr additive="base">
                                        <p:cTn id="84" dur="500"/>
                                        <p:tgtEl>
                                          <p:spTgt spid="81"/>
                                        </p:tgtEl>
                                        <p:attrNameLst>
                                          <p:attrName>ppt_y</p:attrName>
                                        </p:attrNameLst>
                                      </p:cBhvr>
                                      <p:tavLst>
                                        <p:tav tm="0">
                                          <p:val>
                                            <p:strVal val="ppt_y"/>
                                          </p:val>
                                        </p:tav>
                                        <p:tav tm="100000">
                                          <p:val>
                                            <p:strVal val="ppt_y"/>
                                          </p:val>
                                        </p:tav>
                                      </p:tavLst>
                                    </p:anim>
                                    <p:set>
                                      <p:cBhvr>
                                        <p:cTn id="85" dur="1" fill="hold">
                                          <p:stCondLst>
                                            <p:cond delay="499"/>
                                          </p:stCondLst>
                                        </p:cTn>
                                        <p:tgtEl>
                                          <p:spTgt spid="81"/>
                                        </p:tgtEl>
                                        <p:attrNameLst>
                                          <p:attrName>style.visibility</p:attrName>
                                        </p:attrNameLst>
                                      </p:cBhvr>
                                      <p:to>
                                        <p:strVal val="hidden"/>
                                      </p:to>
                                    </p:set>
                                  </p:childTnLst>
                                </p:cTn>
                              </p:par>
                              <p:par>
                                <p:cTn id="86" presetID="64" presetClass="path" presetSubtype="0" accel="50000" decel="50000" fill="hold" grpId="0" nodeType="withEffect">
                                  <p:stCondLst>
                                    <p:cond delay="0"/>
                                  </p:stCondLst>
                                  <p:childTnLst>
                                    <p:animMotion origin="layout" path="M -1.66667E-6 7.40741E-7 L -1.66667E-6 -0.1581 " pathEditMode="relative" rAng="0" ptsTypes="AA">
                                      <p:cBhvr>
                                        <p:cTn id="87" dur="1500" fill="hold"/>
                                        <p:tgtEl>
                                          <p:spTgt spid="74"/>
                                        </p:tgtEl>
                                        <p:attrNameLst>
                                          <p:attrName>ppt_x</p:attrName>
                                          <p:attrName>ppt_y</p:attrName>
                                        </p:attrNameLst>
                                      </p:cBhvr>
                                      <p:rCtr x="0" y="-7917"/>
                                    </p:animMotion>
                                  </p:childTnLst>
                                </p:cTn>
                              </p:par>
                              <p:par>
                                <p:cTn id="88" presetID="64" presetClass="path" presetSubtype="0" accel="50000" decel="50000" fill="hold" nodeType="withEffect">
                                  <p:stCondLst>
                                    <p:cond delay="0"/>
                                  </p:stCondLst>
                                  <p:childTnLst>
                                    <p:animMotion origin="layout" path="M -1.66667E-6 7.40741E-7 L -1.66667E-6 -0.1581 " pathEditMode="relative" rAng="0" ptsTypes="AA">
                                      <p:cBhvr>
                                        <p:cTn id="89" dur="1500" fill="hold"/>
                                        <p:tgtEl>
                                          <p:spTgt spid="7"/>
                                        </p:tgtEl>
                                        <p:attrNameLst>
                                          <p:attrName>ppt_x</p:attrName>
                                          <p:attrName>ppt_y</p:attrName>
                                        </p:attrNameLst>
                                      </p:cBhvr>
                                      <p:rCtr x="0" y="-7917"/>
                                    </p:animMotion>
                                  </p:childTnLst>
                                </p:cTn>
                              </p:par>
                              <p:par>
                                <p:cTn id="90" presetID="64" presetClass="path" presetSubtype="0" accel="50000" decel="50000" fill="hold" grpId="0" nodeType="withEffect">
                                  <p:stCondLst>
                                    <p:cond delay="0"/>
                                  </p:stCondLst>
                                  <p:childTnLst>
                                    <p:animMotion origin="layout" path="M -1.66667E-6 7.40741E-7 L -1.66667E-6 -0.1581 " pathEditMode="relative" rAng="0" ptsTypes="AA">
                                      <p:cBhvr>
                                        <p:cTn id="91" dur="1500" fill="hold"/>
                                        <p:tgtEl>
                                          <p:spTgt spid="10"/>
                                        </p:tgtEl>
                                        <p:attrNameLst>
                                          <p:attrName>ppt_x</p:attrName>
                                          <p:attrName>ppt_y</p:attrName>
                                        </p:attrNameLst>
                                      </p:cBhvr>
                                      <p:rCtr x="0" y="-7917"/>
                                    </p:animMotion>
                                  </p:childTnLst>
                                </p:cTn>
                              </p:par>
                              <p:par>
                                <p:cTn id="92" presetID="64" presetClass="path" presetSubtype="0" accel="50000" decel="50000" fill="hold" grpId="0" nodeType="withEffect">
                                  <p:stCondLst>
                                    <p:cond delay="0"/>
                                  </p:stCondLst>
                                  <p:childTnLst>
                                    <p:animMotion origin="layout" path="M -1.66667E-6 7.40741E-7 L -1.66667E-6 -0.1581 " pathEditMode="relative" rAng="0" ptsTypes="AA">
                                      <p:cBhvr>
                                        <p:cTn id="93" dur="1500" fill="hold"/>
                                        <p:tgtEl>
                                          <p:spTgt spid="40"/>
                                        </p:tgtEl>
                                        <p:attrNameLst>
                                          <p:attrName>ppt_x</p:attrName>
                                          <p:attrName>ppt_y</p:attrName>
                                        </p:attrNameLst>
                                      </p:cBhvr>
                                      <p:rCtr x="0" y="-7917"/>
                                    </p:animMotion>
                                  </p:childTnLst>
                                </p:cTn>
                              </p:par>
                              <p:par>
                                <p:cTn id="94" presetID="64" presetClass="path" presetSubtype="0" accel="50000" decel="50000" fill="hold" grpId="0" nodeType="withEffect">
                                  <p:stCondLst>
                                    <p:cond delay="0"/>
                                  </p:stCondLst>
                                  <p:childTnLst>
                                    <p:animMotion origin="layout" path="M -1.66667E-6 7.40741E-7 L -1.66667E-6 -0.1581 " pathEditMode="relative" rAng="0" ptsTypes="AA">
                                      <p:cBhvr>
                                        <p:cTn id="95" dur="1500" fill="hold"/>
                                        <p:tgtEl>
                                          <p:spTgt spid="41"/>
                                        </p:tgtEl>
                                        <p:attrNameLst>
                                          <p:attrName>ppt_x</p:attrName>
                                          <p:attrName>ppt_y</p:attrName>
                                        </p:attrNameLst>
                                      </p:cBhvr>
                                      <p:rCtr x="0" y="-7917"/>
                                    </p:animMotion>
                                  </p:childTnLst>
                                </p:cTn>
                              </p:par>
                              <p:par>
                                <p:cTn id="96" presetID="64" presetClass="path" presetSubtype="0" accel="50000" decel="50000" fill="hold" nodeType="withEffect">
                                  <p:stCondLst>
                                    <p:cond delay="0"/>
                                  </p:stCondLst>
                                  <p:childTnLst>
                                    <p:animMotion origin="layout" path="M 0.44948 0.03217 L 0.44948 -0.12385 " pathEditMode="relative" rAng="0" ptsTypes="AA">
                                      <p:cBhvr>
                                        <p:cTn id="97" dur="1500" fill="hold"/>
                                        <p:tgtEl>
                                          <p:spTgt spid="60"/>
                                        </p:tgtEl>
                                        <p:attrNameLst>
                                          <p:attrName>ppt_x</p:attrName>
                                          <p:attrName>ppt_y</p:attrName>
                                        </p:attrNameLst>
                                      </p:cBhvr>
                                      <p:rCtr x="0" y="-7801"/>
                                    </p:animMotion>
                                  </p:childTnLst>
                                </p:cTn>
                              </p:par>
                              <p:par>
                                <p:cTn id="98" presetID="64" presetClass="path" presetSubtype="0" accel="50000" decel="50000" fill="hold" nodeType="withEffect">
                                  <p:stCondLst>
                                    <p:cond delay="0"/>
                                  </p:stCondLst>
                                  <p:childTnLst>
                                    <p:animMotion origin="layout" path="M 0.35347 0.18426 L 0.35347 0.02523 " pathEditMode="relative" rAng="0" ptsTypes="AA">
                                      <p:cBhvr>
                                        <p:cTn id="99" dur="1500" fill="hold"/>
                                        <p:tgtEl>
                                          <p:spTgt spid="54"/>
                                        </p:tgtEl>
                                        <p:attrNameLst>
                                          <p:attrName>ppt_x</p:attrName>
                                          <p:attrName>ppt_y</p:attrName>
                                        </p:attrNameLst>
                                      </p:cBhvr>
                                      <p:rCtr x="0" y="-7963"/>
                                    </p:animMotion>
                                  </p:childTnLst>
                                </p:cTn>
                              </p:par>
                              <p:par>
                                <p:cTn id="100" presetID="64" presetClass="path" presetSubtype="0" accel="50000" decel="50000" fill="hold" nodeType="withEffect">
                                  <p:stCondLst>
                                    <p:cond delay="0"/>
                                  </p:stCondLst>
                                  <p:childTnLst>
                                    <p:animMotion origin="layout" path="M 0.15851 0.33357 L 0.15851 0.17523 " pathEditMode="relative" rAng="0" ptsTypes="AA">
                                      <p:cBhvr>
                                        <p:cTn id="101" dur="1500" fill="hold"/>
                                        <p:tgtEl>
                                          <p:spTgt spid="48"/>
                                        </p:tgtEl>
                                        <p:attrNameLst>
                                          <p:attrName>ppt_x</p:attrName>
                                          <p:attrName>ppt_y</p:attrName>
                                        </p:attrNameLst>
                                      </p:cBhvr>
                                      <p:rCtr x="0" y="-7917"/>
                                    </p:animMotion>
                                  </p:childTnLst>
                                </p:cTn>
                              </p:par>
                              <p:par>
                                <p:cTn id="102" presetID="64" presetClass="path" presetSubtype="0" accel="50000" decel="50000" fill="hold" nodeType="withEffect">
                                  <p:stCondLst>
                                    <p:cond delay="0"/>
                                  </p:stCondLst>
                                  <p:childTnLst>
                                    <p:animMotion origin="layout" path="M 0.25694 0.48078 L 0.25694 0.32476 " pathEditMode="relative" rAng="0" ptsTypes="AA">
                                      <p:cBhvr>
                                        <p:cTn id="103" dur="1500" fill="hold"/>
                                        <p:tgtEl>
                                          <p:spTgt spid="42"/>
                                        </p:tgtEl>
                                        <p:attrNameLst>
                                          <p:attrName>ppt_x</p:attrName>
                                          <p:attrName>ppt_y</p:attrName>
                                        </p:attrNameLst>
                                      </p:cBhvr>
                                      <p:rCtr x="0" y="-7801"/>
                                    </p:animMotion>
                                  </p:childTnLst>
                                </p:cTn>
                              </p:par>
                            </p:childTnLst>
                          </p:cTn>
                        </p:par>
                        <p:par>
                          <p:cTn id="104" fill="hold">
                            <p:stCondLst>
                              <p:cond delay="1500"/>
                            </p:stCondLst>
                            <p:childTnLst>
                              <p:par>
                                <p:cTn id="105" presetID="10" presetClass="entr" presetSubtype="0" fill="hold" grpId="1" nodeType="after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fade">
                                      <p:cBhvr>
                                        <p:cTn id="107" dur="500"/>
                                        <p:tgtEl>
                                          <p:spTgt spid="8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9"/>
                                        </p:tgtEl>
                                        <p:attrNameLst>
                                          <p:attrName>style.visibility</p:attrName>
                                        </p:attrNameLst>
                                      </p:cBhvr>
                                      <p:to>
                                        <p:strVal val="visible"/>
                                      </p:to>
                                    </p:set>
                                    <p:animEffect transition="in" filter="fade">
                                      <p:cBhvr>
                                        <p:cTn id="11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0" grpId="0"/>
      <p:bldP spid="41" grpId="0"/>
      <p:bldP spid="11" grpId="0" animBg="1"/>
      <p:bldP spid="67" grpId="0" animBg="1"/>
      <p:bldP spid="68" grpId="0" animBg="1"/>
      <p:bldP spid="69" grpId="0" animBg="1"/>
      <p:bldP spid="74" grpId="0"/>
      <p:bldP spid="88" grpId="1"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FA024C-6B19-4B6A-B52F-CC025AC49B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757"/>
          <a:stretch/>
        </p:blipFill>
        <p:spPr>
          <a:xfrm>
            <a:off x="539750" y="1298728"/>
            <a:ext cx="8064500" cy="4975071"/>
          </a:xfrm>
          <a:prstGeom prst="rect">
            <a:avLst/>
          </a:prstGeom>
        </p:spPr>
      </p:pic>
      <p:sp>
        <p:nvSpPr>
          <p:cNvPr id="96" name="Rectangle 95"/>
          <p:cNvSpPr/>
          <p:nvPr/>
        </p:nvSpPr>
        <p:spPr>
          <a:xfrm>
            <a:off x="445575" y="702863"/>
            <a:ext cx="2767408"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97" name="Rectangle 96"/>
          <p:cNvSpPr/>
          <p:nvPr/>
        </p:nvSpPr>
        <p:spPr>
          <a:xfrm>
            <a:off x="2303270"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cxnSp>
        <p:nvCxnSpPr>
          <p:cNvPr id="103" name="Straight Connector 102"/>
          <p:cNvCxnSpPr/>
          <p:nvPr/>
        </p:nvCxnSpPr>
        <p:spPr>
          <a:xfrm>
            <a:off x="2303270"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167A864-7651-4227-BDBD-C788B32426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035"/>
          <a:stretch/>
        </p:blipFill>
        <p:spPr>
          <a:xfrm rot="5583394">
            <a:off x="3890832" y="2003335"/>
            <a:ext cx="4956469" cy="4137426"/>
          </a:xfrm>
          <a:prstGeom prst="rect">
            <a:avLst/>
          </a:prstGeom>
          <a:effectLst>
            <a:outerShdw blurRad="25400" dist="38100" dir="19800000" algn="ctr" rotWithShape="0">
              <a:srgbClr val="000000">
                <a:alpha val="17000"/>
              </a:srgbClr>
            </a:outerShdw>
          </a:effectLst>
        </p:spPr>
      </p:pic>
      <p:pic>
        <p:nvPicPr>
          <p:cNvPr id="10" name="Picture 9">
            <a:extLst>
              <a:ext uri="{FF2B5EF4-FFF2-40B4-BE49-F238E27FC236}">
                <a16:creationId xmlns:a16="http://schemas.microsoft.com/office/drawing/2014/main" id="{9F90563A-98D2-41E1-A241-F28BD985A7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035"/>
          <a:stretch/>
        </p:blipFill>
        <p:spPr>
          <a:xfrm rot="5400000">
            <a:off x="3869464" y="2003335"/>
            <a:ext cx="4956469" cy="4137426"/>
          </a:xfrm>
          <a:prstGeom prst="rect">
            <a:avLst/>
          </a:prstGeom>
          <a:effectLst>
            <a:outerShdw blurRad="25400" dist="38100" dir="19800000" algn="ctr" rotWithShape="0">
              <a:srgbClr val="000000">
                <a:alpha val="17000"/>
              </a:srgbClr>
            </a:outerShdw>
          </a:effectLst>
        </p:spPr>
      </p:pic>
      <p:grpSp>
        <p:nvGrpSpPr>
          <p:cNvPr id="30" name="Group 29">
            <a:extLst>
              <a:ext uri="{FF2B5EF4-FFF2-40B4-BE49-F238E27FC236}">
                <a16:creationId xmlns:a16="http://schemas.microsoft.com/office/drawing/2014/main" id="{D06D7E91-EEB3-48F3-9FB2-97DFBCE8FB6A}"/>
              </a:ext>
            </a:extLst>
          </p:cNvPr>
          <p:cNvGrpSpPr/>
          <p:nvPr/>
        </p:nvGrpSpPr>
        <p:grpSpPr>
          <a:xfrm>
            <a:off x="4665408" y="1799726"/>
            <a:ext cx="2746678" cy="702863"/>
            <a:chOff x="4665408" y="1827324"/>
            <a:chExt cx="2746678" cy="702863"/>
          </a:xfrm>
        </p:grpSpPr>
        <p:sp>
          <p:nvSpPr>
            <p:cNvPr id="6" name="Arrow: Pentagon 5">
              <a:extLst>
                <a:ext uri="{FF2B5EF4-FFF2-40B4-BE49-F238E27FC236}">
                  <a16:creationId xmlns:a16="http://schemas.microsoft.com/office/drawing/2014/main" id="{7B07CBED-F274-44EF-8A22-5E00165C49F8}"/>
                </a:ext>
              </a:extLst>
            </p:cNvPr>
            <p:cNvSpPr/>
            <p:nvPr/>
          </p:nvSpPr>
          <p:spPr>
            <a:xfrm>
              <a:off x="4665408" y="1827324"/>
              <a:ext cx="2674959" cy="702863"/>
            </a:xfrm>
            <a:prstGeom prst="homePlate">
              <a:avLst>
                <a:gd name="adj" fmla="val 17774"/>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8013734-408D-4BAC-AC27-94A20494EF2C}"/>
                </a:ext>
              </a:extLst>
            </p:cNvPr>
            <p:cNvSpPr/>
            <p:nvPr/>
          </p:nvSpPr>
          <p:spPr>
            <a:xfrm>
              <a:off x="4826415" y="1852791"/>
              <a:ext cx="2585671" cy="646331"/>
            </a:xfrm>
            <a:prstGeom prst="rect">
              <a:avLst/>
            </a:prstGeom>
          </p:spPr>
          <p:txBody>
            <a:bodyPr wrap="square">
              <a:spAutoFit/>
            </a:bodyPr>
            <a:lstStyle/>
            <a:p>
              <a:r>
                <a:rPr lang="en-GB" dirty="0">
                  <a:solidFill>
                    <a:schemeClr val="bg1"/>
                  </a:solidFill>
                </a:rPr>
                <a:t>Which fraction is the </a:t>
              </a:r>
              <a:r>
                <a:rPr lang="en-GB" b="1" dirty="0">
                  <a:solidFill>
                    <a:schemeClr val="bg1"/>
                  </a:solidFill>
                </a:rPr>
                <a:t>smallest</a:t>
              </a:r>
              <a:r>
                <a:rPr lang="en-GB" dirty="0">
                  <a:solidFill>
                    <a:schemeClr val="bg1"/>
                  </a:solidFill>
                </a:rPr>
                <a:t> of the set?</a:t>
              </a:r>
            </a:p>
          </p:txBody>
        </p:sp>
      </p:grpSp>
      <p:grpSp>
        <p:nvGrpSpPr>
          <p:cNvPr id="66" name="Group 65">
            <a:extLst>
              <a:ext uri="{FF2B5EF4-FFF2-40B4-BE49-F238E27FC236}">
                <a16:creationId xmlns:a16="http://schemas.microsoft.com/office/drawing/2014/main" id="{62B80675-5B51-4E26-A5F8-3CDC778B5ADC}"/>
              </a:ext>
            </a:extLst>
          </p:cNvPr>
          <p:cNvGrpSpPr/>
          <p:nvPr/>
        </p:nvGrpSpPr>
        <p:grpSpPr>
          <a:xfrm>
            <a:off x="4665408" y="1799726"/>
            <a:ext cx="3147224" cy="702863"/>
            <a:chOff x="4665408" y="1827324"/>
            <a:chExt cx="3194661" cy="702863"/>
          </a:xfrm>
        </p:grpSpPr>
        <p:sp>
          <p:nvSpPr>
            <p:cNvPr id="67" name="Arrow: Pentagon 66">
              <a:extLst>
                <a:ext uri="{FF2B5EF4-FFF2-40B4-BE49-F238E27FC236}">
                  <a16:creationId xmlns:a16="http://schemas.microsoft.com/office/drawing/2014/main" id="{B3CE4DA2-DDAD-433D-BA46-01584A74760A}"/>
                </a:ext>
              </a:extLst>
            </p:cNvPr>
            <p:cNvSpPr/>
            <p:nvPr/>
          </p:nvSpPr>
          <p:spPr>
            <a:xfrm>
              <a:off x="4665408" y="1827324"/>
              <a:ext cx="3194661" cy="702863"/>
            </a:xfrm>
            <a:prstGeom prst="homePlate">
              <a:avLst>
                <a:gd name="adj" fmla="val 17774"/>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4D0E5621-A789-4A23-9785-8E37116947DB}"/>
                </a:ext>
              </a:extLst>
            </p:cNvPr>
            <p:cNvSpPr/>
            <p:nvPr/>
          </p:nvSpPr>
          <p:spPr>
            <a:xfrm>
              <a:off x="4826415" y="1852791"/>
              <a:ext cx="3033654" cy="646331"/>
            </a:xfrm>
            <a:prstGeom prst="rect">
              <a:avLst/>
            </a:prstGeom>
          </p:spPr>
          <p:txBody>
            <a:bodyPr wrap="square">
              <a:spAutoFit/>
            </a:bodyPr>
            <a:lstStyle/>
            <a:p>
              <a:r>
                <a:rPr lang="en-GB" dirty="0">
                  <a:solidFill>
                    <a:schemeClr val="bg1"/>
                  </a:solidFill>
                </a:rPr>
                <a:t>Which remaining fraction is the </a:t>
              </a:r>
              <a:r>
                <a:rPr lang="en-GB" b="1" dirty="0">
                  <a:solidFill>
                    <a:schemeClr val="bg1"/>
                  </a:solidFill>
                </a:rPr>
                <a:t>smallest</a:t>
              </a:r>
              <a:r>
                <a:rPr lang="en-GB" dirty="0">
                  <a:solidFill>
                    <a:schemeClr val="bg1"/>
                  </a:solidFill>
                </a:rPr>
                <a:t> of the set?</a:t>
              </a:r>
            </a:p>
          </p:txBody>
        </p:sp>
      </p:grpSp>
      <p:grpSp>
        <p:nvGrpSpPr>
          <p:cNvPr id="75" name="Group 74">
            <a:extLst>
              <a:ext uri="{FF2B5EF4-FFF2-40B4-BE49-F238E27FC236}">
                <a16:creationId xmlns:a16="http://schemas.microsoft.com/office/drawing/2014/main" id="{2E617680-A02F-44EA-9F49-EC6B275200D7}"/>
              </a:ext>
            </a:extLst>
          </p:cNvPr>
          <p:cNvGrpSpPr/>
          <p:nvPr/>
        </p:nvGrpSpPr>
        <p:grpSpPr>
          <a:xfrm>
            <a:off x="4665408" y="1799726"/>
            <a:ext cx="3147224" cy="702863"/>
            <a:chOff x="4665408" y="1827324"/>
            <a:chExt cx="3194661" cy="702863"/>
          </a:xfrm>
        </p:grpSpPr>
        <p:sp>
          <p:nvSpPr>
            <p:cNvPr id="76" name="Arrow: Pentagon 75">
              <a:extLst>
                <a:ext uri="{FF2B5EF4-FFF2-40B4-BE49-F238E27FC236}">
                  <a16:creationId xmlns:a16="http://schemas.microsoft.com/office/drawing/2014/main" id="{8016C85A-82F6-414F-93D5-3BEC381B83E8}"/>
                </a:ext>
              </a:extLst>
            </p:cNvPr>
            <p:cNvSpPr/>
            <p:nvPr/>
          </p:nvSpPr>
          <p:spPr>
            <a:xfrm>
              <a:off x="4665408" y="1827324"/>
              <a:ext cx="3194661" cy="702863"/>
            </a:xfrm>
            <a:prstGeom prst="homePlate">
              <a:avLst>
                <a:gd name="adj" fmla="val 17774"/>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D8C0DD32-2152-457F-B8F8-7A68FF66AC64}"/>
                </a:ext>
              </a:extLst>
            </p:cNvPr>
            <p:cNvSpPr/>
            <p:nvPr/>
          </p:nvSpPr>
          <p:spPr>
            <a:xfrm>
              <a:off x="4826415" y="1852791"/>
              <a:ext cx="3033654" cy="646331"/>
            </a:xfrm>
            <a:prstGeom prst="rect">
              <a:avLst/>
            </a:prstGeom>
          </p:spPr>
          <p:txBody>
            <a:bodyPr wrap="square">
              <a:spAutoFit/>
            </a:bodyPr>
            <a:lstStyle/>
            <a:p>
              <a:r>
                <a:rPr lang="en-GB" dirty="0">
                  <a:solidFill>
                    <a:schemeClr val="bg1"/>
                  </a:solidFill>
                </a:rPr>
                <a:t>Which remaining fraction is the </a:t>
              </a:r>
              <a:r>
                <a:rPr lang="en-GB" b="1" dirty="0">
                  <a:solidFill>
                    <a:schemeClr val="bg1"/>
                  </a:solidFill>
                </a:rPr>
                <a:t>smaller</a:t>
              </a:r>
              <a:r>
                <a:rPr lang="en-GB" dirty="0">
                  <a:solidFill>
                    <a:schemeClr val="bg1"/>
                  </a:solidFill>
                </a:rPr>
                <a:t>?</a:t>
              </a:r>
            </a:p>
          </p:txBody>
        </p:sp>
      </p:grpSp>
      <p:grpSp>
        <p:nvGrpSpPr>
          <p:cNvPr id="84" name="Group 83">
            <a:extLst>
              <a:ext uri="{FF2B5EF4-FFF2-40B4-BE49-F238E27FC236}">
                <a16:creationId xmlns:a16="http://schemas.microsoft.com/office/drawing/2014/main" id="{6382C2D3-8AA1-44A4-9FFE-E6B853FE5109}"/>
              </a:ext>
            </a:extLst>
          </p:cNvPr>
          <p:cNvGrpSpPr/>
          <p:nvPr/>
        </p:nvGrpSpPr>
        <p:grpSpPr>
          <a:xfrm>
            <a:off x="4665408" y="1799726"/>
            <a:ext cx="3147224" cy="702863"/>
            <a:chOff x="4665408" y="1827324"/>
            <a:chExt cx="3194661" cy="702863"/>
          </a:xfrm>
        </p:grpSpPr>
        <p:sp>
          <p:nvSpPr>
            <p:cNvPr id="85" name="Arrow: Pentagon 84">
              <a:extLst>
                <a:ext uri="{FF2B5EF4-FFF2-40B4-BE49-F238E27FC236}">
                  <a16:creationId xmlns:a16="http://schemas.microsoft.com/office/drawing/2014/main" id="{3B47CF76-29AF-42E2-BA90-17E34ADDF404}"/>
                </a:ext>
              </a:extLst>
            </p:cNvPr>
            <p:cNvSpPr/>
            <p:nvPr/>
          </p:nvSpPr>
          <p:spPr>
            <a:xfrm>
              <a:off x="4665408" y="1827324"/>
              <a:ext cx="3194661" cy="702863"/>
            </a:xfrm>
            <a:prstGeom prst="homePlate">
              <a:avLst>
                <a:gd name="adj" fmla="val 17774"/>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8C9FFB53-307E-4106-A01E-E0BA1E94B83C}"/>
                </a:ext>
              </a:extLst>
            </p:cNvPr>
            <p:cNvSpPr/>
            <p:nvPr/>
          </p:nvSpPr>
          <p:spPr>
            <a:xfrm>
              <a:off x="4826415" y="1852791"/>
              <a:ext cx="3033654" cy="646331"/>
            </a:xfrm>
            <a:prstGeom prst="rect">
              <a:avLst/>
            </a:prstGeom>
          </p:spPr>
          <p:txBody>
            <a:bodyPr wrap="square">
              <a:spAutoFit/>
            </a:bodyPr>
            <a:lstStyle/>
            <a:p>
              <a:r>
                <a:rPr lang="en-GB" dirty="0">
                  <a:solidFill>
                    <a:schemeClr val="bg1"/>
                  </a:solidFill>
                </a:rPr>
                <a:t>The remaining fraction is the </a:t>
              </a:r>
              <a:r>
                <a:rPr lang="en-GB" b="1" dirty="0">
                  <a:solidFill>
                    <a:schemeClr val="bg1"/>
                  </a:solidFill>
                </a:rPr>
                <a:t>largest</a:t>
              </a:r>
              <a:r>
                <a:rPr lang="en-GB" dirty="0">
                  <a:solidFill>
                    <a:schemeClr val="bg1"/>
                  </a:solidFill>
                </a:rPr>
                <a:t> of the set.</a:t>
              </a:r>
            </a:p>
          </p:txBody>
        </p:sp>
      </p:grpSp>
      <p:pic>
        <p:nvPicPr>
          <p:cNvPr id="3" name="Picture 2" descr="A screen shot of a computer&#10;&#10;Description automatically generated">
            <a:extLst>
              <a:ext uri="{FF2B5EF4-FFF2-40B4-BE49-F238E27FC236}">
                <a16:creationId xmlns:a16="http://schemas.microsoft.com/office/drawing/2014/main" id="{F2EE5CE9-B53D-49C3-AE52-75AF2C6508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25" b="16669"/>
          <a:stretch/>
        </p:blipFill>
        <p:spPr>
          <a:xfrm>
            <a:off x="647583" y="1298728"/>
            <a:ext cx="4137427" cy="4975073"/>
          </a:xfrm>
          <a:prstGeom prst="rect">
            <a:avLst/>
          </a:prstGeom>
          <a:effectLst>
            <a:outerShdw blurRad="25400" dist="38100" dir="19800000" algn="ctr" rotWithShape="0">
              <a:srgbClr val="000000">
                <a:alpha val="17000"/>
              </a:srgbClr>
            </a:outerShdw>
          </a:effectLst>
        </p:spPr>
      </p:pic>
      <p:pic>
        <p:nvPicPr>
          <p:cNvPr id="11" name="Picture 10" descr="A screenshot of a computer&#10;&#10;Description automatically generated">
            <a:extLst>
              <a:ext uri="{FF2B5EF4-FFF2-40B4-BE49-F238E27FC236}">
                <a16:creationId xmlns:a16="http://schemas.microsoft.com/office/drawing/2014/main" id="{ED2A3E79-69BA-4578-926C-5854FA89DD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9751"/>
          <a:stretch/>
        </p:blipFill>
        <p:spPr>
          <a:xfrm>
            <a:off x="0" y="6155136"/>
            <a:ext cx="9144000" cy="702863"/>
          </a:xfrm>
          <a:prstGeom prst="rect">
            <a:avLst/>
          </a:prstGeom>
        </p:spPr>
      </p:pic>
      <p:sp>
        <p:nvSpPr>
          <p:cNvPr id="4" name="Rectangle 3">
            <a:extLst>
              <a:ext uri="{FF2B5EF4-FFF2-40B4-BE49-F238E27FC236}">
                <a16:creationId xmlns:a16="http://schemas.microsoft.com/office/drawing/2014/main" id="{9DA228CE-5931-41AA-99A8-8C8D8D40D4F6}"/>
              </a:ext>
            </a:extLst>
          </p:cNvPr>
          <p:cNvSpPr/>
          <p:nvPr/>
        </p:nvSpPr>
        <p:spPr>
          <a:xfrm>
            <a:off x="890771" y="1820411"/>
            <a:ext cx="3655035" cy="4453388"/>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C556020-5F6D-47A7-8EFC-F142C5FA955D}"/>
              </a:ext>
            </a:extLst>
          </p:cNvPr>
          <p:cNvSpPr txBox="1"/>
          <p:nvPr/>
        </p:nvSpPr>
        <p:spPr>
          <a:xfrm>
            <a:off x="5452882" y="3092790"/>
            <a:ext cx="411061" cy="523220"/>
          </a:xfrm>
          <a:prstGeom prst="rect">
            <a:avLst/>
          </a:prstGeom>
          <a:noFill/>
        </p:spPr>
        <p:txBody>
          <a:bodyPr wrap="square" rtlCol="0">
            <a:spAutoFit/>
          </a:bodyPr>
          <a:lstStyle/>
          <a:p>
            <a:pPr algn="ctr"/>
            <a:r>
              <a:rPr lang="en-US" sz="2800" dirty="0"/>
              <a:t>&lt;</a:t>
            </a:r>
            <a:endParaRPr lang="en-GB" sz="2800" dirty="0"/>
          </a:p>
        </p:txBody>
      </p:sp>
      <p:sp>
        <p:nvSpPr>
          <p:cNvPr id="15" name="TextBox 14">
            <a:extLst>
              <a:ext uri="{FF2B5EF4-FFF2-40B4-BE49-F238E27FC236}">
                <a16:creationId xmlns:a16="http://schemas.microsoft.com/office/drawing/2014/main" id="{A6BE5C8E-4E2A-48E1-8481-53E7BFADB057}"/>
              </a:ext>
            </a:extLst>
          </p:cNvPr>
          <p:cNvSpPr txBox="1"/>
          <p:nvPr/>
        </p:nvSpPr>
        <p:spPr>
          <a:xfrm>
            <a:off x="6340200" y="3092790"/>
            <a:ext cx="411061" cy="523220"/>
          </a:xfrm>
          <a:prstGeom prst="rect">
            <a:avLst/>
          </a:prstGeom>
          <a:noFill/>
        </p:spPr>
        <p:txBody>
          <a:bodyPr wrap="square" rtlCol="0">
            <a:spAutoFit/>
          </a:bodyPr>
          <a:lstStyle/>
          <a:p>
            <a:pPr algn="ctr"/>
            <a:r>
              <a:rPr lang="en-US" sz="2800" dirty="0"/>
              <a:t>&lt;</a:t>
            </a:r>
            <a:endParaRPr lang="en-GB" sz="2800" dirty="0"/>
          </a:p>
        </p:txBody>
      </p:sp>
      <p:sp>
        <p:nvSpPr>
          <p:cNvPr id="16" name="TextBox 15">
            <a:extLst>
              <a:ext uri="{FF2B5EF4-FFF2-40B4-BE49-F238E27FC236}">
                <a16:creationId xmlns:a16="http://schemas.microsoft.com/office/drawing/2014/main" id="{06E5D065-2E3E-4910-9ECD-94877CFEEA9D}"/>
              </a:ext>
            </a:extLst>
          </p:cNvPr>
          <p:cNvSpPr txBox="1"/>
          <p:nvPr/>
        </p:nvSpPr>
        <p:spPr>
          <a:xfrm>
            <a:off x="7220103" y="3092790"/>
            <a:ext cx="411061" cy="523220"/>
          </a:xfrm>
          <a:prstGeom prst="rect">
            <a:avLst/>
          </a:prstGeom>
          <a:noFill/>
        </p:spPr>
        <p:txBody>
          <a:bodyPr wrap="square" rtlCol="0">
            <a:spAutoFit/>
          </a:bodyPr>
          <a:lstStyle/>
          <a:p>
            <a:pPr algn="ctr"/>
            <a:r>
              <a:rPr lang="en-GB" sz="2800" dirty="0"/>
              <a:t>&lt;</a:t>
            </a:r>
          </a:p>
        </p:txBody>
      </p:sp>
      <p:sp>
        <p:nvSpPr>
          <p:cNvPr id="17" name="Rectangle: Rounded Corners 16">
            <a:extLst>
              <a:ext uri="{FF2B5EF4-FFF2-40B4-BE49-F238E27FC236}">
                <a16:creationId xmlns:a16="http://schemas.microsoft.com/office/drawing/2014/main" id="{DA9AD57C-C8A9-47E6-BD93-2AB034C9AA42}"/>
              </a:ext>
            </a:extLst>
          </p:cNvPr>
          <p:cNvSpPr/>
          <p:nvPr/>
        </p:nvSpPr>
        <p:spPr>
          <a:xfrm>
            <a:off x="4927464" y="2998343"/>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E4640304-E1BE-48E3-9CFB-019078553CDC}"/>
              </a:ext>
            </a:extLst>
          </p:cNvPr>
          <p:cNvSpPr/>
          <p:nvPr/>
        </p:nvSpPr>
        <p:spPr>
          <a:xfrm>
            <a:off x="5814278" y="2998343"/>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945BC6D2-D002-4C4D-B7D2-2E3D9B07B5DF}"/>
              </a:ext>
            </a:extLst>
          </p:cNvPr>
          <p:cNvSpPr/>
          <p:nvPr/>
        </p:nvSpPr>
        <p:spPr>
          <a:xfrm>
            <a:off x="6703998" y="2998343"/>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8D09F898-60E7-4E3D-9D15-243DC2676D11}"/>
              </a:ext>
            </a:extLst>
          </p:cNvPr>
          <p:cNvSpPr/>
          <p:nvPr/>
        </p:nvSpPr>
        <p:spPr>
          <a:xfrm>
            <a:off x="7579838" y="2998343"/>
            <a:ext cx="570451" cy="712801"/>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D3A9DD07-4582-44A8-81ED-CEE4E4CEF292}"/>
              </a:ext>
            </a:extLst>
          </p:cNvPr>
          <p:cNvGrpSpPr/>
          <p:nvPr/>
        </p:nvGrpSpPr>
        <p:grpSpPr>
          <a:xfrm>
            <a:off x="3720565" y="2007105"/>
            <a:ext cx="570451" cy="712800"/>
            <a:chOff x="5130027" y="4266790"/>
            <a:chExt cx="570451" cy="712800"/>
          </a:xfrm>
          <a:effectLst>
            <a:outerShdw blurRad="25400" dist="25400" dir="13560000" algn="ctr" rotWithShape="0">
              <a:srgbClr val="000000">
                <a:alpha val="0"/>
              </a:srgbClr>
            </a:outerShdw>
          </a:effectLst>
        </p:grpSpPr>
        <p:pic>
          <p:nvPicPr>
            <p:cNvPr id="22" name="Picture 21">
              <a:extLst>
                <a:ext uri="{FF2B5EF4-FFF2-40B4-BE49-F238E27FC236}">
                  <a16:creationId xmlns:a16="http://schemas.microsoft.com/office/drawing/2014/main" id="{47D48372-4C9C-434E-8722-DBD27F6115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23" name="Group 22">
              <a:extLst>
                <a:ext uri="{FF2B5EF4-FFF2-40B4-BE49-F238E27FC236}">
                  <a16:creationId xmlns:a16="http://schemas.microsoft.com/office/drawing/2014/main" id="{89C5F847-08CE-4803-B6FE-A554E40AE4E8}"/>
                </a:ext>
              </a:extLst>
            </p:cNvPr>
            <p:cNvGrpSpPr/>
            <p:nvPr/>
          </p:nvGrpSpPr>
          <p:grpSpPr>
            <a:xfrm>
              <a:off x="5130027" y="4312115"/>
              <a:ext cx="570451" cy="634825"/>
              <a:chOff x="1436331" y="5308982"/>
              <a:chExt cx="570451" cy="634825"/>
            </a:xfrm>
          </p:grpSpPr>
          <p:sp>
            <p:nvSpPr>
              <p:cNvPr id="24" name="TextBox 23">
                <a:extLst>
                  <a:ext uri="{FF2B5EF4-FFF2-40B4-BE49-F238E27FC236}">
                    <a16:creationId xmlns:a16="http://schemas.microsoft.com/office/drawing/2014/main" id="{5CE80F9B-74EE-4288-9EBE-3CC1E5E86FC5}"/>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25" name="Straight Connector 24">
                <a:extLst>
                  <a:ext uri="{FF2B5EF4-FFF2-40B4-BE49-F238E27FC236}">
                    <a16:creationId xmlns:a16="http://schemas.microsoft.com/office/drawing/2014/main" id="{10190BD7-F17E-4B47-8ED7-817405990E12}"/>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C49DC02-8361-4C1A-8C0B-99359612B490}"/>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pic>
        <p:nvPicPr>
          <p:cNvPr id="27" name="Picture 26">
            <a:extLst>
              <a:ext uri="{FF2B5EF4-FFF2-40B4-BE49-F238E27FC236}">
                <a16:creationId xmlns:a16="http://schemas.microsoft.com/office/drawing/2014/main" id="{094F47BA-922B-40C6-BC6E-CB9283E36F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30415" flipH="1">
            <a:off x="6490186" y="4854487"/>
            <a:ext cx="3094753" cy="1760574"/>
          </a:xfrm>
          <a:prstGeom prst="rect">
            <a:avLst/>
          </a:prstGeom>
          <a:effectLst>
            <a:outerShdw blurRad="25400" dist="38100" dir="7200000" algn="ctr" rotWithShape="0">
              <a:srgbClr val="000000">
                <a:alpha val="18000"/>
              </a:srgbClr>
            </a:outerShdw>
          </a:effectLst>
        </p:spPr>
      </p:pic>
      <p:pic>
        <p:nvPicPr>
          <p:cNvPr id="12" name="Picture 11" descr="A screenshot of a computer&#10;&#10;Description automatically generated">
            <a:extLst>
              <a:ext uri="{FF2B5EF4-FFF2-40B4-BE49-F238E27FC236}">
                <a16:creationId xmlns:a16="http://schemas.microsoft.com/office/drawing/2014/main" id="{5EDEF165-270B-45E4-A8CB-08A12DBF94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601" t="20428"/>
          <a:stretch/>
        </p:blipFill>
        <p:spPr>
          <a:xfrm>
            <a:off x="8558866" y="1400960"/>
            <a:ext cx="585134" cy="5457039"/>
          </a:xfrm>
          <a:prstGeom prst="rect">
            <a:avLst/>
          </a:prstGeom>
        </p:spPr>
      </p:pic>
      <p:graphicFrame>
        <p:nvGraphicFramePr>
          <p:cNvPr id="31" name="Table 31">
            <a:extLst>
              <a:ext uri="{FF2B5EF4-FFF2-40B4-BE49-F238E27FC236}">
                <a16:creationId xmlns:a16="http://schemas.microsoft.com/office/drawing/2014/main" id="{662470DC-9AE8-4E7C-A1E2-7DA58405FD29}"/>
              </a:ext>
            </a:extLst>
          </p:cNvPr>
          <p:cNvGraphicFramePr>
            <a:graphicFrameLocks noGrp="1"/>
          </p:cNvGraphicFramePr>
          <p:nvPr>
            <p:extLst>
              <p:ext uri="{D42A27DB-BD31-4B8C-83A1-F6EECF244321}">
                <p14:modId xmlns:p14="http://schemas.microsoft.com/office/powerpoint/2010/main" val="856992590"/>
              </p:ext>
            </p:extLst>
          </p:nvPr>
        </p:nvGraphicFramePr>
        <p:xfrm>
          <a:off x="1001392" y="2135610"/>
          <a:ext cx="2592744" cy="455791"/>
        </p:xfrm>
        <a:graphic>
          <a:graphicData uri="http://schemas.openxmlformats.org/drawingml/2006/table">
            <a:tbl>
              <a:tblPr firstRow="1" bandRow="1">
                <a:tableStyleId>{5940675A-B579-460E-94D1-54222C63F5DA}</a:tableStyleId>
              </a:tblPr>
              <a:tblGrid>
                <a:gridCol w="432124">
                  <a:extLst>
                    <a:ext uri="{9D8B030D-6E8A-4147-A177-3AD203B41FA5}">
                      <a16:colId xmlns:a16="http://schemas.microsoft.com/office/drawing/2014/main" val="2658163142"/>
                    </a:ext>
                  </a:extLst>
                </a:gridCol>
                <a:gridCol w="432124">
                  <a:extLst>
                    <a:ext uri="{9D8B030D-6E8A-4147-A177-3AD203B41FA5}">
                      <a16:colId xmlns:a16="http://schemas.microsoft.com/office/drawing/2014/main" val="1480674381"/>
                    </a:ext>
                  </a:extLst>
                </a:gridCol>
                <a:gridCol w="432124">
                  <a:extLst>
                    <a:ext uri="{9D8B030D-6E8A-4147-A177-3AD203B41FA5}">
                      <a16:colId xmlns:a16="http://schemas.microsoft.com/office/drawing/2014/main" val="2148862652"/>
                    </a:ext>
                  </a:extLst>
                </a:gridCol>
                <a:gridCol w="432124">
                  <a:extLst>
                    <a:ext uri="{9D8B030D-6E8A-4147-A177-3AD203B41FA5}">
                      <a16:colId xmlns:a16="http://schemas.microsoft.com/office/drawing/2014/main" val="3955617751"/>
                    </a:ext>
                  </a:extLst>
                </a:gridCol>
                <a:gridCol w="432124">
                  <a:extLst>
                    <a:ext uri="{9D8B030D-6E8A-4147-A177-3AD203B41FA5}">
                      <a16:colId xmlns:a16="http://schemas.microsoft.com/office/drawing/2014/main" val="485987335"/>
                    </a:ext>
                  </a:extLst>
                </a:gridCol>
                <a:gridCol w="432124">
                  <a:extLst>
                    <a:ext uri="{9D8B030D-6E8A-4147-A177-3AD203B41FA5}">
                      <a16:colId xmlns:a16="http://schemas.microsoft.com/office/drawing/2014/main" val="477572348"/>
                    </a:ext>
                  </a:extLst>
                </a:gridCol>
              </a:tblGrid>
              <a:tr h="455791">
                <a:tc>
                  <a:txBody>
                    <a:bodyPr/>
                    <a:lstStyle/>
                    <a:p>
                      <a:endParaRPr lang="en-GB" dirty="0"/>
                    </a:p>
                  </a:txBody>
                  <a:tcPr>
                    <a:solidFill>
                      <a:srgbClr val="47B1E5"/>
                    </a:solidFill>
                  </a:tcPr>
                </a:tc>
                <a:tc>
                  <a:txBody>
                    <a:bodyPr/>
                    <a:lstStyle/>
                    <a:p>
                      <a:endParaRPr lang="en-GB"/>
                    </a:p>
                  </a:txBody>
                  <a:tcPr>
                    <a:solidFill>
                      <a:schemeClr val="bg1"/>
                    </a:solidFill>
                  </a:tcPr>
                </a:tc>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705763870"/>
                  </a:ext>
                </a:extLst>
              </a:tr>
            </a:tbl>
          </a:graphicData>
        </a:graphic>
      </p:graphicFrame>
      <p:graphicFrame>
        <p:nvGraphicFramePr>
          <p:cNvPr id="36" name="Table 31">
            <a:extLst>
              <a:ext uri="{FF2B5EF4-FFF2-40B4-BE49-F238E27FC236}">
                <a16:creationId xmlns:a16="http://schemas.microsoft.com/office/drawing/2014/main" id="{3F18EE08-16C7-4B58-8F64-B15B3446BA97}"/>
              </a:ext>
            </a:extLst>
          </p:cNvPr>
          <p:cNvGraphicFramePr>
            <a:graphicFrameLocks noGrp="1"/>
          </p:cNvGraphicFramePr>
          <p:nvPr>
            <p:extLst>
              <p:ext uri="{D42A27DB-BD31-4B8C-83A1-F6EECF244321}">
                <p14:modId xmlns:p14="http://schemas.microsoft.com/office/powerpoint/2010/main" val="3729061049"/>
              </p:ext>
            </p:extLst>
          </p:nvPr>
        </p:nvGraphicFramePr>
        <p:xfrm>
          <a:off x="1001392" y="3188620"/>
          <a:ext cx="2592744" cy="455791"/>
        </p:xfrm>
        <a:graphic>
          <a:graphicData uri="http://schemas.openxmlformats.org/drawingml/2006/table">
            <a:tbl>
              <a:tblPr firstRow="1" bandRow="1">
                <a:tableStyleId>{5940675A-B579-460E-94D1-54222C63F5DA}</a:tableStyleId>
              </a:tblPr>
              <a:tblGrid>
                <a:gridCol w="432124">
                  <a:extLst>
                    <a:ext uri="{9D8B030D-6E8A-4147-A177-3AD203B41FA5}">
                      <a16:colId xmlns:a16="http://schemas.microsoft.com/office/drawing/2014/main" val="2658163142"/>
                    </a:ext>
                  </a:extLst>
                </a:gridCol>
                <a:gridCol w="432124">
                  <a:extLst>
                    <a:ext uri="{9D8B030D-6E8A-4147-A177-3AD203B41FA5}">
                      <a16:colId xmlns:a16="http://schemas.microsoft.com/office/drawing/2014/main" val="1480674381"/>
                    </a:ext>
                  </a:extLst>
                </a:gridCol>
                <a:gridCol w="432124">
                  <a:extLst>
                    <a:ext uri="{9D8B030D-6E8A-4147-A177-3AD203B41FA5}">
                      <a16:colId xmlns:a16="http://schemas.microsoft.com/office/drawing/2014/main" val="2148862652"/>
                    </a:ext>
                  </a:extLst>
                </a:gridCol>
                <a:gridCol w="432124">
                  <a:extLst>
                    <a:ext uri="{9D8B030D-6E8A-4147-A177-3AD203B41FA5}">
                      <a16:colId xmlns:a16="http://schemas.microsoft.com/office/drawing/2014/main" val="3955617751"/>
                    </a:ext>
                  </a:extLst>
                </a:gridCol>
                <a:gridCol w="432124">
                  <a:extLst>
                    <a:ext uri="{9D8B030D-6E8A-4147-A177-3AD203B41FA5}">
                      <a16:colId xmlns:a16="http://schemas.microsoft.com/office/drawing/2014/main" val="485987335"/>
                    </a:ext>
                  </a:extLst>
                </a:gridCol>
                <a:gridCol w="432124">
                  <a:extLst>
                    <a:ext uri="{9D8B030D-6E8A-4147-A177-3AD203B41FA5}">
                      <a16:colId xmlns:a16="http://schemas.microsoft.com/office/drawing/2014/main" val="477572348"/>
                    </a:ext>
                  </a:extLst>
                </a:gridCol>
              </a:tblGrid>
              <a:tr h="455791">
                <a:tc>
                  <a:txBody>
                    <a:bodyPr/>
                    <a:lstStyle/>
                    <a:p>
                      <a:endParaRPr lang="en-GB" dirty="0"/>
                    </a:p>
                  </a:txBody>
                  <a:tcPr>
                    <a:solidFill>
                      <a:srgbClr val="47B1E5"/>
                    </a:solidFill>
                  </a:tcPr>
                </a:tc>
                <a:tc>
                  <a:txBody>
                    <a:bodyPr/>
                    <a:lstStyle/>
                    <a:p>
                      <a:endParaRPr lang="en-GB" dirty="0"/>
                    </a:p>
                  </a:txBody>
                  <a:tcPr>
                    <a:solidFill>
                      <a:srgbClr val="47B1E5"/>
                    </a:solidFill>
                  </a:tcPr>
                </a:tc>
                <a:tc>
                  <a:txBody>
                    <a:bodyPr/>
                    <a:lstStyle/>
                    <a:p>
                      <a:endParaRPr lang="en-GB"/>
                    </a:p>
                  </a:txBody>
                  <a:tcPr>
                    <a:solidFill>
                      <a:srgbClr val="47B1E5"/>
                    </a:solidFill>
                  </a:tcPr>
                </a:tc>
                <a:tc>
                  <a:txBody>
                    <a:bodyPr/>
                    <a:lstStyle/>
                    <a:p>
                      <a:endParaRPr lang="en-GB"/>
                    </a:p>
                  </a:txBody>
                  <a:tcPr>
                    <a:solidFill>
                      <a:srgbClr val="47B1E5"/>
                    </a:solidFill>
                  </a:tcPr>
                </a:tc>
                <a:tc>
                  <a:txBody>
                    <a:bodyPr/>
                    <a:lstStyle/>
                    <a:p>
                      <a:endParaRPr lang="en-GB" dirty="0"/>
                    </a:p>
                  </a:txBody>
                  <a:tcPr>
                    <a:solidFill>
                      <a:srgbClr val="47B1E5"/>
                    </a:solidFill>
                  </a:tcPr>
                </a:tc>
                <a:tc>
                  <a:txBody>
                    <a:bodyPr/>
                    <a:lstStyle/>
                    <a:p>
                      <a:endParaRPr lang="en-GB" dirty="0"/>
                    </a:p>
                  </a:txBody>
                  <a:tcPr>
                    <a:solidFill>
                      <a:schemeClr val="bg1"/>
                    </a:solidFill>
                  </a:tcPr>
                </a:tc>
                <a:extLst>
                  <a:ext uri="{0D108BD9-81ED-4DB2-BD59-A6C34878D82A}">
                    <a16:rowId xmlns:a16="http://schemas.microsoft.com/office/drawing/2014/main" val="1705763870"/>
                  </a:ext>
                </a:extLst>
              </a:tr>
            </a:tbl>
          </a:graphicData>
        </a:graphic>
      </p:graphicFrame>
      <p:graphicFrame>
        <p:nvGraphicFramePr>
          <p:cNvPr id="38" name="Table 31">
            <a:extLst>
              <a:ext uri="{FF2B5EF4-FFF2-40B4-BE49-F238E27FC236}">
                <a16:creationId xmlns:a16="http://schemas.microsoft.com/office/drawing/2014/main" id="{6CA448B4-8628-4246-B9C3-E01B4C11E218}"/>
              </a:ext>
            </a:extLst>
          </p:cNvPr>
          <p:cNvGraphicFramePr>
            <a:graphicFrameLocks noGrp="1"/>
          </p:cNvGraphicFramePr>
          <p:nvPr>
            <p:extLst>
              <p:ext uri="{D42A27DB-BD31-4B8C-83A1-F6EECF244321}">
                <p14:modId xmlns:p14="http://schemas.microsoft.com/office/powerpoint/2010/main" val="1400480661"/>
              </p:ext>
            </p:extLst>
          </p:nvPr>
        </p:nvGraphicFramePr>
        <p:xfrm>
          <a:off x="1003852" y="4241630"/>
          <a:ext cx="2592744" cy="455791"/>
        </p:xfrm>
        <a:graphic>
          <a:graphicData uri="http://schemas.openxmlformats.org/drawingml/2006/table">
            <a:tbl>
              <a:tblPr firstRow="1" bandRow="1">
                <a:tableStyleId>{5940675A-B579-460E-94D1-54222C63F5DA}</a:tableStyleId>
              </a:tblPr>
              <a:tblGrid>
                <a:gridCol w="432124">
                  <a:extLst>
                    <a:ext uri="{9D8B030D-6E8A-4147-A177-3AD203B41FA5}">
                      <a16:colId xmlns:a16="http://schemas.microsoft.com/office/drawing/2014/main" val="2658163142"/>
                    </a:ext>
                  </a:extLst>
                </a:gridCol>
                <a:gridCol w="432124">
                  <a:extLst>
                    <a:ext uri="{9D8B030D-6E8A-4147-A177-3AD203B41FA5}">
                      <a16:colId xmlns:a16="http://schemas.microsoft.com/office/drawing/2014/main" val="1480674381"/>
                    </a:ext>
                  </a:extLst>
                </a:gridCol>
                <a:gridCol w="432124">
                  <a:extLst>
                    <a:ext uri="{9D8B030D-6E8A-4147-A177-3AD203B41FA5}">
                      <a16:colId xmlns:a16="http://schemas.microsoft.com/office/drawing/2014/main" val="2148862652"/>
                    </a:ext>
                  </a:extLst>
                </a:gridCol>
                <a:gridCol w="432124">
                  <a:extLst>
                    <a:ext uri="{9D8B030D-6E8A-4147-A177-3AD203B41FA5}">
                      <a16:colId xmlns:a16="http://schemas.microsoft.com/office/drawing/2014/main" val="3955617751"/>
                    </a:ext>
                  </a:extLst>
                </a:gridCol>
                <a:gridCol w="432124">
                  <a:extLst>
                    <a:ext uri="{9D8B030D-6E8A-4147-A177-3AD203B41FA5}">
                      <a16:colId xmlns:a16="http://schemas.microsoft.com/office/drawing/2014/main" val="485987335"/>
                    </a:ext>
                  </a:extLst>
                </a:gridCol>
                <a:gridCol w="432124">
                  <a:extLst>
                    <a:ext uri="{9D8B030D-6E8A-4147-A177-3AD203B41FA5}">
                      <a16:colId xmlns:a16="http://schemas.microsoft.com/office/drawing/2014/main" val="477572348"/>
                    </a:ext>
                  </a:extLst>
                </a:gridCol>
              </a:tblGrid>
              <a:tr h="455791">
                <a:tc>
                  <a:txBody>
                    <a:bodyPr/>
                    <a:lstStyle/>
                    <a:p>
                      <a:endParaRPr lang="en-GB" dirty="0"/>
                    </a:p>
                  </a:txBody>
                  <a:tcPr>
                    <a:solidFill>
                      <a:srgbClr val="47B1E5"/>
                    </a:solidFill>
                  </a:tcPr>
                </a:tc>
                <a:tc>
                  <a:txBody>
                    <a:bodyPr/>
                    <a:lstStyle/>
                    <a:p>
                      <a:endParaRPr lang="en-GB"/>
                    </a:p>
                  </a:txBody>
                  <a:tcPr>
                    <a:solidFill>
                      <a:srgbClr val="47B1E5"/>
                    </a:solidFill>
                  </a:tcPr>
                </a:tc>
                <a:tc>
                  <a:txBody>
                    <a:bodyPr/>
                    <a:lstStyle/>
                    <a:p>
                      <a:endParaRPr lang="en-GB" dirty="0"/>
                    </a:p>
                  </a:txBody>
                  <a:tcPr>
                    <a:solidFill>
                      <a:srgbClr val="47B1E5"/>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705763870"/>
                  </a:ext>
                </a:extLst>
              </a:tr>
            </a:tbl>
          </a:graphicData>
        </a:graphic>
      </p:graphicFrame>
      <p:graphicFrame>
        <p:nvGraphicFramePr>
          <p:cNvPr id="39" name="Table 31">
            <a:extLst>
              <a:ext uri="{FF2B5EF4-FFF2-40B4-BE49-F238E27FC236}">
                <a16:creationId xmlns:a16="http://schemas.microsoft.com/office/drawing/2014/main" id="{C2434B75-5509-4B0A-B723-25CF9F310FDC}"/>
              </a:ext>
            </a:extLst>
          </p:cNvPr>
          <p:cNvGraphicFramePr>
            <a:graphicFrameLocks noGrp="1"/>
          </p:cNvGraphicFramePr>
          <p:nvPr>
            <p:extLst>
              <p:ext uri="{D42A27DB-BD31-4B8C-83A1-F6EECF244321}">
                <p14:modId xmlns:p14="http://schemas.microsoft.com/office/powerpoint/2010/main" val="1595348087"/>
              </p:ext>
            </p:extLst>
          </p:nvPr>
        </p:nvGraphicFramePr>
        <p:xfrm>
          <a:off x="1006358" y="5294639"/>
          <a:ext cx="2592744" cy="455791"/>
        </p:xfrm>
        <a:graphic>
          <a:graphicData uri="http://schemas.openxmlformats.org/drawingml/2006/table">
            <a:tbl>
              <a:tblPr firstRow="1" bandRow="1">
                <a:tableStyleId>{5940675A-B579-460E-94D1-54222C63F5DA}</a:tableStyleId>
              </a:tblPr>
              <a:tblGrid>
                <a:gridCol w="432124">
                  <a:extLst>
                    <a:ext uri="{9D8B030D-6E8A-4147-A177-3AD203B41FA5}">
                      <a16:colId xmlns:a16="http://schemas.microsoft.com/office/drawing/2014/main" val="2658163142"/>
                    </a:ext>
                  </a:extLst>
                </a:gridCol>
                <a:gridCol w="432124">
                  <a:extLst>
                    <a:ext uri="{9D8B030D-6E8A-4147-A177-3AD203B41FA5}">
                      <a16:colId xmlns:a16="http://schemas.microsoft.com/office/drawing/2014/main" val="1480674381"/>
                    </a:ext>
                  </a:extLst>
                </a:gridCol>
                <a:gridCol w="432124">
                  <a:extLst>
                    <a:ext uri="{9D8B030D-6E8A-4147-A177-3AD203B41FA5}">
                      <a16:colId xmlns:a16="http://schemas.microsoft.com/office/drawing/2014/main" val="2148862652"/>
                    </a:ext>
                  </a:extLst>
                </a:gridCol>
                <a:gridCol w="432124">
                  <a:extLst>
                    <a:ext uri="{9D8B030D-6E8A-4147-A177-3AD203B41FA5}">
                      <a16:colId xmlns:a16="http://schemas.microsoft.com/office/drawing/2014/main" val="3955617751"/>
                    </a:ext>
                  </a:extLst>
                </a:gridCol>
                <a:gridCol w="432124">
                  <a:extLst>
                    <a:ext uri="{9D8B030D-6E8A-4147-A177-3AD203B41FA5}">
                      <a16:colId xmlns:a16="http://schemas.microsoft.com/office/drawing/2014/main" val="485987335"/>
                    </a:ext>
                  </a:extLst>
                </a:gridCol>
                <a:gridCol w="432124">
                  <a:extLst>
                    <a:ext uri="{9D8B030D-6E8A-4147-A177-3AD203B41FA5}">
                      <a16:colId xmlns:a16="http://schemas.microsoft.com/office/drawing/2014/main" val="477572348"/>
                    </a:ext>
                  </a:extLst>
                </a:gridCol>
              </a:tblGrid>
              <a:tr h="455791">
                <a:tc>
                  <a:txBody>
                    <a:bodyPr/>
                    <a:lstStyle/>
                    <a:p>
                      <a:endParaRPr lang="en-GB" dirty="0"/>
                    </a:p>
                  </a:txBody>
                  <a:tcPr>
                    <a:solidFill>
                      <a:srgbClr val="47B1E5"/>
                    </a:solidFill>
                  </a:tcPr>
                </a:tc>
                <a:tc>
                  <a:txBody>
                    <a:bodyPr/>
                    <a:lstStyle/>
                    <a:p>
                      <a:endParaRPr lang="en-GB"/>
                    </a:p>
                  </a:txBody>
                  <a:tcPr>
                    <a:solidFill>
                      <a:srgbClr val="47B1E5"/>
                    </a:solidFill>
                  </a:tcPr>
                </a:tc>
                <a:tc>
                  <a:txBody>
                    <a:bodyPr/>
                    <a:lstStyle/>
                    <a:p>
                      <a:endParaRPr lang="en-GB" dirty="0"/>
                    </a:p>
                  </a:txBody>
                  <a:tcPr>
                    <a:solidFill>
                      <a:srgbClr val="47B1E5"/>
                    </a:solidFill>
                  </a:tcPr>
                </a:tc>
                <a:tc>
                  <a:txBody>
                    <a:bodyPr/>
                    <a:lstStyle/>
                    <a:p>
                      <a:endParaRPr lang="en-GB" dirty="0"/>
                    </a:p>
                  </a:txBody>
                  <a:tcPr>
                    <a:solidFill>
                      <a:srgbClr val="47B1E5"/>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705763870"/>
                  </a:ext>
                </a:extLst>
              </a:tr>
            </a:tbl>
          </a:graphicData>
        </a:graphic>
      </p:graphicFrame>
      <p:grpSp>
        <p:nvGrpSpPr>
          <p:cNvPr id="40" name="Group 39">
            <a:extLst>
              <a:ext uri="{FF2B5EF4-FFF2-40B4-BE49-F238E27FC236}">
                <a16:creationId xmlns:a16="http://schemas.microsoft.com/office/drawing/2014/main" id="{6FFA9F2F-4A1B-4293-AC2B-1EB199B37622}"/>
              </a:ext>
            </a:extLst>
          </p:cNvPr>
          <p:cNvGrpSpPr/>
          <p:nvPr/>
        </p:nvGrpSpPr>
        <p:grpSpPr>
          <a:xfrm>
            <a:off x="3722582" y="3055488"/>
            <a:ext cx="570451" cy="712800"/>
            <a:chOff x="5130027" y="4266790"/>
            <a:chExt cx="570451" cy="712800"/>
          </a:xfrm>
          <a:effectLst>
            <a:outerShdw blurRad="25400" dist="25400" dir="13560000" algn="ctr" rotWithShape="0">
              <a:srgbClr val="000000">
                <a:alpha val="0"/>
              </a:srgbClr>
            </a:outerShdw>
          </a:effectLst>
        </p:grpSpPr>
        <p:pic>
          <p:nvPicPr>
            <p:cNvPr id="41" name="Picture 40">
              <a:extLst>
                <a:ext uri="{FF2B5EF4-FFF2-40B4-BE49-F238E27FC236}">
                  <a16:creationId xmlns:a16="http://schemas.microsoft.com/office/drawing/2014/main" id="{E16E2B9D-3E94-491E-A740-1F1CABD819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42" name="Group 41">
              <a:extLst>
                <a:ext uri="{FF2B5EF4-FFF2-40B4-BE49-F238E27FC236}">
                  <a16:creationId xmlns:a16="http://schemas.microsoft.com/office/drawing/2014/main" id="{780B65C1-6B41-47D2-81B0-716307B95036}"/>
                </a:ext>
              </a:extLst>
            </p:cNvPr>
            <p:cNvGrpSpPr/>
            <p:nvPr/>
          </p:nvGrpSpPr>
          <p:grpSpPr>
            <a:xfrm>
              <a:off x="5130027" y="4312115"/>
              <a:ext cx="570451" cy="634825"/>
              <a:chOff x="1436331" y="5308982"/>
              <a:chExt cx="570451" cy="634825"/>
            </a:xfrm>
          </p:grpSpPr>
          <p:sp>
            <p:nvSpPr>
              <p:cNvPr id="43" name="TextBox 42">
                <a:extLst>
                  <a:ext uri="{FF2B5EF4-FFF2-40B4-BE49-F238E27FC236}">
                    <a16:creationId xmlns:a16="http://schemas.microsoft.com/office/drawing/2014/main" id="{89E88414-66B6-462E-A480-D2BF7B321E21}"/>
                  </a:ext>
                </a:extLst>
              </p:cNvPr>
              <p:cNvSpPr txBox="1"/>
              <p:nvPr/>
            </p:nvSpPr>
            <p:spPr>
              <a:xfrm>
                <a:off x="1527561" y="5308982"/>
                <a:ext cx="379381" cy="369332"/>
              </a:xfrm>
              <a:prstGeom prst="rect">
                <a:avLst/>
              </a:prstGeom>
              <a:noFill/>
            </p:spPr>
            <p:txBody>
              <a:bodyPr wrap="square" rtlCol="0">
                <a:spAutoFit/>
              </a:bodyPr>
              <a:lstStyle/>
              <a:p>
                <a:pPr algn="ctr"/>
                <a:r>
                  <a:rPr lang="en-GB" b="1" dirty="0"/>
                  <a:t>5</a:t>
                </a:r>
              </a:p>
            </p:txBody>
          </p:sp>
          <p:cxnSp>
            <p:nvCxnSpPr>
              <p:cNvPr id="44" name="Straight Connector 43">
                <a:extLst>
                  <a:ext uri="{FF2B5EF4-FFF2-40B4-BE49-F238E27FC236}">
                    <a16:creationId xmlns:a16="http://schemas.microsoft.com/office/drawing/2014/main" id="{315EE2EF-99FB-4AE9-ABB1-F752F735445A}"/>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B266298-C828-476A-B784-B6D6281FF29E}"/>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grpSp>
        <p:nvGrpSpPr>
          <p:cNvPr id="46" name="Group 45">
            <a:extLst>
              <a:ext uri="{FF2B5EF4-FFF2-40B4-BE49-F238E27FC236}">
                <a16:creationId xmlns:a16="http://schemas.microsoft.com/office/drawing/2014/main" id="{C65C218A-5604-445A-B3FB-7955881108B6}"/>
              </a:ext>
            </a:extLst>
          </p:cNvPr>
          <p:cNvGrpSpPr/>
          <p:nvPr/>
        </p:nvGrpSpPr>
        <p:grpSpPr>
          <a:xfrm>
            <a:off x="3722582" y="4116820"/>
            <a:ext cx="570451" cy="712800"/>
            <a:chOff x="5130027" y="4266790"/>
            <a:chExt cx="570451" cy="712800"/>
          </a:xfrm>
          <a:effectLst>
            <a:outerShdw blurRad="25400" dist="25400" dir="13560000" algn="ctr" rotWithShape="0">
              <a:srgbClr val="000000">
                <a:alpha val="0"/>
              </a:srgbClr>
            </a:outerShdw>
          </a:effectLst>
        </p:grpSpPr>
        <p:pic>
          <p:nvPicPr>
            <p:cNvPr id="47" name="Picture 46">
              <a:extLst>
                <a:ext uri="{FF2B5EF4-FFF2-40B4-BE49-F238E27FC236}">
                  <a16:creationId xmlns:a16="http://schemas.microsoft.com/office/drawing/2014/main" id="{89D5508B-FE14-47B9-B6B5-640373084F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48" name="Group 47">
              <a:extLst>
                <a:ext uri="{FF2B5EF4-FFF2-40B4-BE49-F238E27FC236}">
                  <a16:creationId xmlns:a16="http://schemas.microsoft.com/office/drawing/2014/main" id="{C2F230B7-0FBD-4A99-982F-EAAE82EF900A}"/>
                </a:ext>
              </a:extLst>
            </p:cNvPr>
            <p:cNvGrpSpPr/>
            <p:nvPr/>
          </p:nvGrpSpPr>
          <p:grpSpPr>
            <a:xfrm>
              <a:off x="5130027" y="4312115"/>
              <a:ext cx="570451" cy="634825"/>
              <a:chOff x="1436331" y="5308982"/>
              <a:chExt cx="570451" cy="634825"/>
            </a:xfrm>
          </p:grpSpPr>
          <p:sp>
            <p:nvSpPr>
              <p:cNvPr id="49" name="TextBox 48">
                <a:extLst>
                  <a:ext uri="{FF2B5EF4-FFF2-40B4-BE49-F238E27FC236}">
                    <a16:creationId xmlns:a16="http://schemas.microsoft.com/office/drawing/2014/main" id="{D352E3A0-4C9D-4DEB-982F-8A491E3E11E7}"/>
                  </a:ext>
                </a:extLst>
              </p:cNvPr>
              <p:cNvSpPr txBox="1"/>
              <p:nvPr/>
            </p:nvSpPr>
            <p:spPr>
              <a:xfrm>
                <a:off x="1527561" y="5308982"/>
                <a:ext cx="379381" cy="369332"/>
              </a:xfrm>
              <a:prstGeom prst="rect">
                <a:avLst/>
              </a:prstGeom>
              <a:noFill/>
            </p:spPr>
            <p:txBody>
              <a:bodyPr wrap="square" rtlCol="0">
                <a:spAutoFit/>
              </a:bodyPr>
              <a:lstStyle/>
              <a:p>
                <a:pPr algn="ctr"/>
                <a:r>
                  <a:rPr lang="en-GB" b="1" dirty="0"/>
                  <a:t>3</a:t>
                </a:r>
              </a:p>
            </p:txBody>
          </p:sp>
          <p:cxnSp>
            <p:nvCxnSpPr>
              <p:cNvPr id="50" name="Straight Connector 49">
                <a:extLst>
                  <a:ext uri="{FF2B5EF4-FFF2-40B4-BE49-F238E27FC236}">
                    <a16:creationId xmlns:a16="http://schemas.microsoft.com/office/drawing/2014/main" id="{B75E02FB-5C4A-4459-8A92-7EBFBAC84DB5}"/>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615DF464-AC6A-4F16-BA60-84191B571246}"/>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grpSp>
        <p:nvGrpSpPr>
          <p:cNvPr id="52" name="Group 51">
            <a:extLst>
              <a:ext uri="{FF2B5EF4-FFF2-40B4-BE49-F238E27FC236}">
                <a16:creationId xmlns:a16="http://schemas.microsoft.com/office/drawing/2014/main" id="{DBDEEB7F-BA76-49A6-9013-A47F6B41F3EC}"/>
              </a:ext>
            </a:extLst>
          </p:cNvPr>
          <p:cNvGrpSpPr/>
          <p:nvPr/>
        </p:nvGrpSpPr>
        <p:grpSpPr>
          <a:xfrm>
            <a:off x="3722582" y="5165852"/>
            <a:ext cx="570451" cy="712800"/>
            <a:chOff x="5130027" y="4266790"/>
            <a:chExt cx="570451" cy="712800"/>
          </a:xfrm>
          <a:effectLst>
            <a:outerShdw blurRad="25400" dist="25400" dir="13560000" algn="ctr" rotWithShape="0">
              <a:srgbClr val="000000">
                <a:alpha val="0"/>
              </a:srgbClr>
            </a:outerShdw>
          </a:effectLst>
        </p:grpSpPr>
        <p:pic>
          <p:nvPicPr>
            <p:cNvPr id="53" name="Picture 52">
              <a:extLst>
                <a:ext uri="{FF2B5EF4-FFF2-40B4-BE49-F238E27FC236}">
                  <a16:creationId xmlns:a16="http://schemas.microsoft.com/office/drawing/2014/main" id="{03333DB0-37DC-43BB-ABBF-59A63627A8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54" name="Group 53">
              <a:extLst>
                <a:ext uri="{FF2B5EF4-FFF2-40B4-BE49-F238E27FC236}">
                  <a16:creationId xmlns:a16="http://schemas.microsoft.com/office/drawing/2014/main" id="{8BE0D35B-251A-4712-8F53-515B6B83F892}"/>
                </a:ext>
              </a:extLst>
            </p:cNvPr>
            <p:cNvGrpSpPr/>
            <p:nvPr/>
          </p:nvGrpSpPr>
          <p:grpSpPr>
            <a:xfrm>
              <a:off x="5130027" y="4312115"/>
              <a:ext cx="570451" cy="634825"/>
              <a:chOff x="1436331" y="5308982"/>
              <a:chExt cx="570451" cy="634825"/>
            </a:xfrm>
          </p:grpSpPr>
          <p:sp>
            <p:nvSpPr>
              <p:cNvPr id="55" name="TextBox 54">
                <a:extLst>
                  <a:ext uri="{FF2B5EF4-FFF2-40B4-BE49-F238E27FC236}">
                    <a16:creationId xmlns:a16="http://schemas.microsoft.com/office/drawing/2014/main" id="{91217FB5-95EE-4367-8808-1B9911C35B03}"/>
                  </a:ext>
                </a:extLst>
              </p:cNvPr>
              <p:cNvSpPr txBox="1"/>
              <p:nvPr/>
            </p:nvSpPr>
            <p:spPr>
              <a:xfrm>
                <a:off x="1527561" y="5308982"/>
                <a:ext cx="379381" cy="369332"/>
              </a:xfrm>
              <a:prstGeom prst="rect">
                <a:avLst/>
              </a:prstGeom>
              <a:noFill/>
            </p:spPr>
            <p:txBody>
              <a:bodyPr wrap="square" rtlCol="0">
                <a:spAutoFit/>
              </a:bodyPr>
              <a:lstStyle/>
              <a:p>
                <a:pPr algn="ctr"/>
                <a:r>
                  <a:rPr lang="en-GB" b="1" dirty="0"/>
                  <a:t>4</a:t>
                </a:r>
              </a:p>
            </p:txBody>
          </p:sp>
          <p:cxnSp>
            <p:nvCxnSpPr>
              <p:cNvPr id="56" name="Straight Connector 55">
                <a:extLst>
                  <a:ext uri="{FF2B5EF4-FFF2-40B4-BE49-F238E27FC236}">
                    <a16:creationId xmlns:a16="http://schemas.microsoft.com/office/drawing/2014/main" id="{0DA5E6DB-AFD0-4EBA-A48C-411D10BD0EFE}"/>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4BC4F69-758D-40C5-AC2F-5298018BFDA3}"/>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sp>
        <p:nvSpPr>
          <p:cNvPr id="34" name="Rectangle 33">
            <a:extLst>
              <a:ext uri="{FF2B5EF4-FFF2-40B4-BE49-F238E27FC236}">
                <a16:creationId xmlns:a16="http://schemas.microsoft.com/office/drawing/2014/main" id="{71F80E81-E062-4A96-83CE-C5F6669C8AC3}"/>
              </a:ext>
            </a:extLst>
          </p:cNvPr>
          <p:cNvSpPr/>
          <p:nvPr/>
        </p:nvSpPr>
        <p:spPr>
          <a:xfrm>
            <a:off x="4864570" y="3898221"/>
            <a:ext cx="3275578" cy="923330"/>
          </a:xfrm>
          <a:prstGeom prst="rect">
            <a:avLst/>
          </a:prstGeom>
        </p:spPr>
        <p:txBody>
          <a:bodyPr wrap="square">
            <a:spAutoFit/>
          </a:bodyPr>
          <a:lstStyle/>
          <a:p>
            <a:r>
              <a:rPr lang="en-GB" dirty="0"/>
              <a:t>The fractions have been placed in </a:t>
            </a:r>
            <a:r>
              <a:rPr lang="en-GB" b="1" dirty="0"/>
              <a:t>ascending</a:t>
            </a:r>
            <a:r>
              <a:rPr lang="en-GB" dirty="0"/>
              <a:t> order: from </a:t>
            </a:r>
            <a:r>
              <a:rPr lang="en-GB" b="1" dirty="0">
                <a:solidFill>
                  <a:srgbClr val="689429"/>
                </a:solidFill>
              </a:rPr>
              <a:t>smallest</a:t>
            </a:r>
            <a:r>
              <a:rPr lang="en-GB" dirty="0"/>
              <a:t> to </a:t>
            </a:r>
            <a:r>
              <a:rPr lang="en-GB" b="1" dirty="0">
                <a:solidFill>
                  <a:srgbClr val="0076B0"/>
                </a:solidFill>
              </a:rPr>
              <a:t>largest</a:t>
            </a:r>
            <a:r>
              <a:rPr lang="en-GB" dirty="0"/>
              <a:t>.</a:t>
            </a:r>
          </a:p>
        </p:txBody>
      </p:sp>
      <p:grpSp>
        <p:nvGrpSpPr>
          <p:cNvPr id="60" name="Group 59">
            <a:extLst>
              <a:ext uri="{FF2B5EF4-FFF2-40B4-BE49-F238E27FC236}">
                <a16:creationId xmlns:a16="http://schemas.microsoft.com/office/drawing/2014/main" id="{B1142BA1-955D-4566-AD8B-DD3D5C0EC728}"/>
              </a:ext>
            </a:extLst>
          </p:cNvPr>
          <p:cNvGrpSpPr/>
          <p:nvPr/>
        </p:nvGrpSpPr>
        <p:grpSpPr>
          <a:xfrm>
            <a:off x="4924558" y="2998000"/>
            <a:ext cx="570451" cy="712800"/>
            <a:chOff x="5130027" y="4266790"/>
            <a:chExt cx="570451" cy="712800"/>
          </a:xfrm>
          <a:effectLst>
            <a:outerShdw blurRad="25400" dist="25400" dir="13560000" algn="ctr" rotWithShape="0">
              <a:srgbClr val="000000">
                <a:alpha val="0"/>
              </a:srgbClr>
            </a:outerShdw>
          </a:effectLst>
        </p:grpSpPr>
        <p:pic>
          <p:nvPicPr>
            <p:cNvPr id="61" name="Picture 60">
              <a:extLst>
                <a:ext uri="{FF2B5EF4-FFF2-40B4-BE49-F238E27FC236}">
                  <a16:creationId xmlns:a16="http://schemas.microsoft.com/office/drawing/2014/main" id="{78365CB0-EB20-455E-ABE8-4C18020B4C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62" name="Group 61">
              <a:extLst>
                <a:ext uri="{FF2B5EF4-FFF2-40B4-BE49-F238E27FC236}">
                  <a16:creationId xmlns:a16="http://schemas.microsoft.com/office/drawing/2014/main" id="{608B672C-155D-4297-95DE-7598D04763E7}"/>
                </a:ext>
              </a:extLst>
            </p:cNvPr>
            <p:cNvGrpSpPr/>
            <p:nvPr/>
          </p:nvGrpSpPr>
          <p:grpSpPr>
            <a:xfrm>
              <a:off x="5130027" y="4312115"/>
              <a:ext cx="570451" cy="634825"/>
              <a:chOff x="1436331" y="5308982"/>
              <a:chExt cx="570451" cy="634825"/>
            </a:xfrm>
          </p:grpSpPr>
          <p:sp>
            <p:nvSpPr>
              <p:cNvPr id="63" name="TextBox 62">
                <a:extLst>
                  <a:ext uri="{FF2B5EF4-FFF2-40B4-BE49-F238E27FC236}">
                    <a16:creationId xmlns:a16="http://schemas.microsoft.com/office/drawing/2014/main" id="{C931B8D2-1D27-4945-B3C6-AF9AA9AE6C95}"/>
                  </a:ext>
                </a:extLst>
              </p:cNvPr>
              <p:cNvSpPr txBox="1"/>
              <p:nvPr/>
            </p:nvSpPr>
            <p:spPr>
              <a:xfrm>
                <a:off x="1527561" y="5308982"/>
                <a:ext cx="379381" cy="369332"/>
              </a:xfrm>
              <a:prstGeom prst="rect">
                <a:avLst/>
              </a:prstGeom>
              <a:noFill/>
            </p:spPr>
            <p:txBody>
              <a:bodyPr wrap="square" rtlCol="0">
                <a:spAutoFit/>
              </a:bodyPr>
              <a:lstStyle/>
              <a:p>
                <a:pPr algn="ctr"/>
                <a:r>
                  <a:rPr lang="en-GB" b="1" dirty="0"/>
                  <a:t>1</a:t>
                </a:r>
              </a:p>
            </p:txBody>
          </p:sp>
          <p:cxnSp>
            <p:nvCxnSpPr>
              <p:cNvPr id="64" name="Straight Connector 63">
                <a:extLst>
                  <a:ext uri="{FF2B5EF4-FFF2-40B4-BE49-F238E27FC236}">
                    <a16:creationId xmlns:a16="http://schemas.microsoft.com/office/drawing/2014/main" id="{7D4807E4-F57B-4A04-9022-54397805B433}"/>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0A6CAF1B-9591-4CC1-BDA8-FA2F2B00C85C}"/>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grpSp>
        <p:nvGrpSpPr>
          <p:cNvPr id="69" name="Group 68">
            <a:extLst>
              <a:ext uri="{FF2B5EF4-FFF2-40B4-BE49-F238E27FC236}">
                <a16:creationId xmlns:a16="http://schemas.microsoft.com/office/drawing/2014/main" id="{3F90538C-11AA-4A65-8B4F-1BD6D9FB96F5}"/>
              </a:ext>
            </a:extLst>
          </p:cNvPr>
          <p:cNvGrpSpPr/>
          <p:nvPr/>
        </p:nvGrpSpPr>
        <p:grpSpPr>
          <a:xfrm>
            <a:off x="5810002" y="2998000"/>
            <a:ext cx="570451" cy="712800"/>
            <a:chOff x="5130027" y="4266790"/>
            <a:chExt cx="570451" cy="712800"/>
          </a:xfrm>
          <a:effectLst>
            <a:outerShdw blurRad="25400" dist="25400" dir="13560000" algn="ctr" rotWithShape="0">
              <a:srgbClr val="000000">
                <a:alpha val="0"/>
              </a:srgbClr>
            </a:outerShdw>
          </a:effectLst>
        </p:grpSpPr>
        <p:pic>
          <p:nvPicPr>
            <p:cNvPr id="70" name="Picture 69">
              <a:extLst>
                <a:ext uri="{FF2B5EF4-FFF2-40B4-BE49-F238E27FC236}">
                  <a16:creationId xmlns:a16="http://schemas.microsoft.com/office/drawing/2014/main" id="{FB849139-DD8F-46A4-BE94-A81BB27700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71" name="Group 70">
              <a:extLst>
                <a:ext uri="{FF2B5EF4-FFF2-40B4-BE49-F238E27FC236}">
                  <a16:creationId xmlns:a16="http://schemas.microsoft.com/office/drawing/2014/main" id="{92B4E433-42FC-47CF-9A3B-7CA22D0C080B}"/>
                </a:ext>
              </a:extLst>
            </p:cNvPr>
            <p:cNvGrpSpPr/>
            <p:nvPr/>
          </p:nvGrpSpPr>
          <p:grpSpPr>
            <a:xfrm>
              <a:off x="5130027" y="4312115"/>
              <a:ext cx="570451" cy="634825"/>
              <a:chOff x="1436331" y="5308982"/>
              <a:chExt cx="570451" cy="634825"/>
            </a:xfrm>
          </p:grpSpPr>
          <p:sp>
            <p:nvSpPr>
              <p:cNvPr id="72" name="TextBox 71">
                <a:extLst>
                  <a:ext uri="{FF2B5EF4-FFF2-40B4-BE49-F238E27FC236}">
                    <a16:creationId xmlns:a16="http://schemas.microsoft.com/office/drawing/2014/main" id="{ECE2BB5F-EB87-45D4-9C79-07E51097C215}"/>
                  </a:ext>
                </a:extLst>
              </p:cNvPr>
              <p:cNvSpPr txBox="1"/>
              <p:nvPr/>
            </p:nvSpPr>
            <p:spPr>
              <a:xfrm>
                <a:off x="1527561" y="5308982"/>
                <a:ext cx="379381" cy="369332"/>
              </a:xfrm>
              <a:prstGeom prst="rect">
                <a:avLst/>
              </a:prstGeom>
              <a:noFill/>
            </p:spPr>
            <p:txBody>
              <a:bodyPr wrap="square" rtlCol="0">
                <a:spAutoFit/>
              </a:bodyPr>
              <a:lstStyle/>
              <a:p>
                <a:pPr algn="ctr"/>
                <a:r>
                  <a:rPr lang="en-GB" b="1" dirty="0"/>
                  <a:t>3</a:t>
                </a:r>
              </a:p>
            </p:txBody>
          </p:sp>
          <p:cxnSp>
            <p:nvCxnSpPr>
              <p:cNvPr id="73" name="Straight Connector 72">
                <a:extLst>
                  <a:ext uri="{FF2B5EF4-FFF2-40B4-BE49-F238E27FC236}">
                    <a16:creationId xmlns:a16="http://schemas.microsoft.com/office/drawing/2014/main" id="{8263A416-C16A-4FD4-8321-EF7ADE923CB7}"/>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11DD0E4-1AEB-4370-B9DA-3283A2704286}"/>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grpSp>
        <p:nvGrpSpPr>
          <p:cNvPr id="78" name="Group 77">
            <a:extLst>
              <a:ext uri="{FF2B5EF4-FFF2-40B4-BE49-F238E27FC236}">
                <a16:creationId xmlns:a16="http://schemas.microsoft.com/office/drawing/2014/main" id="{4037C4E8-51C6-40CD-8BBE-AD2CDE08FF91}"/>
              </a:ext>
            </a:extLst>
          </p:cNvPr>
          <p:cNvGrpSpPr/>
          <p:nvPr/>
        </p:nvGrpSpPr>
        <p:grpSpPr>
          <a:xfrm>
            <a:off x="6703997" y="2998000"/>
            <a:ext cx="570451" cy="712800"/>
            <a:chOff x="5130027" y="4266790"/>
            <a:chExt cx="570451" cy="712800"/>
          </a:xfrm>
          <a:effectLst>
            <a:outerShdw blurRad="25400" dist="25400" dir="13560000" algn="ctr" rotWithShape="0">
              <a:srgbClr val="000000">
                <a:alpha val="0"/>
              </a:srgbClr>
            </a:outerShdw>
          </a:effectLst>
        </p:grpSpPr>
        <p:pic>
          <p:nvPicPr>
            <p:cNvPr id="79" name="Picture 78">
              <a:extLst>
                <a:ext uri="{FF2B5EF4-FFF2-40B4-BE49-F238E27FC236}">
                  <a16:creationId xmlns:a16="http://schemas.microsoft.com/office/drawing/2014/main" id="{DAF61B0A-CC81-4685-93CE-33D0E152D96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80" name="Group 79">
              <a:extLst>
                <a:ext uri="{FF2B5EF4-FFF2-40B4-BE49-F238E27FC236}">
                  <a16:creationId xmlns:a16="http://schemas.microsoft.com/office/drawing/2014/main" id="{B32E2EAA-F0CA-4ADF-8E0A-4F6DE8C01BD6}"/>
                </a:ext>
              </a:extLst>
            </p:cNvPr>
            <p:cNvGrpSpPr/>
            <p:nvPr/>
          </p:nvGrpSpPr>
          <p:grpSpPr>
            <a:xfrm>
              <a:off x="5130027" y="4312115"/>
              <a:ext cx="570451" cy="634825"/>
              <a:chOff x="1436331" y="5308982"/>
              <a:chExt cx="570451" cy="634825"/>
            </a:xfrm>
          </p:grpSpPr>
          <p:sp>
            <p:nvSpPr>
              <p:cNvPr id="81" name="TextBox 80">
                <a:extLst>
                  <a:ext uri="{FF2B5EF4-FFF2-40B4-BE49-F238E27FC236}">
                    <a16:creationId xmlns:a16="http://schemas.microsoft.com/office/drawing/2014/main" id="{6B9AF9E4-030B-4F92-8773-5C22A50EE386}"/>
                  </a:ext>
                </a:extLst>
              </p:cNvPr>
              <p:cNvSpPr txBox="1"/>
              <p:nvPr/>
            </p:nvSpPr>
            <p:spPr>
              <a:xfrm>
                <a:off x="1527561" y="5308982"/>
                <a:ext cx="379381" cy="369332"/>
              </a:xfrm>
              <a:prstGeom prst="rect">
                <a:avLst/>
              </a:prstGeom>
              <a:noFill/>
            </p:spPr>
            <p:txBody>
              <a:bodyPr wrap="square" rtlCol="0">
                <a:spAutoFit/>
              </a:bodyPr>
              <a:lstStyle/>
              <a:p>
                <a:pPr algn="ctr"/>
                <a:r>
                  <a:rPr lang="en-GB" b="1" dirty="0"/>
                  <a:t>4</a:t>
                </a:r>
              </a:p>
            </p:txBody>
          </p:sp>
          <p:cxnSp>
            <p:nvCxnSpPr>
              <p:cNvPr id="82" name="Straight Connector 81">
                <a:extLst>
                  <a:ext uri="{FF2B5EF4-FFF2-40B4-BE49-F238E27FC236}">
                    <a16:creationId xmlns:a16="http://schemas.microsoft.com/office/drawing/2014/main" id="{23ACD841-4E2D-4169-A0C6-209CF6F99D2E}"/>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693B983C-DD60-4C84-AAD2-D414F4616368}"/>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grpSp>
        <p:nvGrpSpPr>
          <p:cNvPr id="87" name="Group 86">
            <a:extLst>
              <a:ext uri="{FF2B5EF4-FFF2-40B4-BE49-F238E27FC236}">
                <a16:creationId xmlns:a16="http://schemas.microsoft.com/office/drawing/2014/main" id="{CD8864B0-E3E2-4FFD-A674-80FDAA0439B6}"/>
              </a:ext>
            </a:extLst>
          </p:cNvPr>
          <p:cNvGrpSpPr/>
          <p:nvPr/>
        </p:nvGrpSpPr>
        <p:grpSpPr>
          <a:xfrm>
            <a:off x="7584584" y="2998000"/>
            <a:ext cx="570451" cy="712800"/>
            <a:chOff x="5130027" y="4266790"/>
            <a:chExt cx="570451" cy="712800"/>
          </a:xfrm>
          <a:effectLst>
            <a:outerShdw blurRad="25400" dist="25400" dir="13560000" algn="ctr" rotWithShape="0">
              <a:srgbClr val="000000">
                <a:alpha val="0"/>
              </a:srgbClr>
            </a:outerShdw>
          </a:effectLst>
        </p:grpSpPr>
        <p:pic>
          <p:nvPicPr>
            <p:cNvPr id="88" name="Picture 87">
              <a:extLst>
                <a:ext uri="{FF2B5EF4-FFF2-40B4-BE49-F238E27FC236}">
                  <a16:creationId xmlns:a16="http://schemas.microsoft.com/office/drawing/2014/main" id="{9DA1E098-0F40-4889-B40D-B500EB31C2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47" t="70679" r="68067" b="8351"/>
            <a:stretch/>
          </p:blipFill>
          <p:spPr>
            <a:xfrm rot="5400000">
              <a:off x="5060870" y="4339982"/>
              <a:ext cx="712800" cy="566415"/>
            </a:xfrm>
            <a:prstGeom prst="roundRect">
              <a:avLst/>
            </a:prstGeom>
            <a:ln w="12700">
              <a:solidFill>
                <a:schemeClr val="tx1"/>
              </a:solidFill>
            </a:ln>
          </p:spPr>
        </p:pic>
        <p:grpSp>
          <p:nvGrpSpPr>
            <p:cNvPr id="89" name="Group 88">
              <a:extLst>
                <a:ext uri="{FF2B5EF4-FFF2-40B4-BE49-F238E27FC236}">
                  <a16:creationId xmlns:a16="http://schemas.microsoft.com/office/drawing/2014/main" id="{0066C925-752D-4A7A-B95B-A1E3D71E8CC9}"/>
                </a:ext>
              </a:extLst>
            </p:cNvPr>
            <p:cNvGrpSpPr/>
            <p:nvPr/>
          </p:nvGrpSpPr>
          <p:grpSpPr>
            <a:xfrm>
              <a:off x="5130027" y="4312115"/>
              <a:ext cx="570451" cy="634825"/>
              <a:chOff x="1436331" y="5308982"/>
              <a:chExt cx="570451" cy="634825"/>
            </a:xfrm>
          </p:grpSpPr>
          <p:sp>
            <p:nvSpPr>
              <p:cNvPr id="90" name="TextBox 89">
                <a:extLst>
                  <a:ext uri="{FF2B5EF4-FFF2-40B4-BE49-F238E27FC236}">
                    <a16:creationId xmlns:a16="http://schemas.microsoft.com/office/drawing/2014/main" id="{F5B657BC-0706-46C5-BD0B-C86E07B972C5}"/>
                  </a:ext>
                </a:extLst>
              </p:cNvPr>
              <p:cNvSpPr txBox="1"/>
              <p:nvPr/>
            </p:nvSpPr>
            <p:spPr>
              <a:xfrm>
                <a:off x="1527561" y="5308982"/>
                <a:ext cx="379381" cy="369332"/>
              </a:xfrm>
              <a:prstGeom prst="rect">
                <a:avLst/>
              </a:prstGeom>
              <a:noFill/>
            </p:spPr>
            <p:txBody>
              <a:bodyPr wrap="square" rtlCol="0">
                <a:spAutoFit/>
              </a:bodyPr>
              <a:lstStyle/>
              <a:p>
                <a:pPr algn="ctr"/>
                <a:r>
                  <a:rPr lang="en-GB" b="1" dirty="0"/>
                  <a:t>5</a:t>
                </a:r>
              </a:p>
            </p:txBody>
          </p:sp>
          <p:cxnSp>
            <p:nvCxnSpPr>
              <p:cNvPr id="91" name="Straight Connector 90">
                <a:extLst>
                  <a:ext uri="{FF2B5EF4-FFF2-40B4-BE49-F238E27FC236}">
                    <a16:creationId xmlns:a16="http://schemas.microsoft.com/office/drawing/2014/main" id="{0772D9D6-3C6D-4270-8D52-90E4C838C884}"/>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58B943B-B0F7-4F52-803E-1C9AF2751F50}"/>
                  </a:ext>
                </a:extLst>
              </p:cNvPr>
              <p:cNvSpPr txBox="1"/>
              <p:nvPr/>
            </p:nvSpPr>
            <p:spPr>
              <a:xfrm>
                <a:off x="1436331" y="5574475"/>
                <a:ext cx="570451" cy="369332"/>
              </a:xfrm>
              <a:prstGeom prst="rect">
                <a:avLst/>
              </a:prstGeom>
              <a:noFill/>
            </p:spPr>
            <p:txBody>
              <a:bodyPr wrap="square" rtlCol="0">
                <a:spAutoFit/>
              </a:bodyPr>
              <a:lstStyle/>
              <a:p>
                <a:pPr algn="ctr"/>
                <a:r>
                  <a:rPr lang="en-US" b="1" dirty="0"/>
                  <a:t>6</a:t>
                </a:r>
                <a:endParaRPr lang="en-GB" b="1" dirty="0"/>
              </a:p>
            </p:txBody>
          </p:sp>
        </p:grpSp>
      </p:grpSp>
      <p:sp>
        <p:nvSpPr>
          <p:cNvPr id="93" name="Rectangle: Rounded Corners 92">
            <a:extLst>
              <a:ext uri="{FF2B5EF4-FFF2-40B4-BE49-F238E27FC236}">
                <a16:creationId xmlns:a16="http://schemas.microsoft.com/office/drawing/2014/main" id="{5A4F7D4E-4D38-4817-8B18-3F29E97DF08B}"/>
              </a:ext>
            </a:extLst>
          </p:cNvPr>
          <p:cNvSpPr/>
          <p:nvPr/>
        </p:nvSpPr>
        <p:spPr>
          <a:xfrm>
            <a:off x="7584584" y="2991481"/>
            <a:ext cx="570451" cy="712801"/>
          </a:xfrm>
          <a:prstGeom prst="roundRect">
            <a:avLst/>
          </a:prstGeom>
          <a:noFill/>
          <a:ln w="38100">
            <a:solidFill>
              <a:srgbClr val="0076B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A992F4AA-861D-476A-8A4A-FAD4966204DF}"/>
              </a:ext>
            </a:extLst>
          </p:cNvPr>
          <p:cNvSpPr/>
          <p:nvPr/>
        </p:nvSpPr>
        <p:spPr>
          <a:xfrm>
            <a:off x="4933236" y="2987183"/>
            <a:ext cx="570451" cy="712801"/>
          </a:xfrm>
          <a:prstGeom prst="roundRect">
            <a:avLst/>
          </a:prstGeom>
          <a:noFill/>
          <a:ln w="38100">
            <a:solidFill>
              <a:srgbClr val="6894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2" presetClass="exit" presetSubtype="8" fill="hold" nodeType="clickEffect">
                                  <p:stCondLst>
                                    <p:cond delay="0"/>
                                  </p:stCondLst>
                                  <p:childTnLst>
                                    <p:anim calcmode="lin" valueType="num">
                                      <p:cBhvr additive="base">
                                        <p:cTn id="20" dur="500"/>
                                        <p:tgtEl>
                                          <p:spTgt spid="30"/>
                                        </p:tgtEl>
                                        <p:attrNameLst>
                                          <p:attrName>ppt_x</p:attrName>
                                        </p:attrNameLst>
                                      </p:cBhvr>
                                      <p:tavLst>
                                        <p:tav tm="0">
                                          <p:val>
                                            <p:strVal val="#ppt_x"/>
                                          </p:val>
                                        </p:tav>
                                        <p:tav tm="100000">
                                          <p:val>
                                            <p:strVal val="#ppt_x-#ppt_w*1.125000"/>
                                          </p:val>
                                        </p:tav>
                                      </p:tavLst>
                                    </p:anim>
                                    <p:animEffect transition="out" filter="wipe(left)">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par>
                          <p:cTn id="23" fill="hold">
                            <p:stCondLst>
                              <p:cond delay="500"/>
                            </p:stCondLst>
                            <p:childTnLst>
                              <p:par>
                                <p:cTn id="24" presetID="1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 calcmode="lin" valueType="num">
                                      <p:cBhvr additive="base">
                                        <p:cTn id="26" dur="500"/>
                                        <p:tgtEl>
                                          <p:spTgt spid="66"/>
                                        </p:tgtEl>
                                        <p:attrNameLst>
                                          <p:attrName>ppt_x</p:attrName>
                                        </p:attrNameLst>
                                      </p:cBhvr>
                                      <p:tavLst>
                                        <p:tav tm="0">
                                          <p:val>
                                            <p:strVal val="#ppt_x-#ppt_w*1.125000"/>
                                          </p:val>
                                        </p:tav>
                                        <p:tav tm="100000">
                                          <p:val>
                                            <p:strVal val="#ppt_x"/>
                                          </p:val>
                                        </p:tav>
                                      </p:tavLst>
                                    </p:anim>
                                    <p:animEffect transition="in" filter="wipe(righ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par>
                                <p:cTn id="33" presetID="10" presetClass="exit" presetSubtype="0" fill="hold" grpId="0" nodeType="with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6"/>
                                        </p:tgtEl>
                                      </p:cBhvr>
                                    </p:animEffect>
                                    <p:set>
                                      <p:cBhvr>
                                        <p:cTn id="38" dur="1" fill="hold">
                                          <p:stCondLst>
                                            <p:cond delay="499"/>
                                          </p:stCondLst>
                                        </p:cTn>
                                        <p:tgtEl>
                                          <p:spTgt spid="4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38"/>
                                        </p:tgtEl>
                                      </p:cBhvr>
                                    </p:animEffect>
                                    <p:set>
                                      <p:cBhvr>
                                        <p:cTn id="41" dur="1" fill="hold">
                                          <p:stCondLst>
                                            <p:cond delay="499"/>
                                          </p:stCondLst>
                                        </p:cTn>
                                        <p:tgtEl>
                                          <p:spTgt spid="3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2" presetClass="exit" presetSubtype="8" fill="hold" nodeType="clickEffect">
                                  <p:stCondLst>
                                    <p:cond delay="0"/>
                                  </p:stCondLst>
                                  <p:childTnLst>
                                    <p:anim calcmode="lin" valueType="num">
                                      <p:cBhvr additive="base">
                                        <p:cTn id="45" dur="500"/>
                                        <p:tgtEl>
                                          <p:spTgt spid="66"/>
                                        </p:tgtEl>
                                        <p:attrNameLst>
                                          <p:attrName>ppt_x</p:attrName>
                                        </p:attrNameLst>
                                      </p:cBhvr>
                                      <p:tavLst>
                                        <p:tav tm="0">
                                          <p:val>
                                            <p:strVal val="#ppt_x"/>
                                          </p:val>
                                        </p:tav>
                                        <p:tav tm="100000">
                                          <p:val>
                                            <p:strVal val="#ppt_x-#ppt_w*1.125000"/>
                                          </p:val>
                                        </p:tav>
                                      </p:tavLst>
                                    </p:anim>
                                    <p:animEffect transition="out" filter="wipe(left)">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cTn>
                              </p:par>
                            </p:childTnLst>
                          </p:cTn>
                        </p:par>
                        <p:par>
                          <p:cTn id="48" fill="hold">
                            <p:stCondLst>
                              <p:cond delay="500"/>
                            </p:stCondLst>
                            <p:childTnLst>
                              <p:par>
                                <p:cTn id="49" presetID="12" presetClass="entr" presetSubtype="8" fill="hold" nodeType="after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p:tgtEl>
                                          <p:spTgt spid="75"/>
                                        </p:tgtEl>
                                        <p:attrNameLst>
                                          <p:attrName>ppt_x</p:attrName>
                                        </p:attrNameLst>
                                      </p:cBhvr>
                                      <p:tavLst>
                                        <p:tav tm="0">
                                          <p:val>
                                            <p:strVal val="#ppt_x-#ppt_w*1.125000"/>
                                          </p:val>
                                        </p:tav>
                                        <p:tav tm="100000">
                                          <p:val>
                                            <p:strVal val="#ppt_x"/>
                                          </p:val>
                                        </p:tav>
                                      </p:tavLst>
                                    </p:anim>
                                    <p:animEffect transition="in" filter="wipe(right)">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8"/>
                                        </p:tgtEl>
                                        <p:attrNameLst>
                                          <p:attrName>style.visibility</p:attrName>
                                        </p:attrNameLst>
                                      </p:cBhvr>
                                      <p:to>
                                        <p:strVal val="visible"/>
                                      </p:to>
                                    </p:set>
                                    <p:animEffect transition="in" filter="fade">
                                      <p:cBhvr>
                                        <p:cTn id="57" dur="500"/>
                                        <p:tgtEl>
                                          <p:spTgt spid="78"/>
                                        </p:tgtEl>
                                      </p:cBhvr>
                                    </p:animEffect>
                                  </p:childTnLst>
                                </p:cTn>
                              </p:par>
                              <p:par>
                                <p:cTn id="58" presetID="10" presetClass="exit" presetSubtype="0" fill="hold" grpId="0"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2" presetClass="exit" presetSubtype="8" fill="hold" nodeType="clickEffect">
                                  <p:stCondLst>
                                    <p:cond delay="0"/>
                                  </p:stCondLst>
                                  <p:childTnLst>
                                    <p:anim calcmode="lin" valueType="num">
                                      <p:cBhvr additive="base">
                                        <p:cTn id="70" dur="500"/>
                                        <p:tgtEl>
                                          <p:spTgt spid="75"/>
                                        </p:tgtEl>
                                        <p:attrNameLst>
                                          <p:attrName>ppt_x</p:attrName>
                                        </p:attrNameLst>
                                      </p:cBhvr>
                                      <p:tavLst>
                                        <p:tav tm="0">
                                          <p:val>
                                            <p:strVal val="#ppt_x"/>
                                          </p:val>
                                        </p:tav>
                                        <p:tav tm="100000">
                                          <p:val>
                                            <p:strVal val="#ppt_x-#ppt_w*1.125000"/>
                                          </p:val>
                                        </p:tav>
                                      </p:tavLst>
                                    </p:anim>
                                    <p:animEffect transition="out" filter="wipe(left)">
                                      <p:cBhvr>
                                        <p:cTn id="71" dur="500"/>
                                        <p:tgtEl>
                                          <p:spTgt spid="75"/>
                                        </p:tgtEl>
                                      </p:cBhvr>
                                    </p:animEffect>
                                    <p:set>
                                      <p:cBhvr>
                                        <p:cTn id="72" dur="1" fill="hold">
                                          <p:stCondLst>
                                            <p:cond delay="499"/>
                                          </p:stCondLst>
                                        </p:cTn>
                                        <p:tgtEl>
                                          <p:spTgt spid="75"/>
                                        </p:tgtEl>
                                        <p:attrNameLst>
                                          <p:attrName>style.visibility</p:attrName>
                                        </p:attrNameLst>
                                      </p:cBhvr>
                                      <p:to>
                                        <p:strVal val="hidden"/>
                                      </p:to>
                                    </p:set>
                                  </p:childTnLst>
                                </p:cTn>
                              </p:par>
                            </p:childTnLst>
                          </p:cTn>
                        </p:par>
                        <p:par>
                          <p:cTn id="73" fill="hold">
                            <p:stCondLst>
                              <p:cond delay="500"/>
                            </p:stCondLst>
                            <p:childTnLst>
                              <p:par>
                                <p:cTn id="74" presetID="12" presetClass="entr" presetSubtype="8" fill="hold" nodeType="afterEffect">
                                  <p:stCondLst>
                                    <p:cond delay="0"/>
                                  </p:stCondLst>
                                  <p:childTnLst>
                                    <p:set>
                                      <p:cBhvr>
                                        <p:cTn id="75" dur="1" fill="hold">
                                          <p:stCondLst>
                                            <p:cond delay="0"/>
                                          </p:stCondLst>
                                        </p:cTn>
                                        <p:tgtEl>
                                          <p:spTgt spid="84"/>
                                        </p:tgtEl>
                                        <p:attrNameLst>
                                          <p:attrName>style.visibility</p:attrName>
                                        </p:attrNameLst>
                                      </p:cBhvr>
                                      <p:to>
                                        <p:strVal val="visible"/>
                                      </p:to>
                                    </p:set>
                                    <p:anim calcmode="lin" valueType="num">
                                      <p:cBhvr additive="base">
                                        <p:cTn id="76" dur="500"/>
                                        <p:tgtEl>
                                          <p:spTgt spid="84"/>
                                        </p:tgtEl>
                                        <p:attrNameLst>
                                          <p:attrName>ppt_x</p:attrName>
                                        </p:attrNameLst>
                                      </p:cBhvr>
                                      <p:tavLst>
                                        <p:tav tm="0">
                                          <p:val>
                                            <p:strVal val="#ppt_x-#ppt_w*1.125000"/>
                                          </p:val>
                                        </p:tav>
                                        <p:tav tm="100000">
                                          <p:val>
                                            <p:strVal val="#ppt_x"/>
                                          </p:val>
                                        </p:tav>
                                      </p:tavLst>
                                    </p:anim>
                                    <p:animEffect transition="in" filter="wipe(right)">
                                      <p:cBhvr>
                                        <p:cTn id="77" dur="500"/>
                                        <p:tgtEl>
                                          <p:spTgt spid="8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xit" presetSubtype="0" fill="hold" grpId="0" nodeType="with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0"/>
                                        </p:tgtEl>
                                      </p:cBhvr>
                                    </p:animEffect>
                                    <p:set>
                                      <p:cBhvr>
                                        <p:cTn id="88" dur="1" fill="hold">
                                          <p:stCondLst>
                                            <p:cond delay="499"/>
                                          </p:stCondLst>
                                        </p:cTn>
                                        <p:tgtEl>
                                          <p:spTgt spid="40"/>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2" presetClass="exit" presetSubtype="8" fill="hold" nodeType="clickEffect">
                                  <p:stCondLst>
                                    <p:cond delay="0"/>
                                  </p:stCondLst>
                                  <p:childTnLst>
                                    <p:anim calcmode="lin" valueType="num">
                                      <p:cBhvr additive="base">
                                        <p:cTn id="95" dur="500"/>
                                        <p:tgtEl>
                                          <p:spTgt spid="84"/>
                                        </p:tgtEl>
                                        <p:attrNameLst>
                                          <p:attrName>ppt_x</p:attrName>
                                        </p:attrNameLst>
                                      </p:cBhvr>
                                      <p:tavLst>
                                        <p:tav tm="0">
                                          <p:val>
                                            <p:strVal val="#ppt_x"/>
                                          </p:val>
                                        </p:tav>
                                        <p:tav tm="100000">
                                          <p:val>
                                            <p:strVal val="#ppt_x-#ppt_w*1.125000"/>
                                          </p:val>
                                        </p:tav>
                                      </p:tavLst>
                                    </p:anim>
                                    <p:animEffect transition="out" filter="wipe(left)">
                                      <p:cBhvr>
                                        <p:cTn id="96" dur="500"/>
                                        <p:tgtEl>
                                          <p:spTgt spid="84"/>
                                        </p:tgtEl>
                                      </p:cBhvr>
                                    </p:animEffect>
                                    <p:set>
                                      <p:cBhvr>
                                        <p:cTn id="97" dur="1" fill="hold">
                                          <p:stCondLst>
                                            <p:cond delay="499"/>
                                          </p:stCondLst>
                                        </p:cTn>
                                        <p:tgtEl>
                                          <p:spTgt spid="84"/>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500"/>
                                        <p:tgtEl>
                                          <p:spTgt spid="3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fade">
                                      <p:cBhvr>
                                        <p:cTn id="10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34" grpId="0"/>
      <p:bldP spid="93" grpId="0" animBg="1"/>
      <p:bldP spid="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7CF115-B3B1-4D74-8ACF-743CAB3ED1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524"/>
          <a:stretch/>
        </p:blipFill>
        <p:spPr>
          <a:xfrm>
            <a:off x="3754852" y="1234799"/>
            <a:ext cx="4849398" cy="5039001"/>
          </a:xfrm>
          <a:prstGeom prst="rect">
            <a:avLst/>
          </a:prstGeom>
        </p:spPr>
      </p:pic>
      <p:sp>
        <p:nvSpPr>
          <p:cNvPr id="2" name="Rectangle 1">
            <a:extLst>
              <a:ext uri="{FF2B5EF4-FFF2-40B4-BE49-F238E27FC236}">
                <a16:creationId xmlns:a16="http://schemas.microsoft.com/office/drawing/2014/main" id="{D0081862-12EF-4524-9E7F-F1EC5CC2201A}"/>
              </a:ext>
            </a:extLst>
          </p:cNvPr>
          <p:cNvSpPr/>
          <p:nvPr/>
        </p:nvSpPr>
        <p:spPr>
          <a:xfrm>
            <a:off x="539750" y="1234799"/>
            <a:ext cx="4677858" cy="5039001"/>
          </a:xfrm>
          <a:custGeom>
            <a:avLst/>
            <a:gdLst>
              <a:gd name="connsiteX0" fmla="*/ 0 w 4485255"/>
              <a:gd name="connsiteY0" fmla="*/ 0 h 5039001"/>
              <a:gd name="connsiteX1" fmla="*/ 4485255 w 4485255"/>
              <a:gd name="connsiteY1" fmla="*/ 0 h 5039001"/>
              <a:gd name="connsiteX2" fmla="*/ 4485255 w 4485255"/>
              <a:gd name="connsiteY2" fmla="*/ 5039001 h 5039001"/>
              <a:gd name="connsiteX3" fmla="*/ 0 w 4485255"/>
              <a:gd name="connsiteY3" fmla="*/ 5039001 h 5039001"/>
              <a:gd name="connsiteX4" fmla="*/ 0 w 4485255"/>
              <a:gd name="connsiteY4" fmla="*/ 0 h 5039001"/>
              <a:gd name="connsiteX0" fmla="*/ 0 w 4485255"/>
              <a:gd name="connsiteY0" fmla="*/ 0 h 5039001"/>
              <a:gd name="connsiteX1" fmla="*/ 4485255 w 4485255"/>
              <a:gd name="connsiteY1" fmla="*/ 0 h 5039001"/>
              <a:gd name="connsiteX2" fmla="*/ 3897880 w 4485255"/>
              <a:gd name="connsiteY2" fmla="*/ 5039001 h 5039001"/>
              <a:gd name="connsiteX3" fmla="*/ 0 w 4485255"/>
              <a:gd name="connsiteY3" fmla="*/ 5039001 h 5039001"/>
              <a:gd name="connsiteX4" fmla="*/ 0 w 4485255"/>
              <a:gd name="connsiteY4" fmla="*/ 0 h 503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5" h="5039001">
                <a:moveTo>
                  <a:pt x="0" y="0"/>
                </a:moveTo>
                <a:lnTo>
                  <a:pt x="4485255" y="0"/>
                </a:lnTo>
                <a:lnTo>
                  <a:pt x="3897880" y="5039001"/>
                </a:lnTo>
                <a:lnTo>
                  <a:pt x="0" y="5039001"/>
                </a:lnTo>
                <a:lnTo>
                  <a:pt x="0" y="0"/>
                </a:lnTo>
                <a:close/>
              </a:path>
            </a:pathLst>
          </a:custGeom>
          <a:solidFill>
            <a:srgbClr val="AFDEF9"/>
          </a:solidFill>
          <a:ln>
            <a:noFill/>
          </a:ln>
          <a:effectLst>
            <a:outerShdw blurRad="25400" dist="508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10" name="Rectangle 9"/>
          <p:cNvSpPr/>
          <p:nvPr/>
        </p:nvSpPr>
        <p:spPr>
          <a:xfrm>
            <a:off x="233892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38926"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95C37AE-D942-49FD-8F43-B79261288238}"/>
              </a:ext>
            </a:extLst>
          </p:cNvPr>
          <p:cNvSpPr/>
          <p:nvPr/>
        </p:nvSpPr>
        <p:spPr>
          <a:xfrm>
            <a:off x="678277" y="1387132"/>
            <a:ext cx="3360323" cy="646331"/>
          </a:xfrm>
          <a:prstGeom prst="rect">
            <a:avLst/>
          </a:prstGeom>
        </p:spPr>
        <p:txBody>
          <a:bodyPr wrap="square">
            <a:spAutoFit/>
          </a:bodyPr>
          <a:lstStyle/>
          <a:p>
            <a:r>
              <a:rPr lang="en-GB" dirty="0"/>
              <a:t>A set of fractions is written in </a:t>
            </a:r>
            <a:r>
              <a:rPr lang="en-GB" b="1" dirty="0"/>
              <a:t>descending</a:t>
            </a:r>
            <a:r>
              <a:rPr lang="en-GB" dirty="0"/>
              <a:t> order.</a:t>
            </a:r>
          </a:p>
        </p:txBody>
      </p:sp>
      <p:sp>
        <p:nvSpPr>
          <p:cNvPr id="19" name="Rectangle 18">
            <a:extLst>
              <a:ext uri="{FF2B5EF4-FFF2-40B4-BE49-F238E27FC236}">
                <a16:creationId xmlns:a16="http://schemas.microsoft.com/office/drawing/2014/main" id="{3C513582-588E-42CB-A5B9-94B6F17A622F}"/>
              </a:ext>
            </a:extLst>
          </p:cNvPr>
          <p:cNvSpPr/>
          <p:nvPr/>
        </p:nvSpPr>
        <p:spPr>
          <a:xfrm>
            <a:off x="539749" y="2245337"/>
            <a:ext cx="4561799" cy="980252"/>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376738" y="980252"/>
                </a:lnTo>
                <a:lnTo>
                  <a:pt x="0" y="9802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7CBBF5C8-E431-4812-A63E-5E8F58D8B669}"/>
              </a:ext>
            </a:extLst>
          </p:cNvPr>
          <p:cNvGrpSpPr/>
          <p:nvPr/>
        </p:nvGrpSpPr>
        <p:grpSpPr>
          <a:xfrm>
            <a:off x="919552" y="2348523"/>
            <a:ext cx="570451" cy="790658"/>
            <a:chOff x="1436331" y="5232782"/>
            <a:chExt cx="570451" cy="790658"/>
          </a:xfrm>
        </p:grpSpPr>
        <p:sp>
          <p:nvSpPr>
            <p:cNvPr id="13" name="TextBox 12">
              <a:extLst>
                <a:ext uri="{FF2B5EF4-FFF2-40B4-BE49-F238E27FC236}">
                  <a16:creationId xmlns:a16="http://schemas.microsoft.com/office/drawing/2014/main" id="{28259077-C9B6-407A-92B2-B338207451C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5</a:t>
              </a:r>
            </a:p>
          </p:txBody>
        </p:sp>
        <p:cxnSp>
          <p:nvCxnSpPr>
            <p:cNvPr id="14" name="Straight Connector 13">
              <a:extLst>
                <a:ext uri="{FF2B5EF4-FFF2-40B4-BE49-F238E27FC236}">
                  <a16:creationId xmlns:a16="http://schemas.microsoft.com/office/drawing/2014/main" id="{65E66312-3252-4F18-8230-2378B46601A8}"/>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5885D3-AA29-463C-9DE7-F3B866BB55F8}"/>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6</a:t>
              </a:r>
            </a:p>
          </p:txBody>
        </p:sp>
      </p:grpSp>
      <p:grpSp>
        <p:nvGrpSpPr>
          <p:cNvPr id="21" name="Group 20">
            <a:extLst>
              <a:ext uri="{FF2B5EF4-FFF2-40B4-BE49-F238E27FC236}">
                <a16:creationId xmlns:a16="http://schemas.microsoft.com/office/drawing/2014/main" id="{E594037A-50A4-4F34-B48D-B0B09D1C4B51}"/>
              </a:ext>
            </a:extLst>
          </p:cNvPr>
          <p:cNvGrpSpPr/>
          <p:nvPr/>
        </p:nvGrpSpPr>
        <p:grpSpPr>
          <a:xfrm>
            <a:off x="1931723" y="2677856"/>
            <a:ext cx="570451" cy="461665"/>
            <a:chOff x="1436331" y="5561775"/>
            <a:chExt cx="570451" cy="461665"/>
          </a:xfrm>
        </p:grpSpPr>
        <p:cxnSp>
          <p:nvCxnSpPr>
            <p:cNvPr id="23" name="Straight Connector 22">
              <a:extLst>
                <a:ext uri="{FF2B5EF4-FFF2-40B4-BE49-F238E27FC236}">
                  <a16:creationId xmlns:a16="http://schemas.microsoft.com/office/drawing/2014/main" id="{DFC0C81A-062A-40FD-BF58-ECE2B000D48D}"/>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CE1BD1-E754-4740-B20D-5AD5010BE824}"/>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6</a:t>
              </a:r>
            </a:p>
          </p:txBody>
        </p:sp>
      </p:grpSp>
      <p:grpSp>
        <p:nvGrpSpPr>
          <p:cNvPr id="30" name="Group 29">
            <a:extLst>
              <a:ext uri="{FF2B5EF4-FFF2-40B4-BE49-F238E27FC236}">
                <a16:creationId xmlns:a16="http://schemas.microsoft.com/office/drawing/2014/main" id="{4CC06884-0700-48B5-89F0-63F9385C8B62}"/>
              </a:ext>
            </a:extLst>
          </p:cNvPr>
          <p:cNvGrpSpPr/>
          <p:nvPr/>
        </p:nvGrpSpPr>
        <p:grpSpPr>
          <a:xfrm>
            <a:off x="2943894" y="2348863"/>
            <a:ext cx="570451" cy="790658"/>
            <a:chOff x="1436331" y="5232782"/>
            <a:chExt cx="570451" cy="790658"/>
          </a:xfrm>
        </p:grpSpPr>
        <p:sp>
          <p:nvSpPr>
            <p:cNvPr id="31" name="TextBox 30">
              <a:extLst>
                <a:ext uri="{FF2B5EF4-FFF2-40B4-BE49-F238E27FC236}">
                  <a16:creationId xmlns:a16="http://schemas.microsoft.com/office/drawing/2014/main" id="{7303CBC9-4CC5-4B37-A1AC-915011491501}"/>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2</a:t>
              </a:r>
            </a:p>
          </p:txBody>
        </p:sp>
        <p:cxnSp>
          <p:nvCxnSpPr>
            <p:cNvPr id="32" name="Straight Connector 31">
              <a:extLst>
                <a:ext uri="{FF2B5EF4-FFF2-40B4-BE49-F238E27FC236}">
                  <a16:creationId xmlns:a16="http://schemas.microsoft.com/office/drawing/2014/main" id="{FEE36A84-58F8-4F55-A2E8-6C83CD64A874}"/>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079C4F9-351D-44CA-8132-249BB7493219}"/>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6</a:t>
              </a:r>
            </a:p>
          </p:txBody>
        </p:sp>
      </p:grpSp>
      <p:grpSp>
        <p:nvGrpSpPr>
          <p:cNvPr id="34" name="Group 33">
            <a:extLst>
              <a:ext uri="{FF2B5EF4-FFF2-40B4-BE49-F238E27FC236}">
                <a16:creationId xmlns:a16="http://schemas.microsoft.com/office/drawing/2014/main" id="{DE70ADB3-5969-449E-843E-18342F5C8AD2}"/>
              </a:ext>
            </a:extLst>
          </p:cNvPr>
          <p:cNvGrpSpPr/>
          <p:nvPr/>
        </p:nvGrpSpPr>
        <p:grpSpPr>
          <a:xfrm>
            <a:off x="3956065" y="2348863"/>
            <a:ext cx="570451" cy="790658"/>
            <a:chOff x="1436331" y="5232782"/>
            <a:chExt cx="570451" cy="790658"/>
          </a:xfrm>
        </p:grpSpPr>
        <p:sp>
          <p:nvSpPr>
            <p:cNvPr id="35" name="TextBox 34">
              <a:extLst>
                <a:ext uri="{FF2B5EF4-FFF2-40B4-BE49-F238E27FC236}">
                  <a16:creationId xmlns:a16="http://schemas.microsoft.com/office/drawing/2014/main" id="{323CF107-F1D1-4EB1-AA25-AAEE17AE653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36" name="Straight Connector 35">
              <a:extLst>
                <a:ext uri="{FF2B5EF4-FFF2-40B4-BE49-F238E27FC236}">
                  <a16:creationId xmlns:a16="http://schemas.microsoft.com/office/drawing/2014/main" id="{73F16364-FF82-4BD5-B2E6-6DE3B9D7C285}"/>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2780935-F47F-40F3-B574-7CFE9721AD85}"/>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6</a:t>
              </a:r>
            </a:p>
          </p:txBody>
        </p:sp>
      </p:grpSp>
      <p:grpSp>
        <p:nvGrpSpPr>
          <p:cNvPr id="44" name="Group 43">
            <a:extLst>
              <a:ext uri="{FF2B5EF4-FFF2-40B4-BE49-F238E27FC236}">
                <a16:creationId xmlns:a16="http://schemas.microsoft.com/office/drawing/2014/main" id="{17E1FC69-DF1C-4FCD-A42B-C5A91C2E123A}"/>
              </a:ext>
            </a:extLst>
          </p:cNvPr>
          <p:cNvGrpSpPr/>
          <p:nvPr/>
        </p:nvGrpSpPr>
        <p:grpSpPr>
          <a:xfrm>
            <a:off x="5317449" y="1501630"/>
            <a:ext cx="1831382" cy="1062614"/>
            <a:chOff x="5317449" y="1501630"/>
            <a:chExt cx="1831382" cy="1062614"/>
          </a:xfrm>
        </p:grpSpPr>
        <p:sp>
          <p:nvSpPr>
            <p:cNvPr id="20" name="Speech Bubble: Rectangle 19">
              <a:extLst>
                <a:ext uri="{FF2B5EF4-FFF2-40B4-BE49-F238E27FC236}">
                  <a16:creationId xmlns:a16="http://schemas.microsoft.com/office/drawing/2014/main" id="{B8FDFD3D-3B18-4BA5-B554-EE3FF44A4667}"/>
                </a:ext>
              </a:extLst>
            </p:cNvPr>
            <p:cNvSpPr/>
            <p:nvPr/>
          </p:nvSpPr>
          <p:spPr>
            <a:xfrm>
              <a:off x="5317449" y="1501630"/>
              <a:ext cx="1764462" cy="1062614"/>
            </a:xfrm>
            <a:prstGeom prst="wedgeRectCallout">
              <a:avLst>
                <a:gd name="adj1" fmla="val -3601"/>
                <a:gd name="adj2" fmla="val 60174"/>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3175DB2-D4B3-4F24-AA18-F41A418BDED1}"/>
                </a:ext>
              </a:extLst>
            </p:cNvPr>
            <p:cNvSpPr/>
            <p:nvPr/>
          </p:nvSpPr>
          <p:spPr>
            <a:xfrm>
              <a:off x="5384369" y="1539406"/>
              <a:ext cx="1764462" cy="923330"/>
            </a:xfrm>
            <a:prstGeom prst="rect">
              <a:avLst/>
            </a:prstGeom>
          </p:spPr>
          <p:txBody>
            <a:bodyPr wrap="square">
              <a:spAutoFit/>
            </a:bodyPr>
            <a:lstStyle/>
            <a:p>
              <a:r>
                <a:rPr lang="en-GB" dirty="0"/>
                <a:t>The missing fraction could be   .</a:t>
              </a:r>
            </a:p>
          </p:txBody>
        </p:sp>
        <p:grpSp>
          <p:nvGrpSpPr>
            <p:cNvPr id="40" name="Group 39">
              <a:extLst>
                <a:ext uri="{FF2B5EF4-FFF2-40B4-BE49-F238E27FC236}">
                  <a16:creationId xmlns:a16="http://schemas.microsoft.com/office/drawing/2014/main" id="{D7DBB3A7-0428-4EE8-B01E-D6E5909546A7}"/>
                </a:ext>
              </a:extLst>
            </p:cNvPr>
            <p:cNvGrpSpPr/>
            <p:nvPr/>
          </p:nvGrpSpPr>
          <p:grpSpPr>
            <a:xfrm>
              <a:off x="5568393" y="2058145"/>
              <a:ext cx="570451" cy="487048"/>
              <a:chOff x="1436331" y="5385680"/>
              <a:chExt cx="570451" cy="487048"/>
            </a:xfrm>
          </p:grpSpPr>
          <p:sp>
            <p:nvSpPr>
              <p:cNvPr id="41" name="TextBox 40">
                <a:extLst>
                  <a:ext uri="{FF2B5EF4-FFF2-40B4-BE49-F238E27FC236}">
                    <a16:creationId xmlns:a16="http://schemas.microsoft.com/office/drawing/2014/main" id="{E222ED08-2CF6-4B39-BE4E-C42B59A594FE}"/>
                  </a:ext>
                </a:extLst>
              </p:cNvPr>
              <p:cNvSpPr txBox="1"/>
              <p:nvPr/>
            </p:nvSpPr>
            <p:spPr>
              <a:xfrm>
                <a:off x="1527561" y="5385680"/>
                <a:ext cx="379381" cy="307777"/>
              </a:xfrm>
              <a:prstGeom prst="rect">
                <a:avLst/>
              </a:prstGeom>
              <a:noFill/>
            </p:spPr>
            <p:txBody>
              <a:bodyPr wrap="square" rtlCol="0">
                <a:spAutoFit/>
              </a:bodyPr>
              <a:lstStyle/>
              <a:p>
                <a:pPr algn="ctr"/>
                <a:r>
                  <a:rPr lang="en-GB" sz="1400" b="1" dirty="0"/>
                  <a:t>4</a:t>
                </a:r>
              </a:p>
            </p:txBody>
          </p:sp>
          <p:cxnSp>
            <p:nvCxnSpPr>
              <p:cNvPr id="42" name="Straight Connector 41">
                <a:extLst>
                  <a:ext uri="{FF2B5EF4-FFF2-40B4-BE49-F238E27FC236}">
                    <a16:creationId xmlns:a16="http://schemas.microsoft.com/office/drawing/2014/main" id="{C079D8FE-5C83-436D-BFC1-8A859626B8F4}"/>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BDA818A-A3B4-459C-A0AA-EAA088217B5A}"/>
                  </a:ext>
                </a:extLst>
              </p:cNvPr>
              <p:cNvSpPr txBox="1"/>
              <p:nvPr/>
            </p:nvSpPr>
            <p:spPr>
              <a:xfrm>
                <a:off x="1436331" y="5564951"/>
                <a:ext cx="570451" cy="307777"/>
              </a:xfrm>
              <a:prstGeom prst="rect">
                <a:avLst/>
              </a:prstGeom>
              <a:noFill/>
            </p:spPr>
            <p:txBody>
              <a:bodyPr wrap="square" rtlCol="0">
                <a:spAutoFit/>
              </a:bodyPr>
              <a:lstStyle/>
              <a:p>
                <a:pPr algn="ctr"/>
                <a:r>
                  <a:rPr lang="en-GB" sz="1400" b="1" dirty="0"/>
                  <a:t>6</a:t>
                </a:r>
              </a:p>
            </p:txBody>
          </p:sp>
        </p:grpSp>
      </p:grpSp>
      <p:sp>
        <p:nvSpPr>
          <p:cNvPr id="53" name="TextBox 52">
            <a:extLst>
              <a:ext uri="{FF2B5EF4-FFF2-40B4-BE49-F238E27FC236}">
                <a16:creationId xmlns:a16="http://schemas.microsoft.com/office/drawing/2014/main" id="{60A957C5-465E-4050-8810-F2D1F3C666B3}"/>
              </a:ext>
            </a:extLst>
          </p:cNvPr>
          <p:cNvSpPr txBox="1"/>
          <p:nvPr/>
        </p:nvSpPr>
        <p:spPr>
          <a:xfrm>
            <a:off x="2022953" y="2348863"/>
            <a:ext cx="379381" cy="461665"/>
          </a:xfrm>
          <a:prstGeom prst="rect">
            <a:avLst/>
          </a:prstGeom>
          <a:noFill/>
        </p:spPr>
        <p:txBody>
          <a:bodyPr wrap="square" rtlCol="0">
            <a:spAutoFit/>
          </a:bodyPr>
          <a:lstStyle/>
          <a:p>
            <a:pPr algn="ctr"/>
            <a:r>
              <a:rPr lang="en-GB" sz="2400" b="1" dirty="0">
                <a:solidFill>
                  <a:srgbClr val="689429"/>
                </a:solidFill>
              </a:rPr>
              <a:t>4</a:t>
            </a:r>
          </a:p>
        </p:txBody>
      </p:sp>
      <p:sp>
        <p:nvSpPr>
          <p:cNvPr id="58" name="TextBox 57">
            <a:extLst>
              <a:ext uri="{FF2B5EF4-FFF2-40B4-BE49-F238E27FC236}">
                <a16:creationId xmlns:a16="http://schemas.microsoft.com/office/drawing/2014/main" id="{D3FC6C63-A14D-411B-9BE6-C7CA827C5ECC}"/>
              </a:ext>
            </a:extLst>
          </p:cNvPr>
          <p:cNvSpPr txBox="1"/>
          <p:nvPr/>
        </p:nvSpPr>
        <p:spPr>
          <a:xfrm>
            <a:off x="2019688" y="2346282"/>
            <a:ext cx="379381" cy="461665"/>
          </a:xfrm>
          <a:prstGeom prst="rect">
            <a:avLst/>
          </a:prstGeom>
          <a:noFill/>
        </p:spPr>
        <p:txBody>
          <a:bodyPr wrap="square" rtlCol="0">
            <a:spAutoFit/>
          </a:bodyPr>
          <a:lstStyle/>
          <a:p>
            <a:pPr algn="ctr"/>
            <a:r>
              <a:rPr lang="en-GB" sz="2400" b="1" dirty="0">
                <a:solidFill>
                  <a:srgbClr val="689429"/>
                </a:solidFill>
              </a:rPr>
              <a:t>3</a:t>
            </a:r>
          </a:p>
        </p:txBody>
      </p:sp>
      <p:sp>
        <p:nvSpPr>
          <p:cNvPr id="39" name="Rectangle: Rounded Corners 38">
            <a:extLst>
              <a:ext uri="{FF2B5EF4-FFF2-40B4-BE49-F238E27FC236}">
                <a16:creationId xmlns:a16="http://schemas.microsoft.com/office/drawing/2014/main" id="{CE730D1F-259C-4AB7-9A29-F95946608647}"/>
              </a:ext>
            </a:extLst>
          </p:cNvPr>
          <p:cNvSpPr/>
          <p:nvPr/>
        </p:nvSpPr>
        <p:spPr>
          <a:xfrm>
            <a:off x="2041351" y="2333628"/>
            <a:ext cx="342585" cy="362671"/>
          </a:xfrm>
          <a:prstGeom prst="round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table, lit, looking, dark&#10;&#10;Description automatically generated">
            <a:extLst>
              <a:ext uri="{FF2B5EF4-FFF2-40B4-BE49-F238E27FC236}">
                <a16:creationId xmlns:a16="http://schemas.microsoft.com/office/drawing/2014/main" id="{D61583A5-9501-48CD-8F10-4634341A69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015"/>
          <a:stretch/>
        </p:blipFill>
        <p:spPr>
          <a:xfrm>
            <a:off x="6233044" y="2142426"/>
            <a:ext cx="2155306" cy="4131374"/>
          </a:xfrm>
          <a:prstGeom prst="rect">
            <a:avLst/>
          </a:prstGeom>
          <a:effectLst>
            <a:outerShdw blurRad="25400" dist="114300" dir="21540000" algn="ctr" rotWithShape="0">
              <a:srgbClr val="000000">
                <a:alpha val="10000"/>
              </a:srgbClr>
            </a:outerShdw>
          </a:effectLst>
        </p:spPr>
      </p:pic>
      <p:sp>
        <p:nvSpPr>
          <p:cNvPr id="46" name="Rectangle 18">
            <a:extLst>
              <a:ext uri="{FF2B5EF4-FFF2-40B4-BE49-F238E27FC236}">
                <a16:creationId xmlns:a16="http://schemas.microsoft.com/office/drawing/2014/main" id="{7C222634-C735-4220-9C0F-2C717FE8D6A9}"/>
              </a:ext>
            </a:extLst>
          </p:cNvPr>
          <p:cNvSpPr/>
          <p:nvPr/>
        </p:nvSpPr>
        <p:spPr>
          <a:xfrm>
            <a:off x="538821" y="4263477"/>
            <a:ext cx="4312579" cy="739269"/>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6597 w 4495800"/>
              <a:gd name="connsiteY2" fmla="*/ 977095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9079 w 4495800"/>
              <a:gd name="connsiteY2" fmla="*/ 977095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399079" y="977095"/>
                </a:lnTo>
                <a:lnTo>
                  <a:pt x="0" y="980252"/>
                </a:lnTo>
                <a:lnTo>
                  <a:pt x="0" y="0"/>
                </a:lnTo>
                <a:close/>
              </a:path>
            </a:pathLst>
          </a:cu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C02AFDB-C439-432F-A1EA-6115EE639CD0}"/>
              </a:ext>
            </a:extLst>
          </p:cNvPr>
          <p:cNvSpPr/>
          <p:nvPr/>
        </p:nvSpPr>
        <p:spPr>
          <a:xfrm>
            <a:off x="678277" y="3379955"/>
            <a:ext cx="3277788" cy="646331"/>
          </a:xfrm>
          <a:prstGeom prst="rect">
            <a:avLst/>
          </a:prstGeom>
        </p:spPr>
        <p:txBody>
          <a:bodyPr wrap="square">
            <a:spAutoFit/>
          </a:bodyPr>
          <a:lstStyle/>
          <a:p>
            <a:r>
              <a:rPr lang="en-GB" dirty="0"/>
              <a:t>Do you agree with Leo? Explain your reasoning.</a:t>
            </a:r>
          </a:p>
        </p:txBody>
      </p:sp>
      <p:sp>
        <p:nvSpPr>
          <p:cNvPr id="47" name="TextBox 46">
            <a:extLst>
              <a:ext uri="{FF2B5EF4-FFF2-40B4-BE49-F238E27FC236}">
                <a16:creationId xmlns:a16="http://schemas.microsoft.com/office/drawing/2014/main" id="{A2A50A41-523B-4385-A25C-14FC3DB0F7BA}"/>
              </a:ext>
            </a:extLst>
          </p:cNvPr>
          <p:cNvSpPr txBox="1"/>
          <p:nvPr/>
        </p:nvSpPr>
        <p:spPr>
          <a:xfrm rot="2846606">
            <a:off x="5965343" y="3796579"/>
            <a:ext cx="2558874" cy="2265814"/>
          </a:xfrm>
          <a:prstGeom prst="rect">
            <a:avLst/>
          </a:prstGeom>
          <a:noFill/>
        </p:spPr>
        <p:txBody>
          <a:bodyPr wrap="square" rtlCol="0">
            <a:prstTxWarp prst="textArchUp">
              <a:avLst/>
            </a:prstTxWarp>
            <a:spAutoFit/>
          </a:bodyPr>
          <a:lstStyle/>
          <a:p>
            <a:r>
              <a:rPr lang="en-GB" sz="2400" dirty="0"/>
              <a:t>Leo</a:t>
            </a:r>
          </a:p>
        </p:txBody>
      </p:sp>
      <p:sp>
        <p:nvSpPr>
          <p:cNvPr id="48" name="Rectangle 47">
            <a:extLst>
              <a:ext uri="{FF2B5EF4-FFF2-40B4-BE49-F238E27FC236}">
                <a16:creationId xmlns:a16="http://schemas.microsoft.com/office/drawing/2014/main" id="{0A95E4B8-847C-450F-8087-C729DF4E4E0F}"/>
              </a:ext>
            </a:extLst>
          </p:cNvPr>
          <p:cNvSpPr/>
          <p:nvPr/>
        </p:nvSpPr>
        <p:spPr>
          <a:xfrm>
            <a:off x="678277" y="4292680"/>
            <a:ext cx="3808050" cy="646331"/>
          </a:xfrm>
          <a:prstGeom prst="rect">
            <a:avLst/>
          </a:prstGeom>
        </p:spPr>
        <p:txBody>
          <a:bodyPr wrap="square">
            <a:spAutoFit/>
          </a:bodyPr>
          <a:lstStyle/>
          <a:p>
            <a:r>
              <a:rPr lang="en-GB" dirty="0">
                <a:solidFill>
                  <a:schemeClr val="bg1"/>
                </a:solidFill>
              </a:rPr>
              <a:t>Leo is correct. The missing fraction could either be    or   .</a:t>
            </a:r>
          </a:p>
        </p:txBody>
      </p:sp>
      <p:grpSp>
        <p:nvGrpSpPr>
          <p:cNvPr id="49" name="Group 48">
            <a:extLst>
              <a:ext uri="{FF2B5EF4-FFF2-40B4-BE49-F238E27FC236}">
                <a16:creationId xmlns:a16="http://schemas.microsoft.com/office/drawing/2014/main" id="{EC437C0A-DEC8-4387-8860-5060BF1434A0}"/>
              </a:ext>
            </a:extLst>
          </p:cNvPr>
          <p:cNvGrpSpPr/>
          <p:nvPr/>
        </p:nvGrpSpPr>
        <p:grpSpPr>
          <a:xfrm>
            <a:off x="2121871" y="4515698"/>
            <a:ext cx="570451" cy="487048"/>
            <a:chOff x="5720793" y="2210545"/>
            <a:chExt cx="570451" cy="487048"/>
          </a:xfrm>
        </p:grpSpPr>
        <p:sp>
          <p:nvSpPr>
            <p:cNvPr id="50" name="TextBox 49">
              <a:extLst>
                <a:ext uri="{FF2B5EF4-FFF2-40B4-BE49-F238E27FC236}">
                  <a16:creationId xmlns:a16="http://schemas.microsoft.com/office/drawing/2014/main" id="{F4B59553-C2AE-4A30-A07B-B6694FC8434C}"/>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4</a:t>
              </a:r>
            </a:p>
          </p:txBody>
        </p:sp>
        <p:cxnSp>
          <p:nvCxnSpPr>
            <p:cNvPr id="51" name="Straight Connector 50">
              <a:extLst>
                <a:ext uri="{FF2B5EF4-FFF2-40B4-BE49-F238E27FC236}">
                  <a16:creationId xmlns:a16="http://schemas.microsoft.com/office/drawing/2014/main" id="{3E1CA857-3D6B-402D-99AA-9C57CE375C7B}"/>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43044E-2B61-4A47-9E23-992528306AD8}"/>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6</a:t>
              </a:r>
            </a:p>
          </p:txBody>
        </p:sp>
      </p:grpSp>
      <p:grpSp>
        <p:nvGrpSpPr>
          <p:cNvPr id="54" name="Group 53">
            <a:extLst>
              <a:ext uri="{FF2B5EF4-FFF2-40B4-BE49-F238E27FC236}">
                <a16:creationId xmlns:a16="http://schemas.microsoft.com/office/drawing/2014/main" id="{E821B174-9B59-4D6C-8202-9B996DE331D9}"/>
              </a:ext>
            </a:extLst>
          </p:cNvPr>
          <p:cNvGrpSpPr/>
          <p:nvPr/>
        </p:nvGrpSpPr>
        <p:grpSpPr>
          <a:xfrm>
            <a:off x="2622031" y="4515698"/>
            <a:ext cx="570451" cy="487048"/>
            <a:chOff x="5720793" y="2210545"/>
            <a:chExt cx="570451" cy="487048"/>
          </a:xfrm>
        </p:grpSpPr>
        <p:sp>
          <p:nvSpPr>
            <p:cNvPr id="55" name="TextBox 54">
              <a:extLst>
                <a:ext uri="{FF2B5EF4-FFF2-40B4-BE49-F238E27FC236}">
                  <a16:creationId xmlns:a16="http://schemas.microsoft.com/office/drawing/2014/main" id="{A475C883-522D-4117-869C-A0C2337DCD60}"/>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3</a:t>
              </a:r>
            </a:p>
          </p:txBody>
        </p:sp>
        <p:cxnSp>
          <p:nvCxnSpPr>
            <p:cNvPr id="56" name="Straight Connector 55">
              <a:extLst>
                <a:ext uri="{FF2B5EF4-FFF2-40B4-BE49-F238E27FC236}">
                  <a16:creationId xmlns:a16="http://schemas.microsoft.com/office/drawing/2014/main" id="{2572F2D4-13C4-46A3-A3E3-236B6387B527}"/>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670DB19-C089-4402-818A-D5B5F8D7B723}"/>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6</a:t>
              </a:r>
            </a:p>
          </p:txBody>
        </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xit" presetSubtype="0" fill="hold" grpId="0"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0"/>
      <p:bldP spid="39" grpId="0" animBg="1"/>
      <p:bldP spid="46" grpId="0" animBg="1"/>
      <p:bldP spid="45"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7CF115-B3B1-4D74-8ACF-743CAB3ED1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524"/>
          <a:stretch/>
        </p:blipFill>
        <p:spPr>
          <a:xfrm>
            <a:off x="3754852" y="1234799"/>
            <a:ext cx="4849398" cy="5039001"/>
          </a:xfrm>
          <a:prstGeom prst="rect">
            <a:avLst/>
          </a:prstGeom>
        </p:spPr>
      </p:pic>
      <p:sp>
        <p:nvSpPr>
          <p:cNvPr id="2" name="Rectangle 1">
            <a:extLst>
              <a:ext uri="{FF2B5EF4-FFF2-40B4-BE49-F238E27FC236}">
                <a16:creationId xmlns:a16="http://schemas.microsoft.com/office/drawing/2014/main" id="{D0081862-12EF-4524-9E7F-F1EC5CC2201A}"/>
              </a:ext>
            </a:extLst>
          </p:cNvPr>
          <p:cNvSpPr/>
          <p:nvPr/>
        </p:nvSpPr>
        <p:spPr>
          <a:xfrm>
            <a:off x="539750" y="1234799"/>
            <a:ext cx="4677858" cy="5039001"/>
          </a:xfrm>
          <a:custGeom>
            <a:avLst/>
            <a:gdLst>
              <a:gd name="connsiteX0" fmla="*/ 0 w 4485255"/>
              <a:gd name="connsiteY0" fmla="*/ 0 h 5039001"/>
              <a:gd name="connsiteX1" fmla="*/ 4485255 w 4485255"/>
              <a:gd name="connsiteY1" fmla="*/ 0 h 5039001"/>
              <a:gd name="connsiteX2" fmla="*/ 4485255 w 4485255"/>
              <a:gd name="connsiteY2" fmla="*/ 5039001 h 5039001"/>
              <a:gd name="connsiteX3" fmla="*/ 0 w 4485255"/>
              <a:gd name="connsiteY3" fmla="*/ 5039001 h 5039001"/>
              <a:gd name="connsiteX4" fmla="*/ 0 w 4485255"/>
              <a:gd name="connsiteY4" fmla="*/ 0 h 5039001"/>
              <a:gd name="connsiteX0" fmla="*/ 0 w 4485255"/>
              <a:gd name="connsiteY0" fmla="*/ 0 h 5039001"/>
              <a:gd name="connsiteX1" fmla="*/ 4485255 w 4485255"/>
              <a:gd name="connsiteY1" fmla="*/ 0 h 5039001"/>
              <a:gd name="connsiteX2" fmla="*/ 3897880 w 4485255"/>
              <a:gd name="connsiteY2" fmla="*/ 5039001 h 5039001"/>
              <a:gd name="connsiteX3" fmla="*/ 0 w 4485255"/>
              <a:gd name="connsiteY3" fmla="*/ 5039001 h 5039001"/>
              <a:gd name="connsiteX4" fmla="*/ 0 w 4485255"/>
              <a:gd name="connsiteY4" fmla="*/ 0 h 503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5" h="5039001">
                <a:moveTo>
                  <a:pt x="0" y="0"/>
                </a:moveTo>
                <a:lnTo>
                  <a:pt x="4485255" y="0"/>
                </a:lnTo>
                <a:lnTo>
                  <a:pt x="3897880" y="5039001"/>
                </a:lnTo>
                <a:lnTo>
                  <a:pt x="0" y="5039001"/>
                </a:lnTo>
                <a:lnTo>
                  <a:pt x="0" y="0"/>
                </a:lnTo>
                <a:close/>
              </a:path>
            </a:pathLst>
          </a:custGeom>
          <a:solidFill>
            <a:srgbClr val="AFDEF9"/>
          </a:solidFill>
          <a:ln>
            <a:noFill/>
          </a:ln>
          <a:effectLst>
            <a:outerShdw blurRad="25400" dist="508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10" name="Rectangle 9"/>
          <p:cNvSpPr/>
          <p:nvPr/>
        </p:nvSpPr>
        <p:spPr>
          <a:xfrm>
            <a:off x="233892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38926"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95C37AE-D942-49FD-8F43-B79261288238}"/>
              </a:ext>
            </a:extLst>
          </p:cNvPr>
          <p:cNvSpPr/>
          <p:nvPr/>
        </p:nvSpPr>
        <p:spPr>
          <a:xfrm>
            <a:off x="678277" y="1387132"/>
            <a:ext cx="3360323" cy="646331"/>
          </a:xfrm>
          <a:prstGeom prst="rect">
            <a:avLst/>
          </a:prstGeom>
        </p:spPr>
        <p:txBody>
          <a:bodyPr wrap="square">
            <a:spAutoFit/>
          </a:bodyPr>
          <a:lstStyle/>
          <a:p>
            <a:r>
              <a:rPr lang="en-GB" dirty="0"/>
              <a:t>A set of fractions is written in </a:t>
            </a:r>
            <a:r>
              <a:rPr lang="en-GB" b="1" dirty="0"/>
              <a:t>descending</a:t>
            </a:r>
            <a:r>
              <a:rPr lang="en-GB" dirty="0"/>
              <a:t> order.</a:t>
            </a:r>
          </a:p>
        </p:txBody>
      </p:sp>
      <p:sp>
        <p:nvSpPr>
          <p:cNvPr id="19" name="Rectangle 18">
            <a:extLst>
              <a:ext uri="{FF2B5EF4-FFF2-40B4-BE49-F238E27FC236}">
                <a16:creationId xmlns:a16="http://schemas.microsoft.com/office/drawing/2014/main" id="{3C513582-588E-42CB-A5B9-94B6F17A622F}"/>
              </a:ext>
            </a:extLst>
          </p:cNvPr>
          <p:cNvSpPr/>
          <p:nvPr/>
        </p:nvSpPr>
        <p:spPr>
          <a:xfrm>
            <a:off x="539749" y="2245337"/>
            <a:ext cx="4561799" cy="980252"/>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376738" y="980252"/>
                </a:lnTo>
                <a:lnTo>
                  <a:pt x="0" y="9802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7CBBF5C8-E431-4812-A63E-5E8F58D8B669}"/>
              </a:ext>
            </a:extLst>
          </p:cNvPr>
          <p:cNvGrpSpPr/>
          <p:nvPr/>
        </p:nvGrpSpPr>
        <p:grpSpPr>
          <a:xfrm>
            <a:off x="919552" y="2348523"/>
            <a:ext cx="570451" cy="790658"/>
            <a:chOff x="1436331" y="5232782"/>
            <a:chExt cx="570451" cy="790658"/>
          </a:xfrm>
        </p:grpSpPr>
        <p:sp>
          <p:nvSpPr>
            <p:cNvPr id="13" name="TextBox 12">
              <a:extLst>
                <a:ext uri="{FF2B5EF4-FFF2-40B4-BE49-F238E27FC236}">
                  <a16:creationId xmlns:a16="http://schemas.microsoft.com/office/drawing/2014/main" id="{28259077-C9B6-407A-92B2-B338207451C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8</a:t>
              </a:r>
            </a:p>
          </p:txBody>
        </p:sp>
        <p:cxnSp>
          <p:nvCxnSpPr>
            <p:cNvPr id="14" name="Straight Connector 13">
              <a:extLst>
                <a:ext uri="{FF2B5EF4-FFF2-40B4-BE49-F238E27FC236}">
                  <a16:creationId xmlns:a16="http://schemas.microsoft.com/office/drawing/2014/main" id="{65E66312-3252-4F18-8230-2378B46601A8}"/>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5885D3-AA29-463C-9DE7-F3B866BB55F8}"/>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21" name="Group 20">
            <a:extLst>
              <a:ext uri="{FF2B5EF4-FFF2-40B4-BE49-F238E27FC236}">
                <a16:creationId xmlns:a16="http://schemas.microsoft.com/office/drawing/2014/main" id="{E594037A-50A4-4F34-B48D-B0B09D1C4B51}"/>
              </a:ext>
            </a:extLst>
          </p:cNvPr>
          <p:cNvGrpSpPr/>
          <p:nvPr/>
        </p:nvGrpSpPr>
        <p:grpSpPr>
          <a:xfrm>
            <a:off x="1931723" y="2348863"/>
            <a:ext cx="570451" cy="790658"/>
            <a:chOff x="1436331" y="5232782"/>
            <a:chExt cx="570451" cy="790658"/>
          </a:xfrm>
        </p:grpSpPr>
        <p:sp>
          <p:nvSpPr>
            <p:cNvPr id="22" name="TextBox 21">
              <a:extLst>
                <a:ext uri="{FF2B5EF4-FFF2-40B4-BE49-F238E27FC236}">
                  <a16:creationId xmlns:a16="http://schemas.microsoft.com/office/drawing/2014/main" id="{8564CBC9-7DBE-429E-B1B6-A062B0466945}"/>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6</a:t>
              </a:r>
            </a:p>
          </p:txBody>
        </p:sp>
        <p:cxnSp>
          <p:nvCxnSpPr>
            <p:cNvPr id="23" name="Straight Connector 22">
              <a:extLst>
                <a:ext uri="{FF2B5EF4-FFF2-40B4-BE49-F238E27FC236}">
                  <a16:creationId xmlns:a16="http://schemas.microsoft.com/office/drawing/2014/main" id="{DFC0C81A-062A-40FD-BF58-ECE2B000D48D}"/>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CE1BD1-E754-4740-B20D-5AD5010BE824}"/>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0" name="Group 29">
            <a:extLst>
              <a:ext uri="{FF2B5EF4-FFF2-40B4-BE49-F238E27FC236}">
                <a16:creationId xmlns:a16="http://schemas.microsoft.com/office/drawing/2014/main" id="{4CC06884-0700-48B5-89F0-63F9385C8B62}"/>
              </a:ext>
            </a:extLst>
          </p:cNvPr>
          <p:cNvGrpSpPr/>
          <p:nvPr/>
        </p:nvGrpSpPr>
        <p:grpSpPr>
          <a:xfrm>
            <a:off x="2943894" y="2348863"/>
            <a:ext cx="570451" cy="790658"/>
            <a:chOff x="1436331" y="5232782"/>
            <a:chExt cx="570451" cy="790658"/>
          </a:xfrm>
        </p:grpSpPr>
        <p:sp>
          <p:nvSpPr>
            <p:cNvPr id="31" name="TextBox 30">
              <a:extLst>
                <a:ext uri="{FF2B5EF4-FFF2-40B4-BE49-F238E27FC236}">
                  <a16:creationId xmlns:a16="http://schemas.microsoft.com/office/drawing/2014/main" id="{7303CBC9-4CC5-4B37-A1AC-915011491501}"/>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solidFill>
                    <a:srgbClr val="689429"/>
                  </a:solidFill>
                </a:rPr>
                <a:t>5</a:t>
              </a:r>
            </a:p>
          </p:txBody>
        </p:sp>
        <p:cxnSp>
          <p:nvCxnSpPr>
            <p:cNvPr id="32" name="Straight Connector 31">
              <a:extLst>
                <a:ext uri="{FF2B5EF4-FFF2-40B4-BE49-F238E27FC236}">
                  <a16:creationId xmlns:a16="http://schemas.microsoft.com/office/drawing/2014/main" id="{FEE36A84-58F8-4F55-A2E8-6C83CD64A874}"/>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079C4F9-351D-44CA-8132-249BB7493219}"/>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4" name="Group 33">
            <a:extLst>
              <a:ext uri="{FF2B5EF4-FFF2-40B4-BE49-F238E27FC236}">
                <a16:creationId xmlns:a16="http://schemas.microsoft.com/office/drawing/2014/main" id="{DE70ADB3-5969-449E-843E-18342F5C8AD2}"/>
              </a:ext>
            </a:extLst>
          </p:cNvPr>
          <p:cNvGrpSpPr/>
          <p:nvPr/>
        </p:nvGrpSpPr>
        <p:grpSpPr>
          <a:xfrm>
            <a:off x="3956065" y="2348863"/>
            <a:ext cx="570451" cy="790658"/>
            <a:chOff x="1436331" y="5232782"/>
            <a:chExt cx="570451" cy="790658"/>
          </a:xfrm>
        </p:grpSpPr>
        <p:sp>
          <p:nvSpPr>
            <p:cNvPr id="35" name="TextBox 34">
              <a:extLst>
                <a:ext uri="{FF2B5EF4-FFF2-40B4-BE49-F238E27FC236}">
                  <a16:creationId xmlns:a16="http://schemas.microsoft.com/office/drawing/2014/main" id="{323CF107-F1D1-4EB1-AA25-AAEE17AE653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4</a:t>
              </a:r>
            </a:p>
          </p:txBody>
        </p:sp>
        <p:cxnSp>
          <p:nvCxnSpPr>
            <p:cNvPr id="36" name="Straight Connector 35">
              <a:extLst>
                <a:ext uri="{FF2B5EF4-FFF2-40B4-BE49-F238E27FC236}">
                  <a16:creationId xmlns:a16="http://schemas.microsoft.com/office/drawing/2014/main" id="{73F16364-FF82-4BD5-B2E6-6DE3B9D7C285}"/>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2780935-F47F-40F3-B574-7CFE9721AD85}"/>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44" name="Group 43">
            <a:extLst>
              <a:ext uri="{FF2B5EF4-FFF2-40B4-BE49-F238E27FC236}">
                <a16:creationId xmlns:a16="http://schemas.microsoft.com/office/drawing/2014/main" id="{17E1FC69-DF1C-4FCD-A42B-C5A91C2E123A}"/>
              </a:ext>
            </a:extLst>
          </p:cNvPr>
          <p:cNvGrpSpPr/>
          <p:nvPr/>
        </p:nvGrpSpPr>
        <p:grpSpPr>
          <a:xfrm>
            <a:off x="5317449" y="1501630"/>
            <a:ext cx="1831382" cy="1062614"/>
            <a:chOff x="5317449" y="1501630"/>
            <a:chExt cx="1831382" cy="1062614"/>
          </a:xfrm>
        </p:grpSpPr>
        <p:sp>
          <p:nvSpPr>
            <p:cNvPr id="20" name="Speech Bubble: Rectangle 19">
              <a:extLst>
                <a:ext uri="{FF2B5EF4-FFF2-40B4-BE49-F238E27FC236}">
                  <a16:creationId xmlns:a16="http://schemas.microsoft.com/office/drawing/2014/main" id="{B8FDFD3D-3B18-4BA5-B554-EE3FF44A4667}"/>
                </a:ext>
              </a:extLst>
            </p:cNvPr>
            <p:cNvSpPr/>
            <p:nvPr/>
          </p:nvSpPr>
          <p:spPr>
            <a:xfrm>
              <a:off x="5317449" y="1501630"/>
              <a:ext cx="1764462" cy="1062614"/>
            </a:xfrm>
            <a:prstGeom prst="wedgeRectCallout">
              <a:avLst>
                <a:gd name="adj1" fmla="val -3601"/>
                <a:gd name="adj2" fmla="val 60174"/>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3175DB2-D4B3-4F24-AA18-F41A418BDED1}"/>
                </a:ext>
              </a:extLst>
            </p:cNvPr>
            <p:cNvSpPr/>
            <p:nvPr/>
          </p:nvSpPr>
          <p:spPr>
            <a:xfrm>
              <a:off x="5384369" y="1539406"/>
              <a:ext cx="1764462" cy="923330"/>
            </a:xfrm>
            <a:prstGeom prst="rect">
              <a:avLst/>
            </a:prstGeom>
          </p:spPr>
          <p:txBody>
            <a:bodyPr wrap="square">
              <a:spAutoFit/>
            </a:bodyPr>
            <a:lstStyle/>
            <a:p>
              <a:r>
                <a:rPr lang="en-GB" dirty="0"/>
                <a:t>The missing fraction could be   .</a:t>
              </a:r>
            </a:p>
          </p:txBody>
        </p:sp>
        <p:grpSp>
          <p:nvGrpSpPr>
            <p:cNvPr id="40" name="Group 39">
              <a:extLst>
                <a:ext uri="{FF2B5EF4-FFF2-40B4-BE49-F238E27FC236}">
                  <a16:creationId xmlns:a16="http://schemas.microsoft.com/office/drawing/2014/main" id="{D7DBB3A7-0428-4EE8-B01E-D6E5909546A7}"/>
                </a:ext>
              </a:extLst>
            </p:cNvPr>
            <p:cNvGrpSpPr/>
            <p:nvPr/>
          </p:nvGrpSpPr>
          <p:grpSpPr>
            <a:xfrm>
              <a:off x="5568393" y="2058145"/>
              <a:ext cx="570451" cy="487048"/>
              <a:chOff x="1436331" y="5385680"/>
              <a:chExt cx="570451" cy="487048"/>
            </a:xfrm>
          </p:grpSpPr>
          <p:sp>
            <p:nvSpPr>
              <p:cNvPr id="41" name="TextBox 40">
                <a:extLst>
                  <a:ext uri="{FF2B5EF4-FFF2-40B4-BE49-F238E27FC236}">
                    <a16:creationId xmlns:a16="http://schemas.microsoft.com/office/drawing/2014/main" id="{E222ED08-2CF6-4B39-BE4E-C42B59A594FE}"/>
                  </a:ext>
                </a:extLst>
              </p:cNvPr>
              <p:cNvSpPr txBox="1"/>
              <p:nvPr/>
            </p:nvSpPr>
            <p:spPr>
              <a:xfrm>
                <a:off x="1527561" y="5385680"/>
                <a:ext cx="379381" cy="307777"/>
              </a:xfrm>
              <a:prstGeom prst="rect">
                <a:avLst/>
              </a:prstGeom>
              <a:noFill/>
            </p:spPr>
            <p:txBody>
              <a:bodyPr wrap="square" rtlCol="0">
                <a:spAutoFit/>
              </a:bodyPr>
              <a:lstStyle/>
              <a:p>
                <a:pPr algn="ctr"/>
                <a:r>
                  <a:rPr lang="en-GB" sz="1400" b="1" dirty="0"/>
                  <a:t>7</a:t>
                </a:r>
              </a:p>
            </p:txBody>
          </p:sp>
          <p:cxnSp>
            <p:nvCxnSpPr>
              <p:cNvPr id="42" name="Straight Connector 41">
                <a:extLst>
                  <a:ext uri="{FF2B5EF4-FFF2-40B4-BE49-F238E27FC236}">
                    <a16:creationId xmlns:a16="http://schemas.microsoft.com/office/drawing/2014/main" id="{C079D8FE-5C83-436D-BFC1-8A859626B8F4}"/>
                  </a:ext>
                </a:extLst>
              </p:cNvPr>
              <p:cNvCxnSpPr/>
              <p:nvPr/>
            </p:nvCxnSpPr>
            <p:spPr>
              <a:xfrm>
                <a:off x="166277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BDA818A-A3B4-459C-A0AA-EAA088217B5A}"/>
                  </a:ext>
                </a:extLst>
              </p:cNvPr>
              <p:cNvSpPr txBox="1"/>
              <p:nvPr/>
            </p:nvSpPr>
            <p:spPr>
              <a:xfrm>
                <a:off x="1436331" y="5564951"/>
                <a:ext cx="570451" cy="307777"/>
              </a:xfrm>
              <a:prstGeom prst="rect">
                <a:avLst/>
              </a:prstGeom>
              <a:noFill/>
            </p:spPr>
            <p:txBody>
              <a:bodyPr wrap="square" rtlCol="0">
                <a:spAutoFit/>
              </a:bodyPr>
              <a:lstStyle/>
              <a:p>
                <a:pPr algn="ctr"/>
                <a:r>
                  <a:rPr lang="en-GB" sz="1400" b="1" dirty="0"/>
                  <a:t>9</a:t>
                </a:r>
              </a:p>
            </p:txBody>
          </p:sp>
        </p:grpSp>
      </p:grpSp>
      <p:sp>
        <p:nvSpPr>
          <p:cNvPr id="39" name="Rectangle: Rounded Corners 38">
            <a:extLst>
              <a:ext uri="{FF2B5EF4-FFF2-40B4-BE49-F238E27FC236}">
                <a16:creationId xmlns:a16="http://schemas.microsoft.com/office/drawing/2014/main" id="{CE730D1F-259C-4AB7-9A29-F95946608647}"/>
              </a:ext>
            </a:extLst>
          </p:cNvPr>
          <p:cNvSpPr/>
          <p:nvPr/>
        </p:nvSpPr>
        <p:spPr>
          <a:xfrm>
            <a:off x="3063046" y="2332024"/>
            <a:ext cx="342585" cy="362671"/>
          </a:xfrm>
          <a:prstGeom prst="round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18">
            <a:extLst>
              <a:ext uri="{FF2B5EF4-FFF2-40B4-BE49-F238E27FC236}">
                <a16:creationId xmlns:a16="http://schemas.microsoft.com/office/drawing/2014/main" id="{7C222634-C735-4220-9C0F-2C717FE8D6A9}"/>
              </a:ext>
            </a:extLst>
          </p:cNvPr>
          <p:cNvSpPr/>
          <p:nvPr/>
        </p:nvSpPr>
        <p:spPr>
          <a:xfrm>
            <a:off x="538821" y="4263477"/>
            <a:ext cx="4312579" cy="1534504"/>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6597 w 4495800"/>
              <a:gd name="connsiteY2" fmla="*/ 977095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9079 w 4495800"/>
              <a:gd name="connsiteY2" fmla="*/ 977095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299783 w 4495800"/>
              <a:gd name="connsiteY2" fmla="*/ 977095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299783" y="977095"/>
                </a:lnTo>
                <a:lnTo>
                  <a:pt x="0" y="980252"/>
                </a:lnTo>
                <a:lnTo>
                  <a:pt x="0" y="0"/>
                </a:lnTo>
                <a:close/>
              </a:path>
            </a:pathLst>
          </a:cu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C02AFDB-C439-432F-A1EA-6115EE639CD0}"/>
              </a:ext>
            </a:extLst>
          </p:cNvPr>
          <p:cNvSpPr/>
          <p:nvPr/>
        </p:nvSpPr>
        <p:spPr>
          <a:xfrm>
            <a:off x="678277" y="3379955"/>
            <a:ext cx="3277788" cy="646331"/>
          </a:xfrm>
          <a:prstGeom prst="rect">
            <a:avLst/>
          </a:prstGeom>
        </p:spPr>
        <p:txBody>
          <a:bodyPr wrap="square">
            <a:spAutoFit/>
          </a:bodyPr>
          <a:lstStyle/>
          <a:p>
            <a:r>
              <a:rPr lang="en-GB" dirty="0"/>
              <a:t>Do you agree with Daniel? Explain your reasoning.</a:t>
            </a:r>
          </a:p>
        </p:txBody>
      </p:sp>
      <p:sp>
        <p:nvSpPr>
          <p:cNvPr id="47" name="TextBox 46">
            <a:extLst>
              <a:ext uri="{FF2B5EF4-FFF2-40B4-BE49-F238E27FC236}">
                <a16:creationId xmlns:a16="http://schemas.microsoft.com/office/drawing/2014/main" id="{A2A50A41-523B-4385-A25C-14FC3DB0F7BA}"/>
              </a:ext>
            </a:extLst>
          </p:cNvPr>
          <p:cNvSpPr txBox="1"/>
          <p:nvPr/>
        </p:nvSpPr>
        <p:spPr>
          <a:xfrm rot="1035226">
            <a:off x="5802474" y="3432408"/>
            <a:ext cx="2558874" cy="2265814"/>
          </a:xfrm>
          <a:prstGeom prst="rect">
            <a:avLst/>
          </a:prstGeom>
          <a:noFill/>
        </p:spPr>
        <p:txBody>
          <a:bodyPr wrap="square" rtlCol="0">
            <a:prstTxWarp prst="textArchUp">
              <a:avLst/>
            </a:prstTxWarp>
            <a:spAutoFit/>
          </a:bodyPr>
          <a:lstStyle/>
          <a:p>
            <a:r>
              <a:rPr lang="en-GB" sz="2400" dirty="0"/>
              <a:t>Daniel</a:t>
            </a:r>
          </a:p>
        </p:txBody>
      </p:sp>
      <p:sp>
        <p:nvSpPr>
          <p:cNvPr id="48" name="Rectangle 47">
            <a:extLst>
              <a:ext uri="{FF2B5EF4-FFF2-40B4-BE49-F238E27FC236}">
                <a16:creationId xmlns:a16="http://schemas.microsoft.com/office/drawing/2014/main" id="{0A95E4B8-847C-450F-8087-C729DF4E4E0F}"/>
              </a:ext>
            </a:extLst>
          </p:cNvPr>
          <p:cNvSpPr/>
          <p:nvPr/>
        </p:nvSpPr>
        <p:spPr>
          <a:xfrm>
            <a:off x="678277" y="4292680"/>
            <a:ext cx="3748399" cy="1477328"/>
          </a:xfrm>
          <a:prstGeom prst="rect">
            <a:avLst/>
          </a:prstGeom>
        </p:spPr>
        <p:txBody>
          <a:bodyPr wrap="square">
            <a:spAutoFit/>
          </a:bodyPr>
          <a:lstStyle/>
          <a:p>
            <a:r>
              <a:rPr lang="en-GB" dirty="0">
                <a:solidFill>
                  <a:schemeClr val="bg1"/>
                </a:solidFill>
              </a:rPr>
              <a:t>Daniel is not correct. As the fractions are in descending order, only fractions less than    but greater than    can be used.   is </a:t>
            </a:r>
            <a:br>
              <a:rPr lang="en-GB" dirty="0">
                <a:solidFill>
                  <a:schemeClr val="bg1"/>
                </a:solidFill>
              </a:rPr>
            </a:br>
            <a:r>
              <a:rPr lang="en-GB" dirty="0">
                <a:solidFill>
                  <a:schemeClr val="bg1"/>
                </a:solidFill>
              </a:rPr>
              <a:t>the only possible fraction.</a:t>
            </a:r>
          </a:p>
        </p:txBody>
      </p:sp>
      <p:grpSp>
        <p:nvGrpSpPr>
          <p:cNvPr id="49" name="Group 48">
            <a:extLst>
              <a:ext uri="{FF2B5EF4-FFF2-40B4-BE49-F238E27FC236}">
                <a16:creationId xmlns:a16="http://schemas.microsoft.com/office/drawing/2014/main" id="{EC437C0A-DEC8-4387-8860-5060BF1434A0}"/>
              </a:ext>
            </a:extLst>
          </p:cNvPr>
          <p:cNvGrpSpPr/>
          <p:nvPr/>
        </p:nvGrpSpPr>
        <p:grpSpPr>
          <a:xfrm>
            <a:off x="3011651" y="4799949"/>
            <a:ext cx="570451" cy="487048"/>
            <a:chOff x="5720793" y="2210545"/>
            <a:chExt cx="570451" cy="487048"/>
          </a:xfrm>
        </p:grpSpPr>
        <p:sp>
          <p:nvSpPr>
            <p:cNvPr id="50" name="TextBox 49">
              <a:extLst>
                <a:ext uri="{FF2B5EF4-FFF2-40B4-BE49-F238E27FC236}">
                  <a16:creationId xmlns:a16="http://schemas.microsoft.com/office/drawing/2014/main" id="{F4B59553-C2AE-4A30-A07B-B6694FC8434C}"/>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6</a:t>
              </a:r>
            </a:p>
          </p:txBody>
        </p:sp>
        <p:cxnSp>
          <p:nvCxnSpPr>
            <p:cNvPr id="51" name="Straight Connector 50">
              <a:extLst>
                <a:ext uri="{FF2B5EF4-FFF2-40B4-BE49-F238E27FC236}">
                  <a16:creationId xmlns:a16="http://schemas.microsoft.com/office/drawing/2014/main" id="{3E1CA857-3D6B-402D-99AA-9C57CE375C7B}"/>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43044E-2B61-4A47-9E23-992528306AD8}"/>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grpSp>
        <p:nvGrpSpPr>
          <p:cNvPr id="54" name="Group 53">
            <a:extLst>
              <a:ext uri="{FF2B5EF4-FFF2-40B4-BE49-F238E27FC236}">
                <a16:creationId xmlns:a16="http://schemas.microsoft.com/office/drawing/2014/main" id="{E821B174-9B59-4D6C-8202-9B996DE331D9}"/>
              </a:ext>
            </a:extLst>
          </p:cNvPr>
          <p:cNvGrpSpPr/>
          <p:nvPr/>
        </p:nvGrpSpPr>
        <p:grpSpPr>
          <a:xfrm>
            <a:off x="3388982" y="5064174"/>
            <a:ext cx="570451" cy="487048"/>
            <a:chOff x="5720793" y="2210545"/>
            <a:chExt cx="570451" cy="487048"/>
          </a:xfrm>
        </p:grpSpPr>
        <p:sp>
          <p:nvSpPr>
            <p:cNvPr id="55" name="TextBox 54">
              <a:extLst>
                <a:ext uri="{FF2B5EF4-FFF2-40B4-BE49-F238E27FC236}">
                  <a16:creationId xmlns:a16="http://schemas.microsoft.com/office/drawing/2014/main" id="{A475C883-522D-4117-869C-A0C2337DCD60}"/>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5</a:t>
              </a:r>
            </a:p>
          </p:txBody>
        </p:sp>
        <p:cxnSp>
          <p:nvCxnSpPr>
            <p:cNvPr id="56" name="Straight Connector 55">
              <a:extLst>
                <a:ext uri="{FF2B5EF4-FFF2-40B4-BE49-F238E27FC236}">
                  <a16:creationId xmlns:a16="http://schemas.microsoft.com/office/drawing/2014/main" id="{2572F2D4-13C4-46A3-A3E3-236B6387B527}"/>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670DB19-C089-4402-818A-D5B5F8D7B723}"/>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pic>
        <p:nvPicPr>
          <p:cNvPr id="5" name="Picture 4">
            <a:extLst>
              <a:ext uri="{FF2B5EF4-FFF2-40B4-BE49-F238E27FC236}">
                <a16:creationId xmlns:a16="http://schemas.microsoft.com/office/drawing/2014/main" id="{57303B41-6B12-467D-AFB0-0BA1EB7DA9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37" b="53473"/>
          <a:stretch/>
        </p:blipFill>
        <p:spPr>
          <a:xfrm>
            <a:off x="5913930" y="1875965"/>
            <a:ext cx="2429258" cy="4397836"/>
          </a:xfrm>
          <a:prstGeom prst="rect">
            <a:avLst/>
          </a:prstGeom>
        </p:spPr>
      </p:pic>
      <p:grpSp>
        <p:nvGrpSpPr>
          <p:cNvPr id="53" name="Group 52">
            <a:extLst>
              <a:ext uri="{FF2B5EF4-FFF2-40B4-BE49-F238E27FC236}">
                <a16:creationId xmlns:a16="http://schemas.microsoft.com/office/drawing/2014/main" id="{BD3C03D5-8B46-4B87-809E-54E5B4DBD85A}"/>
              </a:ext>
            </a:extLst>
          </p:cNvPr>
          <p:cNvGrpSpPr/>
          <p:nvPr/>
        </p:nvGrpSpPr>
        <p:grpSpPr>
          <a:xfrm>
            <a:off x="1894281" y="5057378"/>
            <a:ext cx="570451" cy="487048"/>
            <a:chOff x="5720793" y="2210545"/>
            <a:chExt cx="570451" cy="487048"/>
          </a:xfrm>
        </p:grpSpPr>
        <p:sp>
          <p:nvSpPr>
            <p:cNvPr id="58" name="TextBox 57">
              <a:extLst>
                <a:ext uri="{FF2B5EF4-FFF2-40B4-BE49-F238E27FC236}">
                  <a16:creationId xmlns:a16="http://schemas.microsoft.com/office/drawing/2014/main" id="{C7060787-AE88-49E8-A99F-0D1F95E3E94E}"/>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4</a:t>
              </a:r>
            </a:p>
          </p:txBody>
        </p:sp>
        <p:cxnSp>
          <p:nvCxnSpPr>
            <p:cNvPr id="59" name="Straight Connector 58">
              <a:extLst>
                <a:ext uri="{FF2B5EF4-FFF2-40B4-BE49-F238E27FC236}">
                  <a16:creationId xmlns:a16="http://schemas.microsoft.com/office/drawing/2014/main" id="{878C05E1-C18C-4CAF-A2EF-09D9708AB144}"/>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04F99D6-F259-42AA-ADF0-5EE2DB007829}"/>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spTree>
    <p:extLst>
      <p:ext uri="{BB962C8B-B14F-4D97-AF65-F5344CB8AC3E}">
        <p14:creationId xmlns:p14="http://schemas.microsoft.com/office/powerpoint/2010/main" val="249355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xit" presetSubtype="0" fill="hold" grpId="0"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6" grpId="0" animBg="1"/>
      <p:bldP spid="45"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47CF115-B3B1-4D74-8ACF-743CAB3ED1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524"/>
          <a:stretch/>
        </p:blipFill>
        <p:spPr>
          <a:xfrm>
            <a:off x="3754852" y="1234799"/>
            <a:ext cx="4849398" cy="5039001"/>
          </a:xfrm>
          <a:prstGeom prst="rect">
            <a:avLst/>
          </a:prstGeom>
        </p:spPr>
      </p:pic>
      <p:sp>
        <p:nvSpPr>
          <p:cNvPr id="2" name="Rectangle 1">
            <a:extLst>
              <a:ext uri="{FF2B5EF4-FFF2-40B4-BE49-F238E27FC236}">
                <a16:creationId xmlns:a16="http://schemas.microsoft.com/office/drawing/2014/main" id="{D0081862-12EF-4524-9E7F-F1EC5CC2201A}"/>
              </a:ext>
            </a:extLst>
          </p:cNvPr>
          <p:cNvSpPr/>
          <p:nvPr/>
        </p:nvSpPr>
        <p:spPr>
          <a:xfrm>
            <a:off x="539750" y="1234799"/>
            <a:ext cx="4677858" cy="5039001"/>
          </a:xfrm>
          <a:custGeom>
            <a:avLst/>
            <a:gdLst>
              <a:gd name="connsiteX0" fmla="*/ 0 w 4485255"/>
              <a:gd name="connsiteY0" fmla="*/ 0 h 5039001"/>
              <a:gd name="connsiteX1" fmla="*/ 4485255 w 4485255"/>
              <a:gd name="connsiteY1" fmla="*/ 0 h 5039001"/>
              <a:gd name="connsiteX2" fmla="*/ 4485255 w 4485255"/>
              <a:gd name="connsiteY2" fmla="*/ 5039001 h 5039001"/>
              <a:gd name="connsiteX3" fmla="*/ 0 w 4485255"/>
              <a:gd name="connsiteY3" fmla="*/ 5039001 h 5039001"/>
              <a:gd name="connsiteX4" fmla="*/ 0 w 4485255"/>
              <a:gd name="connsiteY4" fmla="*/ 0 h 5039001"/>
              <a:gd name="connsiteX0" fmla="*/ 0 w 4485255"/>
              <a:gd name="connsiteY0" fmla="*/ 0 h 5039001"/>
              <a:gd name="connsiteX1" fmla="*/ 4485255 w 4485255"/>
              <a:gd name="connsiteY1" fmla="*/ 0 h 5039001"/>
              <a:gd name="connsiteX2" fmla="*/ 3897880 w 4485255"/>
              <a:gd name="connsiteY2" fmla="*/ 5039001 h 5039001"/>
              <a:gd name="connsiteX3" fmla="*/ 0 w 4485255"/>
              <a:gd name="connsiteY3" fmla="*/ 5039001 h 5039001"/>
              <a:gd name="connsiteX4" fmla="*/ 0 w 4485255"/>
              <a:gd name="connsiteY4" fmla="*/ 0 h 503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255" h="5039001">
                <a:moveTo>
                  <a:pt x="0" y="0"/>
                </a:moveTo>
                <a:lnTo>
                  <a:pt x="4485255" y="0"/>
                </a:lnTo>
                <a:lnTo>
                  <a:pt x="3897880" y="5039001"/>
                </a:lnTo>
                <a:lnTo>
                  <a:pt x="0" y="5039001"/>
                </a:lnTo>
                <a:lnTo>
                  <a:pt x="0" y="0"/>
                </a:lnTo>
                <a:close/>
              </a:path>
            </a:pathLst>
          </a:custGeom>
          <a:solidFill>
            <a:srgbClr val="AFDEF9"/>
          </a:solidFill>
          <a:ln>
            <a:noFill/>
          </a:ln>
          <a:effectLst>
            <a:outerShdw blurRad="25400" dist="508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10" name="Rectangle 9"/>
          <p:cNvSpPr/>
          <p:nvPr/>
        </p:nvSpPr>
        <p:spPr>
          <a:xfrm>
            <a:off x="233892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338926"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95C37AE-D942-49FD-8F43-B79261288238}"/>
              </a:ext>
            </a:extLst>
          </p:cNvPr>
          <p:cNvSpPr/>
          <p:nvPr/>
        </p:nvSpPr>
        <p:spPr>
          <a:xfrm>
            <a:off x="678277" y="1387132"/>
            <a:ext cx="3360323" cy="646331"/>
          </a:xfrm>
          <a:prstGeom prst="rect">
            <a:avLst/>
          </a:prstGeom>
        </p:spPr>
        <p:txBody>
          <a:bodyPr wrap="square">
            <a:spAutoFit/>
          </a:bodyPr>
          <a:lstStyle/>
          <a:p>
            <a:r>
              <a:rPr lang="en-GB" dirty="0"/>
              <a:t>A set of fractions is written in </a:t>
            </a:r>
            <a:r>
              <a:rPr lang="en-GB" b="1" dirty="0"/>
              <a:t>ascending</a:t>
            </a:r>
            <a:r>
              <a:rPr lang="en-GB" dirty="0"/>
              <a:t> order.</a:t>
            </a:r>
          </a:p>
        </p:txBody>
      </p:sp>
      <p:sp>
        <p:nvSpPr>
          <p:cNvPr id="19" name="Rectangle 18">
            <a:extLst>
              <a:ext uri="{FF2B5EF4-FFF2-40B4-BE49-F238E27FC236}">
                <a16:creationId xmlns:a16="http://schemas.microsoft.com/office/drawing/2014/main" id="{3C513582-588E-42CB-A5B9-94B6F17A622F}"/>
              </a:ext>
            </a:extLst>
          </p:cNvPr>
          <p:cNvSpPr/>
          <p:nvPr/>
        </p:nvSpPr>
        <p:spPr>
          <a:xfrm>
            <a:off x="539749" y="2245337"/>
            <a:ext cx="4561799" cy="980252"/>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376738" y="980252"/>
                </a:lnTo>
                <a:lnTo>
                  <a:pt x="0" y="98025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7CBBF5C8-E431-4812-A63E-5E8F58D8B669}"/>
              </a:ext>
            </a:extLst>
          </p:cNvPr>
          <p:cNvGrpSpPr/>
          <p:nvPr/>
        </p:nvGrpSpPr>
        <p:grpSpPr>
          <a:xfrm>
            <a:off x="919552" y="2348523"/>
            <a:ext cx="570451" cy="790658"/>
            <a:chOff x="1436331" y="5232782"/>
            <a:chExt cx="570451" cy="790658"/>
          </a:xfrm>
        </p:grpSpPr>
        <p:sp>
          <p:nvSpPr>
            <p:cNvPr id="13" name="TextBox 12">
              <a:extLst>
                <a:ext uri="{FF2B5EF4-FFF2-40B4-BE49-F238E27FC236}">
                  <a16:creationId xmlns:a16="http://schemas.microsoft.com/office/drawing/2014/main" id="{28259077-C9B6-407A-92B2-B338207451C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14" name="Straight Connector 13">
              <a:extLst>
                <a:ext uri="{FF2B5EF4-FFF2-40B4-BE49-F238E27FC236}">
                  <a16:creationId xmlns:a16="http://schemas.microsoft.com/office/drawing/2014/main" id="{65E66312-3252-4F18-8230-2378B46601A8}"/>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5885D3-AA29-463C-9DE7-F3B866BB55F8}"/>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21" name="Group 20">
            <a:extLst>
              <a:ext uri="{FF2B5EF4-FFF2-40B4-BE49-F238E27FC236}">
                <a16:creationId xmlns:a16="http://schemas.microsoft.com/office/drawing/2014/main" id="{E594037A-50A4-4F34-B48D-B0B09D1C4B51}"/>
              </a:ext>
            </a:extLst>
          </p:cNvPr>
          <p:cNvGrpSpPr/>
          <p:nvPr/>
        </p:nvGrpSpPr>
        <p:grpSpPr>
          <a:xfrm>
            <a:off x="1931723" y="2677856"/>
            <a:ext cx="570451" cy="461665"/>
            <a:chOff x="1436331" y="5561775"/>
            <a:chExt cx="570451" cy="461665"/>
          </a:xfrm>
        </p:grpSpPr>
        <p:cxnSp>
          <p:nvCxnSpPr>
            <p:cNvPr id="23" name="Straight Connector 22">
              <a:extLst>
                <a:ext uri="{FF2B5EF4-FFF2-40B4-BE49-F238E27FC236}">
                  <a16:creationId xmlns:a16="http://schemas.microsoft.com/office/drawing/2014/main" id="{DFC0C81A-062A-40FD-BF58-ECE2B000D48D}"/>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FCE1BD1-E754-4740-B20D-5AD5010BE824}"/>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0" name="Group 29">
            <a:extLst>
              <a:ext uri="{FF2B5EF4-FFF2-40B4-BE49-F238E27FC236}">
                <a16:creationId xmlns:a16="http://schemas.microsoft.com/office/drawing/2014/main" id="{4CC06884-0700-48B5-89F0-63F9385C8B62}"/>
              </a:ext>
            </a:extLst>
          </p:cNvPr>
          <p:cNvGrpSpPr/>
          <p:nvPr/>
        </p:nvGrpSpPr>
        <p:grpSpPr>
          <a:xfrm>
            <a:off x="2943894" y="2348863"/>
            <a:ext cx="570451" cy="790658"/>
            <a:chOff x="1436331" y="5232782"/>
            <a:chExt cx="570451" cy="790658"/>
          </a:xfrm>
        </p:grpSpPr>
        <p:sp>
          <p:nvSpPr>
            <p:cNvPr id="31" name="TextBox 30">
              <a:extLst>
                <a:ext uri="{FF2B5EF4-FFF2-40B4-BE49-F238E27FC236}">
                  <a16:creationId xmlns:a16="http://schemas.microsoft.com/office/drawing/2014/main" id="{7303CBC9-4CC5-4B37-A1AC-915011491501}"/>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4</a:t>
              </a:r>
            </a:p>
          </p:txBody>
        </p:sp>
        <p:cxnSp>
          <p:nvCxnSpPr>
            <p:cNvPr id="32" name="Straight Connector 31">
              <a:extLst>
                <a:ext uri="{FF2B5EF4-FFF2-40B4-BE49-F238E27FC236}">
                  <a16:creationId xmlns:a16="http://schemas.microsoft.com/office/drawing/2014/main" id="{FEE36A84-58F8-4F55-A2E8-6C83CD64A874}"/>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079C4F9-351D-44CA-8132-249BB7493219}"/>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4" name="Group 33">
            <a:extLst>
              <a:ext uri="{FF2B5EF4-FFF2-40B4-BE49-F238E27FC236}">
                <a16:creationId xmlns:a16="http://schemas.microsoft.com/office/drawing/2014/main" id="{DE70ADB3-5969-449E-843E-18342F5C8AD2}"/>
              </a:ext>
            </a:extLst>
          </p:cNvPr>
          <p:cNvGrpSpPr/>
          <p:nvPr/>
        </p:nvGrpSpPr>
        <p:grpSpPr>
          <a:xfrm>
            <a:off x="3956065" y="2348863"/>
            <a:ext cx="570451" cy="790658"/>
            <a:chOff x="1436331" y="5232782"/>
            <a:chExt cx="570451" cy="790658"/>
          </a:xfrm>
        </p:grpSpPr>
        <p:sp>
          <p:nvSpPr>
            <p:cNvPr id="35" name="TextBox 34">
              <a:extLst>
                <a:ext uri="{FF2B5EF4-FFF2-40B4-BE49-F238E27FC236}">
                  <a16:creationId xmlns:a16="http://schemas.microsoft.com/office/drawing/2014/main" id="{323CF107-F1D1-4EB1-AA25-AAEE17AE653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6</a:t>
              </a:r>
            </a:p>
          </p:txBody>
        </p:sp>
        <p:cxnSp>
          <p:nvCxnSpPr>
            <p:cNvPr id="36" name="Straight Connector 35">
              <a:extLst>
                <a:ext uri="{FF2B5EF4-FFF2-40B4-BE49-F238E27FC236}">
                  <a16:creationId xmlns:a16="http://schemas.microsoft.com/office/drawing/2014/main" id="{73F16364-FF82-4BD5-B2E6-6DE3B9D7C285}"/>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2780935-F47F-40F3-B574-7CFE9721AD85}"/>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44" name="Group 43">
            <a:extLst>
              <a:ext uri="{FF2B5EF4-FFF2-40B4-BE49-F238E27FC236}">
                <a16:creationId xmlns:a16="http://schemas.microsoft.com/office/drawing/2014/main" id="{17E1FC69-DF1C-4FCD-A42B-C5A91C2E123A}"/>
              </a:ext>
            </a:extLst>
          </p:cNvPr>
          <p:cNvGrpSpPr/>
          <p:nvPr/>
        </p:nvGrpSpPr>
        <p:grpSpPr>
          <a:xfrm>
            <a:off x="5317449" y="1501630"/>
            <a:ext cx="1831382" cy="1062614"/>
            <a:chOff x="5317449" y="1501630"/>
            <a:chExt cx="1831382" cy="1062614"/>
          </a:xfrm>
        </p:grpSpPr>
        <p:sp>
          <p:nvSpPr>
            <p:cNvPr id="20" name="Speech Bubble: Rectangle 19">
              <a:extLst>
                <a:ext uri="{FF2B5EF4-FFF2-40B4-BE49-F238E27FC236}">
                  <a16:creationId xmlns:a16="http://schemas.microsoft.com/office/drawing/2014/main" id="{B8FDFD3D-3B18-4BA5-B554-EE3FF44A4667}"/>
                </a:ext>
              </a:extLst>
            </p:cNvPr>
            <p:cNvSpPr/>
            <p:nvPr/>
          </p:nvSpPr>
          <p:spPr>
            <a:xfrm>
              <a:off x="5317449" y="1501630"/>
              <a:ext cx="1764462" cy="1062614"/>
            </a:xfrm>
            <a:prstGeom prst="wedgeRectCallout">
              <a:avLst>
                <a:gd name="adj1" fmla="val -3601"/>
                <a:gd name="adj2" fmla="val 60174"/>
              </a:avLst>
            </a:prstGeom>
            <a:solidFill>
              <a:schemeClr val="bg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3175DB2-D4B3-4F24-AA18-F41A418BDED1}"/>
                </a:ext>
              </a:extLst>
            </p:cNvPr>
            <p:cNvSpPr/>
            <p:nvPr/>
          </p:nvSpPr>
          <p:spPr>
            <a:xfrm>
              <a:off x="5384369" y="1539406"/>
              <a:ext cx="1764462" cy="923330"/>
            </a:xfrm>
            <a:prstGeom prst="rect">
              <a:avLst/>
            </a:prstGeom>
          </p:spPr>
          <p:txBody>
            <a:bodyPr wrap="square">
              <a:spAutoFit/>
            </a:bodyPr>
            <a:lstStyle/>
            <a:p>
              <a:r>
                <a:rPr lang="en-GB" dirty="0"/>
                <a:t>The missing fraction can only be   .</a:t>
              </a:r>
            </a:p>
          </p:txBody>
        </p:sp>
        <p:grpSp>
          <p:nvGrpSpPr>
            <p:cNvPr id="40" name="Group 39">
              <a:extLst>
                <a:ext uri="{FF2B5EF4-FFF2-40B4-BE49-F238E27FC236}">
                  <a16:creationId xmlns:a16="http://schemas.microsoft.com/office/drawing/2014/main" id="{D7DBB3A7-0428-4EE8-B01E-D6E5909546A7}"/>
                </a:ext>
              </a:extLst>
            </p:cNvPr>
            <p:cNvGrpSpPr/>
            <p:nvPr/>
          </p:nvGrpSpPr>
          <p:grpSpPr>
            <a:xfrm>
              <a:off x="6082743" y="2058145"/>
              <a:ext cx="570451" cy="487048"/>
              <a:chOff x="1950681" y="5385680"/>
              <a:chExt cx="570451" cy="487048"/>
            </a:xfrm>
          </p:grpSpPr>
          <p:sp>
            <p:nvSpPr>
              <p:cNvPr id="41" name="TextBox 40">
                <a:extLst>
                  <a:ext uri="{FF2B5EF4-FFF2-40B4-BE49-F238E27FC236}">
                    <a16:creationId xmlns:a16="http://schemas.microsoft.com/office/drawing/2014/main" id="{E222ED08-2CF6-4B39-BE4E-C42B59A594FE}"/>
                  </a:ext>
                </a:extLst>
              </p:cNvPr>
              <p:cNvSpPr txBox="1"/>
              <p:nvPr/>
            </p:nvSpPr>
            <p:spPr>
              <a:xfrm>
                <a:off x="2041911" y="5385680"/>
                <a:ext cx="379381" cy="307777"/>
              </a:xfrm>
              <a:prstGeom prst="rect">
                <a:avLst/>
              </a:prstGeom>
              <a:noFill/>
            </p:spPr>
            <p:txBody>
              <a:bodyPr wrap="square" rtlCol="0">
                <a:spAutoFit/>
              </a:bodyPr>
              <a:lstStyle/>
              <a:p>
                <a:pPr algn="ctr"/>
                <a:r>
                  <a:rPr lang="en-GB" sz="1400" b="1" dirty="0"/>
                  <a:t>2</a:t>
                </a:r>
              </a:p>
            </p:txBody>
          </p:sp>
          <p:cxnSp>
            <p:nvCxnSpPr>
              <p:cNvPr id="42" name="Straight Connector 41">
                <a:extLst>
                  <a:ext uri="{FF2B5EF4-FFF2-40B4-BE49-F238E27FC236}">
                    <a16:creationId xmlns:a16="http://schemas.microsoft.com/office/drawing/2014/main" id="{C079D8FE-5C83-436D-BFC1-8A859626B8F4}"/>
                  </a:ext>
                </a:extLst>
              </p:cNvPr>
              <p:cNvCxnSpPr/>
              <p:nvPr/>
            </p:nvCxnSpPr>
            <p:spPr>
              <a:xfrm>
                <a:off x="2177127" y="5628451"/>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BDA818A-A3B4-459C-A0AA-EAA088217B5A}"/>
                  </a:ext>
                </a:extLst>
              </p:cNvPr>
              <p:cNvSpPr txBox="1"/>
              <p:nvPr/>
            </p:nvSpPr>
            <p:spPr>
              <a:xfrm>
                <a:off x="1950681" y="5564951"/>
                <a:ext cx="570451" cy="307777"/>
              </a:xfrm>
              <a:prstGeom prst="rect">
                <a:avLst/>
              </a:prstGeom>
              <a:noFill/>
            </p:spPr>
            <p:txBody>
              <a:bodyPr wrap="square" rtlCol="0">
                <a:spAutoFit/>
              </a:bodyPr>
              <a:lstStyle/>
              <a:p>
                <a:pPr algn="ctr"/>
                <a:r>
                  <a:rPr lang="en-GB" sz="1400" b="1" dirty="0"/>
                  <a:t>9</a:t>
                </a:r>
              </a:p>
            </p:txBody>
          </p:sp>
        </p:grpSp>
      </p:grpSp>
      <p:sp>
        <p:nvSpPr>
          <p:cNvPr id="53" name="TextBox 52">
            <a:extLst>
              <a:ext uri="{FF2B5EF4-FFF2-40B4-BE49-F238E27FC236}">
                <a16:creationId xmlns:a16="http://schemas.microsoft.com/office/drawing/2014/main" id="{956904FB-72F0-4DB4-B954-6FF4AB332C3F}"/>
              </a:ext>
            </a:extLst>
          </p:cNvPr>
          <p:cNvSpPr txBox="1"/>
          <p:nvPr/>
        </p:nvSpPr>
        <p:spPr>
          <a:xfrm>
            <a:off x="2031579" y="2348863"/>
            <a:ext cx="379381" cy="461665"/>
          </a:xfrm>
          <a:prstGeom prst="rect">
            <a:avLst/>
          </a:prstGeom>
          <a:noFill/>
        </p:spPr>
        <p:txBody>
          <a:bodyPr wrap="square" rtlCol="0">
            <a:spAutoFit/>
          </a:bodyPr>
          <a:lstStyle/>
          <a:p>
            <a:pPr algn="ctr"/>
            <a:r>
              <a:rPr lang="en-GB" sz="2400" b="1" dirty="0">
                <a:solidFill>
                  <a:srgbClr val="689429"/>
                </a:solidFill>
              </a:rPr>
              <a:t>2</a:t>
            </a:r>
          </a:p>
        </p:txBody>
      </p:sp>
      <p:sp>
        <p:nvSpPr>
          <p:cNvPr id="58" name="TextBox 57">
            <a:extLst>
              <a:ext uri="{FF2B5EF4-FFF2-40B4-BE49-F238E27FC236}">
                <a16:creationId xmlns:a16="http://schemas.microsoft.com/office/drawing/2014/main" id="{CE6C4CCC-AF52-4F46-9829-D2AF200B977C}"/>
              </a:ext>
            </a:extLst>
          </p:cNvPr>
          <p:cNvSpPr txBox="1"/>
          <p:nvPr/>
        </p:nvSpPr>
        <p:spPr>
          <a:xfrm>
            <a:off x="2029955" y="2356292"/>
            <a:ext cx="379381" cy="461665"/>
          </a:xfrm>
          <a:prstGeom prst="rect">
            <a:avLst/>
          </a:prstGeom>
          <a:noFill/>
        </p:spPr>
        <p:txBody>
          <a:bodyPr wrap="square" rtlCol="0">
            <a:spAutoFit/>
          </a:bodyPr>
          <a:lstStyle/>
          <a:p>
            <a:pPr algn="ctr"/>
            <a:r>
              <a:rPr lang="en-US" sz="2400" b="1" dirty="0">
                <a:solidFill>
                  <a:srgbClr val="689429"/>
                </a:solidFill>
              </a:rPr>
              <a:t>3</a:t>
            </a:r>
            <a:endParaRPr lang="en-GB" sz="2400" b="1" dirty="0">
              <a:solidFill>
                <a:srgbClr val="689429"/>
              </a:solidFill>
            </a:endParaRPr>
          </a:p>
        </p:txBody>
      </p:sp>
      <p:sp>
        <p:nvSpPr>
          <p:cNvPr id="39" name="Rectangle: Rounded Corners 38">
            <a:extLst>
              <a:ext uri="{FF2B5EF4-FFF2-40B4-BE49-F238E27FC236}">
                <a16:creationId xmlns:a16="http://schemas.microsoft.com/office/drawing/2014/main" id="{CE730D1F-259C-4AB7-9A29-F95946608647}"/>
              </a:ext>
            </a:extLst>
          </p:cNvPr>
          <p:cNvSpPr/>
          <p:nvPr/>
        </p:nvSpPr>
        <p:spPr>
          <a:xfrm>
            <a:off x="2046327" y="2331369"/>
            <a:ext cx="342585" cy="362671"/>
          </a:xfrm>
          <a:prstGeom prst="roundRect">
            <a:avLst/>
          </a:prstGeom>
          <a:solidFill>
            <a:schemeClr val="bg1"/>
          </a:solidFill>
          <a:ln>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18">
            <a:extLst>
              <a:ext uri="{FF2B5EF4-FFF2-40B4-BE49-F238E27FC236}">
                <a16:creationId xmlns:a16="http://schemas.microsoft.com/office/drawing/2014/main" id="{7C222634-C735-4220-9C0F-2C717FE8D6A9}"/>
              </a:ext>
            </a:extLst>
          </p:cNvPr>
          <p:cNvSpPr/>
          <p:nvPr/>
        </p:nvSpPr>
        <p:spPr>
          <a:xfrm>
            <a:off x="538821" y="4263477"/>
            <a:ext cx="4312579" cy="987538"/>
          </a:xfrm>
          <a:custGeom>
            <a:avLst/>
            <a:gdLst>
              <a:gd name="connsiteX0" fmla="*/ 0 w 4495800"/>
              <a:gd name="connsiteY0" fmla="*/ 0 h 980252"/>
              <a:gd name="connsiteX1" fmla="*/ 4495800 w 4495800"/>
              <a:gd name="connsiteY1" fmla="*/ 0 h 980252"/>
              <a:gd name="connsiteX2" fmla="*/ 4495800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76738 w 4495800"/>
              <a:gd name="connsiteY2" fmla="*/ 980252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6597 w 4495800"/>
              <a:gd name="connsiteY2" fmla="*/ 977095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99079 w 4495800"/>
              <a:gd name="connsiteY2" fmla="*/ 977095 h 980252"/>
              <a:gd name="connsiteX3" fmla="*/ 0 w 4495800"/>
              <a:gd name="connsiteY3" fmla="*/ 980252 h 980252"/>
              <a:gd name="connsiteX4" fmla="*/ 0 w 4495800"/>
              <a:gd name="connsiteY4" fmla="*/ 0 h 980252"/>
              <a:gd name="connsiteX0" fmla="*/ 0 w 4495800"/>
              <a:gd name="connsiteY0" fmla="*/ 0 h 980252"/>
              <a:gd name="connsiteX1" fmla="*/ 4495800 w 4495800"/>
              <a:gd name="connsiteY1" fmla="*/ 0 h 980252"/>
              <a:gd name="connsiteX2" fmla="*/ 4365980 w 4495800"/>
              <a:gd name="connsiteY2" fmla="*/ 977095 h 980252"/>
              <a:gd name="connsiteX3" fmla="*/ 0 w 4495800"/>
              <a:gd name="connsiteY3" fmla="*/ 980252 h 980252"/>
              <a:gd name="connsiteX4" fmla="*/ 0 w 4495800"/>
              <a:gd name="connsiteY4" fmla="*/ 0 h 98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5800" h="980252">
                <a:moveTo>
                  <a:pt x="0" y="0"/>
                </a:moveTo>
                <a:lnTo>
                  <a:pt x="4495800" y="0"/>
                </a:lnTo>
                <a:lnTo>
                  <a:pt x="4365980" y="977095"/>
                </a:lnTo>
                <a:lnTo>
                  <a:pt x="0" y="980252"/>
                </a:lnTo>
                <a:lnTo>
                  <a:pt x="0" y="0"/>
                </a:lnTo>
                <a:close/>
              </a:path>
            </a:pathLst>
          </a:cu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C02AFDB-C439-432F-A1EA-6115EE639CD0}"/>
              </a:ext>
            </a:extLst>
          </p:cNvPr>
          <p:cNvSpPr/>
          <p:nvPr/>
        </p:nvSpPr>
        <p:spPr>
          <a:xfrm>
            <a:off x="678277" y="3379955"/>
            <a:ext cx="3277788" cy="646331"/>
          </a:xfrm>
          <a:prstGeom prst="rect">
            <a:avLst/>
          </a:prstGeom>
        </p:spPr>
        <p:txBody>
          <a:bodyPr wrap="square">
            <a:spAutoFit/>
          </a:bodyPr>
          <a:lstStyle/>
          <a:p>
            <a:r>
              <a:rPr lang="en-GB" dirty="0"/>
              <a:t>Do you agree with Thelma? Explain your reasoning.</a:t>
            </a:r>
          </a:p>
        </p:txBody>
      </p:sp>
      <p:sp>
        <p:nvSpPr>
          <p:cNvPr id="48" name="Rectangle 47">
            <a:extLst>
              <a:ext uri="{FF2B5EF4-FFF2-40B4-BE49-F238E27FC236}">
                <a16:creationId xmlns:a16="http://schemas.microsoft.com/office/drawing/2014/main" id="{0A95E4B8-847C-450F-8087-C729DF4E4E0F}"/>
              </a:ext>
            </a:extLst>
          </p:cNvPr>
          <p:cNvSpPr/>
          <p:nvPr/>
        </p:nvSpPr>
        <p:spPr>
          <a:xfrm>
            <a:off x="678276" y="4292680"/>
            <a:ext cx="3893723" cy="923330"/>
          </a:xfrm>
          <a:prstGeom prst="rect">
            <a:avLst/>
          </a:prstGeom>
        </p:spPr>
        <p:txBody>
          <a:bodyPr wrap="square">
            <a:spAutoFit/>
          </a:bodyPr>
          <a:lstStyle/>
          <a:p>
            <a:r>
              <a:rPr lang="en-GB" dirty="0">
                <a:solidFill>
                  <a:schemeClr val="bg1"/>
                </a:solidFill>
              </a:rPr>
              <a:t>Thelma is incorrect. Although    is a possible answer, it is not the only answer.    could also be used.</a:t>
            </a:r>
          </a:p>
        </p:txBody>
      </p:sp>
      <p:grpSp>
        <p:nvGrpSpPr>
          <p:cNvPr id="49" name="Group 48">
            <a:extLst>
              <a:ext uri="{FF2B5EF4-FFF2-40B4-BE49-F238E27FC236}">
                <a16:creationId xmlns:a16="http://schemas.microsoft.com/office/drawing/2014/main" id="{EC437C0A-DEC8-4387-8860-5060BF1434A0}"/>
              </a:ext>
            </a:extLst>
          </p:cNvPr>
          <p:cNvGrpSpPr/>
          <p:nvPr/>
        </p:nvGrpSpPr>
        <p:grpSpPr>
          <a:xfrm>
            <a:off x="3621963" y="4241238"/>
            <a:ext cx="570451" cy="487048"/>
            <a:chOff x="5720793" y="2210545"/>
            <a:chExt cx="570451" cy="487048"/>
          </a:xfrm>
        </p:grpSpPr>
        <p:sp>
          <p:nvSpPr>
            <p:cNvPr id="50" name="TextBox 49">
              <a:extLst>
                <a:ext uri="{FF2B5EF4-FFF2-40B4-BE49-F238E27FC236}">
                  <a16:creationId xmlns:a16="http://schemas.microsoft.com/office/drawing/2014/main" id="{F4B59553-C2AE-4A30-A07B-B6694FC8434C}"/>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2</a:t>
              </a:r>
            </a:p>
          </p:txBody>
        </p:sp>
        <p:cxnSp>
          <p:nvCxnSpPr>
            <p:cNvPr id="51" name="Straight Connector 50">
              <a:extLst>
                <a:ext uri="{FF2B5EF4-FFF2-40B4-BE49-F238E27FC236}">
                  <a16:creationId xmlns:a16="http://schemas.microsoft.com/office/drawing/2014/main" id="{3E1CA857-3D6B-402D-99AA-9C57CE375C7B}"/>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43044E-2B61-4A47-9E23-992528306AD8}"/>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grpSp>
        <p:nvGrpSpPr>
          <p:cNvPr id="54" name="Group 53">
            <a:extLst>
              <a:ext uri="{FF2B5EF4-FFF2-40B4-BE49-F238E27FC236}">
                <a16:creationId xmlns:a16="http://schemas.microsoft.com/office/drawing/2014/main" id="{E821B174-9B59-4D6C-8202-9B996DE331D9}"/>
              </a:ext>
            </a:extLst>
          </p:cNvPr>
          <p:cNvGrpSpPr/>
          <p:nvPr/>
        </p:nvGrpSpPr>
        <p:grpSpPr>
          <a:xfrm>
            <a:off x="1411847" y="4781461"/>
            <a:ext cx="570451" cy="487048"/>
            <a:chOff x="5720793" y="2210545"/>
            <a:chExt cx="570451" cy="487048"/>
          </a:xfrm>
        </p:grpSpPr>
        <p:sp>
          <p:nvSpPr>
            <p:cNvPr id="55" name="TextBox 54">
              <a:extLst>
                <a:ext uri="{FF2B5EF4-FFF2-40B4-BE49-F238E27FC236}">
                  <a16:creationId xmlns:a16="http://schemas.microsoft.com/office/drawing/2014/main" id="{A475C883-522D-4117-869C-A0C2337DCD60}"/>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3</a:t>
              </a:r>
            </a:p>
          </p:txBody>
        </p:sp>
        <p:cxnSp>
          <p:nvCxnSpPr>
            <p:cNvPr id="56" name="Straight Connector 55">
              <a:extLst>
                <a:ext uri="{FF2B5EF4-FFF2-40B4-BE49-F238E27FC236}">
                  <a16:creationId xmlns:a16="http://schemas.microsoft.com/office/drawing/2014/main" id="{2572F2D4-13C4-46A3-A3E3-236B6387B527}"/>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670DB19-C089-4402-818A-D5B5F8D7B723}"/>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pic>
        <p:nvPicPr>
          <p:cNvPr id="5" name="Picture 4" descr="A close up of a sign&#10;&#10;Description automatically generated">
            <a:extLst>
              <a:ext uri="{FF2B5EF4-FFF2-40B4-BE49-F238E27FC236}">
                <a16:creationId xmlns:a16="http://schemas.microsoft.com/office/drawing/2014/main" id="{1E32B9E0-0ACF-429F-B385-352FE56DB1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4477"/>
          <a:stretch/>
        </p:blipFill>
        <p:spPr>
          <a:xfrm>
            <a:off x="6259114" y="1936799"/>
            <a:ext cx="2208151" cy="4337001"/>
          </a:xfrm>
          <a:prstGeom prst="rect">
            <a:avLst/>
          </a:prstGeom>
        </p:spPr>
      </p:pic>
      <p:sp>
        <p:nvSpPr>
          <p:cNvPr id="47" name="TextBox 46">
            <a:extLst>
              <a:ext uri="{FF2B5EF4-FFF2-40B4-BE49-F238E27FC236}">
                <a16:creationId xmlns:a16="http://schemas.microsoft.com/office/drawing/2014/main" id="{A2A50A41-523B-4385-A25C-14FC3DB0F7BA}"/>
              </a:ext>
            </a:extLst>
          </p:cNvPr>
          <p:cNvSpPr txBox="1"/>
          <p:nvPr/>
        </p:nvSpPr>
        <p:spPr>
          <a:xfrm>
            <a:off x="6193438" y="3373677"/>
            <a:ext cx="935528" cy="2769584"/>
          </a:xfrm>
          <a:prstGeom prst="rect">
            <a:avLst/>
          </a:prstGeom>
          <a:noFill/>
        </p:spPr>
        <p:txBody>
          <a:bodyPr wrap="square" rtlCol="0">
            <a:prstTxWarp prst="textArchUp">
              <a:avLst/>
            </a:prstTxWarp>
            <a:spAutoFit/>
          </a:bodyPr>
          <a:lstStyle/>
          <a:p>
            <a:r>
              <a:rPr lang="en-GB" sz="2400" dirty="0"/>
              <a:t>Thelma</a:t>
            </a:r>
          </a:p>
        </p:txBody>
      </p:sp>
    </p:spTree>
    <p:extLst>
      <p:ext uri="{BB962C8B-B14F-4D97-AF65-F5344CB8AC3E}">
        <p14:creationId xmlns:p14="http://schemas.microsoft.com/office/powerpoint/2010/main" val="38662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xit" presetSubtype="0" fill="hold" grpId="0" nodeType="withEffect">
                                  <p:stCondLst>
                                    <p:cond delay="0"/>
                                  </p:stCondLst>
                                  <p:childTnLst>
                                    <p:animEffect transition="out" filter="fade">
                                      <p:cBhvr>
                                        <p:cTn id="28" dur="500"/>
                                        <p:tgtEl>
                                          <p:spTgt spid="39"/>
                                        </p:tgtEl>
                                      </p:cBhvr>
                                    </p:animEffect>
                                    <p:set>
                                      <p:cBhvr>
                                        <p:cTn id="29" dur="1" fill="hold">
                                          <p:stCondLst>
                                            <p:cond delay="499"/>
                                          </p:stCondLst>
                                        </p:cTn>
                                        <p:tgtEl>
                                          <p:spTgt spid="3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0"/>
      <p:bldP spid="39" grpId="0" animBg="1"/>
      <p:bldP spid="46" grpId="0" animBg="1"/>
      <p:bldP spid="4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outdoor, water, skiing, flying&#10;&#10;Description automatically generated">
            <a:extLst>
              <a:ext uri="{FF2B5EF4-FFF2-40B4-BE49-F238E27FC236}">
                <a16:creationId xmlns:a16="http://schemas.microsoft.com/office/drawing/2014/main" id="{1DAC6E4C-35F3-4F1C-B5F8-053E476159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950" b="22668"/>
          <a:stretch/>
        </p:blipFill>
        <p:spPr>
          <a:xfrm>
            <a:off x="539750" y="1245711"/>
            <a:ext cx="8051550" cy="2697640"/>
          </a:xfrm>
          <a:prstGeom prst="rect">
            <a:avLst/>
          </a:prstGeom>
        </p:spPr>
      </p:pic>
      <p:pic>
        <p:nvPicPr>
          <p:cNvPr id="15" name="Picture 14" descr="A large white building&#10;&#10;Description automatically generated">
            <a:extLst>
              <a:ext uri="{FF2B5EF4-FFF2-40B4-BE49-F238E27FC236}">
                <a16:creationId xmlns:a16="http://schemas.microsoft.com/office/drawing/2014/main" id="{3E0DCEAE-F462-4F93-B4F8-EB10107BD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1" y="2317140"/>
            <a:ext cx="8064500" cy="3956660"/>
          </a:xfrm>
          <a:prstGeom prst="rect">
            <a:avLst/>
          </a:prstGeom>
        </p:spPr>
      </p:pic>
      <p:pic>
        <p:nvPicPr>
          <p:cNvPr id="12" name="Picture 11">
            <a:extLst>
              <a:ext uri="{FF2B5EF4-FFF2-40B4-BE49-F238E27FC236}">
                <a16:creationId xmlns:a16="http://schemas.microsoft.com/office/drawing/2014/main" id="{9F98365C-C391-4C43-8DD4-8AFC4D6DF9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6"/>
          <a:stretch/>
        </p:blipFill>
        <p:spPr>
          <a:xfrm rot="60000">
            <a:off x="1837188" y="1787490"/>
            <a:ext cx="6501463" cy="4201254"/>
          </a:xfrm>
          <a:prstGeom prst="rect">
            <a:avLst/>
          </a:prstGeom>
        </p:spPr>
      </p:pic>
      <p:sp>
        <p:nvSpPr>
          <p:cNvPr id="3" name="Rectangle 2">
            <a:extLst>
              <a:ext uri="{FF2B5EF4-FFF2-40B4-BE49-F238E27FC236}">
                <a16:creationId xmlns:a16="http://schemas.microsoft.com/office/drawing/2014/main" id="{D939ED10-9BA3-4704-8720-CD71072EC1E2}"/>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4" name="Picture 3">
            <a:extLst>
              <a:ext uri="{FF2B5EF4-FFF2-40B4-BE49-F238E27FC236}">
                <a16:creationId xmlns:a16="http://schemas.microsoft.com/office/drawing/2014/main" id="{6C39F3C9-D677-4632-BF6A-32BBE09D1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5" name="Rectangle 4">
            <a:extLst>
              <a:ext uri="{FF2B5EF4-FFF2-40B4-BE49-F238E27FC236}">
                <a16:creationId xmlns:a16="http://schemas.microsoft.com/office/drawing/2014/main" id="{AF3001B8-8286-4A26-B793-510B39C3A6BF}"/>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Order Fractions </a:t>
            </a:r>
          </a:p>
        </p:txBody>
      </p:sp>
      <p:sp>
        <p:nvSpPr>
          <p:cNvPr id="6" name="Rectangle 5">
            <a:extLst>
              <a:ext uri="{FF2B5EF4-FFF2-40B4-BE49-F238E27FC236}">
                <a16:creationId xmlns:a16="http://schemas.microsoft.com/office/drawing/2014/main" id="{925FC163-BD15-407E-8576-3391052B5862}"/>
              </a:ext>
            </a:extLst>
          </p:cNvPr>
          <p:cNvSpPr/>
          <p:nvPr/>
        </p:nvSpPr>
        <p:spPr>
          <a:xfrm>
            <a:off x="233892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7" name="Straight Connector 6">
            <a:extLst>
              <a:ext uri="{FF2B5EF4-FFF2-40B4-BE49-F238E27FC236}">
                <a16:creationId xmlns:a16="http://schemas.microsoft.com/office/drawing/2014/main" id="{4100B7E6-437B-40B4-BD8E-A420BFA0D844}"/>
              </a:ext>
            </a:extLst>
          </p:cNvPr>
          <p:cNvCxnSpPr/>
          <p:nvPr/>
        </p:nvCxnSpPr>
        <p:spPr>
          <a:xfrm>
            <a:off x="2338926"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AF5D81F-EB03-4A9D-96D2-36F3A8D15B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50" y="2876453"/>
            <a:ext cx="4315992" cy="3397347"/>
          </a:xfrm>
          <a:prstGeom prst="rect">
            <a:avLst/>
          </a:prstGeom>
        </p:spPr>
      </p:pic>
      <p:pic>
        <p:nvPicPr>
          <p:cNvPr id="11" name="Picture 10">
            <a:extLst>
              <a:ext uri="{FF2B5EF4-FFF2-40B4-BE49-F238E27FC236}">
                <a16:creationId xmlns:a16="http://schemas.microsoft.com/office/drawing/2014/main" id="{82788E6A-008B-493C-AADC-E52435398942}"/>
              </a:ext>
            </a:extLst>
          </p:cNvPr>
          <p:cNvPicPr>
            <a:picLocks noChangeAspect="1"/>
          </p:cNvPicPr>
          <p:nvPr/>
        </p:nvPicPr>
        <p:blipFill rotWithShape="1">
          <a:blip r:embed="rId7">
            <a:extLst>
              <a:ext uri="{28A0092B-C50C-407E-A947-70E740481C1C}">
                <a14:useLocalDpi xmlns:a14="http://schemas.microsoft.com/office/drawing/2010/main" val="0"/>
              </a:ext>
            </a:extLst>
          </a:blip>
          <a:srcRect t="-222"/>
          <a:stretch/>
        </p:blipFill>
        <p:spPr>
          <a:xfrm rot="5400000" flipH="1" flipV="1">
            <a:off x="2987294" y="632413"/>
            <a:ext cx="4201252" cy="6719571"/>
          </a:xfrm>
          <a:prstGeom prst="rect">
            <a:avLst/>
          </a:prstGeom>
          <a:effectLst>
            <a:outerShdw blurRad="25400" dist="25400" dir="18120000" algn="ctr" rotWithShape="0">
              <a:srgbClr val="000000">
                <a:alpha val="20000"/>
              </a:srgbClr>
            </a:outerShdw>
          </a:effectLst>
        </p:spPr>
      </p:pic>
      <p:sp>
        <p:nvSpPr>
          <p:cNvPr id="13" name="Freeform: Shape 12">
            <a:extLst>
              <a:ext uri="{FF2B5EF4-FFF2-40B4-BE49-F238E27FC236}">
                <a16:creationId xmlns:a16="http://schemas.microsoft.com/office/drawing/2014/main" id="{B2B55DE5-23C4-429D-8371-E39B0F3E3B92}"/>
              </a:ext>
            </a:extLst>
          </p:cNvPr>
          <p:cNvSpPr/>
          <p:nvPr/>
        </p:nvSpPr>
        <p:spPr>
          <a:xfrm>
            <a:off x="1752474" y="2905125"/>
            <a:ext cx="414491" cy="943353"/>
          </a:xfrm>
          <a:custGeom>
            <a:avLst/>
            <a:gdLst>
              <a:gd name="connsiteX0" fmla="*/ 252539 w 414491"/>
              <a:gd name="connsiteY0" fmla="*/ 0 h 943353"/>
              <a:gd name="connsiteX1" fmla="*/ 371601 w 414491"/>
              <a:gd name="connsiteY1" fmla="*/ 157163 h 943353"/>
              <a:gd name="connsiteX2" fmla="*/ 414464 w 414491"/>
              <a:gd name="connsiteY2" fmla="*/ 371475 h 943353"/>
              <a:gd name="connsiteX3" fmla="*/ 366839 w 414491"/>
              <a:gd name="connsiteY3" fmla="*/ 571500 h 943353"/>
              <a:gd name="connsiteX4" fmla="*/ 176339 w 414491"/>
              <a:gd name="connsiteY4" fmla="*/ 790575 h 943353"/>
              <a:gd name="connsiteX5" fmla="*/ 9651 w 414491"/>
              <a:gd name="connsiteY5" fmla="*/ 942975 h 943353"/>
              <a:gd name="connsiteX6" fmla="*/ 42989 w 414491"/>
              <a:gd name="connsiteY6" fmla="*/ 800100 h 943353"/>
              <a:gd name="connsiteX7" fmla="*/ 233489 w 414491"/>
              <a:gd name="connsiteY7" fmla="*/ 57150 h 94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491" h="943353">
                <a:moveTo>
                  <a:pt x="252539" y="0"/>
                </a:moveTo>
                <a:cubicBezTo>
                  <a:pt x="298576" y="47625"/>
                  <a:pt x="344614" y="95251"/>
                  <a:pt x="371601" y="157163"/>
                </a:cubicBezTo>
                <a:cubicBezTo>
                  <a:pt x="398588" y="219075"/>
                  <a:pt x="415258" y="302419"/>
                  <a:pt x="414464" y="371475"/>
                </a:cubicBezTo>
                <a:cubicBezTo>
                  <a:pt x="413670" y="440531"/>
                  <a:pt x="406526" y="501650"/>
                  <a:pt x="366839" y="571500"/>
                </a:cubicBezTo>
                <a:cubicBezTo>
                  <a:pt x="327152" y="641350"/>
                  <a:pt x="235870" y="728663"/>
                  <a:pt x="176339" y="790575"/>
                </a:cubicBezTo>
                <a:cubicBezTo>
                  <a:pt x="116808" y="852487"/>
                  <a:pt x="31876" y="941388"/>
                  <a:pt x="9651" y="942975"/>
                </a:cubicBezTo>
                <a:cubicBezTo>
                  <a:pt x="-12574" y="944562"/>
                  <a:pt x="5683" y="947738"/>
                  <a:pt x="42989" y="800100"/>
                </a:cubicBezTo>
                <a:cubicBezTo>
                  <a:pt x="80295" y="652462"/>
                  <a:pt x="156892" y="354806"/>
                  <a:pt x="233489" y="57150"/>
                </a:cubicBezTo>
              </a:path>
            </a:pathLst>
          </a:custGeom>
          <a:solidFill>
            <a:schemeClr val="tx1">
              <a:alpha val="11000"/>
            </a:schemeClr>
          </a:solidFill>
          <a:ln>
            <a:noFill/>
          </a:ln>
          <a:effectLst>
            <a:outerShdw blurRad="50800" dist="254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3468A65-1CC4-4D11-893B-FB5215E75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164" r="62839" b="71452"/>
          <a:stretch/>
        </p:blipFill>
        <p:spPr>
          <a:xfrm>
            <a:off x="1073791" y="2865541"/>
            <a:ext cx="1078860" cy="969860"/>
          </a:xfrm>
          <a:prstGeom prst="rect">
            <a:avLst/>
          </a:prstGeom>
        </p:spPr>
      </p:pic>
      <p:sp>
        <p:nvSpPr>
          <p:cNvPr id="18" name="Rectangle 17">
            <a:extLst>
              <a:ext uri="{FF2B5EF4-FFF2-40B4-BE49-F238E27FC236}">
                <a16:creationId xmlns:a16="http://schemas.microsoft.com/office/drawing/2014/main" id="{9E374F79-7CB8-4ABD-938A-EB3E2E05AD10}"/>
              </a:ext>
            </a:extLst>
          </p:cNvPr>
          <p:cNvSpPr/>
          <p:nvPr/>
        </p:nvSpPr>
        <p:spPr>
          <a:xfrm>
            <a:off x="2652397" y="2049147"/>
            <a:ext cx="4572000" cy="646331"/>
          </a:xfrm>
          <a:prstGeom prst="rect">
            <a:avLst/>
          </a:prstGeom>
        </p:spPr>
        <p:txBody>
          <a:bodyPr>
            <a:spAutoFit/>
          </a:bodyPr>
          <a:lstStyle/>
          <a:p>
            <a:pPr algn="ctr"/>
            <a:r>
              <a:rPr lang="en-GB" dirty="0"/>
              <a:t>The fractions have been placed in either ascending or descending order.</a:t>
            </a:r>
          </a:p>
        </p:txBody>
      </p:sp>
      <p:grpSp>
        <p:nvGrpSpPr>
          <p:cNvPr id="19" name="Group 18">
            <a:extLst>
              <a:ext uri="{FF2B5EF4-FFF2-40B4-BE49-F238E27FC236}">
                <a16:creationId xmlns:a16="http://schemas.microsoft.com/office/drawing/2014/main" id="{DC103509-9C6D-44AB-A7B4-E4C969EBA70F}"/>
              </a:ext>
            </a:extLst>
          </p:cNvPr>
          <p:cNvGrpSpPr/>
          <p:nvPr/>
        </p:nvGrpSpPr>
        <p:grpSpPr>
          <a:xfrm>
            <a:off x="2741402" y="3228893"/>
            <a:ext cx="570451" cy="790658"/>
            <a:chOff x="1436331" y="5232782"/>
            <a:chExt cx="570451" cy="790658"/>
          </a:xfrm>
        </p:grpSpPr>
        <p:sp>
          <p:nvSpPr>
            <p:cNvPr id="20" name="TextBox 19">
              <a:extLst>
                <a:ext uri="{FF2B5EF4-FFF2-40B4-BE49-F238E27FC236}">
                  <a16:creationId xmlns:a16="http://schemas.microsoft.com/office/drawing/2014/main" id="{D34C9CB6-D23C-47CE-837C-15FEDC76396C}"/>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7</a:t>
              </a:r>
            </a:p>
          </p:txBody>
        </p:sp>
        <p:cxnSp>
          <p:nvCxnSpPr>
            <p:cNvPr id="21" name="Straight Connector 20">
              <a:extLst>
                <a:ext uri="{FF2B5EF4-FFF2-40B4-BE49-F238E27FC236}">
                  <a16:creationId xmlns:a16="http://schemas.microsoft.com/office/drawing/2014/main" id="{F401F0D4-4F9D-4754-9D28-BBF7BD683E9F}"/>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168DF4C-0A70-4A29-B1F2-F7BC13E575A3}"/>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23" name="Group 22">
            <a:extLst>
              <a:ext uri="{FF2B5EF4-FFF2-40B4-BE49-F238E27FC236}">
                <a16:creationId xmlns:a16="http://schemas.microsoft.com/office/drawing/2014/main" id="{66E26FC3-504F-4ECC-B5B4-D76C695F96AF}"/>
              </a:ext>
            </a:extLst>
          </p:cNvPr>
          <p:cNvGrpSpPr/>
          <p:nvPr/>
        </p:nvGrpSpPr>
        <p:grpSpPr>
          <a:xfrm>
            <a:off x="3535080" y="3228893"/>
            <a:ext cx="570451" cy="790658"/>
            <a:chOff x="1436331" y="5232782"/>
            <a:chExt cx="570451" cy="790658"/>
          </a:xfrm>
        </p:grpSpPr>
        <p:sp>
          <p:nvSpPr>
            <p:cNvPr id="24" name="TextBox 23">
              <a:extLst>
                <a:ext uri="{FF2B5EF4-FFF2-40B4-BE49-F238E27FC236}">
                  <a16:creationId xmlns:a16="http://schemas.microsoft.com/office/drawing/2014/main" id="{D120DCFD-91EB-4110-A901-6939D6E89882}"/>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4</a:t>
              </a:r>
            </a:p>
          </p:txBody>
        </p:sp>
        <p:cxnSp>
          <p:nvCxnSpPr>
            <p:cNvPr id="25" name="Straight Connector 24">
              <a:extLst>
                <a:ext uri="{FF2B5EF4-FFF2-40B4-BE49-F238E27FC236}">
                  <a16:creationId xmlns:a16="http://schemas.microsoft.com/office/drawing/2014/main" id="{4BE44275-0AC9-4297-B99B-C602D51E8FAE}"/>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09D663E-B76B-4CA2-B30A-A6B669D65B4D}"/>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27" name="Group 26">
            <a:extLst>
              <a:ext uri="{FF2B5EF4-FFF2-40B4-BE49-F238E27FC236}">
                <a16:creationId xmlns:a16="http://schemas.microsoft.com/office/drawing/2014/main" id="{9B33BB0C-3063-4BC9-BA45-0F32BB3CDF5B}"/>
              </a:ext>
            </a:extLst>
          </p:cNvPr>
          <p:cNvGrpSpPr/>
          <p:nvPr/>
        </p:nvGrpSpPr>
        <p:grpSpPr>
          <a:xfrm>
            <a:off x="4328758" y="3228893"/>
            <a:ext cx="570451" cy="790658"/>
            <a:chOff x="1436331" y="5232782"/>
            <a:chExt cx="570451" cy="790658"/>
          </a:xfrm>
        </p:grpSpPr>
        <p:sp>
          <p:nvSpPr>
            <p:cNvPr id="28" name="TextBox 27">
              <a:extLst>
                <a:ext uri="{FF2B5EF4-FFF2-40B4-BE49-F238E27FC236}">
                  <a16:creationId xmlns:a16="http://schemas.microsoft.com/office/drawing/2014/main" id="{12BDB6A4-C05D-4ED0-B66C-A658FE17D2FB}"/>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6</a:t>
              </a:r>
            </a:p>
          </p:txBody>
        </p:sp>
        <p:cxnSp>
          <p:nvCxnSpPr>
            <p:cNvPr id="29" name="Straight Connector 28">
              <a:extLst>
                <a:ext uri="{FF2B5EF4-FFF2-40B4-BE49-F238E27FC236}">
                  <a16:creationId xmlns:a16="http://schemas.microsoft.com/office/drawing/2014/main" id="{5EEB52DD-B653-496A-90F6-307C94AC81DE}"/>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B199B7C-6A3D-47FB-AC89-B12C17315790}"/>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1" name="Group 30">
            <a:extLst>
              <a:ext uri="{FF2B5EF4-FFF2-40B4-BE49-F238E27FC236}">
                <a16:creationId xmlns:a16="http://schemas.microsoft.com/office/drawing/2014/main" id="{C0F20CE0-2036-474E-8060-86AD7D1649C0}"/>
              </a:ext>
            </a:extLst>
          </p:cNvPr>
          <p:cNvGrpSpPr/>
          <p:nvPr/>
        </p:nvGrpSpPr>
        <p:grpSpPr>
          <a:xfrm>
            <a:off x="5122436" y="3228893"/>
            <a:ext cx="570451" cy="790658"/>
            <a:chOff x="1436331" y="5232782"/>
            <a:chExt cx="570451" cy="790658"/>
          </a:xfrm>
        </p:grpSpPr>
        <p:sp>
          <p:nvSpPr>
            <p:cNvPr id="32" name="TextBox 31">
              <a:extLst>
                <a:ext uri="{FF2B5EF4-FFF2-40B4-BE49-F238E27FC236}">
                  <a16:creationId xmlns:a16="http://schemas.microsoft.com/office/drawing/2014/main" id="{AE2875BE-350A-4705-95E4-173BD4EEA389}"/>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3</a:t>
              </a:r>
            </a:p>
          </p:txBody>
        </p:sp>
        <p:cxnSp>
          <p:nvCxnSpPr>
            <p:cNvPr id="33" name="Straight Connector 32">
              <a:extLst>
                <a:ext uri="{FF2B5EF4-FFF2-40B4-BE49-F238E27FC236}">
                  <a16:creationId xmlns:a16="http://schemas.microsoft.com/office/drawing/2014/main" id="{4C45599C-BF17-4DEA-BBEC-779C1972F737}"/>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18C76E3-E0F3-4C80-9CE3-ECDDFD22192F}"/>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35" name="Group 34">
            <a:extLst>
              <a:ext uri="{FF2B5EF4-FFF2-40B4-BE49-F238E27FC236}">
                <a16:creationId xmlns:a16="http://schemas.microsoft.com/office/drawing/2014/main" id="{4DB9E247-937C-4F37-8699-9B59421EDEE0}"/>
              </a:ext>
            </a:extLst>
          </p:cNvPr>
          <p:cNvGrpSpPr/>
          <p:nvPr/>
        </p:nvGrpSpPr>
        <p:grpSpPr>
          <a:xfrm>
            <a:off x="5916114" y="3228893"/>
            <a:ext cx="570451" cy="790658"/>
            <a:chOff x="1436331" y="5232782"/>
            <a:chExt cx="570451" cy="790658"/>
          </a:xfrm>
        </p:grpSpPr>
        <p:sp>
          <p:nvSpPr>
            <p:cNvPr id="36" name="TextBox 35">
              <a:extLst>
                <a:ext uri="{FF2B5EF4-FFF2-40B4-BE49-F238E27FC236}">
                  <a16:creationId xmlns:a16="http://schemas.microsoft.com/office/drawing/2014/main" id="{21A2EBFF-FAA2-41C7-B763-96ACD22A9230}"/>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2</a:t>
              </a:r>
            </a:p>
          </p:txBody>
        </p:sp>
        <p:cxnSp>
          <p:nvCxnSpPr>
            <p:cNvPr id="37" name="Straight Connector 36">
              <a:extLst>
                <a:ext uri="{FF2B5EF4-FFF2-40B4-BE49-F238E27FC236}">
                  <a16:creationId xmlns:a16="http://schemas.microsoft.com/office/drawing/2014/main" id="{3BDC168E-224E-4341-A73D-82296E3F7B54}"/>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61979F-6E9D-4D01-9EB3-BD80489F9575}"/>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grpSp>
        <p:nvGrpSpPr>
          <p:cNvPr id="44" name="Group 43">
            <a:extLst>
              <a:ext uri="{FF2B5EF4-FFF2-40B4-BE49-F238E27FC236}">
                <a16:creationId xmlns:a16="http://schemas.microsoft.com/office/drawing/2014/main" id="{44BA412A-A19A-49AF-A37B-DA16C7E3E0F6}"/>
              </a:ext>
            </a:extLst>
          </p:cNvPr>
          <p:cNvGrpSpPr/>
          <p:nvPr/>
        </p:nvGrpSpPr>
        <p:grpSpPr>
          <a:xfrm>
            <a:off x="6709791" y="3228893"/>
            <a:ext cx="570451" cy="790658"/>
            <a:chOff x="1436331" y="5232782"/>
            <a:chExt cx="570451" cy="790658"/>
          </a:xfrm>
        </p:grpSpPr>
        <p:sp>
          <p:nvSpPr>
            <p:cNvPr id="45" name="TextBox 44">
              <a:extLst>
                <a:ext uri="{FF2B5EF4-FFF2-40B4-BE49-F238E27FC236}">
                  <a16:creationId xmlns:a16="http://schemas.microsoft.com/office/drawing/2014/main" id="{91AC49B3-C847-42DE-821A-271E4170D7BA}"/>
                </a:ext>
              </a:extLst>
            </p:cNvPr>
            <p:cNvSpPr txBox="1"/>
            <p:nvPr/>
          </p:nvSpPr>
          <p:spPr>
            <a:xfrm>
              <a:off x="1527561" y="5232782"/>
              <a:ext cx="379381" cy="461665"/>
            </a:xfrm>
            <a:prstGeom prst="rect">
              <a:avLst/>
            </a:prstGeom>
            <a:noFill/>
          </p:spPr>
          <p:txBody>
            <a:bodyPr wrap="square" rtlCol="0">
              <a:spAutoFit/>
            </a:bodyPr>
            <a:lstStyle/>
            <a:p>
              <a:pPr algn="ctr"/>
              <a:r>
                <a:rPr lang="en-GB" sz="2400" b="1" dirty="0"/>
                <a:t>1</a:t>
              </a:r>
            </a:p>
          </p:txBody>
        </p:sp>
        <p:cxnSp>
          <p:nvCxnSpPr>
            <p:cNvPr id="46" name="Straight Connector 45">
              <a:extLst>
                <a:ext uri="{FF2B5EF4-FFF2-40B4-BE49-F238E27FC236}">
                  <a16:creationId xmlns:a16="http://schemas.microsoft.com/office/drawing/2014/main" id="{B56A1963-4051-4AD4-917E-109160B6BCC6}"/>
                </a:ext>
              </a:extLst>
            </p:cNvPr>
            <p:cNvCxnSpPr/>
            <p:nvPr/>
          </p:nvCxnSpPr>
          <p:spPr>
            <a:xfrm>
              <a:off x="1650077" y="5628451"/>
              <a:ext cx="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89618B-CB93-411A-A018-5AC897FC5065}"/>
                </a:ext>
              </a:extLst>
            </p:cNvPr>
            <p:cNvSpPr txBox="1"/>
            <p:nvPr/>
          </p:nvSpPr>
          <p:spPr>
            <a:xfrm>
              <a:off x="1436331" y="5561775"/>
              <a:ext cx="570451" cy="461665"/>
            </a:xfrm>
            <a:prstGeom prst="rect">
              <a:avLst/>
            </a:prstGeom>
            <a:noFill/>
          </p:spPr>
          <p:txBody>
            <a:bodyPr wrap="square" rtlCol="0">
              <a:spAutoFit/>
            </a:bodyPr>
            <a:lstStyle/>
            <a:p>
              <a:pPr algn="ctr"/>
              <a:r>
                <a:rPr lang="en-GB" sz="2400" b="1" dirty="0"/>
                <a:t>9</a:t>
              </a:r>
            </a:p>
          </p:txBody>
        </p:sp>
      </p:grpSp>
      <p:sp>
        <p:nvSpPr>
          <p:cNvPr id="48" name="Rectangle 47">
            <a:extLst>
              <a:ext uri="{FF2B5EF4-FFF2-40B4-BE49-F238E27FC236}">
                <a16:creationId xmlns:a16="http://schemas.microsoft.com/office/drawing/2014/main" id="{A8E69444-AB48-4421-A3CF-3F7601F4AF72}"/>
              </a:ext>
            </a:extLst>
          </p:cNvPr>
          <p:cNvSpPr/>
          <p:nvPr/>
        </p:nvSpPr>
        <p:spPr>
          <a:xfrm>
            <a:off x="2790118" y="4251960"/>
            <a:ext cx="4296559" cy="646331"/>
          </a:xfrm>
          <a:prstGeom prst="rect">
            <a:avLst/>
          </a:prstGeom>
        </p:spPr>
        <p:txBody>
          <a:bodyPr wrap="square">
            <a:spAutoFit/>
          </a:bodyPr>
          <a:lstStyle/>
          <a:p>
            <a:pPr algn="ctr"/>
            <a:r>
              <a:rPr lang="en-GB" dirty="0"/>
              <a:t>Which fraction is the odd one out? Explain your reasoning.</a:t>
            </a:r>
          </a:p>
        </p:txBody>
      </p:sp>
      <p:sp>
        <p:nvSpPr>
          <p:cNvPr id="49" name="Oval 48">
            <a:extLst>
              <a:ext uri="{FF2B5EF4-FFF2-40B4-BE49-F238E27FC236}">
                <a16:creationId xmlns:a16="http://schemas.microsoft.com/office/drawing/2014/main" id="{E403DA53-C127-4D57-B109-B2932216D820}"/>
              </a:ext>
            </a:extLst>
          </p:cNvPr>
          <p:cNvSpPr/>
          <p:nvPr/>
        </p:nvSpPr>
        <p:spPr>
          <a:xfrm>
            <a:off x="3589684" y="3199450"/>
            <a:ext cx="456924" cy="846135"/>
          </a:xfrm>
          <a:prstGeom prst="ellipse">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EAFFCD43-4A90-45C7-9EF6-FE426F72FCF3}"/>
              </a:ext>
            </a:extLst>
          </p:cNvPr>
          <p:cNvSpPr/>
          <p:nvPr/>
        </p:nvSpPr>
        <p:spPr>
          <a:xfrm>
            <a:off x="1762126" y="5145941"/>
            <a:ext cx="6650036" cy="740509"/>
          </a:xfrm>
          <a:custGeom>
            <a:avLst/>
            <a:gdLst>
              <a:gd name="connsiteX0" fmla="*/ 0 w 6626224"/>
              <a:gd name="connsiteY0" fmla="*/ 0 h 740509"/>
              <a:gd name="connsiteX1" fmla="*/ 6626224 w 6626224"/>
              <a:gd name="connsiteY1" fmla="*/ 0 h 740509"/>
              <a:gd name="connsiteX2" fmla="*/ 6626224 w 6626224"/>
              <a:gd name="connsiteY2" fmla="*/ 740509 h 740509"/>
              <a:gd name="connsiteX3" fmla="*/ 0 w 6626224"/>
              <a:gd name="connsiteY3" fmla="*/ 740509 h 740509"/>
              <a:gd name="connsiteX4" fmla="*/ 0 w 6626224"/>
              <a:gd name="connsiteY4" fmla="*/ 0 h 740509"/>
              <a:gd name="connsiteX0" fmla="*/ 0 w 6650036"/>
              <a:gd name="connsiteY0" fmla="*/ 0 h 740509"/>
              <a:gd name="connsiteX1" fmla="*/ 6626224 w 6650036"/>
              <a:gd name="connsiteY1" fmla="*/ 0 h 740509"/>
              <a:gd name="connsiteX2" fmla="*/ 6650036 w 6650036"/>
              <a:gd name="connsiteY2" fmla="*/ 735747 h 740509"/>
              <a:gd name="connsiteX3" fmla="*/ 0 w 6650036"/>
              <a:gd name="connsiteY3" fmla="*/ 740509 h 740509"/>
              <a:gd name="connsiteX4" fmla="*/ 0 w 6650036"/>
              <a:gd name="connsiteY4" fmla="*/ 0 h 74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036" h="740509">
                <a:moveTo>
                  <a:pt x="0" y="0"/>
                </a:moveTo>
                <a:lnTo>
                  <a:pt x="6626224" y="0"/>
                </a:lnTo>
                <a:lnTo>
                  <a:pt x="6650036" y="735747"/>
                </a:lnTo>
                <a:lnTo>
                  <a:pt x="0" y="740509"/>
                </a:lnTo>
                <a:lnTo>
                  <a:pt x="0" y="0"/>
                </a:lnTo>
                <a:close/>
              </a:path>
            </a:pathLst>
          </a:cu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0F33D5A7-1552-4876-A195-E8871F6DB5BD}"/>
              </a:ext>
            </a:extLst>
          </p:cNvPr>
          <p:cNvSpPr/>
          <p:nvPr/>
        </p:nvSpPr>
        <p:spPr>
          <a:xfrm>
            <a:off x="2927666" y="5170714"/>
            <a:ext cx="4572000" cy="646331"/>
          </a:xfrm>
          <a:prstGeom prst="rect">
            <a:avLst/>
          </a:prstGeom>
        </p:spPr>
        <p:txBody>
          <a:bodyPr>
            <a:spAutoFit/>
          </a:bodyPr>
          <a:lstStyle/>
          <a:p>
            <a:pPr algn="ctr"/>
            <a:r>
              <a:rPr lang="en-GB" dirty="0">
                <a:solidFill>
                  <a:schemeClr val="bg1"/>
                </a:solidFill>
              </a:rPr>
              <a:t>   is the odd one out because the rest of the fractions are in descending order.</a:t>
            </a:r>
          </a:p>
        </p:txBody>
      </p:sp>
      <p:grpSp>
        <p:nvGrpSpPr>
          <p:cNvPr id="52" name="Group 51">
            <a:extLst>
              <a:ext uri="{FF2B5EF4-FFF2-40B4-BE49-F238E27FC236}">
                <a16:creationId xmlns:a16="http://schemas.microsoft.com/office/drawing/2014/main" id="{E83CD071-8AF4-464E-A2AC-065C20F21033}"/>
              </a:ext>
            </a:extLst>
          </p:cNvPr>
          <p:cNvGrpSpPr/>
          <p:nvPr/>
        </p:nvGrpSpPr>
        <p:grpSpPr>
          <a:xfrm>
            <a:off x="2832632" y="5138069"/>
            <a:ext cx="570451" cy="487048"/>
            <a:chOff x="5720793" y="2210545"/>
            <a:chExt cx="570451" cy="487048"/>
          </a:xfrm>
        </p:grpSpPr>
        <p:sp>
          <p:nvSpPr>
            <p:cNvPr id="53" name="TextBox 52">
              <a:extLst>
                <a:ext uri="{FF2B5EF4-FFF2-40B4-BE49-F238E27FC236}">
                  <a16:creationId xmlns:a16="http://schemas.microsoft.com/office/drawing/2014/main" id="{9EA8247B-2A75-4D77-B0F9-DCDBCB267189}"/>
                </a:ext>
              </a:extLst>
            </p:cNvPr>
            <p:cNvSpPr txBox="1"/>
            <p:nvPr/>
          </p:nvSpPr>
          <p:spPr>
            <a:xfrm>
              <a:off x="5812023" y="2210545"/>
              <a:ext cx="379381" cy="307777"/>
            </a:xfrm>
            <a:prstGeom prst="rect">
              <a:avLst/>
            </a:prstGeom>
            <a:noFill/>
          </p:spPr>
          <p:txBody>
            <a:bodyPr wrap="square" rtlCol="0">
              <a:spAutoFit/>
            </a:bodyPr>
            <a:lstStyle/>
            <a:p>
              <a:pPr algn="ctr"/>
              <a:r>
                <a:rPr lang="en-GB" sz="1400" b="1" dirty="0">
                  <a:solidFill>
                    <a:schemeClr val="bg1"/>
                  </a:solidFill>
                </a:rPr>
                <a:t>4</a:t>
              </a:r>
            </a:p>
          </p:txBody>
        </p:sp>
        <p:cxnSp>
          <p:nvCxnSpPr>
            <p:cNvPr id="54" name="Straight Connector 53">
              <a:extLst>
                <a:ext uri="{FF2B5EF4-FFF2-40B4-BE49-F238E27FC236}">
                  <a16:creationId xmlns:a16="http://schemas.microsoft.com/office/drawing/2014/main" id="{72B6FA51-6471-4BCD-91BA-6936B9374142}"/>
                </a:ext>
              </a:extLst>
            </p:cNvPr>
            <p:cNvCxnSpPr/>
            <p:nvPr/>
          </p:nvCxnSpPr>
          <p:spPr>
            <a:xfrm>
              <a:off x="5947239" y="2453316"/>
              <a:ext cx="108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A711529-4C26-4522-8719-4DF33F08C59B}"/>
                </a:ext>
              </a:extLst>
            </p:cNvPr>
            <p:cNvSpPr txBox="1"/>
            <p:nvPr/>
          </p:nvSpPr>
          <p:spPr>
            <a:xfrm>
              <a:off x="5720793" y="2389816"/>
              <a:ext cx="570451" cy="307777"/>
            </a:xfrm>
            <a:prstGeom prst="rect">
              <a:avLst/>
            </a:prstGeom>
            <a:noFill/>
          </p:spPr>
          <p:txBody>
            <a:bodyPr wrap="square" rtlCol="0">
              <a:spAutoFit/>
            </a:bodyPr>
            <a:lstStyle/>
            <a:p>
              <a:pPr algn="ctr"/>
              <a:r>
                <a:rPr lang="en-GB" sz="1400" b="1" dirty="0">
                  <a:solidFill>
                    <a:schemeClr val="bg1"/>
                  </a:solidFill>
                </a:rPr>
                <a:t>9</a:t>
              </a:r>
            </a:p>
          </p:txBody>
        </p:sp>
      </p:grpSp>
      <p:sp>
        <p:nvSpPr>
          <p:cNvPr id="2" name="TextBox 1">
            <a:extLst>
              <a:ext uri="{FF2B5EF4-FFF2-40B4-BE49-F238E27FC236}">
                <a16:creationId xmlns:a16="http://schemas.microsoft.com/office/drawing/2014/main" id="{C88D1989-E7CD-4F36-80C4-B81A46CF95C2}"/>
              </a:ext>
            </a:extLst>
          </p:cNvPr>
          <p:cNvSpPr txBox="1"/>
          <p:nvPr/>
        </p:nvSpPr>
        <p:spPr>
          <a:xfrm>
            <a:off x="3279838" y="3335865"/>
            <a:ext cx="293533" cy="584775"/>
          </a:xfrm>
          <a:prstGeom prst="rect">
            <a:avLst/>
          </a:prstGeom>
          <a:noFill/>
        </p:spPr>
        <p:txBody>
          <a:bodyPr wrap="square" rtlCol="0">
            <a:spAutoFit/>
          </a:bodyPr>
          <a:lstStyle/>
          <a:p>
            <a:pPr algn="ctr"/>
            <a:r>
              <a:rPr lang="en-GB" sz="3200" b="1" dirty="0">
                <a:solidFill>
                  <a:srgbClr val="689429"/>
                </a:solidFill>
              </a:rPr>
              <a:t>&gt;</a:t>
            </a:r>
          </a:p>
        </p:txBody>
      </p:sp>
      <p:sp>
        <p:nvSpPr>
          <p:cNvPr id="56" name="TextBox 55">
            <a:extLst>
              <a:ext uri="{FF2B5EF4-FFF2-40B4-BE49-F238E27FC236}">
                <a16:creationId xmlns:a16="http://schemas.microsoft.com/office/drawing/2014/main" id="{BBFD51A9-F972-4808-9FAF-18D2198141B0}"/>
              </a:ext>
            </a:extLst>
          </p:cNvPr>
          <p:cNvSpPr txBox="1"/>
          <p:nvPr/>
        </p:nvSpPr>
        <p:spPr>
          <a:xfrm>
            <a:off x="4102181" y="3335865"/>
            <a:ext cx="293533" cy="584775"/>
          </a:xfrm>
          <a:prstGeom prst="rect">
            <a:avLst/>
          </a:prstGeom>
          <a:noFill/>
        </p:spPr>
        <p:txBody>
          <a:bodyPr wrap="square" rtlCol="0">
            <a:spAutoFit/>
          </a:bodyPr>
          <a:lstStyle/>
          <a:p>
            <a:pPr algn="ctr"/>
            <a:r>
              <a:rPr lang="en-GB" sz="3200" b="1" dirty="0">
                <a:solidFill>
                  <a:srgbClr val="689429"/>
                </a:solidFill>
              </a:rPr>
              <a:t>&gt;</a:t>
            </a:r>
          </a:p>
        </p:txBody>
      </p:sp>
      <p:sp>
        <p:nvSpPr>
          <p:cNvPr id="57" name="TextBox 56">
            <a:extLst>
              <a:ext uri="{FF2B5EF4-FFF2-40B4-BE49-F238E27FC236}">
                <a16:creationId xmlns:a16="http://schemas.microsoft.com/office/drawing/2014/main" id="{0195B772-B1BE-41DF-B45A-D2CCC641A1A6}"/>
              </a:ext>
            </a:extLst>
          </p:cNvPr>
          <p:cNvSpPr txBox="1"/>
          <p:nvPr/>
        </p:nvSpPr>
        <p:spPr>
          <a:xfrm>
            <a:off x="4866349" y="3335865"/>
            <a:ext cx="293533" cy="584775"/>
          </a:xfrm>
          <a:prstGeom prst="rect">
            <a:avLst/>
          </a:prstGeom>
          <a:noFill/>
        </p:spPr>
        <p:txBody>
          <a:bodyPr wrap="square" rtlCol="0">
            <a:spAutoFit/>
          </a:bodyPr>
          <a:lstStyle/>
          <a:p>
            <a:pPr algn="ctr"/>
            <a:r>
              <a:rPr lang="en-GB" sz="3200" b="1" dirty="0">
                <a:solidFill>
                  <a:srgbClr val="689429"/>
                </a:solidFill>
              </a:rPr>
              <a:t>&gt;</a:t>
            </a:r>
          </a:p>
        </p:txBody>
      </p:sp>
      <p:sp>
        <p:nvSpPr>
          <p:cNvPr id="58" name="TextBox 57">
            <a:extLst>
              <a:ext uri="{FF2B5EF4-FFF2-40B4-BE49-F238E27FC236}">
                <a16:creationId xmlns:a16="http://schemas.microsoft.com/office/drawing/2014/main" id="{F5E15C9A-8657-4815-80EC-1015C014BADC}"/>
              </a:ext>
            </a:extLst>
          </p:cNvPr>
          <p:cNvSpPr txBox="1"/>
          <p:nvPr/>
        </p:nvSpPr>
        <p:spPr>
          <a:xfrm>
            <a:off x="5665287" y="3335865"/>
            <a:ext cx="293533" cy="584775"/>
          </a:xfrm>
          <a:prstGeom prst="rect">
            <a:avLst/>
          </a:prstGeom>
          <a:noFill/>
        </p:spPr>
        <p:txBody>
          <a:bodyPr wrap="square" rtlCol="0">
            <a:spAutoFit/>
          </a:bodyPr>
          <a:lstStyle/>
          <a:p>
            <a:pPr algn="ctr"/>
            <a:r>
              <a:rPr lang="en-GB" sz="3200" b="1" dirty="0">
                <a:solidFill>
                  <a:srgbClr val="689429"/>
                </a:solidFill>
              </a:rPr>
              <a:t>&gt;</a:t>
            </a:r>
          </a:p>
        </p:txBody>
      </p:sp>
      <p:sp>
        <p:nvSpPr>
          <p:cNvPr id="59" name="TextBox 58">
            <a:extLst>
              <a:ext uri="{FF2B5EF4-FFF2-40B4-BE49-F238E27FC236}">
                <a16:creationId xmlns:a16="http://schemas.microsoft.com/office/drawing/2014/main" id="{B389E26D-0899-428D-8B1A-02C7E4E65FCE}"/>
              </a:ext>
            </a:extLst>
          </p:cNvPr>
          <p:cNvSpPr txBox="1"/>
          <p:nvPr/>
        </p:nvSpPr>
        <p:spPr>
          <a:xfrm>
            <a:off x="6454744" y="3335865"/>
            <a:ext cx="293533" cy="584775"/>
          </a:xfrm>
          <a:prstGeom prst="rect">
            <a:avLst/>
          </a:prstGeom>
          <a:noFill/>
        </p:spPr>
        <p:txBody>
          <a:bodyPr wrap="square" rtlCol="0">
            <a:spAutoFit/>
          </a:bodyPr>
          <a:lstStyle/>
          <a:p>
            <a:pPr algn="ctr"/>
            <a:r>
              <a:rPr lang="en-GB" sz="3200" b="1" dirty="0">
                <a:solidFill>
                  <a:srgbClr val="689429"/>
                </a:solidFill>
              </a:rPr>
              <a:t>&gt;</a:t>
            </a:r>
          </a:p>
        </p:txBody>
      </p:sp>
    </p:spTree>
    <p:extLst>
      <p:ext uri="{BB962C8B-B14F-4D97-AF65-F5344CB8AC3E}">
        <p14:creationId xmlns:p14="http://schemas.microsoft.com/office/powerpoint/2010/main" val="11591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heel(1)">
                                      <p:cBhvr>
                                        <p:cTn id="12" dur="20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50" grpId="0"/>
      <p:bldP spid="2" grpId="0"/>
      <p:bldP spid="56" grpId="0"/>
      <p:bldP spid="57" grpId="0"/>
      <p:bldP spid="58" grpId="0"/>
      <p:bldP spid="5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178</TotalTime>
  <Words>700</Words>
  <Application>Microsoft Office PowerPoint</Application>
  <PresentationFormat>On-screen Show (4:3)</PresentationFormat>
  <Paragraphs>196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Twinkl</vt: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Tinkler</dc:creator>
  <cp:lastModifiedBy>James Tinkler</cp:lastModifiedBy>
  <cp:revision>19</cp:revision>
  <dcterms:created xsi:type="dcterms:W3CDTF">2020-04-16T14:24:28Z</dcterms:created>
  <dcterms:modified xsi:type="dcterms:W3CDTF">2020-04-23T07:45:40Z</dcterms:modified>
</cp:coreProperties>
</file>