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8" r:id="rId3"/>
    <p:sldId id="259" r:id="rId4"/>
    <p:sldId id="260"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5/21/2020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5/21/2020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5/21/2020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5/21/2020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5/21/2020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6205" y="901336"/>
            <a:ext cx="10620103" cy="2123658"/>
          </a:xfrm>
          <a:prstGeom prst="rect">
            <a:avLst/>
          </a:prstGeom>
          <a:noFill/>
        </p:spPr>
        <p:txBody>
          <a:bodyPr wrap="square" rtlCol="0">
            <a:spAutoFit/>
          </a:bodyPr>
          <a:lstStyle/>
          <a:p>
            <a:pPr algn="ctr"/>
            <a:r>
              <a:rPr lang="en-GB" sz="4400" u="sng" dirty="0" smtClean="0">
                <a:solidFill>
                  <a:srgbClr val="00B0F0"/>
                </a:solidFill>
                <a:latin typeface="Comic Sans MS" panose="030F0702030302020204" pitchFamily="66" charset="0"/>
              </a:rPr>
              <a:t>Self-portraits </a:t>
            </a:r>
          </a:p>
          <a:p>
            <a:pPr algn="ctr"/>
            <a:r>
              <a:rPr lang="en-GB" sz="4400" u="sng" dirty="0" smtClean="0">
                <a:solidFill>
                  <a:srgbClr val="00B0F0"/>
                </a:solidFill>
                <a:latin typeface="Comic Sans MS" panose="030F0702030302020204" pitchFamily="66" charset="0"/>
              </a:rPr>
              <a:t>Woodlands School </a:t>
            </a:r>
            <a:r>
              <a:rPr lang="en-GB" sz="4400" u="sng" dirty="0">
                <a:solidFill>
                  <a:srgbClr val="00B0F0"/>
                </a:solidFill>
                <a:latin typeface="Comic Sans MS" panose="030F0702030302020204" pitchFamily="66" charset="0"/>
              </a:rPr>
              <a:t>A</a:t>
            </a:r>
            <a:r>
              <a:rPr lang="en-GB" sz="4400" u="sng" dirty="0" smtClean="0">
                <a:solidFill>
                  <a:srgbClr val="00B0F0"/>
                </a:solidFill>
                <a:latin typeface="Comic Sans MS" panose="030F0702030302020204" pitchFamily="66" charset="0"/>
              </a:rPr>
              <a:t>rt Project </a:t>
            </a:r>
          </a:p>
          <a:p>
            <a:endParaRPr lang="en-GB" sz="4400" dirty="0">
              <a:solidFill>
                <a:srgbClr val="00B0F0"/>
              </a:solidFill>
              <a:latin typeface="Comic Sans MS" panose="030F0702030302020204" pitchFamily="66" charset="0"/>
            </a:endParaRPr>
          </a:p>
        </p:txBody>
      </p:sp>
      <p:pic>
        <p:nvPicPr>
          <p:cNvPr id="7" name="Picture 6"/>
          <p:cNvPicPr>
            <a:picLocks noChangeAspect="1"/>
          </p:cNvPicPr>
          <p:nvPr/>
        </p:nvPicPr>
        <p:blipFill>
          <a:blip r:embed="rId2"/>
          <a:stretch>
            <a:fillRect/>
          </a:stretch>
        </p:blipFill>
        <p:spPr>
          <a:xfrm>
            <a:off x="775199" y="2396081"/>
            <a:ext cx="2790962" cy="3773119"/>
          </a:xfrm>
          <a:prstGeom prst="rect">
            <a:avLst/>
          </a:prstGeom>
        </p:spPr>
      </p:pic>
      <p:sp>
        <p:nvSpPr>
          <p:cNvPr id="8" name="TextBox 7"/>
          <p:cNvSpPr txBox="1"/>
          <p:nvPr/>
        </p:nvSpPr>
        <p:spPr>
          <a:xfrm>
            <a:off x="775199" y="6374674"/>
            <a:ext cx="2960778" cy="369332"/>
          </a:xfrm>
          <a:prstGeom prst="rect">
            <a:avLst/>
          </a:prstGeom>
          <a:noFill/>
        </p:spPr>
        <p:txBody>
          <a:bodyPr wrap="square" rtlCol="0">
            <a:spAutoFit/>
          </a:bodyPr>
          <a:lstStyle/>
          <a:p>
            <a:r>
              <a:rPr lang="en-GB" dirty="0" smtClean="0">
                <a:latin typeface="Comic Sans MS" panose="030F0702030302020204" pitchFamily="66" charset="0"/>
              </a:rPr>
              <a:t>David </a:t>
            </a:r>
            <a:r>
              <a:rPr lang="en-GB" dirty="0" err="1" smtClean="0">
                <a:latin typeface="Comic Sans MS" panose="030F0702030302020204" pitchFamily="66" charset="0"/>
              </a:rPr>
              <a:t>Hockney</a:t>
            </a:r>
            <a:endParaRPr lang="en-GB" dirty="0">
              <a:latin typeface="Comic Sans MS" panose="030F0702030302020204" pitchFamily="66" charset="0"/>
            </a:endParaRPr>
          </a:p>
        </p:txBody>
      </p:sp>
      <p:pic>
        <p:nvPicPr>
          <p:cNvPr id="9" name="Picture 8"/>
          <p:cNvPicPr>
            <a:picLocks noChangeAspect="1"/>
          </p:cNvPicPr>
          <p:nvPr/>
        </p:nvPicPr>
        <p:blipFill>
          <a:blip r:embed="rId3"/>
          <a:stretch>
            <a:fillRect/>
          </a:stretch>
        </p:blipFill>
        <p:spPr>
          <a:xfrm>
            <a:off x="4028939" y="2396081"/>
            <a:ext cx="3324225" cy="3383280"/>
          </a:xfrm>
          <a:prstGeom prst="rect">
            <a:avLst/>
          </a:prstGeom>
        </p:spPr>
      </p:pic>
      <p:sp>
        <p:nvSpPr>
          <p:cNvPr id="10" name="TextBox 9"/>
          <p:cNvSpPr txBox="1"/>
          <p:nvPr/>
        </p:nvSpPr>
        <p:spPr>
          <a:xfrm>
            <a:off x="4028939" y="5969726"/>
            <a:ext cx="3116444" cy="369332"/>
          </a:xfrm>
          <a:prstGeom prst="rect">
            <a:avLst/>
          </a:prstGeom>
          <a:noFill/>
        </p:spPr>
        <p:txBody>
          <a:bodyPr wrap="square" rtlCol="0">
            <a:spAutoFit/>
          </a:bodyPr>
          <a:lstStyle/>
          <a:p>
            <a:r>
              <a:rPr lang="en-GB" dirty="0" smtClean="0">
                <a:latin typeface="Comic Sans MS" panose="030F0702030302020204" pitchFamily="66" charset="0"/>
              </a:rPr>
              <a:t>Vincent Van Gogh</a:t>
            </a:r>
            <a:endParaRPr lang="en-GB" dirty="0">
              <a:latin typeface="Comic Sans MS" panose="030F0702030302020204" pitchFamily="66" charset="0"/>
            </a:endParaRPr>
          </a:p>
        </p:txBody>
      </p:sp>
      <p:pic>
        <p:nvPicPr>
          <p:cNvPr id="11" name="Picture 10"/>
          <p:cNvPicPr>
            <a:picLocks noChangeAspect="1"/>
          </p:cNvPicPr>
          <p:nvPr/>
        </p:nvPicPr>
        <p:blipFill>
          <a:blip r:embed="rId4"/>
          <a:stretch>
            <a:fillRect/>
          </a:stretch>
        </p:blipFill>
        <p:spPr>
          <a:xfrm>
            <a:off x="7608161" y="2357743"/>
            <a:ext cx="3124200" cy="3703423"/>
          </a:xfrm>
          <a:prstGeom prst="rect">
            <a:avLst/>
          </a:prstGeom>
        </p:spPr>
      </p:pic>
      <p:sp>
        <p:nvSpPr>
          <p:cNvPr id="12" name="TextBox 11"/>
          <p:cNvSpPr txBox="1"/>
          <p:nvPr/>
        </p:nvSpPr>
        <p:spPr>
          <a:xfrm>
            <a:off x="7608161" y="6339058"/>
            <a:ext cx="4161473" cy="369332"/>
          </a:xfrm>
          <a:prstGeom prst="rect">
            <a:avLst/>
          </a:prstGeom>
          <a:noFill/>
        </p:spPr>
        <p:txBody>
          <a:bodyPr wrap="square" rtlCol="0">
            <a:spAutoFit/>
          </a:bodyPr>
          <a:lstStyle/>
          <a:p>
            <a:r>
              <a:rPr lang="en-GB" dirty="0" smtClean="0">
                <a:latin typeface="Comic Sans MS" panose="030F0702030302020204" pitchFamily="66" charset="0"/>
              </a:rPr>
              <a:t>Pablo Picasso</a:t>
            </a:r>
            <a:endParaRPr lang="en-GB" dirty="0">
              <a:latin typeface="Comic Sans MS" panose="030F0702030302020204" pitchFamily="66" charset="0"/>
            </a:endParaRPr>
          </a:p>
        </p:txBody>
      </p:sp>
    </p:spTree>
    <p:extLst>
      <p:ext uri="{BB962C8B-B14F-4D97-AF65-F5344CB8AC3E}">
        <p14:creationId xmlns:p14="http://schemas.microsoft.com/office/powerpoint/2010/main" val="3288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4138" y="496956"/>
            <a:ext cx="8477794" cy="6001643"/>
          </a:xfrm>
          <a:prstGeom prst="rect">
            <a:avLst/>
          </a:prstGeom>
        </p:spPr>
        <p:txBody>
          <a:bodyPr wrap="square">
            <a:spAutoFit/>
          </a:bodyPr>
          <a:lstStyle/>
          <a:p>
            <a:r>
              <a:rPr lang="en-GB" sz="2400" dirty="0" smtClean="0">
                <a:latin typeface="Comic Sans MS" panose="030F0702030302020204" pitchFamily="66" charset="0"/>
              </a:rPr>
              <a:t>As we enter the second part of the summer term, </a:t>
            </a:r>
            <a:r>
              <a:rPr lang="en-GB" sz="2400" dirty="0">
                <a:latin typeface="Comic Sans MS" panose="030F0702030302020204" pitchFamily="66" charset="0"/>
              </a:rPr>
              <a:t>we would like the children to take part in a whole school </a:t>
            </a:r>
            <a:r>
              <a:rPr lang="en-GB" sz="2400" dirty="0" smtClean="0">
                <a:latin typeface="Comic Sans MS" panose="030F0702030302020204" pitchFamily="66" charset="0"/>
              </a:rPr>
              <a:t>art </a:t>
            </a:r>
            <a:r>
              <a:rPr lang="en-GB" sz="2400" dirty="0">
                <a:latin typeface="Comic Sans MS" panose="030F0702030302020204" pitchFamily="66" charset="0"/>
              </a:rPr>
              <a:t>project. The project is based </a:t>
            </a:r>
            <a:r>
              <a:rPr lang="en-GB" sz="2400" dirty="0" smtClean="0">
                <a:latin typeface="Comic Sans MS" panose="030F0702030302020204" pitchFamily="66" charset="0"/>
              </a:rPr>
              <a:t>on producing self-portraits and portraits.</a:t>
            </a:r>
            <a:endParaRPr lang="en-GB" sz="2400" dirty="0">
              <a:latin typeface="Comic Sans MS" panose="030F0702030302020204" pitchFamily="66" charset="0"/>
            </a:endParaRPr>
          </a:p>
          <a:p>
            <a:endParaRPr lang="en-GB" sz="2400" dirty="0">
              <a:latin typeface="Comic Sans MS" panose="030F0702030302020204" pitchFamily="66" charset="0"/>
            </a:endParaRPr>
          </a:p>
          <a:p>
            <a:r>
              <a:rPr lang="en-GB" sz="2400" dirty="0">
                <a:latin typeface="Comic Sans MS" panose="030F0702030302020204" pitchFamily="66" charset="0"/>
              </a:rPr>
              <a:t>Choose from the list below which activities </a:t>
            </a:r>
            <a:r>
              <a:rPr lang="en-GB" sz="2400" dirty="0" smtClean="0">
                <a:latin typeface="Comic Sans MS" panose="030F0702030302020204" pitchFamily="66" charset="0"/>
              </a:rPr>
              <a:t>your child -and maybe even you as parents and carers! - would </a:t>
            </a:r>
            <a:r>
              <a:rPr lang="en-GB" sz="2400" dirty="0">
                <a:latin typeface="Comic Sans MS" panose="030F0702030302020204" pitchFamily="66" charset="0"/>
              </a:rPr>
              <a:t>like to do </a:t>
            </a:r>
            <a:r>
              <a:rPr lang="en-GB" sz="2400" dirty="0" smtClean="0">
                <a:latin typeface="Comic Sans MS" panose="030F0702030302020204" pitchFamily="66" charset="0"/>
              </a:rPr>
              <a:t>at home</a:t>
            </a:r>
            <a:r>
              <a:rPr lang="en-GB" sz="2400" dirty="0">
                <a:latin typeface="Comic Sans MS" panose="030F0702030302020204" pitchFamily="66" charset="0"/>
              </a:rPr>
              <a:t>. Children can present their work in many different ways. </a:t>
            </a:r>
          </a:p>
          <a:p>
            <a:endParaRPr lang="en-GB" sz="2400" dirty="0">
              <a:latin typeface="Comic Sans MS" panose="030F0702030302020204" pitchFamily="66" charset="0"/>
            </a:endParaRPr>
          </a:p>
          <a:p>
            <a:r>
              <a:rPr lang="en-GB" sz="2400" dirty="0">
                <a:latin typeface="Comic Sans MS" panose="030F0702030302020204" pitchFamily="66" charset="0"/>
              </a:rPr>
              <a:t>When </a:t>
            </a:r>
            <a:r>
              <a:rPr lang="en-GB" sz="2400" dirty="0" smtClean="0">
                <a:latin typeface="Comic Sans MS" panose="030F0702030302020204" pitchFamily="66" charset="0"/>
              </a:rPr>
              <a:t>we </a:t>
            </a:r>
            <a:r>
              <a:rPr lang="en-GB" sz="2400" dirty="0">
                <a:latin typeface="Comic Sans MS" panose="030F0702030302020204" pitchFamily="66" charset="0"/>
              </a:rPr>
              <a:t>return to </a:t>
            </a:r>
            <a:r>
              <a:rPr lang="en-GB" sz="2400" dirty="0" smtClean="0">
                <a:latin typeface="Comic Sans MS" panose="030F0702030302020204" pitchFamily="66" charset="0"/>
              </a:rPr>
              <a:t>school we would like the children to share their portraits</a:t>
            </a:r>
            <a:r>
              <a:rPr lang="en-GB" sz="2400" dirty="0">
                <a:latin typeface="Comic Sans MS" panose="030F0702030302020204" pitchFamily="66" charset="0"/>
              </a:rPr>
              <a:t> </a:t>
            </a:r>
            <a:r>
              <a:rPr lang="en-GB" sz="2400" dirty="0" smtClean="0">
                <a:latin typeface="Comic Sans MS" panose="030F0702030302020204" pitchFamily="66" charset="0"/>
              </a:rPr>
              <a:t>and the </a:t>
            </a:r>
            <a:r>
              <a:rPr lang="en-GB" sz="2400" dirty="0">
                <a:latin typeface="Comic Sans MS" panose="030F0702030302020204" pitchFamily="66" charset="0"/>
              </a:rPr>
              <a:t>work will be then be displayed throughout the school</a:t>
            </a:r>
            <a:r>
              <a:rPr lang="en-GB" sz="2400" dirty="0" smtClean="0">
                <a:latin typeface="Comic Sans MS" panose="030F0702030302020204" pitchFamily="66" charset="0"/>
              </a:rPr>
              <a:t>.</a:t>
            </a:r>
          </a:p>
          <a:p>
            <a:endParaRPr lang="en-GB" sz="2400" dirty="0">
              <a:latin typeface="Comic Sans MS" panose="030F0702030302020204" pitchFamily="66" charset="0"/>
            </a:endParaRPr>
          </a:p>
          <a:p>
            <a:r>
              <a:rPr lang="en-GB" sz="2400" dirty="0" smtClean="0">
                <a:latin typeface="Comic Sans MS" panose="030F0702030302020204" pitchFamily="66" charset="0"/>
              </a:rPr>
              <a:t>We </a:t>
            </a:r>
            <a:r>
              <a:rPr lang="en-GB" sz="2400" dirty="0">
                <a:latin typeface="Comic Sans MS" panose="030F0702030302020204" pitchFamily="66" charset="0"/>
              </a:rPr>
              <a:t>look forward to seeing the completed work </a:t>
            </a:r>
            <a:r>
              <a:rPr lang="en-GB" sz="2400" dirty="0" smtClean="0">
                <a:latin typeface="Comic Sans MS" panose="030F0702030302020204" pitchFamily="66" charset="0"/>
              </a:rPr>
              <a:t>when we return and also, if possible, on social media.</a:t>
            </a:r>
            <a:endParaRPr lang="en-GB" sz="2400" dirty="0">
              <a:latin typeface="Comic Sans MS" panose="030F0702030302020204" pitchFamily="66" charset="0"/>
            </a:endParaRPr>
          </a:p>
        </p:txBody>
      </p:sp>
      <p:pic>
        <p:nvPicPr>
          <p:cNvPr id="3" name="Picture 2"/>
          <p:cNvPicPr>
            <a:picLocks noChangeAspect="1"/>
          </p:cNvPicPr>
          <p:nvPr/>
        </p:nvPicPr>
        <p:blipFill>
          <a:blip r:embed="rId2"/>
          <a:stretch>
            <a:fillRect/>
          </a:stretch>
        </p:blipFill>
        <p:spPr>
          <a:xfrm>
            <a:off x="9013372" y="1365464"/>
            <a:ext cx="2906622" cy="4264628"/>
          </a:xfrm>
          <a:prstGeom prst="rect">
            <a:avLst/>
          </a:prstGeom>
        </p:spPr>
      </p:pic>
    </p:spTree>
    <p:extLst>
      <p:ext uri="{BB962C8B-B14F-4D97-AF65-F5344CB8AC3E}">
        <p14:creationId xmlns:p14="http://schemas.microsoft.com/office/powerpoint/2010/main" val="2979926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3589" y="927463"/>
            <a:ext cx="8817428" cy="5693866"/>
          </a:xfrm>
          <a:prstGeom prst="rect">
            <a:avLst/>
          </a:prstGeom>
          <a:noFill/>
        </p:spPr>
        <p:txBody>
          <a:bodyPr wrap="square" rtlCol="0">
            <a:spAutoFit/>
          </a:bodyPr>
          <a:lstStyle/>
          <a:p>
            <a:r>
              <a:rPr lang="en-GB" sz="2400" u="sng" dirty="0" smtClean="0">
                <a:solidFill>
                  <a:schemeClr val="accent1">
                    <a:lumMod val="50000"/>
                  </a:schemeClr>
                </a:solidFill>
                <a:latin typeface="Comic Sans MS" panose="030F0702030302020204" pitchFamily="66" charset="0"/>
              </a:rPr>
              <a:t>Activities linked to the art project</a:t>
            </a:r>
          </a:p>
          <a:p>
            <a:pPr marL="457200" indent="-457200">
              <a:buFont typeface="Wingdings" panose="05000000000000000000" pitchFamily="2" charset="2"/>
              <a:buChar char="§"/>
            </a:pPr>
            <a:r>
              <a:rPr lang="en-GB" sz="2000" dirty="0" smtClean="0">
                <a:solidFill>
                  <a:schemeClr val="accent1">
                    <a:lumMod val="50000"/>
                  </a:schemeClr>
                </a:solidFill>
                <a:latin typeface="Comic Sans MS" panose="030F0702030302020204" pitchFamily="66" charset="0"/>
              </a:rPr>
              <a:t>Have a look at the examples of portraits on the next slide</a:t>
            </a:r>
          </a:p>
          <a:p>
            <a:pPr marL="457200" indent="-457200">
              <a:buFont typeface="Wingdings" panose="05000000000000000000" pitchFamily="2" charset="2"/>
              <a:buChar char="§"/>
            </a:pPr>
            <a:r>
              <a:rPr lang="en-GB" sz="2000" dirty="0" smtClean="0">
                <a:solidFill>
                  <a:schemeClr val="accent1">
                    <a:lumMod val="50000"/>
                  </a:schemeClr>
                </a:solidFill>
                <a:latin typeface="Comic Sans MS" panose="030F0702030302020204" pitchFamily="66" charset="0"/>
              </a:rPr>
              <a:t>Draw or paint a self-portrait of yourself or a portrait of a member of your family</a:t>
            </a:r>
          </a:p>
          <a:p>
            <a:pPr marL="457200" indent="-457200">
              <a:buFont typeface="Wingdings" panose="05000000000000000000" pitchFamily="2" charset="2"/>
              <a:buChar char="§"/>
            </a:pPr>
            <a:r>
              <a:rPr lang="en-GB" sz="2000" dirty="0" smtClean="0">
                <a:solidFill>
                  <a:schemeClr val="accent1">
                    <a:lumMod val="50000"/>
                  </a:schemeClr>
                </a:solidFill>
                <a:latin typeface="Comic Sans MS" panose="030F0702030302020204" pitchFamily="66" charset="0"/>
              </a:rPr>
              <a:t>You could also produce self-portraits of yourself doing some of your favourite activities like playing football, cycling, gardening or at a place you like to visit with your family</a:t>
            </a:r>
          </a:p>
          <a:p>
            <a:pPr marL="457200" indent="-457200">
              <a:buFont typeface="Wingdings" panose="05000000000000000000" pitchFamily="2" charset="2"/>
              <a:buChar char="§"/>
            </a:pPr>
            <a:r>
              <a:rPr lang="en-GB" sz="2000" dirty="0" smtClean="0">
                <a:solidFill>
                  <a:schemeClr val="accent1">
                    <a:lumMod val="50000"/>
                  </a:schemeClr>
                </a:solidFill>
                <a:latin typeface="Comic Sans MS" panose="030F0702030302020204" pitchFamily="66" charset="0"/>
              </a:rPr>
              <a:t>You could use different </a:t>
            </a:r>
            <a:r>
              <a:rPr lang="en-GB" sz="2000" dirty="0" smtClean="0">
                <a:solidFill>
                  <a:schemeClr val="accent1">
                    <a:lumMod val="50000"/>
                  </a:schemeClr>
                </a:solidFill>
                <a:latin typeface="Comic Sans MS" panose="030F0702030302020204" pitchFamily="66" charset="0"/>
              </a:rPr>
              <a:t>materials or media </a:t>
            </a:r>
            <a:r>
              <a:rPr lang="en-GB" sz="2000" dirty="0" smtClean="0">
                <a:solidFill>
                  <a:schemeClr val="accent1">
                    <a:lumMod val="50000"/>
                  </a:schemeClr>
                </a:solidFill>
                <a:latin typeface="Comic Sans MS" panose="030F0702030302020204" pitchFamily="66" charset="0"/>
              </a:rPr>
              <a:t>to create your self portraits including pencils, pastels, paint, </a:t>
            </a:r>
            <a:r>
              <a:rPr lang="en-GB" sz="2000" dirty="0" smtClean="0">
                <a:solidFill>
                  <a:schemeClr val="accent1">
                    <a:lumMod val="50000"/>
                  </a:schemeClr>
                </a:solidFill>
                <a:latin typeface="Comic Sans MS" panose="030F0702030302020204" pitchFamily="66" charset="0"/>
              </a:rPr>
              <a:t>ink, charcoal or </a:t>
            </a:r>
            <a:r>
              <a:rPr lang="en-GB" sz="2000" smtClean="0">
                <a:solidFill>
                  <a:schemeClr val="accent1">
                    <a:lumMod val="50000"/>
                  </a:schemeClr>
                </a:solidFill>
                <a:latin typeface="Comic Sans MS" panose="030F0702030302020204" pitchFamily="66" charset="0"/>
              </a:rPr>
              <a:t>you could even </a:t>
            </a:r>
            <a:r>
              <a:rPr lang="en-GB" sz="2000" dirty="0" smtClean="0">
                <a:solidFill>
                  <a:schemeClr val="accent1">
                    <a:lumMod val="50000"/>
                  </a:schemeClr>
                </a:solidFill>
                <a:latin typeface="Comic Sans MS" panose="030F0702030302020204" pitchFamily="66" charset="0"/>
              </a:rPr>
              <a:t>create digitally enhanced portraits!</a:t>
            </a:r>
            <a:endParaRPr lang="en-GB" sz="2000" dirty="0" smtClean="0">
              <a:solidFill>
                <a:schemeClr val="accent1">
                  <a:lumMod val="50000"/>
                </a:schemeClr>
              </a:solidFill>
              <a:latin typeface="Comic Sans MS" panose="030F0702030302020204" pitchFamily="66" charset="0"/>
            </a:endParaRPr>
          </a:p>
          <a:p>
            <a:pPr marL="457200" indent="-457200">
              <a:buFont typeface="Wingdings" panose="05000000000000000000" pitchFamily="2" charset="2"/>
              <a:buChar char="§"/>
            </a:pPr>
            <a:r>
              <a:rPr lang="en-GB" sz="2000" dirty="0" smtClean="0">
                <a:solidFill>
                  <a:schemeClr val="accent1">
                    <a:lumMod val="50000"/>
                  </a:schemeClr>
                </a:solidFill>
                <a:latin typeface="Comic Sans MS" panose="030F0702030302020204" pitchFamily="66" charset="0"/>
              </a:rPr>
              <a:t>Can you find out facts about famous self-portrait artists. These include: Vincent Van Gogh, Pablo Picasso, Rembrandt, Andy Warhol, David </a:t>
            </a:r>
            <a:r>
              <a:rPr lang="en-GB" sz="2000" dirty="0" err="1" smtClean="0">
                <a:solidFill>
                  <a:schemeClr val="accent1">
                    <a:lumMod val="50000"/>
                  </a:schemeClr>
                </a:solidFill>
                <a:latin typeface="Comic Sans MS" panose="030F0702030302020204" pitchFamily="66" charset="0"/>
              </a:rPr>
              <a:t>Hockney</a:t>
            </a:r>
            <a:r>
              <a:rPr lang="en-GB" sz="2000" dirty="0" smtClean="0">
                <a:solidFill>
                  <a:schemeClr val="accent1">
                    <a:lumMod val="50000"/>
                  </a:schemeClr>
                </a:solidFill>
                <a:latin typeface="Comic Sans MS" panose="030F0702030302020204" pitchFamily="66" charset="0"/>
              </a:rPr>
              <a:t> and Henri Matisse</a:t>
            </a:r>
          </a:p>
          <a:p>
            <a:pPr marL="457200" indent="-457200">
              <a:buFont typeface="Wingdings" panose="05000000000000000000" pitchFamily="2" charset="2"/>
              <a:buChar char="§"/>
            </a:pPr>
            <a:r>
              <a:rPr lang="en-GB" sz="2000" dirty="0" smtClean="0">
                <a:solidFill>
                  <a:schemeClr val="accent1">
                    <a:lumMod val="50000"/>
                  </a:schemeClr>
                </a:solidFill>
                <a:latin typeface="Comic Sans MS" panose="030F0702030302020204" pitchFamily="66" charset="0"/>
              </a:rPr>
              <a:t>As part of the art project we would like you to write a diary account of your time during the ‘lock down’. You could write about things you have enjoyed doing with your family, things you have missed about school or what you are really looking forward to once we return back to school</a:t>
            </a:r>
          </a:p>
        </p:txBody>
      </p:sp>
    </p:spTree>
    <p:extLst>
      <p:ext uri="{BB962C8B-B14F-4D97-AF65-F5344CB8AC3E}">
        <p14:creationId xmlns:p14="http://schemas.microsoft.com/office/powerpoint/2010/main" val="2109297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6206" y="744583"/>
            <a:ext cx="10162903" cy="523220"/>
          </a:xfrm>
          <a:prstGeom prst="rect">
            <a:avLst/>
          </a:prstGeom>
          <a:noFill/>
        </p:spPr>
        <p:txBody>
          <a:bodyPr wrap="square" rtlCol="0">
            <a:spAutoFit/>
          </a:bodyPr>
          <a:lstStyle/>
          <a:p>
            <a:r>
              <a:rPr lang="en-GB" sz="2800" u="sng" dirty="0" smtClean="0">
                <a:solidFill>
                  <a:schemeClr val="accent1">
                    <a:lumMod val="50000"/>
                  </a:schemeClr>
                </a:solidFill>
                <a:latin typeface="Comic Sans MS" panose="030F0702030302020204" pitchFamily="66" charset="0"/>
              </a:rPr>
              <a:t>Examples of portraits and self-portraits</a:t>
            </a:r>
            <a:endParaRPr lang="en-GB" sz="2800" u="sng" dirty="0">
              <a:solidFill>
                <a:schemeClr val="accent1">
                  <a:lumMod val="50000"/>
                </a:schemeClr>
              </a:solidFill>
              <a:latin typeface="Comic Sans MS" panose="030F0702030302020204" pitchFamily="66" charset="0"/>
            </a:endParaRPr>
          </a:p>
        </p:txBody>
      </p:sp>
      <p:pic>
        <p:nvPicPr>
          <p:cNvPr id="3" name="Picture 2"/>
          <p:cNvPicPr>
            <a:picLocks noChangeAspect="1"/>
          </p:cNvPicPr>
          <p:nvPr/>
        </p:nvPicPr>
        <p:blipFill>
          <a:blip r:embed="rId2"/>
          <a:stretch>
            <a:fillRect/>
          </a:stretch>
        </p:blipFill>
        <p:spPr>
          <a:xfrm>
            <a:off x="189281" y="1511977"/>
            <a:ext cx="2408874" cy="2110838"/>
          </a:xfrm>
          <a:prstGeom prst="rect">
            <a:avLst/>
          </a:prstGeom>
        </p:spPr>
      </p:pic>
      <p:pic>
        <p:nvPicPr>
          <p:cNvPr id="5" name="Picture 4"/>
          <p:cNvPicPr>
            <a:picLocks noChangeAspect="1"/>
          </p:cNvPicPr>
          <p:nvPr/>
        </p:nvPicPr>
        <p:blipFill>
          <a:blip r:embed="rId3"/>
          <a:stretch>
            <a:fillRect/>
          </a:stretch>
        </p:blipFill>
        <p:spPr>
          <a:xfrm>
            <a:off x="8311470" y="104856"/>
            <a:ext cx="3154225" cy="3003750"/>
          </a:xfrm>
          <a:prstGeom prst="rect">
            <a:avLst/>
          </a:prstGeom>
        </p:spPr>
      </p:pic>
      <p:pic>
        <p:nvPicPr>
          <p:cNvPr id="6" name="Picture 5"/>
          <p:cNvPicPr>
            <a:picLocks noChangeAspect="1"/>
          </p:cNvPicPr>
          <p:nvPr/>
        </p:nvPicPr>
        <p:blipFill>
          <a:blip r:embed="rId4"/>
          <a:stretch>
            <a:fillRect/>
          </a:stretch>
        </p:blipFill>
        <p:spPr>
          <a:xfrm rot="1078850">
            <a:off x="9544537" y="3901258"/>
            <a:ext cx="2367308" cy="2189609"/>
          </a:xfrm>
          <a:prstGeom prst="rect">
            <a:avLst/>
          </a:prstGeom>
        </p:spPr>
      </p:pic>
      <p:pic>
        <p:nvPicPr>
          <p:cNvPr id="7" name="Picture 6"/>
          <p:cNvPicPr>
            <a:picLocks noChangeAspect="1"/>
          </p:cNvPicPr>
          <p:nvPr/>
        </p:nvPicPr>
        <p:blipFill>
          <a:blip r:embed="rId5"/>
          <a:stretch>
            <a:fillRect/>
          </a:stretch>
        </p:blipFill>
        <p:spPr>
          <a:xfrm rot="350007">
            <a:off x="176600" y="3885712"/>
            <a:ext cx="2388561" cy="1756491"/>
          </a:xfrm>
          <a:prstGeom prst="rect">
            <a:avLst/>
          </a:prstGeom>
        </p:spPr>
      </p:pic>
      <p:pic>
        <p:nvPicPr>
          <p:cNvPr id="8" name="Picture 7"/>
          <p:cNvPicPr>
            <a:picLocks noChangeAspect="1"/>
          </p:cNvPicPr>
          <p:nvPr/>
        </p:nvPicPr>
        <p:blipFill>
          <a:blip r:embed="rId6"/>
          <a:stretch>
            <a:fillRect/>
          </a:stretch>
        </p:blipFill>
        <p:spPr>
          <a:xfrm rot="830391">
            <a:off x="2537944" y="4147048"/>
            <a:ext cx="2911249" cy="2397556"/>
          </a:xfrm>
          <a:prstGeom prst="rect">
            <a:avLst/>
          </a:prstGeom>
        </p:spPr>
      </p:pic>
      <p:pic>
        <p:nvPicPr>
          <p:cNvPr id="9" name="Picture 8"/>
          <p:cNvPicPr>
            <a:picLocks noChangeAspect="1"/>
          </p:cNvPicPr>
          <p:nvPr/>
        </p:nvPicPr>
        <p:blipFill>
          <a:blip r:embed="rId7"/>
          <a:stretch>
            <a:fillRect/>
          </a:stretch>
        </p:blipFill>
        <p:spPr>
          <a:xfrm>
            <a:off x="5747657" y="4186594"/>
            <a:ext cx="1449765" cy="2098401"/>
          </a:xfrm>
          <a:prstGeom prst="rect">
            <a:avLst/>
          </a:prstGeom>
        </p:spPr>
      </p:pic>
      <p:pic>
        <p:nvPicPr>
          <p:cNvPr id="10" name="Picture 9"/>
          <p:cNvPicPr>
            <a:picLocks noChangeAspect="1"/>
          </p:cNvPicPr>
          <p:nvPr/>
        </p:nvPicPr>
        <p:blipFill>
          <a:blip r:embed="rId8"/>
          <a:stretch>
            <a:fillRect/>
          </a:stretch>
        </p:blipFill>
        <p:spPr>
          <a:xfrm>
            <a:off x="6154594" y="1544861"/>
            <a:ext cx="1649993" cy="2400123"/>
          </a:xfrm>
          <a:prstGeom prst="rect">
            <a:avLst/>
          </a:prstGeom>
        </p:spPr>
      </p:pic>
      <p:pic>
        <p:nvPicPr>
          <p:cNvPr id="11" name="Picture 10"/>
          <p:cNvPicPr>
            <a:picLocks noChangeAspect="1"/>
          </p:cNvPicPr>
          <p:nvPr/>
        </p:nvPicPr>
        <p:blipFill>
          <a:blip r:embed="rId9"/>
          <a:stretch>
            <a:fillRect/>
          </a:stretch>
        </p:blipFill>
        <p:spPr>
          <a:xfrm>
            <a:off x="3066936" y="1332579"/>
            <a:ext cx="2469124" cy="2643844"/>
          </a:xfrm>
          <a:prstGeom prst="rect">
            <a:avLst/>
          </a:prstGeom>
        </p:spPr>
      </p:pic>
      <p:pic>
        <p:nvPicPr>
          <p:cNvPr id="12" name="Picture 11"/>
          <p:cNvPicPr>
            <a:picLocks noChangeAspect="1"/>
          </p:cNvPicPr>
          <p:nvPr/>
        </p:nvPicPr>
        <p:blipFill>
          <a:blip r:embed="rId10"/>
          <a:stretch>
            <a:fillRect/>
          </a:stretch>
        </p:blipFill>
        <p:spPr>
          <a:xfrm rot="983053">
            <a:off x="7673506" y="3352645"/>
            <a:ext cx="1758510" cy="2863463"/>
          </a:xfrm>
          <a:prstGeom prst="rect">
            <a:avLst/>
          </a:prstGeom>
        </p:spPr>
      </p:pic>
    </p:spTree>
    <p:extLst>
      <p:ext uri="{BB962C8B-B14F-4D97-AF65-F5344CB8AC3E}">
        <p14:creationId xmlns:p14="http://schemas.microsoft.com/office/powerpoint/2010/main" val="59382898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387</TotalTime>
  <Words>320</Words>
  <Application>Microsoft Office PowerPoint</Application>
  <PresentationFormat>Widescreen</PresentationFormat>
  <Paragraphs>20</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Comic Sans MS</vt:lpstr>
      <vt:lpstr>Trebuchet MS</vt:lpstr>
      <vt:lpstr>Wingdings</vt:lpstr>
      <vt:lpstr>Wingdings 3</vt:lpstr>
      <vt:lpstr>Facet</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Barnes</dc:creator>
  <cp:lastModifiedBy>S Liversey</cp:lastModifiedBy>
  <cp:revision>70</cp:revision>
  <dcterms:created xsi:type="dcterms:W3CDTF">2020-04-15T08:50:09Z</dcterms:created>
  <dcterms:modified xsi:type="dcterms:W3CDTF">2020-05-21T09:40:27Z</dcterms:modified>
</cp:coreProperties>
</file>